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2" r:id="rId10"/>
    <p:sldId id="263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e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05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40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61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02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698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86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916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695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73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572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563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590552" y="103188"/>
            <a:ext cx="10991849" cy="13144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09600" y="1600201"/>
            <a:ext cx="5384800" cy="21510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7600" y="1600201"/>
            <a:ext cx="5384800" cy="21510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09600" y="3903663"/>
            <a:ext cx="5384800" cy="21526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7600" y="3903663"/>
            <a:ext cx="5384800" cy="21526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DE55DEF9-CD8F-45F9-87D4-EEF89E3AA90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9121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DC111-A25D-4D18-BFFC-DF10A12E393B}" type="datetimeFigureOut">
              <a:rPr lang="zh-CN" altLang="en-US" smtClean="0"/>
              <a:t>2019/6/7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DBF43-E72D-4AFD-B253-1C678C3BE0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63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5" Type="http://schemas.openxmlformats.org/officeDocument/2006/relationships/oleObject" Target="../embeddings/oleObject20.bin"/><Relationship Id="rId10" Type="http://schemas.openxmlformats.org/officeDocument/2006/relationships/image" Target="../media/image17.wmf"/><Relationship Id="rId4" Type="http://schemas.openxmlformats.org/officeDocument/2006/relationships/image" Target="../media/image14.e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2734" y="1150419"/>
            <a:ext cx="2989325" cy="152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一 选择题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D</a:t>
            </a:r>
            <a:endParaRPr lang="en-US" altLang="zh-CN" sz="32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2734" y="2995529"/>
            <a:ext cx="7814773" cy="1217612"/>
            <a:chOff x="322734" y="2995529"/>
            <a:chExt cx="7814773" cy="1217612"/>
          </a:xfrm>
        </p:grpSpPr>
        <p:graphicFrame>
          <p:nvGraphicFramePr>
            <p:cNvPr id="6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94256752"/>
                </p:ext>
              </p:extLst>
            </p:nvPr>
          </p:nvGraphicFramePr>
          <p:xfrm>
            <a:off x="2427270" y="2995529"/>
            <a:ext cx="5710237" cy="1217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87" name="Equation" r:id="rId3" imgW="1790640" imgH="393480" progId="Equation.DSMT4">
                    <p:embed/>
                  </p:oleObj>
                </mc:Choice>
                <mc:Fallback>
                  <p:oleObj name="Equation" r:id="rId3" imgW="1790640" imgH="393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7270" y="2995529"/>
                          <a:ext cx="5710237" cy="1217612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322734" y="3184821"/>
              <a:ext cx="167545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10666" y="5719364"/>
            <a:ext cx="104214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       </a:t>
            </a:r>
            <a:r>
              <a:rPr lang="zh-CN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表面发生反射，有半波损失情况。</a:t>
            </a:r>
            <a:endParaRPr lang="zh-CN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69125" y="4403962"/>
            <a:ext cx="55741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  </a:t>
            </a:r>
            <a:r>
              <a:rPr lang="zh-CN" alt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画旋转矢量图。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931670" y="174154"/>
            <a:ext cx="5081701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600" b="1" dirty="0" smtClean="0">
                <a:latin typeface="Times New Roman" panose="02020603050405020304" pitchFamily="18" charset="0"/>
              </a:rPr>
              <a:t>2016-2017</a:t>
            </a:r>
            <a:r>
              <a:rPr lang="zh-CN" altLang="en-US" sz="3600" b="1" dirty="0" smtClean="0">
                <a:latin typeface="Times New Roman" panose="02020603050405020304" pitchFamily="18" charset="0"/>
              </a:rPr>
              <a:t>学年试卷</a:t>
            </a:r>
            <a:endParaRPr lang="zh-CN" altLang="en-US" sz="36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041739"/>
              </p:ext>
            </p:extLst>
          </p:nvPr>
        </p:nvGraphicFramePr>
        <p:xfrm>
          <a:off x="3073383" y="1777916"/>
          <a:ext cx="4418012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" name="Equation" r:id="rId5" imgW="1384200" imgH="393480" progId="Equation.DSMT4">
                  <p:embed/>
                </p:oleObj>
              </mc:Choice>
              <mc:Fallback>
                <p:oleObj name="Equation" r:id="rId5" imgW="13842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3383" y="1777916"/>
                        <a:ext cx="4418012" cy="1217613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16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22734" y="0"/>
            <a:ext cx="11426354" cy="1217613"/>
            <a:chOff x="322734" y="2899180"/>
            <a:chExt cx="11426354" cy="1217613"/>
          </a:xfrm>
        </p:grpSpPr>
        <p:graphicFrame>
          <p:nvGraphicFramePr>
            <p:cNvPr id="6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4345043"/>
                </p:ext>
              </p:extLst>
            </p:nvPr>
          </p:nvGraphicFramePr>
          <p:xfrm>
            <a:off x="2111375" y="2899180"/>
            <a:ext cx="9637713" cy="1217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42" name="Equation" r:id="rId3" imgW="3022560" imgH="393480" progId="Equation.DSMT4">
                    <p:embed/>
                  </p:oleObj>
                </mc:Choice>
                <mc:Fallback>
                  <p:oleObj name="Equation" r:id="rId3" imgW="3022560" imgH="393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1375" y="2899180"/>
                          <a:ext cx="9637713" cy="1217613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322734" y="3184821"/>
              <a:ext cx="167545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48382" y="1553001"/>
            <a:ext cx="16498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67346" y="2620048"/>
            <a:ext cx="2989325" cy="152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二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填空题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7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）角动量</a:t>
            </a:r>
            <a:endParaRPr lang="en-US" altLang="zh-CN" sz="32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87491" y="4872299"/>
            <a:ext cx="10638743" cy="1615428"/>
            <a:chOff x="401691" y="5291394"/>
            <a:chExt cx="10638743" cy="1615428"/>
          </a:xfrm>
        </p:grpSpPr>
        <p:graphicFrame>
          <p:nvGraphicFramePr>
            <p:cNvPr id="15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3099200"/>
                </p:ext>
              </p:extLst>
            </p:nvPr>
          </p:nvGraphicFramePr>
          <p:xfrm>
            <a:off x="3541175" y="5295131"/>
            <a:ext cx="7499259" cy="16116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43" name="Equation" r:id="rId5" imgW="3784320" imgH="838080" progId="Equation.DSMT4">
                    <p:embed/>
                  </p:oleObj>
                </mc:Choice>
                <mc:Fallback>
                  <p:oleObj name="Equation" r:id="rId5" imgW="3784320" imgH="8380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1175" y="5295131"/>
                          <a:ext cx="7499259" cy="1611691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文本框 15"/>
            <p:cNvSpPr txBox="1">
              <a:spLocks noChangeArrowheads="1"/>
            </p:cNvSpPr>
            <p:nvPr/>
          </p:nvSpPr>
          <p:spPr bwMode="auto">
            <a:xfrm>
              <a:off x="401691" y="5291394"/>
              <a:ext cx="254749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5/2ln2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5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0289" y="0"/>
            <a:ext cx="6963611" cy="2001838"/>
            <a:chOff x="451933" y="544723"/>
            <a:chExt cx="6963611" cy="2001838"/>
          </a:xfrm>
        </p:grpSpPr>
        <p:graphicFrame>
          <p:nvGraphicFramePr>
            <p:cNvPr id="4" name="Object 5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4981569"/>
                </p:ext>
              </p:extLst>
            </p:nvPr>
          </p:nvGraphicFramePr>
          <p:xfrm>
            <a:off x="2275219" y="544723"/>
            <a:ext cx="5140325" cy="2001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" name="Equation" r:id="rId3" imgW="1968480" imgH="812520" progId="Equation.DSMT4">
                    <p:embed/>
                  </p:oleObj>
                </mc:Choice>
                <mc:Fallback>
                  <p:oleObj name="Equation" r:id="rId3" imgW="1968480" imgH="812520" progId="Equation.DSMT4">
                    <p:embed/>
                    <p:pic>
                      <p:nvPicPr>
                        <p:cNvPr id="0" name="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5219" y="544723"/>
                          <a:ext cx="5140325" cy="20018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451933" y="709346"/>
              <a:ext cx="134203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70581" y="2165815"/>
            <a:ext cx="8671970" cy="2134880"/>
            <a:chOff x="401691" y="4991048"/>
            <a:chExt cx="9724366" cy="2513012"/>
          </a:xfrm>
        </p:grpSpPr>
        <p:graphicFrame>
          <p:nvGraphicFramePr>
            <p:cNvPr id="11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74113875"/>
                </p:ext>
              </p:extLst>
            </p:nvPr>
          </p:nvGraphicFramePr>
          <p:xfrm>
            <a:off x="3528407" y="4991048"/>
            <a:ext cx="6597650" cy="2513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" name="Equation" r:id="rId5" imgW="2070000" imgH="812520" progId="Equation.DSMT4">
                    <p:embed/>
                  </p:oleObj>
                </mc:Choice>
                <mc:Fallback>
                  <p:oleObj name="Equation" r:id="rId5" imgW="2070000" imgH="81252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8407" y="4991048"/>
                          <a:ext cx="6597650" cy="2513012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文本框 11"/>
            <p:cNvSpPr txBox="1">
              <a:spLocks noChangeArrowheads="1"/>
            </p:cNvSpPr>
            <p:nvPr/>
          </p:nvSpPr>
          <p:spPr bwMode="auto">
            <a:xfrm>
              <a:off x="401691" y="5291394"/>
              <a:ext cx="2971688" cy="760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63:64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0" y="4534918"/>
            <a:ext cx="9906984" cy="1193362"/>
            <a:chOff x="451933" y="709346"/>
            <a:chExt cx="9006675" cy="1166266"/>
          </a:xfrm>
        </p:grpSpPr>
        <p:graphicFrame>
          <p:nvGraphicFramePr>
            <p:cNvPr id="14" name="Object 5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5910287"/>
                </p:ext>
              </p:extLst>
            </p:nvPr>
          </p:nvGraphicFramePr>
          <p:xfrm>
            <a:off x="3027556" y="749256"/>
            <a:ext cx="6431052" cy="1126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9" name="Equation" r:id="rId7" imgW="2463480" imgH="457200" progId="Equation.DSMT4">
                    <p:embed/>
                  </p:oleObj>
                </mc:Choice>
                <mc:Fallback>
                  <p:oleObj name="Equation" r:id="rId7" imgW="2463480" imgH="457200" progId="Equation.DSMT4">
                    <p:embed/>
                    <p:pic>
                      <p:nvPicPr>
                        <p:cNvPr id="0" name=""/>
                        <p:cNvPicPr preferRelativeResize="0"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7556" y="749256"/>
                          <a:ext cx="6431052" cy="1126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451933" y="709346"/>
              <a:ext cx="2036355" cy="631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  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932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4679" y="190278"/>
            <a:ext cx="9531741" cy="1073420"/>
            <a:chOff x="154679" y="190278"/>
            <a:chExt cx="9531741" cy="1073420"/>
          </a:xfrm>
        </p:grpSpPr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154679" y="345493"/>
              <a:ext cx="157286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6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4831201"/>
                </p:ext>
              </p:extLst>
            </p:nvPr>
          </p:nvGraphicFramePr>
          <p:xfrm>
            <a:off x="4325433" y="241348"/>
            <a:ext cx="5360987" cy="1022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7" name="Equation" r:id="rId3" imgW="2044440" imgH="393480" progId="Equation.DSMT4">
                    <p:embed/>
                  </p:oleObj>
                </mc:Choice>
                <mc:Fallback>
                  <p:oleObj name="Equation" r:id="rId3" imgW="2044440" imgH="39348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5433" y="241348"/>
                          <a:ext cx="5360987" cy="1022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5698028"/>
                </p:ext>
              </p:extLst>
            </p:nvPr>
          </p:nvGraphicFramePr>
          <p:xfrm>
            <a:off x="1702090" y="190278"/>
            <a:ext cx="623276" cy="10734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18" name="Equation" r:id="rId5" imgW="228600" imgH="393480" progId="Equation.DSMT4">
                    <p:embed/>
                  </p:oleObj>
                </mc:Choice>
                <mc:Fallback>
                  <p:oleObj name="Equation" r:id="rId5" imgW="228600" imgH="3934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702090" y="190278"/>
                          <a:ext cx="623276" cy="10734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组合 4"/>
          <p:cNvGrpSpPr/>
          <p:nvPr/>
        </p:nvGrpSpPr>
        <p:grpSpPr>
          <a:xfrm>
            <a:off x="154679" y="1622030"/>
            <a:ext cx="5559233" cy="646331"/>
            <a:chOff x="154679" y="2364501"/>
            <a:chExt cx="5559233" cy="646331"/>
          </a:xfrm>
        </p:grpSpPr>
        <p:grpSp>
          <p:nvGrpSpPr>
            <p:cNvPr id="10" name="组合 9"/>
            <p:cNvGrpSpPr/>
            <p:nvPr/>
          </p:nvGrpSpPr>
          <p:grpSpPr>
            <a:xfrm>
              <a:off x="154679" y="2364501"/>
              <a:ext cx="5559233" cy="646331"/>
              <a:chOff x="401691" y="5291394"/>
              <a:chExt cx="6233879" cy="760810"/>
            </a:xfrm>
          </p:grpSpPr>
          <p:graphicFrame>
            <p:nvGraphicFramePr>
              <p:cNvPr id="11" name="Object 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21496305"/>
                  </p:ext>
                </p:extLst>
              </p:nvPr>
            </p:nvGraphicFramePr>
            <p:xfrm>
              <a:off x="4449543" y="5404706"/>
              <a:ext cx="2186027" cy="62787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19" name="Equation" r:id="rId7" imgW="685800" imgH="203040" progId="Equation.DSMT4">
                      <p:embed/>
                    </p:oleObj>
                  </mc:Choice>
                  <mc:Fallback>
                    <p:oleObj name="Equation" r:id="rId7" imgW="685800" imgH="20304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49543" y="5404706"/>
                            <a:ext cx="2186027" cy="627877"/>
                          </a:xfrm>
                          <a:prstGeom prst="rect">
                            <a:avLst/>
                          </a:prstGeom>
                          <a:noFill/>
                          <a:ln w="12700">
                            <a:noFill/>
                            <a:miter lim="800000"/>
                            <a:headEnd/>
                            <a:tailEnd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" name="文本框 11"/>
              <p:cNvSpPr txBox="1">
                <a:spLocks noChangeArrowheads="1"/>
              </p:cNvSpPr>
              <p:nvPr/>
            </p:nvSpPr>
            <p:spPr bwMode="auto">
              <a:xfrm>
                <a:off x="401691" y="5291394"/>
                <a:ext cx="1763743" cy="7608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3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</a:t>
                </a:r>
                <a:r>
                  <a:rPr lang="zh-CN" altLang="en-US" sz="36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endParaRPr lang="zh-CN" alt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aphicFrame>
          <p:nvGraphicFramePr>
            <p:cNvPr id="1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1682432"/>
                </p:ext>
              </p:extLst>
            </p:nvPr>
          </p:nvGraphicFramePr>
          <p:xfrm>
            <a:off x="1595953" y="2423192"/>
            <a:ext cx="1225550" cy="566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420" name="Equation" r:id="rId9" imgW="431640" imgH="215640" progId="Equation.DSMT4">
                    <p:embed/>
                  </p:oleObj>
                </mc:Choice>
                <mc:Fallback>
                  <p:oleObj name="Equation" r:id="rId9" imgW="431640" imgH="2156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5953" y="2423192"/>
                          <a:ext cx="1225550" cy="566738"/>
                        </a:xfrm>
                        <a:prstGeom prst="rect">
                          <a:avLst/>
                        </a:prstGeom>
                        <a:noFill/>
                        <a:ln w="12700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0" y="2793294"/>
            <a:ext cx="37289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5:7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25:21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164217"/>
              </p:ext>
            </p:extLst>
          </p:nvPr>
        </p:nvGraphicFramePr>
        <p:xfrm>
          <a:off x="4176355" y="2706286"/>
          <a:ext cx="6656614" cy="364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1" name="Equation" r:id="rId11" imgW="2882880" imgH="1625400" progId="Equation.DSMT4">
                  <p:embed/>
                </p:oleObj>
              </mc:Choice>
              <mc:Fallback>
                <p:oleObj name="Equation" r:id="rId11" imgW="2882880" imgH="1625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6355" y="2706286"/>
                        <a:ext cx="6656614" cy="3642050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47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4679" y="1448564"/>
            <a:ext cx="10569232" cy="1141412"/>
            <a:chOff x="154679" y="97952"/>
            <a:chExt cx="10569232" cy="1141412"/>
          </a:xfrm>
        </p:grpSpPr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154679" y="345493"/>
              <a:ext cx="44582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0.01,        0.005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" name="对象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8207868"/>
                </p:ext>
              </p:extLst>
            </p:nvPr>
          </p:nvGraphicFramePr>
          <p:xfrm>
            <a:off x="4900960" y="97952"/>
            <a:ext cx="5822951" cy="1141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75" name="Equation" r:id="rId3" imgW="2133360" imgH="419040" progId="Equation.DSMT4">
                    <p:embed/>
                  </p:oleObj>
                </mc:Choice>
                <mc:Fallback>
                  <p:oleObj name="Equation" r:id="rId3" imgW="2133360" imgH="419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900960" y="97952"/>
                          <a:ext cx="5822951" cy="11414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54679" y="2981273"/>
            <a:ext cx="41248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20%,    320K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50963" y="590345"/>
            <a:ext cx="38892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空间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时间</a:t>
            </a:r>
          </a:p>
        </p:txBody>
      </p:sp>
    </p:spTree>
    <p:extLst>
      <p:ext uri="{BB962C8B-B14F-4D97-AF65-F5344CB8AC3E}">
        <p14:creationId xmlns:p14="http://schemas.microsoft.com/office/powerpoint/2010/main" val="289888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1871663" y="1093618"/>
            <a:ext cx="7207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解</a:t>
            </a:r>
          </a:p>
        </p:txBody>
      </p:sp>
      <p:graphicFrame>
        <p:nvGraphicFramePr>
          <p:cNvPr id="1116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224715"/>
              </p:ext>
            </p:extLst>
          </p:nvPr>
        </p:nvGraphicFramePr>
        <p:xfrm>
          <a:off x="3038476" y="1042195"/>
          <a:ext cx="262890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7" name="公式" r:id="rId3" imgW="876240" imgH="203040" progId="Equation.3">
                  <p:embed/>
                </p:oleObj>
              </mc:Choice>
              <mc:Fallback>
                <p:oleObj name="公式" r:id="rId3" imgW="876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8476" y="1042195"/>
                        <a:ext cx="2628900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666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364056"/>
              </p:ext>
            </p:extLst>
          </p:nvPr>
        </p:nvGraphicFramePr>
        <p:xfrm>
          <a:off x="1356581" y="3660344"/>
          <a:ext cx="4191274" cy="685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公式" r:id="rId5" imgW="1396800" imgH="228600" progId="Equation.3">
                  <p:embed/>
                </p:oleObj>
              </mc:Choice>
              <mc:Fallback>
                <p:oleObj name="公式" r:id="rId5" imgW="1396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6581" y="3660344"/>
                        <a:ext cx="4191274" cy="6851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412642"/>
              </p:ext>
            </p:extLst>
          </p:nvPr>
        </p:nvGraphicFramePr>
        <p:xfrm>
          <a:off x="5667376" y="1808957"/>
          <a:ext cx="2681288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9" name="公式" r:id="rId7" imgW="876240" imgH="393480" progId="Equation.3">
                  <p:embed/>
                </p:oleObj>
              </mc:Choice>
              <mc:Fallback>
                <p:oleObj name="公式" r:id="rId7" imgW="8762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6" y="1808957"/>
                        <a:ext cx="2681288" cy="120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1622" name="Group 6"/>
          <p:cNvGrpSpPr>
            <a:grpSpLocks/>
          </p:cNvGrpSpPr>
          <p:nvPr/>
        </p:nvGrpSpPr>
        <p:grpSpPr bwMode="auto">
          <a:xfrm>
            <a:off x="616980" y="1839540"/>
            <a:ext cx="4164013" cy="1250949"/>
            <a:chOff x="736" y="936"/>
            <a:chExt cx="2623" cy="788"/>
          </a:xfrm>
        </p:grpSpPr>
        <p:sp>
          <p:nvSpPr>
            <p:cNvPr id="111623" name="Rectangle 7"/>
            <p:cNvSpPr>
              <a:spLocks noChangeArrowheads="1"/>
            </p:cNvSpPr>
            <p:nvPr/>
          </p:nvSpPr>
          <p:spPr bwMode="auto">
            <a:xfrm>
              <a:off x="736" y="1146"/>
              <a:ext cx="508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altLang="zh-CN" sz="3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kumimoji="1" lang="en-US" altLang="zh-CN" sz="3200" b="1" dirty="0">
                  <a:solidFill>
                    <a:srgbClr val="FF0000"/>
                  </a:solidFill>
                </a:rPr>
                <a:t>1</a:t>
              </a:r>
              <a:r>
                <a:rPr kumimoji="1" lang="en-US" altLang="zh-CN" sz="3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</p:txBody>
        </p:sp>
        <p:graphicFrame>
          <p:nvGraphicFramePr>
            <p:cNvPr id="111624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1680119"/>
                </p:ext>
              </p:extLst>
            </p:nvPr>
          </p:nvGraphicFramePr>
          <p:xfrm>
            <a:off x="1244" y="936"/>
            <a:ext cx="2115" cy="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70" name="公式" r:id="rId9" imgW="1054080" imgH="393480" progId="Equation.3">
                    <p:embed/>
                  </p:oleObj>
                </mc:Choice>
                <mc:Fallback>
                  <p:oleObj name="公式" r:id="rId9" imgW="105408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4" y="936"/>
                          <a:ext cx="2115" cy="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163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1487831"/>
              </p:ext>
            </p:extLst>
          </p:nvPr>
        </p:nvGraphicFramePr>
        <p:xfrm>
          <a:off x="5769406" y="3529727"/>
          <a:ext cx="3904147" cy="888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1" name="公式" r:id="rId11" imgW="1002960" imgH="228600" progId="Equation.3">
                  <p:embed/>
                </p:oleObj>
              </mc:Choice>
              <mc:Fallback>
                <p:oleObj name="公式" r:id="rId11" imgW="10029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9406" y="3529727"/>
                        <a:ext cx="3904147" cy="8880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3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744785"/>
              </p:ext>
            </p:extLst>
          </p:nvPr>
        </p:nvGraphicFramePr>
        <p:xfrm>
          <a:off x="6539256" y="4756288"/>
          <a:ext cx="3134297" cy="838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2" name="公式" r:id="rId13" imgW="901440" imgH="241200" progId="Equation.3">
                  <p:embed/>
                </p:oleObj>
              </mc:Choice>
              <mc:Fallback>
                <p:oleObj name="公式" r:id="rId13" imgW="901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9256" y="4756288"/>
                        <a:ext cx="3134297" cy="8384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1632" name="Group 16"/>
          <p:cNvGrpSpPr>
            <a:grpSpLocks/>
          </p:cNvGrpSpPr>
          <p:nvPr/>
        </p:nvGrpSpPr>
        <p:grpSpPr bwMode="auto">
          <a:xfrm>
            <a:off x="369826" y="4770427"/>
            <a:ext cx="5745162" cy="695325"/>
            <a:chOff x="1257" y="2118"/>
            <a:chExt cx="3619" cy="438"/>
          </a:xfrm>
        </p:grpSpPr>
        <p:graphicFrame>
          <p:nvGraphicFramePr>
            <p:cNvPr id="111633" name="Object 17"/>
            <p:cNvGraphicFramePr>
              <a:graphicFrameLocks noChangeAspect="1"/>
            </p:cNvGraphicFramePr>
            <p:nvPr/>
          </p:nvGraphicFramePr>
          <p:xfrm>
            <a:off x="1571" y="2118"/>
            <a:ext cx="3305" cy="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73" name="公式" r:id="rId15" imgW="1726920" imgH="228600" progId="Equation.3">
                    <p:embed/>
                  </p:oleObj>
                </mc:Choice>
                <mc:Fallback>
                  <p:oleObj name="公式" r:id="rId15" imgW="172692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1" y="2118"/>
                          <a:ext cx="3305" cy="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135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1634" name="Text Box 18"/>
            <p:cNvSpPr txBox="1">
              <a:spLocks noChangeArrowheads="1"/>
            </p:cNvSpPr>
            <p:nvPr/>
          </p:nvSpPr>
          <p:spPr bwMode="auto">
            <a:xfrm>
              <a:off x="1257" y="2158"/>
              <a:ext cx="45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35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200">
                  <a:latin typeface="Arial" panose="020B0604020202020204" pitchFamily="34" charset="0"/>
                </a:rPr>
                <a:t>当</a:t>
              </a:r>
            </a:p>
          </p:txBody>
        </p:sp>
      </p:grp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369826" y="235156"/>
            <a:ext cx="2989325" cy="152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四 综合计算题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18</a:t>
            </a:r>
            <a:r>
              <a:rPr lang="zh-CN" alt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endParaRPr lang="en-US" altLang="zh-CN" sz="3200" b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417537" y="3737674"/>
            <a:ext cx="80502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zh-CN" sz="3200" b="1" dirty="0" smtClean="0">
                <a:solidFill>
                  <a:srgbClr val="FF0000"/>
                </a:solidFill>
                <a:latin typeface="宋体" panose="02010600030101010101" pitchFamily="2" charset="-122"/>
              </a:rPr>
              <a:t>(</a:t>
            </a:r>
            <a:r>
              <a:rPr kumimoji="1" lang="en-US" altLang="zh-CN" sz="3200" b="1" dirty="0" smtClean="0">
                <a:solidFill>
                  <a:srgbClr val="FF0000"/>
                </a:solidFill>
              </a:rPr>
              <a:t>2</a:t>
            </a:r>
            <a:r>
              <a:rPr kumimoji="1" lang="en-US" altLang="zh-CN" sz="3200" b="1" dirty="0" smtClean="0">
                <a:solidFill>
                  <a:srgbClr val="FF0000"/>
                </a:solidFill>
                <a:latin typeface="宋体" panose="02010600030101010101" pitchFamily="2" charset="-122"/>
              </a:rPr>
              <a:t>)</a:t>
            </a:r>
            <a:endParaRPr kumimoji="1" lang="en-US" altLang="zh-CN" sz="32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31250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7519" y="217488"/>
            <a:ext cx="11207231" cy="1866900"/>
            <a:chOff x="127519" y="217488"/>
            <a:chExt cx="11207231" cy="1866900"/>
          </a:xfrm>
        </p:grpSpPr>
        <p:sp>
          <p:nvSpPr>
            <p:cNvPr id="4" name="文本框 3"/>
            <p:cNvSpPr txBox="1">
              <a:spLocks noChangeArrowheads="1"/>
            </p:cNvSpPr>
            <p:nvPr/>
          </p:nvSpPr>
          <p:spPr bwMode="auto">
            <a:xfrm>
              <a:off x="127519" y="218743"/>
              <a:ext cx="157286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5" name="对象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31126331"/>
                </p:ext>
              </p:extLst>
            </p:nvPr>
          </p:nvGraphicFramePr>
          <p:xfrm>
            <a:off x="1933575" y="217488"/>
            <a:ext cx="9401175" cy="1866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3" name="Equation" r:id="rId3" imgW="3327120" imgH="660240" progId="Equation.DSMT4">
                    <p:embed/>
                  </p:oleObj>
                </mc:Choice>
                <mc:Fallback>
                  <p:oleObj name="Equation" r:id="rId3" imgW="3327120" imgH="6602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933575" y="217488"/>
                          <a:ext cx="9401175" cy="1866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27519" y="2308585"/>
            <a:ext cx="27302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0601964"/>
              </p:ext>
            </p:extLst>
          </p:nvPr>
        </p:nvGraphicFramePr>
        <p:xfrm>
          <a:off x="1467966" y="4398427"/>
          <a:ext cx="6840538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4" name="Equation" r:id="rId5" imgW="2120760" imgH="457200" progId="Equation.DSMT4">
                  <p:embed/>
                </p:oleObj>
              </mc:Choice>
              <mc:Fallback>
                <p:oleObj name="Equation" r:id="rId5" imgW="21207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67966" y="4398427"/>
                        <a:ext cx="6840538" cy="147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254561"/>
              </p:ext>
            </p:extLst>
          </p:nvPr>
        </p:nvGraphicFramePr>
        <p:xfrm>
          <a:off x="2857754" y="2084388"/>
          <a:ext cx="3675063" cy="221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5" name="Equation" r:id="rId7" imgW="1346040" imgH="812520" progId="Equation.DSMT4">
                  <p:embed/>
                </p:oleObj>
              </mc:Choice>
              <mc:Fallback>
                <p:oleObj name="Equation" r:id="rId7" imgW="134604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57754" y="2084388"/>
                        <a:ext cx="3675063" cy="221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302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14208" y="494208"/>
            <a:ext cx="45039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由时间推迟法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09528" y="1259762"/>
            <a:ext cx="8520835" cy="1033462"/>
            <a:chOff x="2095777" y="4895502"/>
            <a:chExt cx="8520835" cy="1033462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095777" y="5026848"/>
              <a:ext cx="3461017" cy="707886"/>
            </a:xfrm>
            <a:prstGeom prst="rect">
              <a:avLst/>
            </a:prstGeom>
            <a:gradFill rotWithShape="0">
              <a:gsLst>
                <a:gs pos="0">
                  <a:srgbClr val="EDFAD2"/>
                </a:gs>
                <a:gs pos="50000">
                  <a:srgbClr val="FFFFFF"/>
                </a:gs>
                <a:gs pos="100000">
                  <a:srgbClr val="EDFAD2"/>
                </a:gs>
              </a:gsLst>
              <a:lin ang="5400000" scaled="1"/>
            </a:gradFill>
            <a:ln w="9525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0" cap="none" spc="0" normalizeH="0" baseline="0" noProof="0" dirty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P</a:t>
              </a:r>
              <a:r>
                <a:rPr kumimoji="1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 </a:t>
              </a:r>
              <a:r>
                <a:rPr kumimoji="1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点</a:t>
              </a:r>
              <a:r>
                <a:rPr kumimoji="1" lang="en-US" altLang="zh-CN" sz="40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t </a:t>
              </a:r>
              <a:r>
                <a:rPr kumimoji="1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时刻 的运动</a:t>
              </a:r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6698662" y="5133437"/>
              <a:ext cx="3917950" cy="528638"/>
            </a:xfrm>
            <a:prstGeom prst="rect">
              <a:avLst/>
            </a:prstGeom>
            <a:gradFill rotWithShape="0">
              <a:gsLst>
                <a:gs pos="0">
                  <a:srgbClr val="EDFAD2"/>
                </a:gs>
                <a:gs pos="50000">
                  <a:srgbClr val="FFFFFF"/>
                </a:gs>
                <a:gs pos="100000">
                  <a:srgbClr val="EDFAD2"/>
                </a:gs>
              </a:gsLst>
              <a:lin ang="5400000" scaled="1"/>
            </a:gradFill>
            <a:ln w="9525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1" i="1" u="none" strike="noStrike" kern="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O</a:t>
              </a:r>
              <a:r>
                <a:rPr kumimoji="1" lang="zh-CN" alt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点               时刻运动</a:t>
              </a:r>
            </a:p>
          </p:txBody>
        </p:sp>
        <p:graphicFrame>
          <p:nvGraphicFramePr>
            <p:cNvPr id="8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00548185"/>
                </p:ext>
              </p:extLst>
            </p:nvPr>
          </p:nvGraphicFramePr>
          <p:xfrm>
            <a:off x="5481616" y="4895502"/>
            <a:ext cx="1292225" cy="1033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7" name="Equation" r:id="rId3" imgW="120736" imgH="95140" progId="Equation.3">
                    <p:embed/>
                  </p:oleObj>
                </mc:Choice>
                <mc:Fallback>
                  <p:oleObj name="Equation" r:id="rId3" imgW="120736" imgH="951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81616" y="4895502"/>
                          <a:ext cx="1292225" cy="10334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6726662"/>
              </p:ext>
            </p:extLst>
          </p:nvPr>
        </p:nvGraphicFramePr>
        <p:xfrm>
          <a:off x="6559409" y="1448485"/>
          <a:ext cx="119697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Equation" r:id="rId5" imgW="361814" imgH="171252" progId="Equation.DSMT4">
                  <p:embed/>
                </p:oleObj>
              </mc:Choice>
              <mc:Fallback>
                <p:oleObj name="Equation" r:id="rId5" imgW="361814" imgH="17125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9409" y="1448485"/>
                        <a:ext cx="1196975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312393"/>
              </p:ext>
            </p:extLst>
          </p:nvPr>
        </p:nvGraphicFramePr>
        <p:xfrm>
          <a:off x="2008046" y="2424570"/>
          <a:ext cx="5149850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7" imgW="1549080" imgH="393480" progId="Equation.DSMT4">
                  <p:embed/>
                </p:oleObj>
              </mc:Choice>
              <mc:Fallback>
                <p:oleObj name="Equation" r:id="rId7" imgW="15490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08046" y="2424570"/>
                        <a:ext cx="5149850" cy="1308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676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7519" y="218743"/>
            <a:ext cx="1572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zh-CN" alt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8053223"/>
              </p:ext>
            </p:extLst>
          </p:nvPr>
        </p:nvGraphicFramePr>
        <p:xfrm>
          <a:off x="2295525" y="177800"/>
          <a:ext cx="4156075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1" name="Equation" r:id="rId3" imgW="1295280" imgH="672840" progId="Equation.DSMT4">
                  <p:embed/>
                </p:oleObj>
              </mc:Choice>
              <mc:Fallback>
                <p:oleObj name="Equation" r:id="rId3" imgW="1295280" imgH="672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95525" y="177800"/>
                        <a:ext cx="4156075" cy="216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058373"/>
              </p:ext>
            </p:extLst>
          </p:nvPr>
        </p:nvGraphicFramePr>
        <p:xfrm>
          <a:off x="2295874" y="2638355"/>
          <a:ext cx="3505200" cy="276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Equation" r:id="rId5" imgW="1091880" imgH="863280" progId="Equation.DSMT4">
                  <p:embed/>
                </p:oleObj>
              </mc:Choice>
              <mc:Fallback>
                <p:oleObj name="Equation" r:id="rId5" imgW="1091880" imgH="863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95874" y="2638355"/>
                        <a:ext cx="3505200" cy="276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437818" y="5748983"/>
            <a:ext cx="11142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/>
              <a:t>可能观察到主极大</a:t>
            </a:r>
            <a:r>
              <a:rPr lang="en-US" altLang="zh-CN" sz="3600" dirty="0" smtClean="0"/>
              <a:t>k=-1,0,1</a:t>
            </a:r>
            <a:r>
              <a:rPr lang="zh-CN" altLang="en-US" sz="3600" dirty="0" smtClean="0"/>
              <a:t>。</a:t>
            </a:r>
            <a:r>
              <a:rPr lang="en-US" altLang="zh-CN" sz="3600" dirty="0" smtClean="0"/>
              <a:t>k=±2</a:t>
            </a:r>
            <a:r>
              <a:rPr lang="zh-CN" altLang="en-US" sz="3600" dirty="0" smtClean="0"/>
              <a:t>在无穷远，看不到。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021544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7519" y="158750"/>
            <a:ext cx="7670668" cy="3992563"/>
            <a:chOff x="127519" y="158750"/>
            <a:chExt cx="7670668" cy="3992563"/>
          </a:xfrm>
        </p:grpSpPr>
        <p:sp>
          <p:nvSpPr>
            <p:cNvPr id="4" name="文本框 3"/>
            <p:cNvSpPr txBox="1">
              <a:spLocks noChangeArrowheads="1"/>
            </p:cNvSpPr>
            <p:nvPr/>
          </p:nvSpPr>
          <p:spPr bwMode="auto">
            <a:xfrm>
              <a:off x="127519" y="218743"/>
              <a:ext cx="157286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（</a:t>
              </a:r>
              <a:r>
                <a:rPr lang="en-US" altLang="zh-CN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22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）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5" name="对象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0112080"/>
                </p:ext>
              </p:extLst>
            </p:nvPr>
          </p:nvGraphicFramePr>
          <p:xfrm>
            <a:off x="1848237" y="158750"/>
            <a:ext cx="5949950" cy="3992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35" name="Equation" r:id="rId3" imgW="1854000" imgH="1244520" progId="Equation.DSMT4">
                    <p:embed/>
                  </p:oleObj>
                </mc:Choice>
                <mc:Fallback>
                  <p:oleObj name="Equation" r:id="rId3" imgW="1854000" imgH="124452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848237" y="158750"/>
                          <a:ext cx="5949950" cy="39925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571021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159</Words>
  <Application>Microsoft Office PowerPoint</Application>
  <PresentationFormat>宽屏</PresentationFormat>
  <Paragraphs>34</Paragraphs>
  <Slides>10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宋体</vt:lpstr>
      <vt:lpstr>Arial</vt:lpstr>
      <vt:lpstr>Calibri</vt:lpstr>
      <vt:lpstr>Calibri Light</vt:lpstr>
      <vt:lpstr>Times New Roman</vt:lpstr>
      <vt:lpstr>Office 主题</vt:lpstr>
      <vt:lpstr>Equation</vt:lpstr>
      <vt:lpstr>MathType 6.0 Equation</vt:lpstr>
      <vt:lpstr>Microsoft 公式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72</cp:revision>
  <dcterms:created xsi:type="dcterms:W3CDTF">2019-06-03T02:46:28Z</dcterms:created>
  <dcterms:modified xsi:type="dcterms:W3CDTF">2019-06-07T02:51:31Z</dcterms:modified>
</cp:coreProperties>
</file>