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activeX/activeX2.xml" ContentType="application/vnd.ms-office.activeX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activeX/activeX2.bin" ContentType="application/vnd.ms-office.activeX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activeX/activeX1.bin" ContentType="application/vnd.ms-office.activeX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131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8.wmf"/><Relationship Id="rId7" Type="http://schemas.openxmlformats.org/officeDocument/2006/relationships/image" Target="../media/image14.wmf"/><Relationship Id="rId2" Type="http://schemas.openxmlformats.org/officeDocument/2006/relationships/image" Target="../media/image21.wmf"/><Relationship Id="rId1" Type="http://schemas.openxmlformats.org/officeDocument/2006/relationships/image" Target="../media/image10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11.wmf"/><Relationship Id="rId7" Type="http://schemas.openxmlformats.org/officeDocument/2006/relationships/image" Target="../media/image24.wmf"/><Relationship Id="rId12" Type="http://schemas.openxmlformats.org/officeDocument/2006/relationships/image" Target="../media/image28.wmf"/><Relationship Id="rId2" Type="http://schemas.openxmlformats.org/officeDocument/2006/relationships/image" Target="../media/image20.wmf"/><Relationship Id="rId1" Type="http://schemas.openxmlformats.org/officeDocument/2006/relationships/image" Target="../media/image22.wmf"/><Relationship Id="rId6" Type="http://schemas.openxmlformats.org/officeDocument/2006/relationships/image" Target="../media/image13.wmf"/><Relationship Id="rId11" Type="http://schemas.openxmlformats.org/officeDocument/2006/relationships/image" Target="../media/image27.wmf"/><Relationship Id="rId5" Type="http://schemas.openxmlformats.org/officeDocument/2006/relationships/image" Target="../media/image12.wmf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18.wmf"/><Relationship Id="rId1" Type="http://schemas.openxmlformats.org/officeDocument/2006/relationships/image" Target="../media/image29.wmf"/><Relationship Id="rId4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2.wmf"/><Relationship Id="rId7" Type="http://schemas.openxmlformats.org/officeDocument/2006/relationships/image" Target="../media/image45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4.wmf"/><Relationship Id="rId5" Type="http://schemas.openxmlformats.org/officeDocument/2006/relationships/image" Target="../media/image1.wmf"/><Relationship Id="rId4" Type="http://schemas.openxmlformats.org/officeDocument/2006/relationships/image" Target="../media/image43.wmf"/><Relationship Id="rId9" Type="http://schemas.openxmlformats.org/officeDocument/2006/relationships/image" Target="../media/image4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1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png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image" Target="../media/image73.wmf"/><Relationship Id="rId7" Type="http://schemas.openxmlformats.org/officeDocument/2006/relationships/image" Target="../media/image77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6" Type="http://schemas.openxmlformats.org/officeDocument/2006/relationships/image" Target="../media/image76.wmf"/><Relationship Id="rId5" Type="http://schemas.openxmlformats.org/officeDocument/2006/relationships/image" Target="../media/image75.wmf"/><Relationship Id="rId10" Type="http://schemas.openxmlformats.org/officeDocument/2006/relationships/image" Target="../media/image80.wmf"/><Relationship Id="rId4" Type="http://schemas.openxmlformats.org/officeDocument/2006/relationships/image" Target="../media/image74.wmf"/><Relationship Id="rId9" Type="http://schemas.openxmlformats.org/officeDocument/2006/relationships/image" Target="../media/image79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76.wmf"/><Relationship Id="rId5" Type="http://schemas.openxmlformats.org/officeDocument/2006/relationships/image" Target="../media/image84.wmf"/><Relationship Id="rId4" Type="http://schemas.openxmlformats.org/officeDocument/2006/relationships/image" Target="../media/image83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image" Target="../media/image85.png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3" Type="http://schemas.openxmlformats.org/officeDocument/2006/relationships/image" Target="../media/image89.wmf"/><Relationship Id="rId7" Type="http://schemas.openxmlformats.org/officeDocument/2006/relationships/image" Target="../media/image82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6" Type="http://schemas.openxmlformats.org/officeDocument/2006/relationships/image" Target="../media/image81.wmf"/><Relationship Id="rId5" Type="http://schemas.openxmlformats.org/officeDocument/2006/relationships/image" Target="../media/image76.wmf"/><Relationship Id="rId4" Type="http://schemas.openxmlformats.org/officeDocument/2006/relationships/image" Target="../media/image90.wmf"/><Relationship Id="rId9" Type="http://schemas.openxmlformats.org/officeDocument/2006/relationships/image" Target="../media/image84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image" Target="../media/image95.wmf"/><Relationship Id="rId1" Type="http://schemas.openxmlformats.org/officeDocument/2006/relationships/image" Target="../media/image90.wmf"/><Relationship Id="rId5" Type="http://schemas.openxmlformats.org/officeDocument/2006/relationships/image" Target="../media/image98.wmf"/><Relationship Id="rId4" Type="http://schemas.openxmlformats.org/officeDocument/2006/relationships/image" Target="../media/image9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2017/5/25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2017/5/25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2017/5/25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2017/5/25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2017/5/25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2017/5/25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2017/5/25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8.bin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7.bin"/><Relationship Id="rId9" Type="http://schemas.openxmlformats.org/officeDocument/2006/relationships/oleObject" Target="../embeddings/oleObject1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12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3.bin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oleObject" Target="../embeddings/oleObject40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4.bin"/><Relationship Id="rId12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3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3.bin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2.bin"/><Relationship Id="rId15" Type="http://schemas.openxmlformats.org/officeDocument/2006/relationships/oleObject" Target="../embeddings/oleObject42.bin"/><Relationship Id="rId10" Type="http://schemas.openxmlformats.org/officeDocument/2006/relationships/oleObject" Target="../embeddings/oleObject37.bin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6.bin"/><Relationship Id="rId14" Type="http://schemas.openxmlformats.org/officeDocument/2006/relationships/oleObject" Target="../embeddings/oleObject4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50.bin"/><Relationship Id="rId4" Type="http://schemas.openxmlformats.org/officeDocument/2006/relationships/oleObject" Target="../embeddings/oleObject4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9.png"/><Relationship Id="rId5" Type="http://schemas.openxmlformats.org/officeDocument/2006/relationships/oleObject" Target="../embeddings/oleObject53.bin"/><Relationship Id="rId4" Type="http://schemas.openxmlformats.org/officeDocument/2006/relationships/oleObject" Target="../embeddings/oleObject5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8.bin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57.bin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6.bin"/><Relationship Id="rId9" Type="http://schemas.openxmlformats.org/officeDocument/2006/relationships/oleObject" Target="../embeddings/oleObject6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image" Target="../media/image48.png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6.bin"/><Relationship Id="rId5" Type="http://schemas.openxmlformats.org/officeDocument/2006/relationships/oleObject" Target="../embeddings/oleObject65.bin"/><Relationship Id="rId4" Type="http://schemas.openxmlformats.org/officeDocument/2006/relationships/oleObject" Target="../embeddings/oleObject6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72.bin"/><Relationship Id="rId5" Type="http://schemas.openxmlformats.org/officeDocument/2006/relationships/oleObject" Target="../embeddings/oleObject71.bin"/><Relationship Id="rId4" Type="http://schemas.openxmlformats.org/officeDocument/2006/relationships/oleObject" Target="../embeddings/oleObject7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75.bin"/><Relationship Id="rId4" Type="http://schemas.openxmlformats.org/officeDocument/2006/relationships/oleObject" Target="../embeddings/oleObject74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1.bin"/><Relationship Id="rId3" Type="http://schemas.openxmlformats.org/officeDocument/2006/relationships/oleObject" Target="../embeddings/oleObject76.bin"/><Relationship Id="rId7" Type="http://schemas.openxmlformats.org/officeDocument/2006/relationships/oleObject" Target="../embeddings/oleObject8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9.bin"/><Relationship Id="rId5" Type="http://schemas.openxmlformats.org/officeDocument/2006/relationships/oleObject" Target="../embeddings/oleObject78.bin"/><Relationship Id="rId4" Type="http://schemas.openxmlformats.org/officeDocument/2006/relationships/oleObject" Target="../embeddings/oleObject7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.jpeg"/><Relationship Id="rId5" Type="http://schemas.openxmlformats.org/officeDocument/2006/relationships/oleObject" Target="../embeddings/oleObject84.bin"/><Relationship Id="rId4" Type="http://schemas.openxmlformats.org/officeDocument/2006/relationships/oleObject" Target="../embeddings/oleObject8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.jpeg"/><Relationship Id="rId5" Type="http://schemas.openxmlformats.org/officeDocument/2006/relationships/oleObject" Target="../embeddings/oleObject87.bin"/><Relationship Id="rId4" Type="http://schemas.openxmlformats.org/officeDocument/2006/relationships/oleObject" Target="../embeddings/oleObject86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90.bin"/><Relationship Id="rId4" Type="http://schemas.openxmlformats.org/officeDocument/2006/relationships/oleObject" Target="../embeddings/oleObject8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69.jpeg"/><Relationship Id="rId4" Type="http://schemas.openxmlformats.org/officeDocument/2006/relationships/oleObject" Target="../embeddings/oleObject92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3" Type="http://schemas.openxmlformats.org/officeDocument/2006/relationships/oleObject" Target="../embeddings/oleObject93.bin"/><Relationship Id="rId7" Type="http://schemas.openxmlformats.org/officeDocument/2006/relationships/oleObject" Target="../embeddings/oleObject97.bin"/><Relationship Id="rId12" Type="http://schemas.openxmlformats.org/officeDocument/2006/relationships/oleObject" Target="../embeddings/oleObject10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96.bin"/><Relationship Id="rId11" Type="http://schemas.openxmlformats.org/officeDocument/2006/relationships/oleObject" Target="../embeddings/oleObject101.bin"/><Relationship Id="rId5" Type="http://schemas.openxmlformats.org/officeDocument/2006/relationships/oleObject" Target="../embeddings/oleObject95.bin"/><Relationship Id="rId10" Type="http://schemas.openxmlformats.org/officeDocument/2006/relationships/oleObject" Target="../embeddings/oleObject100.bin"/><Relationship Id="rId4" Type="http://schemas.openxmlformats.org/officeDocument/2006/relationships/oleObject" Target="../embeddings/oleObject94.bin"/><Relationship Id="rId9" Type="http://schemas.openxmlformats.org/officeDocument/2006/relationships/oleObject" Target="../embeddings/oleObject99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3.bin"/><Relationship Id="rId7" Type="http://schemas.openxmlformats.org/officeDocument/2006/relationships/oleObject" Target="../embeddings/oleObject10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06.bin"/><Relationship Id="rId5" Type="http://schemas.openxmlformats.org/officeDocument/2006/relationships/oleObject" Target="../embeddings/oleObject105.bin"/><Relationship Id="rId4" Type="http://schemas.openxmlformats.org/officeDocument/2006/relationships/oleObject" Target="../embeddings/oleObject10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10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5.bin"/><Relationship Id="rId3" Type="http://schemas.openxmlformats.org/officeDocument/2006/relationships/oleObject" Target="../embeddings/oleObject110.bin"/><Relationship Id="rId7" Type="http://schemas.openxmlformats.org/officeDocument/2006/relationships/oleObject" Target="../embeddings/oleObject1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13.bin"/><Relationship Id="rId11" Type="http://schemas.openxmlformats.org/officeDocument/2006/relationships/oleObject" Target="../embeddings/oleObject118.bin"/><Relationship Id="rId5" Type="http://schemas.openxmlformats.org/officeDocument/2006/relationships/oleObject" Target="../embeddings/oleObject112.bin"/><Relationship Id="rId10" Type="http://schemas.openxmlformats.org/officeDocument/2006/relationships/oleObject" Target="../embeddings/oleObject117.bin"/><Relationship Id="rId4" Type="http://schemas.openxmlformats.org/officeDocument/2006/relationships/oleObject" Target="../embeddings/oleObject111.bin"/><Relationship Id="rId9" Type="http://schemas.openxmlformats.org/officeDocument/2006/relationships/oleObject" Target="../embeddings/oleObject11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5" Type="http://schemas.openxmlformats.org/officeDocument/2006/relationships/oleObject" Target="../embeddings/oleObject120.bin"/><Relationship Id="rId4" Type="http://schemas.openxmlformats.org/officeDocument/2006/relationships/oleObject" Target="../embeddings/oleObject119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1.bin"/><Relationship Id="rId7" Type="http://schemas.openxmlformats.org/officeDocument/2006/relationships/oleObject" Target="../embeddings/oleObject1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24.bin"/><Relationship Id="rId5" Type="http://schemas.openxmlformats.org/officeDocument/2006/relationships/oleObject" Target="../embeddings/oleObject123.bin"/><Relationship Id="rId4" Type="http://schemas.openxmlformats.org/officeDocument/2006/relationships/oleObject" Target="../embeddings/oleObject12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285875" y="368300"/>
            <a:ext cx="7381875" cy="5762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l"/>
            <a:r>
              <a:rPr lang="en-US" altLang="zh-CN" sz="3200" b="1" dirty="0" smtClean="0">
                <a:solidFill>
                  <a:srgbClr val="CC0000"/>
                </a:solidFill>
                <a:effectLst/>
                <a:latin typeface="楷体_GB2312" pitchFamily="49" charset="-122"/>
                <a:ea typeface="楷体_GB2312" pitchFamily="49" charset="-122"/>
              </a:rPr>
              <a:t>13</a:t>
            </a:r>
            <a:r>
              <a:rPr lang="zh-CN" altLang="en-US" sz="3200" b="1" dirty="0" smtClean="0">
                <a:solidFill>
                  <a:srgbClr val="CC0000"/>
                </a:solidFill>
                <a:effectLst/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3200" b="1" dirty="0" smtClean="0">
                <a:solidFill>
                  <a:srgbClr val="CC0000"/>
                </a:solidFill>
                <a:effectLst/>
                <a:latin typeface="楷体_GB2312" pitchFamily="49" charset="-122"/>
                <a:ea typeface="楷体_GB2312" pitchFamily="49" charset="-122"/>
              </a:rPr>
              <a:t>7 </a:t>
            </a:r>
            <a:r>
              <a:rPr lang="zh-CN" altLang="en-US" sz="3200" b="1" dirty="0">
                <a:solidFill>
                  <a:srgbClr val="CC0000"/>
                </a:solidFill>
                <a:effectLst/>
                <a:latin typeface="楷体_GB2312" pitchFamily="49" charset="-122"/>
                <a:ea typeface="楷体_GB2312" pitchFamily="49" charset="-122"/>
              </a:rPr>
              <a:t>单</a:t>
            </a:r>
            <a:r>
              <a:rPr lang="zh-CN" altLang="en-US" sz="3200" b="1" dirty="0" smtClean="0">
                <a:solidFill>
                  <a:srgbClr val="CC0000"/>
                </a:solidFill>
                <a:effectLst/>
                <a:latin typeface="楷体_GB2312" pitchFamily="49" charset="-122"/>
                <a:ea typeface="楷体_GB2312" pitchFamily="49" charset="-122"/>
              </a:rPr>
              <a:t>缝的</a:t>
            </a:r>
            <a:r>
              <a:rPr lang="zh-CN" altLang="en-US" sz="3200" b="1" dirty="0">
                <a:solidFill>
                  <a:srgbClr val="CC0000"/>
                </a:solidFill>
                <a:effectLst/>
                <a:latin typeface="楷体_GB2312" pitchFamily="49" charset="-122"/>
                <a:ea typeface="楷体_GB2312" pitchFamily="49" charset="-122"/>
              </a:rPr>
              <a:t>夫琅禾费衍射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642100" y="2754313"/>
            <a:ext cx="2133600" cy="3352800"/>
            <a:chOff x="4416" y="576"/>
            <a:chExt cx="1344" cy="2112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 rot="5400000">
              <a:off x="3921" y="1071"/>
              <a:ext cx="2112" cy="1122"/>
              <a:chOff x="3744" y="1824"/>
              <a:chExt cx="1824" cy="1122"/>
            </a:xfrm>
          </p:grpSpPr>
          <p:sp>
            <p:nvSpPr>
              <p:cNvPr id="128006" name="Rectangle 6"/>
              <p:cNvSpPr>
                <a:spLocks noChangeArrowheads="1"/>
              </p:cNvSpPr>
              <p:nvPr/>
            </p:nvSpPr>
            <p:spPr bwMode="auto">
              <a:xfrm>
                <a:off x="3744" y="1824"/>
                <a:ext cx="1824" cy="112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07" name="Rectangle 7"/>
              <p:cNvSpPr>
                <a:spLocks noChangeArrowheads="1"/>
              </p:cNvSpPr>
              <p:nvPr/>
            </p:nvSpPr>
            <p:spPr bwMode="auto">
              <a:xfrm>
                <a:off x="3744" y="1824"/>
                <a:ext cx="1824" cy="112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08" name="Freeform 8"/>
              <p:cNvSpPr>
                <a:spLocks/>
              </p:cNvSpPr>
              <p:nvPr/>
            </p:nvSpPr>
            <p:spPr bwMode="auto">
              <a:xfrm>
                <a:off x="3788" y="2870"/>
                <a:ext cx="64" cy="38"/>
              </a:xfrm>
              <a:custGeom>
                <a:avLst/>
                <a:gdLst/>
                <a:ahLst/>
                <a:cxnLst>
                  <a:cxn ang="0">
                    <a:pos x="0" y="38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7" y="38"/>
                  </a:cxn>
                  <a:cxn ang="0">
                    <a:pos x="7" y="32"/>
                  </a:cxn>
                  <a:cxn ang="0">
                    <a:pos x="7" y="32"/>
                  </a:cxn>
                  <a:cxn ang="0">
                    <a:pos x="7" y="32"/>
                  </a:cxn>
                  <a:cxn ang="0">
                    <a:pos x="13" y="32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19" y="25"/>
                  </a:cxn>
                  <a:cxn ang="0">
                    <a:pos x="19" y="19"/>
                  </a:cxn>
                  <a:cxn ang="0">
                    <a:pos x="19" y="19"/>
                  </a:cxn>
                  <a:cxn ang="0">
                    <a:pos x="19" y="19"/>
                  </a:cxn>
                  <a:cxn ang="0">
                    <a:pos x="26" y="19"/>
                  </a:cxn>
                  <a:cxn ang="0">
                    <a:pos x="26" y="19"/>
                  </a:cxn>
                  <a:cxn ang="0">
                    <a:pos x="26" y="13"/>
                  </a:cxn>
                  <a:cxn ang="0">
                    <a:pos x="32" y="13"/>
                  </a:cxn>
                  <a:cxn ang="0">
                    <a:pos x="32" y="13"/>
                  </a:cxn>
                  <a:cxn ang="0">
                    <a:pos x="32" y="13"/>
                  </a:cxn>
                  <a:cxn ang="0">
                    <a:pos x="32" y="13"/>
                  </a:cxn>
                  <a:cxn ang="0">
                    <a:pos x="38" y="13"/>
                  </a:cxn>
                  <a:cxn ang="0">
                    <a:pos x="38" y="6"/>
                  </a:cxn>
                  <a:cxn ang="0">
                    <a:pos x="38" y="6"/>
                  </a:cxn>
                  <a:cxn ang="0">
                    <a:pos x="38" y="6"/>
                  </a:cxn>
                  <a:cxn ang="0">
                    <a:pos x="45" y="6"/>
                  </a:cxn>
                  <a:cxn ang="0">
                    <a:pos x="45" y="6"/>
                  </a:cxn>
                  <a:cxn ang="0">
                    <a:pos x="45" y="6"/>
                  </a:cxn>
                  <a:cxn ang="0">
                    <a:pos x="51" y="6"/>
                  </a:cxn>
                  <a:cxn ang="0">
                    <a:pos x="51" y="6"/>
                  </a:cxn>
                  <a:cxn ang="0">
                    <a:pos x="51" y="6"/>
                  </a:cxn>
                  <a:cxn ang="0">
                    <a:pos x="51" y="6"/>
                  </a:cxn>
                  <a:cxn ang="0">
                    <a:pos x="57" y="6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64" y="0"/>
                  </a:cxn>
                  <a:cxn ang="0">
                    <a:pos x="64" y="0"/>
                  </a:cxn>
                  <a:cxn ang="0">
                    <a:pos x="64" y="0"/>
                  </a:cxn>
                  <a:cxn ang="0">
                    <a:pos x="64" y="0"/>
                  </a:cxn>
                  <a:cxn ang="0">
                    <a:pos x="64" y="0"/>
                  </a:cxn>
                  <a:cxn ang="0">
                    <a:pos x="64" y="0"/>
                  </a:cxn>
                  <a:cxn ang="0">
                    <a:pos x="64" y="0"/>
                  </a:cxn>
                  <a:cxn ang="0">
                    <a:pos x="64" y="0"/>
                  </a:cxn>
                  <a:cxn ang="0">
                    <a:pos x="64" y="0"/>
                  </a:cxn>
                  <a:cxn ang="0">
                    <a:pos x="64" y="0"/>
                  </a:cxn>
                  <a:cxn ang="0">
                    <a:pos x="64" y="0"/>
                  </a:cxn>
                  <a:cxn ang="0">
                    <a:pos x="64" y="0"/>
                  </a:cxn>
                  <a:cxn ang="0">
                    <a:pos x="64" y="0"/>
                  </a:cxn>
                </a:cxnLst>
                <a:rect l="0" t="0" r="r" b="b"/>
                <a:pathLst>
                  <a:path w="64" h="38">
                    <a:moveTo>
                      <a:pt x="0" y="38"/>
                    </a:moveTo>
                    <a:lnTo>
                      <a:pt x="0" y="38"/>
                    </a:lnTo>
                    <a:lnTo>
                      <a:pt x="0" y="38"/>
                    </a:lnTo>
                    <a:lnTo>
                      <a:pt x="7" y="38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13" y="32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19" y="25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26" y="19"/>
                    </a:lnTo>
                    <a:lnTo>
                      <a:pt x="26" y="19"/>
                    </a:lnTo>
                    <a:lnTo>
                      <a:pt x="26" y="13"/>
                    </a:lnTo>
                    <a:lnTo>
                      <a:pt x="32" y="13"/>
                    </a:lnTo>
                    <a:lnTo>
                      <a:pt x="32" y="13"/>
                    </a:lnTo>
                    <a:lnTo>
                      <a:pt x="32" y="13"/>
                    </a:lnTo>
                    <a:lnTo>
                      <a:pt x="32" y="13"/>
                    </a:lnTo>
                    <a:lnTo>
                      <a:pt x="38" y="13"/>
                    </a:lnTo>
                    <a:lnTo>
                      <a:pt x="38" y="6"/>
                    </a:lnTo>
                    <a:lnTo>
                      <a:pt x="38" y="6"/>
                    </a:lnTo>
                    <a:lnTo>
                      <a:pt x="38" y="6"/>
                    </a:lnTo>
                    <a:lnTo>
                      <a:pt x="45" y="6"/>
                    </a:lnTo>
                    <a:lnTo>
                      <a:pt x="45" y="6"/>
                    </a:lnTo>
                    <a:lnTo>
                      <a:pt x="45" y="6"/>
                    </a:lnTo>
                    <a:lnTo>
                      <a:pt x="51" y="6"/>
                    </a:lnTo>
                    <a:lnTo>
                      <a:pt x="51" y="6"/>
                    </a:lnTo>
                    <a:lnTo>
                      <a:pt x="51" y="6"/>
                    </a:lnTo>
                    <a:lnTo>
                      <a:pt x="51" y="6"/>
                    </a:lnTo>
                    <a:lnTo>
                      <a:pt x="57" y="6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64" y="0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09" name="Freeform 9"/>
              <p:cNvSpPr>
                <a:spLocks/>
              </p:cNvSpPr>
              <p:nvPr/>
            </p:nvSpPr>
            <p:spPr bwMode="auto">
              <a:xfrm>
                <a:off x="3852" y="2870"/>
                <a:ext cx="57" cy="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25" y="6"/>
                  </a:cxn>
                  <a:cxn ang="0">
                    <a:pos x="25" y="6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31" y="13"/>
                  </a:cxn>
                  <a:cxn ang="0">
                    <a:pos x="31" y="13"/>
                  </a:cxn>
                  <a:cxn ang="0">
                    <a:pos x="31" y="13"/>
                  </a:cxn>
                  <a:cxn ang="0">
                    <a:pos x="38" y="19"/>
                  </a:cxn>
                  <a:cxn ang="0">
                    <a:pos x="38" y="19"/>
                  </a:cxn>
                  <a:cxn ang="0">
                    <a:pos x="38" y="19"/>
                  </a:cxn>
                  <a:cxn ang="0">
                    <a:pos x="38" y="19"/>
                  </a:cxn>
                  <a:cxn ang="0">
                    <a:pos x="44" y="19"/>
                  </a:cxn>
                  <a:cxn ang="0">
                    <a:pos x="44" y="25"/>
                  </a:cxn>
                  <a:cxn ang="0">
                    <a:pos x="44" y="25"/>
                  </a:cxn>
                  <a:cxn ang="0">
                    <a:pos x="44" y="25"/>
                  </a:cxn>
                  <a:cxn ang="0">
                    <a:pos x="50" y="25"/>
                  </a:cxn>
                  <a:cxn ang="0">
                    <a:pos x="50" y="25"/>
                  </a:cxn>
                  <a:cxn ang="0">
                    <a:pos x="50" y="32"/>
                  </a:cxn>
                  <a:cxn ang="0">
                    <a:pos x="57" y="32"/>
                  </a:cxn>
                  <a:cxn ang="0">
                    <a:pos x="57" y="32"/>
                  </a:cxn>
                  <a:cxn ang="0">
                    <a:pos x="57" y="32"/>
                  </a:cxn>
                </a:cxnLst>
                <a:rect l="0" t="0" r="r" b="b"/>
                <a:pathLst>
                  <a:path w="57" h="3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25" y="6"/>
                    </a:lnTo>
                    <a:lnTo>
                      <a:pt x="25" y="6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31" y="13"/>
                    </a:lnTo>
                    <a:lnTo>
                      <a:pt x="31" y="13"/>
                    </a:lnTo>
                    <a:lnTo>
                      <a:pt x="31" y="13"/>
                    </a:lnTo>
                    <a:lnTo>
                      <a:pt x="38" y="19"/>
                    </a:lnTo>
                    <a:lnTo>
                      <a:pt x="38" y="19"/>
                    </a:lnTo>
                    <a:lnTo>
                      <a:pt x="38" y="19"/>
                    </a:lnTo>
                    <a:lnTo>
                      <a:pt x="38" y="19"/>
                    </a:lnTo>
                    <a:lnTo>
                      <a:pt x="44" y="19"/>
                    </a:lnTo>
                    <a:lnTo>
                      <a:pt x="44" y="25"/>
                    </a:lnTo>
                    <a:lnTo>
                      <a:pt x="44" y="25"/>
                    </a:lnTo>
                    <a:lnTo>
                      <a:pt x="44" y="25"/>
                    </a:lnTo>
                    <a:lnTo>
                      <a:pt x="50" y="25"/>
                    </a:lnTo>
                    <a:lnTo>
                      <a:pt x="50" y="25"/>
                    </a:lnTo>
                    <a:lnTo>
                      <a:pt x="50" y="32"/>
                    </a:lnTo>
                    <a:lnTo>
                      <a:pt x="57" y="32"/>
                    </a:lnTo>
                    <a:lnTo>
                      <a:pt x="57" y="32"/>
                    </a:lnTo>
                    <a:lnTo>
                      <a:pt x="57" y="32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10" name="Freeform 10"/>
              <p:cNvSpPr>
                <a:spLocks/>
              </p:cNvSpPr>
              <p:nvPr/>
            </p:nvSpPr>
            <p:spPr bwMode="auto">
              <a:xfrm>
                <a:off x="3909" y="2902"/>
                <a:ext cx="63" cy="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12"/>
                  </a:cxn>
                  <a:cxn ang="0">
                    <a:pos x="12" y="19"/>
                  </a:cxn>
                  <a:cxn ang="0">
                    <a:pos x="19" y="19"/>
                  </a:cxn>
                  <a:cxn ang="0">
                    <a:pos x="19" y="19"/>
                  </a:cxn>
                  <a:cxn ang="0">
                    <a:pos x="19" y="19"/>
                  </a:cxn>
                  <a:cxn ang="0">
                    <a:pos x="25" y="25"/>
                  </a:cxn>
                  <a:cxn ang="0">
                    <a:pos x="25" y="25"/>
                  </a:cxn>
                  <a:cxn ang="0">
                    <a:pos x="25" y="25"/>
                  </a:cxn>
                  <a:cxn ang="0">
                    <a:pos x="25" y="25"/>
                  </a:cxn>
                  <a:cxn ang="0">
                    <a:pos x="31" y="25"/>
                  </a:cxn>
                  <a:cxn ang="0">
                    <a:pos x="31" y="31"/>
                  </a:cxn>
                  <a:cxn ang="0">
                    <a:pos x="31" y="31"/>
                  </a:cxn>
                  <a:cxn ang="0">
                    <a:pos x="38" y="31"/>
                  </a:cxn>
                  <a:cxn ang="0">
                    <a:pos x="38" y="31"/>
                  </a:cxn>
                  <a:cxn ang="0">
                    <a:pos x="38" y="31"/>
                  </a:cxn>
                  <a:cxn ang="0">
                    <a:pos x="38" y="31"/>
                  </a:cxn>
                  <a:cxn ang="0">
                    <a:pos x="44" y="38"/>
                  </a:cxn>
                  <a:cxn ang="0">
                    <a:pos x="44" y="38"/>
                  </a:cxn>
                  <a:cxn ang="0">
                    <a:pos x="44" y="38"/>
                  </a:cxn>
                  <a:cxn ang="0">
                    <a:pos x="44" y="38"/>
                  </a:cxn>
                  <a:cxn ang="0">
                    <a:pos x="50" y="38"/>
                  </a:cxn>
                  <a:cxn ang="0">
                    <a:pos x="50" y="38"/>
                  </a:cxn>
                  <a:cxn ang="0">
                    <a:pos x="50" y="38"/>
                  </a:cxn>
                  <a:cxn ang="0">
                    <a:pos x="57" y="38"/>
                  </a:cxn>
                  <a:cxn ang="0">
                    <a:pos x="57" y="38"/>
                  </a:cxn>
                  <a:cxn ang="0">
                    <a:pos x="57" y="38"/>
                  </a:cxn>
                  <a:cxn ang="0">
                    <a:pos x="57" y="38"/>
                  </a:cxn>
                  <a:cxn ang="0">
                    <a:pos x="57" y="38"/>
                  </a:cxn>
                  <a:cxn ang="0">
                    <a:pos x="57" y="38"/>
                  </a:cxn>
                  <a:cxn ang="0">
                    <a:pos x="57" y="38"/>
                  </a:cxn>
                  <a:cxn ang="0">
                    <a:pos x="63" y="38"/>
                  </a:cxn>
                  <a:cxn ang="0">
                    <a:pos x="63" y="38"/>
                  </a:cxn>
                  <a:cxn ang="0">
                    <a:pos x="63" y="38"/>
                  </a:cxn>
                  <a:cxn ang="0">
                    <a:pos x="63" y="38"/>
                  </a:cxn>
                  <a:cxn ang="0">
                    <a:pos x="63" y="38"/>
                  </a:cxn>
                  <a:cxn ang="0">
                    <a:pos x="63" y="38"/>
                  </a:cxn>
                  <a:cxn ang="0">
                    <a:pos x="63" y="38"/>
                  </a:cxn>
                  <a:cxn ang="0">
                    <a:pos x="63" y="38"/>
                  </a:cxn>
                  <a:cxn ang="0">
                    <a:pos x="63" y="38"/>
                  </a:cxn>
                  <a:cxn ang="0">
                    <a:pos x="63" y="38"/>
                  </a:cxn>
                  <a:cxn ang="0">
                    <a:pos x="63" y="38"/>
                  </a:cxn>
                  <a:cxn ang="0">
                    <a:pos x="63" y="38"/>
                  </a:cxn>
                  <a:cxn ang="0">
                    <a:pos x="63" y="38"/>
                  </a:cxn>
                </a:cxnLst>
                <a:rect l="0" t="0" r="r" b="b"/>
                <a:pathLst>
                  <a:path w="63" h="38">
                    <a:moveTo>
                      <a:pt x="0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9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31" y="25"/>
                    </a:lnTo>
                    <a:lnTo>
                      <a:pt x="31" y="31"/>
                    </a:lnTo>
                    <a:lnTo>
                      <a:pt x="31" y="31"/>
                    </a:lnTo>
                    <a:lnTo>
                      <a:pt x="38" y="31"/>
                    </a:lnTo>
                    <a:lnTo>
                      <a:pt x="38" y="31"/>
                    </a:lnTo>
                    <a:lnTo>
                      <a:pt x="38" y="31"/>
                    </a:lnTo>
                    <a:lnTo>
                      <a:pt x="38" y="31"/>
                    </a:lnTo>
                    <a:lnTo>
                      <a:pt x="44" y="38"/>
                    </a:lnTo>
                    <a:lnTo>
                      <a:pt x="44" y="38"/>
                    </a:lnTo>
                    <a:lnTo>
                      <a:pt x="44" y="38"/>
                    </a:lnTo>
                    <a:lnTo>
                      <a:pt x="44" y="38"/>
                    </a:lnTo>
                    <a:lnTo>
                      <a:pt x="50" y="38"/>
                    </a:lnTo>
                    <a:lnTo>
                      <a:pt x="50" y="38"/>
                    </a:lnTo>
                    <a:lnTo>
                      <a:pt x="50" y="38"/>
                    </a:lnTo>
                    <a:lnTo>
                      <a:pt x="57" y="38"/>
                    </a:lnTo>
                    <a:lnTo>
                      <a:pt x="57" y="38"/>
                    </a:lnTo>
                    <a:lnTo>
                      <a:pt x="57" y="38"/>
                    </a:lnTo>
                    <a:lnTo>
                      <a:pt x="57" y="38"/>
                    </a:lnTo>
                    <a:lnTo>
                      <a:pt x="57" y="38"/>
                    </a:lnTo>
                    <a:lnTo>
                      <a:pt x="57" y="38"/>
                    </a:lnTo>
                    <a:lnTo>
                      <a:pt x="57" y="38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3" y="38"/>
                    </a:lnTo>
                    <a:lnTo>
                      <a:pt x="63" y="38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11" name="Freeform 11"/>
              <p:cNvSpPr>
                <a:spLocks/>
              </p:cNvSpPr>
              <p:nvPr/>
            </p:nvSpPr>
            <p:spPr bwMode="auto">
              <a:xfrm>
                <a:off x="3972" y="2895"/>
                <a:ext cx="57" cy="45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6" y="45"/>
                  </a:cxn>
                  <a:cxn ang="0">
                    <a:pos x="6" y="45"/>
                  </a:cxn>
                  <a:cxn ang="0">
                    <a:pos x="6" y="45"/>
                  </a:cxn>
                  <a:cxn ang="0">
                    <a:pos x="13" y="45"/>
                  </a:cxn>
                  <a:cxn ang="0">
                    <a:pos x="13" y="45"/>
                  </a:cxn>
                  <a:cxn ang="0">
                    <a:pos x="13" y="45"/>
                  </a:cxn>
                  <a:cxn ang="0">
                    <a:pos x="13" y="45"/>
                  </a:cxn>
                  <a:cxn ang="0">
                    <a:pos x="19" y="45"/>
                  </a:cxn>
                  <a:cxn ang="0">
                    <a:pos x="19" y="45"/>
                  </a:cxn>
                  <a:cxn ang="0">
                    <a:pos x="19" y="38"/>
                  </a:cxn>
                  <a:cxn ang="0">
                    <a:pos x="19" y="38"/>
                  </a:cxn>
                  <a:cxn ang="0">
                    <a:pos x="25" y="38"/>
                  </a:cxn>
                  <a:cxn ang="0">
                    <a:pos x="25" y="38"/>
                  </a:cxn>
                  <a:cxn ang="0">
                    <a:pos x="25" y="38"/>
                  </a:cxn>
                  <a:cxn ang="0">
                    <a:pos x="25" y="38"/>
                  </a:cxn>
                  <a:cxn ang="0">
                    <a:pos x="32" y="32"/>
                  </a:cxn>
                  <a:cxn ang="0">
                    <a:pos x="32" y="32"/>
                  </a:cxn>
                  <a:cxn ang="0">
                    <a:pos x="32" y="32"/>
                  </a:cxn>
                  <a:cxn ang="0">
                    <a:pos x="38" y="32"/>
                  </a:cxn>
                  <a:cxn ang="0">
                    <a:pos x="38" y="26"/>
                  </a:cxn>
                  <a:cxn ang="0">
                    <a:pos x="38" y="26"/>
                  </a:cxn>
                  <a:cxn ang="0">
                    <a:pos x="38" y="26"/>
                  </a:cxn>
                  <a:cxn ang="0">
                    <a:pos x="44" y="26"/>
                  </a:cxn>
                  <a:cxn ang="0">
                    <a:pos x="44" y="19"/>
                  </a:cxn>
                  <a:cxn ang="0">
                    <a:pos x="44" y="19"/>
                  </a:cxn>
                  <a:cxn ang="0">
                    <a:pos x="44" y="19"/>
                  </a:cxn>
                  <a:cxn ang="0">
                    <a:pos x="51" y="13"/>
                  </a:cxn>
                  <a:cxn ang="0">
                    <a:pos x="51" y="13"/>
                  </a:cxn>
                  <a:cxn ang="0">
                    <a:pos x="51" y="13"/>
                  </a:cxn>
                  <a:cxn ang="0">
                    <a:pos x="57" y="7"/>
                  </a:cxn>
                  <a:cxn ang="0">
                    <a:pos x="57" y="7"/>
                  </a:cxn>
                  <a:cxn ang="0">
                    <a:pos x="57" y="7"/>
                  </a:cxn>
                  <a:cxn ang="0">
                    <a:pos x="57" y="0"/>
                  </a:cxn>
                </a:cxnLst>
                <a:rect l="0" t="0" r="r" b="b"/>
                <a:pathLst>
                  <a:path w="57" h="45">
                    <a:moveTo>
                      <a:pt x="0" y="45"/>
                    </a:moveTo>
                    <a:lnTo>
                      <a:pt x="0" y="45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6" y="45"/>
                    </a:lnTo>
                    <a:lnTo>
                      <a:pt x="6" y="45"/>
                    </a:lnTo>
                    <a:lnTo>
                      <a:pt x="6" y="45"/>
                    </a:lnTo>
                    <a:lnTo>
                      <a:pt x="13" y="45"/>
                    </a:lnTo>
                    <a:lnTo>
                      <a:pt x="13" y="45"/>
                    </a:lnTo>
                    <a:lnTo>
                      <a:pt x="13" y="45"/>
                    </a:lnTo>
                    <a:lnTo>
                      <a:pt x="13" y="45"/>
                    </a:lnTo>
                    <a:lnTo>
                      <a:pt x="19" y="45"/>
                    </a:lnTo>
                    <a:lnTo>
                      <a:pt x="19" y="45"/>
                    </a:lnTo>
                    <a:lnTo>
                      <a:pt x="19" y="38"/>
                    </a:lnTo>
                    <a:lnTo>
                      <a:pt x="19" y="38"/>
                    </a:lnTo>
                    <a:lnTo>
                      <a:pt x="25" y="38"/>
                    </a:lnTo>
                    <a:lnTo>
                      <a:pt x="25" y="38"/>
                    </a:lnTo>
                    <a:lnTo>
                      <a:pt x="25" y="38"/>
                    </a:lnTo>
                    <a:lnTo>
                      <a:pt x="25" y="38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38" y="26"/>
                    </a:lnTo>
                    <a:lnTo>
                      <a:pt x="38" y="26"/>
                    </a:lnTo>
                    <a:lnTo>
                      <a:pt x="44" y="26"/>
                    </a:lnTo>
                    <a:lnTo>
                      <a:pt x="44" y="19"/>
                    </a:lnTo>
                    <a:lnTo>
                      <a:pt x="44" y="19"/>
                    </a:lnTo>
                    <a:lnTo>
                      <a:pt x="44" y="19"/>
                    </a:lnTo>
                    <a:lnTo>
                      <a:pt x="51" y="13"/>
                    </a:lnTo>
                    <a:lnTo>
                      <a:pt x="51" y="13"/>
                    </a:lnTo>
                    <a:lnTo>
                      <a:pt x="51" y="13"/>
                    </a:lnTo>
                    <a:lnTo>
                      <a:pt x="57" y="7"/>
                    </a:lnTo>
                    <a:lnTo>
                      <a:pt x="57" y="7"/>
                    </a:lnTo>
                    <a:lnTo>
                      <a:pt x="57" y="7"/>
                    </a:lnTo>
                    <a:lnTo>
                      <a:pt x="57" y="0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12" name="Freeform 12"/>
              <p:cNvSpPr>
                <a:spLocks/>
              </p:cNvSpPr>
              <p:nvPr/>
            </p:nvSpPr>
            <p:spPr bwMode="auto">
              <a:xfrm>
                <a:off x="4029" y="2845"/>
                <a:ext cx="70" cy="50"/>
              </a:xfrm>
              <a:custGeom>
                <a:avLst/>
                <a:gdLst/>
                <a:ahLst/>
                <a:cxnLst>
                  <a:cxn ang="0">
                    <a:pos x="0" y="50"/>
                  </a:cxn>
                  <a:cxn ang="0">
                    <a:pos x="6" y="50"/>
                  </a:cxn>
                  <a:cxn ang="0">
                    <a:pos x="6" y="50"/>
                  </a:cxn>
                  <a:cxn ang="0">
                    <a:pos x="6" y="44"/>
                  </a:cxn>
                  <a:cxn ang="0">
                    <a:pos x="13" y="44"/>
                  </a:cxn>
                  <a:cxn ang="0">
                    <a:pos x="13" y="44"/>
                  </a:cxn>
                  <a:cxn ang="0">
                    <a:pos x="13" y="38"/>
                  </a:cxn>
                  <a:cxn ang="0">
                    <a:pos x="13" y="38"/>
                  </a:cxn>
                  <a:cxn ang="0">
                    <a:pos x="19" y="38"/>
                  </a:cxn>
                  <a:cxn ang="0">
                    <a:pos x="19" y="31"/>
                  </a:cxn>
                  <a:cxn ang="0">
                    <a:pos x="19" y="31"/>
                  </a:cxn>
                  <a:cxn ang="0">
                    <a:pos x="19" y="31"/>
                  </a:cxn>
                  <a:cxn ang="0">
                    <a:pos x="25" y="25"/>
                  </a:cxn>
                  <a:cxn ang="0">
                    <a:pos x="25" y="25"/>
                  </a:cxn>
                  <a:cxn ang="0">
                    <a:pos x="25" y="25"/>
                  </a:cxn>
                  <a:cxn ang="0">
                    <a:pos x="32" y="19"/>
                  </a:cxn>
                  <a:cxn ang="0">
                    <a:pos x="32" y="19"/>
                  </a:cxn>
                  <a:cxn ang="0">
                    <a:pos x="32" y="19"/>
                  </a:cxn>
                  <a:cxn ang="0">
                    <a:pos x="32" y="19"/>
                  </a:cxn>
                  <a:cxn ang="0">
                    <a:pos x="38" y="12"/>
                  </a:cxn>
                  <a:cxn ang="0">
                    <a:pos x="38" y="12"/>
                  </a:cxn>
                  <a:cxn ang="0">
                    <a:pos x="38" y="12"/>
                  </a:cxn>
                  <a:cxn ang="0">
                    <a:pos x="38" y="12"/>
                  </a:cxn>
                  <a:cxn ang="0">
                    <a:pos x="44" y="6"/>
                  </a:cxn>
                  <a:cxn ang="0">
                    <a:pos x="44" y="6"/>
                  </a:cxn>
                  <a:cxn ang="0">
                    <a:pos x="44" y="6"/>
                  </a:cxn>
                  <a:cxn ang="0">
                    <a:pos x="51" y="6"/>
                  </a:cxn>
                  <a:cxn ang="0">
                    <a:pos x="51" y="6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63" y="0"/>
                  </a:cxn>
                  <a:cxn ang="0">
                    <a:pos x="63" y="0"/>
                  </a:cxn>
                  <a:cxn ang="0">
                    <a:pos x="63" y="0"/>
                  </a:cxn>
                  <a:cxn ang="0">
                    <a:pos x="63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</a:cxnLst>
                <a:rect l="0" t="0" r="r" b="b"/>
                <a:pathLst>
                  <a:path w="70" h="50">
                    <a:moveTo>
                      <a:pt x="0" y="50"/>
                    </a:moveTo>
                    <a:lnTo>
                      <a:pt x="6" y="50"/>
                    </a:lnTo>
                    <a:lnTo>
                      <a:pt x="6" y="50"/>
                    </a:lnTo>
                    <a:lnTo>
                      <a:pt x="6" y="44"/>
                    </a:lnTo>
                    <a:lnTo>
                      <a:pt x="13" y="44"/>
                    </a:lnTo>
                    <a:lnTo>
                      <a:pt x="13" y="44"/>
                    </a:lnTo>
                    <a:lnTo>
                      <a:pt x="13" y="38"/>
                    </a:lnTo>
                    <a:lnTo>
                      <a:pt x="13" y="38"/>
                    </a:lnTo>
                    <a:lnTo>
                      <a:pt x="19" y="38"/>
                    </a:lnTo>
                    <a:lnTo>
                      <a:pt x="19" y="31"/>
                    </a:lnTo>
                    <a:lnTo>
                      <a:pt x="19" y="31"/>
                    </a:lnTo>
                    <a:lnTo>
                      <a:pt x="19" y="31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32" y="19"/>
                    </a:lnTo>
                    <a:lnTo>
                      <a:pt x="32" y="19"/>
                    </a:lnTo>
                    <a:lnTo>
                      <a:pt x="32" y="19"/>
                    </a:lnTo>
                    <a:lnTo>
                      <a:pt x="32" y="19"/>
                    </a:lnTo>
                    <a:lnTo>
                      <a:pt x="38" y="12"/>
                    </a:lnTo>
                    <a:lnTo>
                      <a:pt x="38" y="12"/>
                    </a:lnTo>
                    <a:lnTo>
                      <a:pt x="38" y="12"/>
                    </a:lnTo>
                    <a:lnTo>
                      <a:pt x="38" y="12"/>
                    </a:lnTo>
                    <a:lnTo>
                      <a:pt x="44" y="6"/>
                    </a:lnTo>
                    <a:lnTo>
                      <a:pt x="44" y="6"/>
                    </a:lnTo>
                    <a:lnTo>
                      <a:pt x="44" y="6"/>
                    </a:lnTo>
                    <a:lnTo>
                      <a:pt x="51" y="6"/>
                    </a:lnTo>
                    <a:lnTo>
                      <a:pt x="51" y="6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13" name="Freeform 13"/>
              <p:cNvSpPr>
                <a:spLocks/>
              </p:cNvSpPr>
              <p:nvPr/>
            </p:nvSpPr>
            <p:spPr bwMode="auto">
              <a:xfrm>
                <a:off x="4099" y="2845"/>
                <a:ext cx="57" cy="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6"/>
                  </a:cxn>
                  <a:cxn ang="0">
                    <a:pos x="25" y="6"/>
                  </a:cxn>
                  <a:cxn ang="0">
                    <a:pos x="25" y="6"/>
                  </a:cxn>
                  <a:cxn ang="0">
                    <a:pos x="25" y="6"/>
                  </a:cxn>
                  <a:cxn ang="0">
                    <a:pos x="25" y="6"/>
                  </a:cxn>
                  <a:cxn ang="0">
                    <a:pos x="31" y="12"/>
                  </a:cxn>
                  <a:cxn ang="0">
                    <a:pos x="31" y="12"/>
                  </a:cxn>
                  <a:cxn ang="0">
                    <a:pos x="31" y="12"/>
                  </a:cxn>
                  <a:cxn ang="0">
                    <a:pos x="38" y="12"/>
                  </a:cxn>
                  <a:cxn ang="0">
                    <a:pos x="38" y="19"/>
                  </a:cxn>
                  <a:cxn ang="0">
                    <a:pos x="38" y="19"/>
                  </a:cxn>
                  <a:cxn ang="0">
                    <a:pos x="38" y="19"/>
                  </a:cxn>
                  <a:cxn ang="0">
                    <a:pos x="44" y="25"/>
                  </a:cxn>
                  <a:cxn ang="0">
                    <a:pos x="44" y="25"/>
                  </a:cxn>
                  <a:cxn ang="0">
                    <a:pos x="44" y="25"/>
                  </a:cxn>
                  <a:cxn ang="0">
                    <a:pos x="44" y="31"/>
                  </a:cxn>
                  <a:cxn ang="0">
                    <a:pos x="50" y="31"/>
                  </a:cxn>
                  <a:cxn ang="0">
                    <a:pos x="50" y="31"/>
                  </a:cxn>
                  <a:cxn ang="0">
                    <a:pos x="50" y="38"/>
                  </a:cxn>
                  <a:cxn ang="0">
                    <a:pos x="57" y="38"/>
                  </a:cxn>
                  <a:cxn ang="0">
                    <a:pos x="57" y="38"/>
                  </a:cxn>
                  <a:cxn ang="0">
                    <a:pos x="57" y="44"/>
                  </a:cxn>
                  <a:cxn ang="0">
                    <a:pos x="57" y="44"/>
                  </a:cxn>
                </a:cxnLst>
                <a:rect l="0" t="0" r="r" b="b"/>
                <a:pathLst>
                  <a:path w="57" h="4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6"/>
                    </a:lnTo>
                    <a:lnTo>
                      <a:pt x="25" y="6"/>
                    </a:lnTo>
                    <a:lnTo>
                      <a:pt x="25" y="6"/>
                    </a:lnTo>
                    <a:lnTo>
                      <a:pt x="25" y="6"/>
                    </a:lnTo>
                    <a:lnTo>
                      <a:pt x="25" y="6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38" y="12"/>
                    </a:lnTo>
                    <a:lnTo>
                      <a:pt x="38" y="19"/>
                    </a:lnTo>
                    <a:lnTo>
                      <a:pt x="38" y="19"/>
                    </a:lnTo>
                    <a:lnTo>
                      <a:pt x="38" y="19"/>
                    </a:lnTo>
                    <a:lnTo>
                      <a:pt x="44" y="25"/>
                    </a:lnTo>
                    <a:lnTo>
                      <a:pt x="44" y="25"/>
                    </a:lnTo>
                    <a:lnTo>
                      <a:pt x="44" y="25"/>
                    </a:lnTo>
                    <a:lnTo>
                      <a:pt x="44" y="31"/>
                    </a:lnTo>
                    <a:lnTo>
                      <a:pt x="50" y="31"/>
                    </a:lnTo>
                    <a:lnTo>
                      <a:pt x="50" y="31"/>
                    </a:lnTo>
                    <a:lnTo>
                      <a:pt x="50" y="38"/>
                    </a:lnTo>
                    <a:lnTo>
                      <a:pt x="57" y="38"/>
                    </a:lnTo>
                    <a:lnTo>
                      <a:pt x="57" y="38"/>
                    </a:lnTo>
                    <a:lnTo>
                      <a:pt x="57" y="44"/>
                    </a:lnTo>
                    <a:lnTo>
                      <a:pt x="57" y="44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14" name="Freeform 14"/>
              <p:cNvSpPr>
                <a:spLocks/>
              </p:cNvSpPr>
              <p:nvPr/>
            </p:nvSpPr>
            <p:spPr bwMode="auto">
              <a:xfrm>
                <a:off x="4156" y="2889"/>
                <a:ext cx="63" cy="5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6" y="13"/>
                  </a:cxn>
                  <a:cxn ang="0">
                    <a:pos x="12" y="13"/>
                  </a:cxn>
                  <a:cxn ang="0">
                    <a:pos x="12" y="13"/>
                  </a:cxn>
                  <a:cxn ang="0">
                    <a:pos x="12" y="19"/>
                  </a:cxn>
                  <a:cxn ang="0">
                    <a:pos x="19" y="19"/>
                  </a:cxn>
                  <a:cxn ang="0">
                    <a:pos x="19" y="19"/>
                  </a:cxn>
                  <a:cxn ang="0">
                    <a:pos x="19" y="25"/>
                  </a:cxn>
                  <a:cxn ang="0">
                    <a:pos x="19" y="25"/>
                  </a:cxn>
                  <a:cxn ang="0">
                    <a:pos x="25" y="25"/>
                  </a:cxn>
                  <a:cxn ang="0">
                    <a:pos x="25" y="32"/>
                  </a:cxn>
                  <a:cxn ang="0">
                    <a:pos x="25" y="32"/>
                  </a:cxn>
                  <a:cxn ang="0">
                    <a:pos x="25" y="32"/>
                  </a:cxn>
                  <a:cxn ang="0">
                    <a:pos x="31" y="38"/>
                  </a:cxn>
                  <a:cxn ang="0">
                    <a:pos x="31" y="38"/>
                  </a:cxn>
                  <a:cxn ang="0">
                    <a:pos x="31" y="38"/>
                  </a:cxn>
                  <a:cxn ang="0">
                    <a:pos x="38" y="38"/>
                  </a:cxn>
                  <a:cxn ang="0">
                    <a:pos x="38" y="44"/>
                  </a:cxn>
                  <a:cxn ang="0">
                    <a:pos x="38" y="44"/>
                  </a:cxn>
                  <a:cxn ang="0">
                    <a:pos x="38" y="44"/>
                  </a:cxn>
                  <a:cxn ang="0">
                    <a:pos x="44" y="44"/>
                  </a:cxn>
                  <a:cxn ang="0">
                    <a:pos x="44" y="51"/>
                  </a:cxn>
                  <a:cxn ang="0">
                    <a:pos x="44" y="51"/>
                  </a:cxn>
                  <a:cxn ang="0">
                    <a:pos x="44" y="51"/>
                  </a:cxn>
                  <a:cxn ang="0">
                    <a:pos x="50" y="51"/>
                  </a:cxn>
                  <a:cxn ang="0">
                    <a:pos x="50" y="51"/>
                  </a:cxn>
                  <a:cxn ang="0">
                    <a:pos x="50" y="51"/>
                  </a:cxn>
                  <a:cxn ang="0">
                    <a:pos x="57" y="51"/>
                  </a:cxn>
                  <a:cxn ang="0">
                    <a:pos x="57" y="51"/>
                  </a:cxn>
                  <a:cxn ang="0">
                    <a:pos x="57" y="51"/>
                  </a:cxn>
                  <a:cxn ang="0">
                    <a:pos x="57" y="51"/>
                  </a:cxn>
                  <a:cxn ang="0">
                    <a:pos x="57" y="51"/>
                  </a:cxn>
                  <a:cxn ang="0">
                    <a:pos x="57" y="51"/>
                  </a:cxn>
                  <a:cxn ang="0">
                    <a:pos x="57" y="51"/>
                  </a:cxn>
                  <a:cxn ang="0">
                    <a:pos x="57" y="51"/>
                  </a:cxn>
                  <a:cxn ang="0">
                    <a:pos x="57" y="51"/>
                  </a:cxn>
                  <a:cxn ang="0">
                    <a:pos x="57" y="51"/>
                  </a:cxn>
                  <a:cxn ang="0">
                    <a:pos x="57" y="51"/>
                  </a:cxn>
                  <a:cxn ang="0">
                    <a:pos x="57" y="51"/>
                  </a:cxn>
                  <a:cxn ang="0">
                    <a:pos x="63" y="51"/>
                  </a:cxn>
                  <a:cxn ang="0">
                    <a:pos x="63" y="51"/>
                  </a:cxn>
                  <a:cxn ang="0">
                    <a:pos x="63" y="51"/>
                  </a:cxn>
                  <a:cxn ang="0">
                    <a:pos x="63" y="51"/>
                  </a:cxn>
                  <a:cxn ang="0">
                    <a:pos x="63" y="51"/>
                  </a:cxn>
                  <a:cxn ang="0">
                    <a:pos x="63" y="51"/>
                  </a:cxn>
                  <a:cxn ang="0">
                    <a:pos x="63" y="51"/>
                  </a:cxn>
                  <a:cxn ang="0">
                    <a:pos x="63" y="51"/>
                  </a:cxn>
                  <a:cxn ang="0">
                    <a:pos x="63" y="51"/>
                  </a:cxn>
                </a:cxnLst>
                <a:rect l="0" t="0" r="r" b="b"/>
                <a:pathLst>
                  <a:path w="63" h="51">
                    <a:moveTo>
                      <a:pt x="0" y="0"/>
                    </a:moveTo>
                    <a:lnTo>
                      <a:pt x="6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13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2" y="19"/>
                    </a:lnTo>
                    <a:lnTo>
                      <a:pt x="19" y="19"/>
                    </a:lnTo>
                    <a:lnTo>
                      <a:pt x="19" y="19"/>
                    </a:lnTo>
                    <a:lnTo>
                      <a:pt x="19" y="25"/>
                    </a:lnTo>
                    <a:lnTo>
                      <a:pt x="19" y="25"/>
                    </a:lnTo>
                    <a:lnTo>
                      <a:pt x="25" y="25"/>
                    </a:lnTo>
                    <a:lnTo>
                      <a:pt x="25" y="32"/>
                    </a:lnTo>
                    <a:lnTo>
                      <a:pt x="25" y="32"/>
                    </a:lnTo>
                    <a:lnTo>
                      <a:pt x="25" y="32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31" y="38"/>
                    </a:lnTo>
                    <a:lnTo>
                      <a:pt x="38" y="38"/>
                    </a:lnTo>
                    <a:lnTo>
                      <a:pt x="38" y="44"/>
                    </a:lnTo>
                    <a:lnTo>
                      <a:pt x="38" y="44"/>
                    </a:lnTo>
                    <a:lnTo>
                      <a:pt x="38" y="44"/>
                    </a:lnTo>
                    <a:lnTo>
                      <a:pt x="44" y="44"/>
                    </a:lnTo>
                    <a:lnTo>
                      <a:pt x="44" y="51"/>
                    </a:lnTo>
                    <a:lnTo>
                      <a:pt x="44" y="51"/>
                    </a:lnTo>
                    <a:lnTo>
                      <a:pt x="44" y="51"/>
                    </a:lnTo>
                    <a:lnTo>
                      <a:pt x="50" y="51"/>
                    </a:lnTo>
                    <a:lnTo>
                      <a:pt x="50" y="51"/>
                    </a:lnTo>
                    <a:lnTo>
                      <a:pt x="50" y="51"/>
                    </a:lnTo>
                    <a:lnTo>
                      <a:pt x="57" y="51"/>
                    </a:lnTo>
                    <a:lnTo>
                      <a:pt x="57" y="51"/>
                    </a:lnTo>
                    <a:lnTo>
                      <a:pt x="57" y="51"/>
                    </a:lnTo>
                    <a:lnTo>
                      <a:pt x="57" y="51"/>
                    </a:lnTo>
                    <a:lnTo>
                      <a:pt x="57" y="51"/>
                    </a:lnTo>
                    <a:lnTo>
                      <a:pt x="57" y="51"/>
                    </a:lnTo>
                    <a:lnTo>
                      <a:pt x="57" y="51"/>
                    </a:lnTo>
                    <a:lnTo>
                      <a:pt x="57" y="51"/>
                    </a:lnTo>
                    <a:lnTo>
                      <a:pt x="57" y="51"/>
                    </a:lnTo>
                    <a:lnTo>
                      <a:pt x="57" y="51"/>
                    </a:lnTo>
                    <a:lnTo>
                      <a:pt x="57" y="51"/>
                    </a:lnTo>
                    <a:lnTo>
                      <a:pt x="57" y="51"/>
                    </a:lnTo>
                    <a:lnTo>
                      <a:pt x="63" y="51"/>
                    </a:lnTo>
                    <a:lnTo>
                      <a:pt x="63" y="51"/>
                    </a:lnTo>
                    <a:lnTo>
                      <a:pt x="63" y="51"/>
                    </a:lnTo>
                    <a:lnTo>
                      <a:pt x="63" y="51"/>
                    </a:lnTo>
                    <a:lnTo>
                      <a:pt x="63" y="51"/>
                    </a:lnTo>
                    <a:lnTo>
                      <a:pt x="63" y="51"/>
                    </a:lnTo>
                    <a:lnTo>
                      <a:pt x="63" y="51"/>
                    </a:lnTo>
                    <a:lnTo>
                      <a:pt x="63" y="51"/>
                    </a:lnTo>
                    <a:lnTo>
                      <a:pt x="63" y="51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15" name="Freeform 15"/>
              <p:cNvSpPr>
                <a:spLocks/>
              </p:cNvSpPr>
              <p:nvPr/>
            </p:nvSpPr>
            <p:spPr bwMode="auto">
              <a:xfrm>
                <a:off x="4219" y="2864"/>
                <a:ext cx="57" cy="76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6" y="76"/>
                  </a:cxn>
                  <a:cxn ang="0">
                    <a:pos x="6" y="76"/>
                  </a:cxn>
                  <a:cxn ang="0">
                    <a:pos x="6" y="76"/>
                  </a:cxn>
                  <a:cxn ang="0">
                    <a:pos x="13" y="76"/>
                  </a:cxn>
                  <a:cxn ang="0">
                    <a:pos x="13" y="76"/>
                  </a:cxn>
                  <a:cxn ang="0">
                    <a:pos x="13" y="76"/>
                  </a:cxn>
                  <a:cxn ang="0">
                    <a:pos x="13" y="69"/>
                  </a:cxn>
                  <a:cxn ang="0">
                    <a:pos x="19" y="69"/>
                  </a:cxn>
                  <a:cxn ang="0">
                    <a:pos x="19" y="69"/>
                  </a:cxn>
                  <a:cxn ang="0">
                    <a:pos x="19" y="69"/>
                  </a:cxn>
                  <a:cxn ang="0">
                    <a:pos x="19" y="63"/>
                  </a:cxn>
                  <a:cxn ang="0">
                    <a:pos x="25" y="63"/>
                  </a:cxn>
                  <a:cxn ang="0">
                    <a:pos x="25" y="63"/>
                  </a:cxn>
                  <a:cxn ang="0">
                    <a:pos x="25" y="57"/>
                  </a:cxn>
                  <a:cxn ang="0">
                    <a:pos x="32" y="57"/>
                  </a:cxn>
                  <a:cxn ang="0">
                    <a:pos x="32" y="57"/>
                  </a:cxn>
                  <a:cxn ang="0">
                    <a:pos x="32" y="50"/>
                  </a:cxn>
                  <a:cxn ang="0">
                    <a:pos x="32" y="50"/>
                  </a:cxn>
                  <a:cxn ang="0">
                    <a:pos x="38" y="44"/>
                  </a:cxn>
                  <a:cxn ang="0">
                    <a:pos x="38" y="44"/>
                  </a:cxn>
                  <a:cxn ang="0">
                    <a:pos x="38" y="44"/>
                  </a:cxn>
                  <a:cxn ang="0">
                    <a:pos x="38" y="38"/>
                  </a:cxn>
                  <a:cxn ang="0">
                    <a:pos x="44" y="38"/>
                  </a:cxn>
                  <a:cxn ang="0">
                    <a:pos x="44" y="31"/>
                  </a:cxn>
                  <a:cxn ang="0">
                    <a:pos x="44" y="31"/>
                  </a:cxn>
                  <a:cxn ang="0">
                    <a:pos x="51" y="25"/>
                  </a:cxn>
                  <a:cxn ang="0">
                    <a:pos x="51" y="25"/>
                  </a:cxn>
                  <a:cxn ang="0">
                    <a:pos x="51" y="19"/>
                  </a:cxn>
                  <a:cxn ang="0">
                    <a:pos x="51" y="12"/>
                  </a:cxn>
                  <a:cxn ang="0">
                    <a:pos x="57" y="12"/>
                  </a:cxn>
                  <a:cxn ang="0">
                    <a:pos x="57" y="6"/>
                  </a:cxn>
                  <a:cxn ang="0">
                    <a:pos x="57" y="6"/>
                  </a:cxn>
                  <a:cxn ang="0">
                    <a:pos x="57" y="0"/>
                  </a:cxn>
                </a:cxnLst>
                <a:rect l="0" t="0" r="r" b="b"/>
                <a:pathLst>
                  <a:path w="57" h="76">
                    <a:moveTo>
                      <a:pt x="0" y="76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6" y="76"/>
                    </a:lnTo>
                    <a:lnTo>
                      <a:pt x="6" y="76"/>
                    </a:lnTo>
                    <a:lnTo>
                      <a:pt x="6" y="76"/>
                    </a:lnTo>
                    <a:lnTo>
                      <a:pt x="13" y="76"/>
                    </a:lnTo>
                    <a:lnTo>
                      <a:pt x="13" y="76"/>
                    </a:lnTo>
                    <a:lnTo>
                      <a:pt x="13" y="76"/>
                    </a:lnTo>
                    <a:lnTo>
                      <a:pt x="13" y="69"/>
                    </a:lnTo>
                    <a:lnTo>
                      <a:pt x="19" y="69"/>
                    </a:lnTo>
                    <a:lnTo>
                      <a:pt x="19" y="69"/>
                    </a:lnTo>
                    <a:lnTo>
                      <a:pt x="19" y="69"/>
                    </a:lnTo>
                    <a:lnTo>
                      <a:pt x="19" y="63"/>
                    </a:lnTo>
                    <a:lnTo>
                      <a:pt x="25" y="63"/>
                    </a:lnTo>
                    <a:lnTo>
                      <a:pt x="25" y="63"/>
                    </a:lnTo>
                    <a:lnTo>
                      <a:pt x="25" y="57"/>
                    </a:lnTo>
                    <a:lnTo>
                      <a:pt x="32" y="57"/>
                    </a:lnTo>
                    <a:lnTo>
                      <a:pt x="32" y="57"/>
                    </a:lnTo>
                    <a:lnTo>
                      <a:pt x="32" y="50"/>
                    </a:lnTo>
                    <a:lnTo>
                      <a:pt x="32" y="50"/>
                    </a:lnTo>
                    <a:lnTo>
                      <a:pt x="38" y="44"/>
                    </a:lnTo>
                    <a:lnTo>
                      <a:pt x="38" y="44"/>
                    </a:lnTo>
                    <a:lnTo>
                      <a:pt x="38" y="44"/>
                    </a:lnTo>
                    <a:lnTo>
                      <a:pt x="38" y="38"/>
                    </a:lnTo>
                    <a:lnTo>
                      <a:pt x="44" y="38"/>
                    </a:lnTo>
                    <a:lnTo>
                      <a:pt x="44" y="31"/>
                    </a:lnTo>
                    <a:lnTo>
                      <a:pt x="44" y="31"/>
                    </a:lnTo>
                    <a:lnTo>
                      <a:pt x="51" y="25"/>
                    </a:lnTo>
                    <a:lnTo>
                      <a:pt x="51" y="25"/>
                    </a:lnTo>
                    <a:lnTo>
                      <a:pt x="51" y="19"/>
                    </a:lnTo>
                    <a:lnTo>
                      <a:pt x="51" y="12"/>
                    </a:lnTo>
                    <a:lnTo>
                      <a:pt x="57" y="12"/>
                    </a:lnTo>
                    <a:lnTo>
                      <a:pt x="57" y="6"/>
                    </a:lnTo>
                    <a:lnTo>
                      <a:pt x="57" y="6"/>
                    </a:lnTo>
                    <a:lnTo>
                      <a:pt x="57" y="0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16" name="Freeform 16"/>
              <p:cNvSpPr>
                <a:spLocks/>
              </p:cNvSpPr>
              <p:nvPr/>
            </p:nvSpPr>
            <p:spPr bwMode="auto">
              <a:xfrm>
                <a:off x="4276" y="2762"/>
                <a:ext cx="70" cy="102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6" y="102"/>
                  </a:cxn>
                  <a:cxn ang="0">
                    <a:pos x="6" y="95"/>
                  </a:cxn>
                  <a:cxn ang="0">
                    <a:pos x="6" y="89"/>
                  </a:cxn>
                  <a:cxn ang="0">
                    <a:pos x="13" y="89"/>
                  </a:cxn>
                  <a:cxn ang="0">
                    <a:pos x="13" y="83"/>
                  </a:cxn>
                  <a:cxn ang="0">
                    <a:pos x="13" y="83"/>
                  </a:cxn>
                  <a:cxn ang="0">
                    <a:pos x="13" y="76"/>
                  </a:cxn>
                  <a:cxn ang="0">
                    <a:pos x="19" y="70"/>
                  </a:cxn>
                  <a:cxn ang="0">
                    <a:pos x="19" y="70"/>
                  </a:cxn>
                  <a:cxn ang="0">
                    <a:pos x="19" y="64"/>
                  </a:cxn>
                  <a:cxn ang="0">
                    <a:pos x="19" y="64"/>
                  </a:cxn>
                  <a:cxn ang="0">
                    <a:pos x="25" y="57"/>
                  </a:cxn>
                  <a:cxn ang="0">
                    <a:pos x="25" y="57"/>
                  </a:cxn>
                  <a:cxn ang="0">
                    <a:pos x="25" y="51"/>
                  </a:cxn>
                  <a:cxn ang="0">
                    <a:pos x="32" y="51"/>
                  </a:cxn>
                  <a:cxn ang="0">
                    <a:pos x="32" y="45"/>
                  </a:cxn>
                  <a:cxn ang="0">
                    <a:pos x="32" y="38"/>
                  </a:cxn>
                  <a:cxn ang="0">
                    <a:pos x="32" y="38"/>
                  </a:cxn>
                  <a:cxn ang="0">
                    <a:pos x="38" y="32"/>
                  </a:cxn>
                  <a:cxn ang="0">
                    <a:pos x="38" y="32"/>
                  </a:cxn>
                  <a:cxn ang="0">
                    <a:pos x="38" y="32"/>
                  </a:cxn>
                  <a:cxn ang="0">
                    <a:pos x="38" y="26"/>
                  </a:cxn>
                  <a:cxn ang="0">
                    <a:pos x="44" y="26"/>
                  </a:cxn>
                  <a:cxn ang="0">
                    <a:pos x="44" y="19"/>
                  </a:cxn>
                  <a:cxn ang="0">
                    <a:pos x="44" y="19"/>
                  </a:cxn>
                  <a:cxn ang="0">
                    <a:pos x="51" y="19"/>
                  </a:cxn>
                  <a:cxn ang="0">
                    <a:pos x="51" y="13"/>
                  </a:cxn>
                  <a:cxn ang="0">
                    <a:pos x="51" y="13"/>
                  </a:cxn>
                  <a:cxn ang="0">
                    <a:pos x="51" y="13"/>
                  </a:cxn>
                  <a:cxn ang="0">
                    <a:pos x="57" y="7"/>
                  </a:cxn>
                  <a:cxn ang="0">
                    <a:pos x="57" y="7"/>
                  </a:cxn>
                  <a:cxn ang="0">
                    <a:pos x="57" y="7"/>
                  </a:cxn>
                  <a:cxn ang="0">
                    <a:pos x="57" y="0"/>
                  </a:cxn>
                  <a:cxn ang="0">
                    <a:pos x="63" y="0"/>
                  </a:cxn>
                  <a:cxn ang="0">
                    <a:pos x="63" y="0"/>
                  </a:cxn>
                  <a:cxn ang="0">
                    <a:pos x="63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  <a:cxn ang="0">
                    <a:pos x="70" y="0"/>
                  </a:cxn>
                </a:cxnLst>
                <a:rect l="0" t="0" r="r" b="b"/>
                <a:pathLst>
                  <a:path w="70" h="102">
                    <a:moveTo>
                      <a:pt x="0" y="102"/>
                    </a:moveTo>
                    <a:lnTo>
                      <a:pt x="6" y="102"/>
                    </a:lnTo>
                    <a:lnTo>
                      <a:pt x="6" y="95"/>
                    </a:lnTo>
                    <a:lnTo>
                      <a:pt x="6" y="89"/>
                    </a:lnTo>
                    <a:lnTo>
                      <a:pt x="13" y="89"/>
                    </a:lnTo>
                    <a:lnTo>
                      <a:pt x="13" y="83"/>
                    </a:lnTo>
                    <a:lnTo>
                      <a:pt x="13" y="83"/>
                    </a:lnTo>
                    <a:lnTo>
                      <a:pt x="13" y="76"/>
                    </a:lnTo>
                    <a:lnTo>
                      <a:pt x="19" y="70"/>
                    </a:lnTo>
                    <a:lnTo>
                      <a:pt x="19" y="70"/>
                    </a:lnTo>
                    <a:lnTo>
                      <a:pt x="19" y="64"/>
                    </a:lnTo>
                    <a:lnTo>
                      <a:pt x="19" y="64"/>
                    </a:lnTo>
                    <a:lnTo>
                      <a:pt x="25" y="57"/>
                    </a:lnTo>
                    <a:lnTo>
                      <a:pt x="25" y="57"/>
                    </a:lnTo>
                    <a:lnTo>
                      <a:pt x="25" y="51"/>
                    </a:lnTo>
                    <a:lnTo>
                      <a:pt x="32" y="51"/>
                    </a:lnTo>
                    <a:lnTo>
                      <a:pt x="32" y="45"/>
                    </a:lnTo>
                    <a:lnTo>
                      <a:pt x="32" y="38"/>
                    </a:lnTo>
                    <a:lnTo>
                      <a:pt x="32" y="38"/>
                    </a:lnTo>
                    <a:lnTo>
                      <a:pt x="38" y="32"/>
                    </a:lnTo>
                    <a:lnTo>
                      <a:pt x="38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4" y="26"/>
                    </a:lnTo>
                    <a:lnTo>
                      <a:pt x="44" y="19"/>
                    </a:lnTo>
                    <a:lnTo>
                      <a:pt x="44" y="19"/>
                    </a:lnTo>
                    <a:lnTo>
                      <a:pt x="51" y="19"/>
                    </a:lnTo>
                    <a:lnTo>
                      <a:pt x="51" y="13"/>
                    </a:lnTo>
                    <a:lnTo>
                      <a:pt x="51" y="13"/>
                    </a:lnTo>
                    <a:lnTo>
                      <a:pt x="51" y="13"/>
                    </a:lnTo>
                    <a:lnTo>
                      <a:pt x="57" y="7"/>
                    </a:lnTo>
                    <a:lnTo>
                      <a:pt x="57" y="7"/>
                    </a:lnTo>
                    <a:lnTo>
                      <a:pt x="57" y="7"/>
                    </a:lnTo>
                    <a:lnTo>
                      <a:pt x="57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70" y="0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17" name="Freeform 17"/>
              <p:cNvSpPr>
                <a:spLocks/>
              </p:cNvSpPr>
              <p:nvPr/>
            </p:nvSpPr>
            <p:spPr bwMode="auto">
              <a:xfrm>
                <a:off x="4346" y="2762"/>
                <a:ext cx="63" cy="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19"/>
                  </a:cxn>
                  <a:cxn ang="0">
                    <a:pos x="31" y="19"/>
                  </a:cxn>
                  <a:cxn ang="0">
                    <a:pos x="31" y="19"/>
                  </a:cxn>
                  <a:cxn ang="0">
                    <a:pos x="31" y="26"/>
                  </a:cxn>
                  <a:cxn ang="0">
                    <a:pos x="38" y="26"/>
                  </a:cxn>
                  <a:cxn ang="0">
                    <a:pos x="38" y="32"/>
                  </a:cxn>
                  <a:cxn ang="0">
                    <a:pos x="38" y="32"/>
                  </a:cxn>
                  <a:cxn ang="0">
                    <a:pos x="38" y="38"/>
                  </a:cxn>
                  <a:cxn ang="0">
                    <a:pos x="44" y="45"/>
                  </a:cxn>
                  <a:cxn ang="0">
                    <a:pos x="44" y="45"/>
                  </a:cxn>
                  <a:cxn ang="0">
                    <a:pos x="44" y="51"/>
                  </a:cxn>
                  <a:cxn ang="0">
                    <a:pos x="44" y="51"/>
                  </a:cxn>
                  <a:cxn ang="0">
                    <a:pos x="50" y="57"/>
                  </a:cxn>
                  <a:cxn ang="0">
                    <a:pos x="50" y="64"/>
                  </a:cxn>
                  <a:cxn ang="0">
                    <a:pos x="50" y="64"/>
                  </a:cxn>
                  <a:cxn ang="0">
                    <a:pos x="57" y="70"/>
                  </a:cxn>
                  <a:cxn ang="0">
                    <a:pos x="57" y="76"/>
                  </a:cxn>
                  <a:cxn ang="0">
                    <a:pos x="57" y="76"/>
                  </a:cxn>
                  <a:cxn ang="0">
                    <a:pos x="57" y="83"/>
                  </a:cxn>
                  <a:cxn ang="0">
                    <a:pos x="63" y="89"/>
                  </a:cxn>
                </a:cxnLst>
                <a:rect l="0" t="0" r="r" b="b"/>
                <a:pathLst>
                  <a:path w="63" h="89">
                    <a:moveTo>
                      <a:pt x="0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19"/>
                    </a:lnTo>
                    <a:lnTo>
                      <a:pt x="31" y="19"/>
                    </a:lnTo>
                    <a:lnTo>
                      <a:pt x="31" y="19"/>
                    </a:lnTo>
                    <a:lnTo>
                      <a:pt x="31" y="26"/>
                    </a:lnTo>
                    <a:lnTo>
                      <a:pt x="38" y="26"/>
                    </a:lnTo>
                    <a:lnTo>
                      <a:pt x="38" y="32"/>
                    </a:lnTo>
                    <a:lnTo>
                      <a:pt x="38" y="32"/>
                    </a:lnTo>
                    <a:lnTo>
                      <a:pt x="38" y="38"/>
                    </a:lnTo>
                    <a:lnTo>
                      <a:pt x="44" y="45"/>
                    </a:lnTo>
                    <a:lnTo>
                      <a:pt x="44" y="45"/>
                    </a:lnTo>
                    <a:lnTo>
                      <a:pt x="44" y="51"/>
                    </a:lnTo>
                    <a:lnTo>
                      <a:pt x="44" y="51"/>
                    </a:lnTo>
                    <a:lnTo>
                      <a:pt x="50" y="57"/>
                    </a:lnTo>
                    <a:lnTo>
                      <a:pt x="50" y="64"/>
                    </a:lnTo>
                    <a:lnTo>
                      <a:pt x="50" y="64"/>
                    </a:lnTo>
                    <a:lnTo>
                      <a:pt x="57" y="70"/>
                    </a:lnTo>
                    <a:lnTo>
                      <a:pt x="57" y="76"/>
                    </a:lnTo>
                    <a:lnTo>
                      <a:pt x="57" y="76"/>
                    </a:lnTo>
                    <a:lnTo>
                      <a:pt x="57" y="83"/>
                    </a:lnTo>
                    <a:lnTo>
                      <a:pt x="63" y="89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18" name="Freeform 18"/>
              <p:cNvSpPr>
                <a:spLocks/>
              </p:cNvSpPr>
              <p:nvPr/>
            </p:nvSpPr>
            <p:spPr bwMode="auto">
              <a:xfrm>
                <a:off x="4409" y="2851"/>
                <a:ext cx="51" cy="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3"/>
                  </a:cxn>
                  <a:cxn ang="0">
                    <a:pos x="6" y="13"/>
                  </a:cxn>
                  <a:cxn ang="0">
                    <a:pos x="6" y="19"/>
                  </a:cxn>
                  <a:cxn ang="0">
                    <a:pos x="6" y="25"/>
                  </a:cxn>
                  <a:cxn ang="0">
                    <a:pos x="13" y="25"/>
                  </a:cxn>
                  <a:cxn ang="0">
                    <a:pos x="13" y="32"/>
                  </a:cxn>
                  <a:cxn ang="0">
                    <a:pos x="13" y="38"/>
                  </a:cxn>
                  <a:cxn ang="0">
                    <a:pos x="13" y="38"/>
                  </a:cxn>
                  <a:cxn ang="0">
                    <a:pos x="19" y="44"/>
                  </a:cxn>
                  <a:cxn ang="0">
                    <a:pos x="19" y="51"/>
                  </a:cxn>
                  <a:cxn ang="0">
                    <a:pos x="19" y="51"/>
                  </a:cxn>
                  <a:cxn ang="0">
                    <a:pos x="19" y="57"/>
                  </a:cxn>
                  <a:cxn ang="0">
                    <a:pos x="25" y="57"/>
                  </a:cxn>
                  <a:cxn ang="0">
                    <a:pos x="25" y="63"/>
                  </a:cxn>
                  <a:cxn ang="0">
                    <a:pos x="25" y="63"/>
                  </a:cxn>
                  <a:cxn ang="0">
                    <a:pos x="32" y="70"/>
                  </a:cxn>
                  <a:cxn ang="0">
                    <a:pos x="32" y="70"/>
                  </a:cxn>
                  <a:cxn ang="0">
                    <a:pos x="32" y="76"/>
                  </a:cxn>
                  <a:cxn ang="0">
                    <a:pos x="32" y="76"/>
                  </a:cxn>
                  <a:cxn ang="0">
                    <a:pos x="38" y="82"/>
                  </a:cxn>
                  <a:cxn ang="0">
                    <a:pos x="38" y="82"/>
                  </a:cxn>
                  <a:cxn ang="0">
                    <a:pos x="38" y="82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  <a:cxn ang="0">
                    <a:pos x="51" y="89"/>
                  </a:cxn>
                </a:cxnLst>
                <a:rect l="0" t="0" r="r" b="b"/>
                <a:pathLst>
                  <a:path w="51" h="89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3"/>
                    </a:lnTo>
                    <a:lnTo>
                      <a:pt x="6" y="13"/>
                    </a:lnTo>
                    <a:lnTo>
                      <a:pt x="6" y="19"/>
                    </a:lnTo>
                    <a:lnTo>
                      <a:pt x="6" y="25"/>
                    </a:lnTo>
                    <a:lnTo>
                      <a:pt x="13" y="25"/>
                    </a:lnTo>
                    <a:lnTo>
                      <a:pt x="13" y="32"/>
                    </a:lnTo>
                    <a:lnTo>
                      <a:pt x="13" y="38"/>
                    </a:lnTo>
                    <a:lnTo>
                      <a:pt x="13" y="38"/>
                    </a:lnTo>
                    <a:lnTo>
                      <a:pt x="19" y="44"/>
                    </a:lnTo>
                    <a:lnTo>
                      <a:pt x="19" y="51"/>
                    </a:lnTo>
                    <a:lnTo>
                      <a:pt x="19" y="51"/>
                    </a:lnTo>
                    <a:lnTo>
                      <a:pt x="19" y="57"/>
                    </a:lnTo>
                    <a:lnTo>
                      <a:pt x="25" y="57"/>
                    </a:lnTo>
                    <a:lnTo>
                      <a:pt x="25" y="63"/>
                    </a:lnTo>
                    <a:lnTo>
                      <a:pt x="25" y="63"/>
                    </a:lnTo>
                    <a:lnTo>
                      <a:pt x="32" y="70"/>
                    </a:lnTo>
                    <a:lnTo>
                      <a:pt x="32" y="70"/>
                    </a:lnTo>
                    <a:lnTo>
                      <a:pt x="32" y="76"/>
                    </a:lnTo>
                    <a:lnTo>
                      <a:pt x="32" y="76"/>
                    </a:lnTo>
                    <a:lnTo>
                      <a:pt x="38" y="82"/>
                    </a:lnTo>
                    <a:lnTo>
                      <a:pt x="38" y="82"/>
                    </a:lnTo>
                    <a:lnTo>
                      <a:pt x="38" y="82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51" y="89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19" name="Freeform 19"/>
              <p:cNvSpPr>
                <a:spLocks/>
              </p:cNvSpPr>
              <p:nvPr/>
            </p:nvSpPr>
            <p:spPr bwMode="auto">
              <a:xfrm>
                <a:off x="4460" y="2692"/>
                <a:ext cx="69" cy="248"/>
              </a:xfrm>
              <a:custGeom>
                <a:avLst/>
                <a:gdLst/>
                <a:ahLst/>
                <a:cxnLst>
                  <a:cxn ang="0">
                    <a:pos x="0" y="248"/>
                  </a:cxn>
                  <a:cxn ang="0">
                    <a:pos x="0" y="248"/>
                  </a:cxn>
                  <a:cxn ang="0">
                    <a:pos x="0" y="248"/>
                  </a:cxn>
                  <a:cxn ang="0">
                    <a:pos x="0" y="248"/>
                  </a:cxn>
                  <a:cxn ang="0">
                    <a:pos x="0" y="248"/>
                  </a:cxn>
                  <a:cxn ang="0">
                    <a:pos x="0" y="248"/>
                  </a:cxn>
                  <a:cxn ang="0">
                    <a:pos x="0" y="248"/>
                  </a:cxn>
                  <a:cxn ang="0">
                    <a:pos x="6" y="248"/>
                  </a:cxn>
                  <a:cxn ang="0">
                    <a:pos x="6" y="248"/>
                  </a:cxn>
                  <a:cxn ang="0">
                    <a:pos x="6" y="248"/>
                  </a:cxn>
                  <a:cxn ang="0">
                    <a:pos x="6" y="248"/>
                  </a:cxn>
                  <a:cxn ang="0">
                    <a:pos x="6" y="248"/>
                  </a:cxn>
                  <a:cxn ang="0">
                    <a:pos x="12" y="248"/>
                  </a:cxn>
                  <a:cxn ang="0">
                    <a:pos x="12" y="248"/>
                  </a:cxn>
                  <a:cxn ang="0">
                    <a:pos x="12" y="241"/>
                  </a:cxn>
                  <a:cxn ang="0">
                    <a:pos x="12" y="241"/>
                  </a:cxn>
                  <a:cxn ang="0">
                    <a:pos x="19" y="241"/>
                  </a:cxn>
                  <a:cxn ang="0">
                    <a:pos x="19" y="235"/>
                  </a:cxn>
                  <a:cxn ang="0">
                    <a:pos x="19" y="235"/>
                  </a:cxn>
                  <a:cxn ang="0">
                    <a:pos x="19" y="229"/>
                  </a:cxn>
                  <a:cxn ang="0">
                    <a:pos x="25" y="222"/>
                  </a:cxn>
                  <a:cxn ang="0">
                    <a:pos x="25" y="222"/>
                  </a:cxn>
                  <a:cxn ang="0">
                    <a:pos x="25" y="216"/>
                  </a:cxn>
                  <a:cxn ang="0">
                    <a:pos x="31" y="210"/>
                  </a:cxn>
                  <a:cxn ang="0">
                    <a:pos x="31" y="203"/>
                  </a:cxn>
                  <a:cxn ang="0">
                    <a:pos x="31" y="197"/>
                  </a:cxn>
                  <a:cxn ang="0">
                    <a:pos x="31" y="191"/>
                  </a:cxn>
                  <a:cxn ang="0">
                    <a:pos x="38" y="184"/>
                  </a:cxn>
                  <a:cxn ang="0">
                    <a:pos x="38" y="178"/>
                  </a:cxn>
                  <a:cxn ang="0">
                    <a:pos x="38" y="172"/>
                  </a:cxn>
                  <a:cxn ang="0">
                    <a:pos x="38" y="159"/>
                  </a:cxn>
                  <a:cxn ang="0">
                    <a:pos x="44" y="153"/>
                  </a:cxn>
                  <a:cxn ang="0">
                    <a:pos x="44" y="146"/>
                  </a:cxn>
                  <a:cxn ang="0">
                    <a:pos x="44" y="134"/>
                  </a:cxn>
                  <a:cxn ang="0">
                    <a:pos x="50" y="127"/>
                  </a:cxn>
                  <a:cxn ang="0">
                    <a:pos x="50" y="115"/>
                  </a:cxn>
                  <a:cxn ang="0">
                    <a:pos x="50" y="108"/>
                  </a:cxn>
                  <a:cxn ang="0">
                    <a:pos x="50" y="96"/>
                  </a:cxn>
                  <a:cxn ang="0">
                    <a:pos x="57" y="83"/>
                  </a:cxn>
                  <a:cxn ang="0">
                    <a:pos x="57" y="77"/>
                  </a:cxn>
                  <a:cxn ang="0">
                    <a:pos x="57" y="64"/>
                  </a:cxn>
                  <a:cxn ang="0">
                    <a:pos x="57" y="51"/>
                  </a:cxn>
                  <a:cxn ang="0">
                    <a:pos x="63" y="38"/>
                  </a:cxn>
                  <a:cxn ang="0">
                    <a:pos x="63" y="26"/>
                  </a:cxn>
                  <a:cxn ang="0">
                    <a:pos x="63" y="13"/>
                  </a:cxn>
                  <a:cxn ang="0">
                    <a:pos x="69" y="0"/>
                  </a:cxn>
                </a:cxnLst>
                <a:rect l="0" t="0" r="r" b="b"/>
                <a:pathLst>
                  <a:path w="69" h="248">
                    <a:moveTo>
                      <a:pt x="0" y="248"/>
                    </a:moveTo>
                    <a:lnTo>
                      <a:pt x="0" y="248"/>
                    </a:lnTo>
                    <a:lnTo>
                      <a:pt x="0" y="248"/>
                    </a:lnTo>
                    <a:lnTo>
                      <a:pt x="0" y="248"/>
                    </a:lnTo>
                    <a:lnTo>
                      <a:pt x="0" y="248"/>
                    </a:lnTo>
                    <a:lnTo>
                      <a:pt x="0" y="248"/>
                    </a:lnTo>
                    <a:lnTo>
                      <a:pt x="0" y="248"/>
                    </a:lnTo>
                    <a:lnTo>
                      <a:pt x="6" y="248"/>
                    </a:lnTo>
                    <a:lnTo>
                      <a:pt x="6" y="248"/>
                    </a:lnTo>
                    <a:lnTo>
                      <a:pt x="6" y="248"/>
                    </a:lnTo>
                    <a:lnTo>
                      <a:pt x="6" y="248"/>
                    </a:lnTo>
                    <a:lnTo>
                      <a:pt x="6" y="248"/>
                    </a:lnTo>
                    <a:lnTo>
                      <a:pt x="12" y="248"/>
                    </a:lnTo>
                    <a:lnTo>
                      <a:pt x="12" y="248"/>
                    </a:lnTo>
                    <a:lnTo>
                      <a:pt x="12" y="241"/>
                    </a:lnTo>
                    <a:lnTo>
                      <a:pt x="12" y="241"/>
                    </a:lnTo>
                    <a:lnTo>
                      <a:pt x="19" y="241"/>
                    </a:lnTo>
                    <a:lnTo>
                      <a:pt x="19" y="235"/>
                    </a:lnTo>
                    <a:lnTo>
                      <a:pt x="19" y="235"/>
                    </a:lnTo>
                    <a:lnTo>
                      <a:pt x="19" y="229"/>
                    </a:lnTo>
                    <a:lnTo>
                      <a:pt x="25" y="222"/>
                    </a:lnTo>
                    <a:lnTo>
                      <a:pt x="25" y="222"/>
                    </a:lnTo>
                    <a:lnTo>
                      <a:pt x="25" y="216"/>
                    </a:lnTo>
                    <a:lnTo>
                      <a:pt x="31" y="210"/>
                    </a:lnTo>
                    <a:lnTo>
                      <a:pt x="31" y="203"/>
                    </a:lnTo>
                    <a:lnTo>
                      <a:pt x="31" y="197"/>
                    </a:lnTo>
                    <a:lnTo>
                      <a:pt x="31" y="191"/>
                    </a:lnTo>
                    <a:lnTo>
                      <a:pt x="38" y="184"/>
                    </a:lnTo>
                    <a:lnTo>
                      <a:pt x="38" y="178"/>
                    </a:lnTo>
                    <a:lnTo>
                      <a:pt x="38" y="172"/>
                    </a:lnTo>
                    <a:lnTo>
                      <a:pt x="38" y="159"/>
                    </a:lnTo>
                    <a:lnTo>
                      <a:pt x="44" y="153"/>
                    </a:lnTo>
                    <a:lnTo>
                      <a:pt x="44" y="146"/>
                    </a:lnTo>
                    <a:lnTo>
                      <a:pt x="44" y="134"/>
                    </a:lnTo>
                    <a:lnTo>
                      <a:pt x="50" y="127"/>
                    </a:lnTo>
                    <a:lnTo>
                      <a:pt x="50" y="115"/>
                    </a:lnTo>
                    <a:lnTo>
                      <a:pt x="50" y="108"/>
                    </a:lnTo>
                    <a:lnTo>
                      <a:pt x="50" y="96"/>
                    </a:lnTo>
                    <a:lnTo>
                      <a:pt x="57" y="83"/>
                    </a:lnTo>
                    <a:lnTo>
                      <a:pt x="57" y="77"/>
                    </a:lnTo>
                    <a:lnTo>
                      <a:pt x="57" y="64"/>
                    </a:lnTo>
                    <a:lnTo>
                      <a:pt x="57" y="51"/>
                    </a:lnTo>
                    <a:lnTo>
                      <a:pt x="63" y="38"/>
                    </a:lnTo>
                    <a:lnTo>
                      <a:pt x="63" y="26"/>
                    </a:lnTo>
                    <a:lnTo>
                      <a:pt x="63" y="13"/>
                    </a:lnTo>
                    <a:lnTo>
                      <a:pt x="69" y="0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20" name="Freeform 20"/>
              <p:cNvSpPr>
                <a:spLocks/>
              </p:cNvSpPr>
              <p:nvPr/>
            </p:nvSpPr>
            <p:spPr bwMode="auto">
              <a:xfrm>
                <a:off x="4529" y="1938"/>
                <a:ext cx="83" cy="754"/>
              </a:xfrm>
              <a:custGeom>
                <a:avLst/>
                <a:gdLst/>
                <a:ahLst/>
                <a:cxnLst>
                  <a:cxn ang="0">
                    <a:pos x="0" y="754"/>
                  </a:cxn>
                  <a:cxn ang="0">
                    <a:pos x="0" y="742"/>
                  </a:cxn>
                  <a:cxn ang="0">
                    <a:pos x="0" y="729"/>
                  </a:cxn>
                  <a:cxn ang="0">
                    <a:pos x="0" y="716"/>
                  </a:cxn>
                  <a:cxn ang="0">
                    <a:pos x="7" y="697"/>
                  </a:cxn>
                  <a:cxn ang="0">
                    <a:pos x="7" y="685"/>
                  </a:cxn>
                  <a:cxn ang="0">
                    <a:pos x="7" y="672"/>
                  </a:cxn>
                  <a:cxn ang="0">
                    <a:pos x="7" y="659"/>
                  </a:cxn>
                  <a:cxn ang="0">
                    <a:pos x="13" y="640"/>
                  </a:cxn>
                  <a:cxn ang="0">
                    <a:pos x="13" y="628"/>
                  </a:cxn>
                  <a:cxn ang="0">
                    <a:pos x="13" y="609"/>
                  </a:cxn>
                  <a:cxn ang="0">
                    <a:pos x="19" y="596"/>
                  </a:cxn>
                  <a:cxn ang="0">
                    <a:pos x="19" y="577"/>
                  </a:cxn>
                  <a:cxn ang="0">
                    <a:pos x="19" y="564"/>
                  </a:cxn>
                  <a:cxn ang="0">
                    <a:pos x="19" y="545"/>
                  </a:cxn>
                  <a:cxn ang="0">
                    <a:pos x="26" y="533"/>
                  </a:cxn>
                  <a:cxn ang="0">
                    <a:pos x="26" y="514"/>
                  </a:cxn>
                  <a:cxn ang="0">
                    <a:pos x="26" y="501"/>
                  </a:cxn>
                  <a:cxn ang="0">
                    <a:pos x="26" y="482"/>
                  </a:cxn>
                  <a:cxn ang="0">
                    <a:pos x="32" y="463"/>
                  </a:cxn>
                  <a:cxn ang="0">
                    <a:pos x="32" y="450"/>
                  </a:cxn>
                  <a:cxn ang="0">
                    <a:pos x="32" y="431"/>
                  </a:cxn>
                  <a:cxn ang="0">
                    <a:pos x="38" y="412"/>
                  </a:cxn>
                  <a:cxn ang="0">
                    <a:pos x="38" y="399"/>
                  </a:cxn>
                  <a:cxn ang="0">
                    <a:pos x="38" y="380"/>
                  </a:cxn>
                  <a:cxn ang="0">
                    <a:pos x="38" y="368"/>
                  </a:cxn>
                  <a:cxn ang="0">
                    <a:pos x="45" y="349"/>
                  </a:cxn>
                  <a:cxn ang="0">
                    <a:pos x="45" y="330"/>
                  </a:cxn>
                  <a:cxn ang="0">
                    <a:pos x="45" y="317"/>
                  </a:cxn>
                  <a:cxn ang="0">
                    <a:pos x="45" y="298"/>
                  </a:cxn>
                  <a:cxn ang="0">
                    <a:pos x="51" y="285"/>
                  </a:cxn>
                  <a:cxn ang="0">
                    <a:pos x="51" y="266"/>
                  </a:cxn>
                  <a:cxn ang="0">
                    <a:pos x="51" y="247"/>
                  </a:cxn>
                  <a:cxn ang="0">
                    <a:pos x="57" y="235"/>
                  </a:cxn>
                  <a:cxn ang="0">
                    <a:pos x="57" y="216"/>
                  </a:cxn>
                  <a:cxn ang="0">
                    <a:pos x="57" y="203"/>
                  </a:cxn>
                  <a:cxn ang="0">
                    <a:pos x="57" y="190"/>
                  </a:cxn>
                  <a:cxn ang="0">
                    <a:pos x="64" y="171"/>
                  </a:cxn>
                  <a:cxn ang="0">
                    <a:pos x="64" y="159"/>
                  </a:cxn>
                  <a:cxn ang="0">
                    <a:pos x="64" y="140"/>
                  </a:cxn>
                  <a:cxn ang="0">
                    <a:pos x="64" y="127"/>
                  </a:cxn>
                  <a:cxn ang="0">
                    <a:pos x="70" y="114"/>
                  </a:cxn>
                  <a:cxn ang="0">
                    <a:pos x="70" y="102"/>
                  </a:cxn>
                  <a:cxn ang="0">
                    <a:pos x="70" y="89"/>
                  </a:cxn>
                  <a:cxn ang="0">
                    <a:pos x="76" y="76"/>
                  </a:cxn>
                  <a:cxn ang="0">
                    <a:pos x="76" y="63"/>
                  </a:cxn>
                  <a:cxn ang="0">
                    <a:pos x="76" y="51"/>
                  </a:cxn>
                  <a:cxn ang="0">
                    <a:pos x="76" y="38"/>
                  </a:cxn>
                  <a:cxn ang="0">
                    <a:pos x="83" y="25"/>
                  </a:cxn>
                  <a:cxn ang="0">
                    <a:pos x="83" y="13"/>
                  </a:cxn>
                  <a:cxn ang="0">
                    <a:pos x="83" y="0"/>
                  </a:cxn>
                </a:cxnLst>
                <a:rect l="0" t="0" r="r" b="b"/>
                <a:pathLst>
                  <a:path w="83" h="754">
                    <a:moveTo>
                      <a:pt x="0" y="754"/>
                    </a:moveTo>
                    <a:lnTo>
                      <a:pt x="0" y="742"/>
                    </a:lnTo>
                    <a:lnTo>
                      <a:pt x="0" y="729"/>
                    </a:lnTo>
                    <a:lnTo>
                      <a:pt x="0" y="716"/>
                    </a:lnTo>
                    <a:lnTo>
                      <a:pt x="7" y="697"/>
                    </a:lnTo>
                    <a:lnTo>
                      <a:pt x="7" y="685"/>
                    </a:lnTo>
                    <a:lnTo>
                      <a:pt x="7" y="672"/>
                    </a:lnTo>
                    <a:lnTo>
                      <a:pt x="7" y="659"/>
                    </a:lnTo>
                    <a:lnTo>
                      <a:pt x="13" y="640"/>
                    </a:lnTo>
                    <a:lnTo>
                      <a:pt x="13" y="628"/>
                    </a:lnTo>
                    <a:lnTo>
                      <a:pt x="13" y="609"/>
                    </a:lnTo>
                    <a:lnTo>
                      <a:pt x="19" y="596"/>
                    </a:lnTo>
                    <a:lnTo>
                      <a:pt x="19" y="577"/>
                    </a:lnTo>
                    <a:lnTo>
                      <a:pt x="19" y="564"/>
                    </a:lnTo>
                    <a:lnTo>
                      <a:pt x="19" y="545"/>
                    </a:lnTo>
                    <a:lnTo>
                      <a:pt x="26" y="533"/>
                    </a:lnTo>
                    <a:lnTo>
                      <a:pt x="26" y="514"/>
                    </a:lnTo>
                    <a:lnTo>
                      <a:pt x="26" y="501"/>
                    </a:lnTo>
                    <a:lnTo>
                      <a:pt x="26" y="482"/>
                    </a:lnTo>
                    <a:lnTo>
                      <a:pt x="32" y="463"/>
                    </a:lnTo>
                    <a:lnTo>
                      <a:pt x="32" y="450"/>
                    </a:lnTo>
                    <a:lnTo>
                      <a:pt x="32" y="431"/>
                    </a:lnTo>
                    <a:lnTo>
                      <a:pt x="38" y="412"/>
                    </a:lnTo>
                    <a:lnTo>
                      <a:pt x="38" y="399"/>
                    </a:lnTo>
                    <a:lnTo>
                      <a:pt x="38" y="380"/>
                    </a:lnTo>
                    <a:lnTo>
                      <a:pt x="38" y="368"/>
                    </a:lnTo>
                    <a:lnTo>
                      <a:pt x="45" y="349"/>
                    </a:lnTo>
                    <a:lnTo>
                      <a:pt x="45" y="330"/>
                    </a:lnTo>
                    <a:lnTo>
                      <a:pt x="45" y="317"/>
                    </a:lnTo>
                    <a:lnTo>
                      <a:pt x="45" y="298"/>
                    </a:lnTo>
                    <a:lnTo>
                      <a:pt x="51" y="285"/>
                    </a:lnTo>
                    <a:lnTo>
                      <a:pt x="51" y="266"/>
                    </a:lnTo>
                    <a:lnTo>
                      <a:pt x="51" y="247"/>
                    </a:lnTo>
                    <a:lnTo>
                      <a:pt x="57" y="235"/>
                    </a:lnTo>
                    <a:lnTo>
                      <a:pt x="57" y="216"/>
                    </a:lnTo>
                    <a:lnTo>
                      <a:pt x="57" y="203"/>
                    </a:lnTo>
                    <a:lnTo>
                      <a:pt x="57" y="190"/>
                    </a:lnTo>
                    <a:lnTo>
                      <a:pt x="64" y="171"/>
                    </a:lnTo>
                    <a:lnTo>
                      <a:pt x="64" y="159"/>
                    </a:lnTo>
                    <a:lnTo>
                      <a:pt x="64" y="140"/>
                    </a:lnTo>
                    <a:lnTo>
                      <a:pt x="64" y="127"/>
                    </a:lnTo>
                    <a:lnTo>
                      <a:pt x="70" y="114"/>
                    </a:lnTo>
                    <a:lnTo>
                      <a:pt x="70" y="102"/>
                    </a:lnTo>
                    <a:lnTo>
                      <a:pt x="70" y="89"/>
                    </a:lnTo>
                    <a:lnTo>
                      <a:pt x="76" y="76"/>
                    </a:lnTo>
                    <a:lnTo>
                      <a:pt x="76" y="63"/>
                    </a:lnTo>
                    <a:lnTo>
                      <a:pt x="76" y="51"/>
                    </a:lnTo>
                    <a:lnTo>
                      <a:pt x="76" y="38"/>
                    </a:lnTo>
                    <a:lnTo>
                      <a:pt x="83" y="25"/>
                    </a:lnTo>
                    <a:lnTo>
                      <a:pt x="83" y="13"/>
                    </a:lnTo>
                    <a:lnTo>
                      <a:pt x="83" y="0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21" name="Freeform 21"/>
              <p:cNvSpPr>
                <a:spLocks/>
              </p:cNvSpPr>
              <p:nvPr/>
            </p:nvSpPr>
            <p:spPr bwMode="auto">
              <a:xfrm>
                <a:off x="4612" y="1824"/>
                <a:ext cx="38" cy="114"/>
              </a:xfrm>
              <a:custGeom>
                <a:avLst/>
                <a:gdLst/>
                <a:ahLst/>
                <a:cxnLst>
                  <a:cxn ang="0">
                    <a:pos x="0" y="114"/>
                  </a:cxn>
                  <a:cxn ang="0">
                    <a:pos x="0" y="108"/>
                  </a:cxn>
                  <a:cxn ang="0">
                    <a:pos x="6" y="95"/>
                  </a:cxn>
                  <a:cxn ang="0">
                    <a:pos x="6" y="89"/>
                  </a:cxn>
                  <a:cxn ang="0">
                    <a:pos x="6" y="76"/>
                  </a:cxn>
                  <a:cxn ang="0">
                    <a:pos x="12" y="70"/>
                  </a:cxn>
                  <a:cxn ang="0">
                    <a:pos x="12" y="57"/>
                  </a:cxn>
                  <a:cxn ang="0">
                    <a:pos x="12" y="51"/>
                  </a:cxn>
                  <a:cxn ang="0">
                    <a:pos x="12" y="44"/>
                  </a:cxn>
                  <a:cxn ang="0">
                    <a:pos x="19" y="38"/>
                  </a:cxn>
                  <a:cxn ang="0">
                    <a:pos x="19" y="32"/>
                  </a:cxn>
                  <a:cxn ang="0">
                    <a:pos x="19" y="25"/>
                  </a:cxn>
                  <a:cxn ang="0">
                    <a:pos x="19" y="19"/>
                  </a:cxn>
                  <a:cxn ang="0">
                    <a:pos x="25" y="19"/>
                  </a:cxn>
                  <a:cxn ang="0">
                    <a:pos x="25" y="13"/>
                  </a:cxn>
                  <a:cxn ang="0">
                    <a:pos x="25" y="6"/>
                  </a:cxn>
                  <a:cxn ang="0">
                    <a:pos x="31" y="6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</a:cxnLst>
                <a:rect l="0" t="0" r="r" b="b"/>
                <a:pathLst>
                  <a:path w="38" h="114">
                    <a:moveTo>
                      <a:pt x="0" y="114"/>
                    </a:moveTo>
                    <a:lnTo>
                      <a:pt x="0" y="108"/>
                    </a:lnTo>
                    <a:lnTo>
                      <a:pt x="6" y="95"/>
                    </a:lnTo>
                    <a:lnTo>
                      <a:pt x="6" y="89"/>
                    </a:lnTo>
                    <a:lnTo>
                      <a:pt x="6" y="76"/>
                    </a:lnTo>
                    <a:lnTo>
                      <a:pt x="12" y="70"/>
                    </a:lnTo>
                    <a:lnTo>
                      <a:pt x="12" y="57"/>
                    </a:lnTo>
                    <a:lnTo>
                      <a:pt x="12" y="51"/>
                    </a:lnTo>
                    <a:lnTo>
                      <a:pt x="12" y="44"/>
                    </a:lnTo>
                    <a:lnTo>
                      <a:pt x="19" y="38"/>
                    </a:lnTo>
                    <a:lnTo>
                      <a:pt x="19" y="32"/>
                    </a:lnTo>
                    <a:lnTo>
                      <a:pt x="19" y="25"/>
                    </a:lnTo>
                    <a:lnTo>
                      <a:pt x="19" y="19"/>
                    </a:lnTo>
                    <a:lnTo>
                      <a:pt x="25" y="19"/>
                    </a:lnTo>
                    <a:lnTo>
                      <a:pt x="25" y="13"/>
                    </a:lnTo>
                    <a:lnTo>
                      <a:pt x="25" y="6"/>
                    </a:lnTo>
                    <a:lnTo>
                      <a:pt x="31" y="6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22" name="Freeform 22"/>
              <p:cNvSpPr>
                <a:spLocks/>
              </p:cNvSpPr>
              <p:nvPr/>
            </p:nvSpPr>
            <p:spPr bwMode="auto">
              <a:xfrm>
                <a:off x="4650" y="1824"/>
                <a:ext cx="88" cy="5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13"/>
                  </a:cxn>
                  <a:cxn ang="0">
                    <a:pos x="12" y="19"/>
                  </a:cxn>
                  <a:cxn ang="0">
                    <a:pos x="19" y="19"/>
                  </a:cxn>
                  <a:cxn ang="0">
                    <a:pos x="19" y="25"/>
                  </a:cxn>
                  <a:cxn ang="0">
                    <a:pos x="19" y="32"/>
                  </a:cxn>
                  <a:cxn ang="0">
                    <a:pos x="19" y="38"/>
                  </a:cxn>
                  <a:cxn ang="0">
                    <a:pos x="25" y="44"/>
                  </a:cxn>
                  <a:cxn ang="0">
                    <a:pos x="25" y="51"/>
                  </a:cxn>
                  <a:cxn ang="0">
                    <a:pos x="25" y="63"/>
                  </a:cxn>
                  <a:cxn ang="0">
                    <a:pos x="31" y="70"/>
                  </a:cxn>
                  <a:cxn ang="0">
                    <a:pos x="31" y="76"/>
                  </a:cxn>
                  <a:cxn ang="0">
                    <a:pos x="31" y="89"/>
                  </a:cxn>
                  <a:cxn ang="0">
                    <a:pos x="31" y="95"/>
                  </a:cxn>
                  <a:cxn ang="0">
                    <a:pos x="38" y="108"/>
                  </a:cxn>
                  <a:cxn ang="0">
                    <a:pos x="38" y="120"/>
                  </a:cxn>
                  <a:cxn ang="0">
                    <a:pos x="38" y="127"/>
                  </a:cxn>
                  <a:cxn ang="0">
                    <a:pos x="38" y="139"/>
                  </a:cxn>
                  <a:cxn ang="0">
                    <a:pos x="44" y="152"/>
                  </a:cxn>
                  <a:cxn ang="0">
                    <a:pos x="44" y="165"/>
                  </a:cxn>
                  <a:cxn ang="0">
                    <a:pos x="44" y="177"/>
                  </a:cxn>
                  <a:cxn ang="0">
                    <a:pos x="50" y="190"/>
                  </a:cxn>
                  <a:cxn ang="0">
                    <a:pos x="50" y="203"/>
                  </a:cxn>
                  <a:cxn ang="0">
                    <a:pos x="50" y="216"/>
                  </a:cxn>
                  <a:cxn ang="0">
                    <a:pos x="50" y="228"/>
                  </a:cxn>
                  <a:cxn ang="0">
                    <a:pos x="57" y="247"/>
                  </a:cxn>
                  <a:cxn ang="0">
                    <a:pos x="57" y="260"/>
                  </a:cxn>
                  <a:cxn ang="0">
                    <a:pos x="57" y="273"/>
                  </a:cxn>
                  <a:cxn ang="0">
                    <a:pos x="57" y="285"/>
                  </a:cxn>
                  <a:cxn ang="0">
                    <a:pos x="63" y="304"/>
                  </a:cxn>
                  <a:cxn ang="0">
                    <a:pos x="63" y="317"/>
                  </a:cxn>
                  <a:cxn ang="0">
                    <a:pos x="63" y="336"/>
                  </a:cxn>
                  <a:cxn ang="0">
                    <a:pos x="69" y="349"/>
                  </a:cxn>
                  <a:cxn ang="0">
                    <a:pos x="69" y="368"/>
                  </a:cxn>
                  <a:cxn ang="0">
                    <a:pos x="69" y="380"/>
                  </a:cxn>
                  <a:cxn ang="0">
                    <a:pos x="69" y="399"/>
                  </a:cxn>
                  <a:cxn ang="0">
                    <a:pos x="76" y="412"/>
                  </a:cxn>
                  <a:cxn ang="0">
                    <a:pos x="76" y="431"/>
                  </a:cxn>
                  <a:cxn ang="0">
                    <a:pos x="76" y="450"/>
                  </a:cxn>
                  <a:cxn ang="0">
                    <a:pos x="76" y="463"/>
                  </a:cxn>
                  <a:cxn ang="0">
                    <a:pos x="82" y="482"/>
                  </a:cxn>
                  <a:cxn ang="0">
                    <a:pos x="82" y="494"/>
                  </a:cxn>
                  <a:cxn ang="0">
                    <a:pos x="82" y="513"/>
                  </a:cxn>
                  <a:cxn ang="0">
                    <a:pos x="88" y="532"/>
                  </a:cxn>
                </a:cxnLst>
                <a:rect l="0" t="0" r="r" b="b"/>
                <a:pathLst>
                  <a:path w="88" h="532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13"/>
                    </a:lnTo>
                    <a:lnTo>
                      <a:pt x="12" y="19"/>
                    </a:lnTo>
                    <a:lnTo>
                      <a:pt x="19" y="19"/>
                    </a:lnTo>
                    <a:lnTo>
                      <a:pt x="19" y="25"/>
                    </a:lnTo>
                    <a:lnTo>
                      <a:pt x="19" y="32"/>
                    </a:lnTo>
                    <a:lnTo>
                      <a:pt x="19" y="38"/>
                    </a:lnTo>
                    <a:lnTo>
                      <a:pt x="25" y="44"/>
                    </a:lnTo>
                    <a:lnTo>
                      <a:pt x="25" y="51"/>
                    </a:lnTo>
                    <a:lnTo>
                      <a:pt x="25" y="63"/>
                    </a:lnTo>
                    <a:lnTo>
                      <a:pt x="31" y="70"/>
                    </a:lnTo>
                    <a:lnTo>
                      <a:pt x="31" y="76"/>
                    </a:lnTo>
                    <a:lnTo>
                      <a:pt x="31" y="89"/>
                    </a:lnTo>
                    <a:lnTo>
                      <a:pt x="31" y="95"/>
                    </a:lnTo>
                    <a:lnTo>
                      <a:pt x="38" y="108"/>
                    </a:lnTo>
                    <a:lnTo>
                      <a:pt x="38" y="120"/>
                    </a:lnTo>
                    <a:lnTo>
                      <a:pt x="38" y="127"/>
                    </a:lnTo>
                    <a:lnTo>
                      <a:pt x="38" y="139"/>
                    </a:lnTo>
                    <a:lnTo>
                      <a:pt x="44" y="152"/>
                    </a:lnTo>
                    <a:lnTo>
                      <a:pt x="44" y="165"/>
                    </a:lnTo>
                    <a:lnTo>
                      <a:pt x="44" y="177"/>
                    </a:lnTo>
                    <a:lnTo>
                      <a:pt x="50" y="190"/>
                    </a:lnTo>
                    <a:lnTo>
                      <a:pt x="50" y="203"/>
                    </a:lnTo>
                    <a:lnTo>
                      <a:pt x="50" y="216"/>
                    </a:lnTo>
                    <a:lnTo>
                      <a:pt x="50" y="228"/>
                    </a:lnTo>
                    <a:lnTo>
                      <a:pt x="57" y="247"/>
                    </a:lnTo>
                    <a:lnTo>
                      <a:pt x="57" y="260"/>
                    </a:lnTo>
                    <a:lnTo>
                      <a:pt x="57" y="273"/>
                    </a:lnTo>
                    <a:lnTo>
                      <a:pt x="57" y="285"/>
                    </a:lnTo>
                    <a:lnTo>
                      <a:pt x="63" y="304"/>
                    </a:lnTo>
                    <a:lnTo>
                      <a:pt x="63" y="317"/>
                    </a:lnTo>
                    <a:lnTo>
                      <a:pt x="63" y="336"/>
                    </a:lnTo>
                    <a:lnTo>
                      <a:pt x="69" y="349"/>
                    </a:lnTo>
                    <a:lnTo>
                      <a:pt x="69" y="368"/>
                    </a:lnTo>
                    <a:lnTo>
                      <a:pt x="69" y="380"/>
                    </a:lnTo>
                    <a:lnTo>
                      <a:pt x="69" y="399"/>
                    </a:lnTo>
                    <a:lnTo>
                      <a:pt x="76" y="412"/>
                    </a:lnTo>
                    <a:lnTo>
                      <a:pt x="76" y="431"/>
                    </a:lnTo>
                    <a:lnTo>
                      <a:pt x="76" y="450"/>
                    </a:lnTo>
                    <a:lnTo>
                      <a:pt x="76" y="463"/>
                    </a:lnTo>
                    <a:lnTo>
                      <a:pt x="82" y="482"/>
                    </a:lnTo>
                    <a:lnTo>
                      <a:pt x="82" y="494"/>
                    </a:lnTo>
                    <a:lnTo>
                      <a:pt x="82" y="513"/>
                    </a:lnTo>
                    <a:lnTo>
                      <a:pt x="88" y="532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23" name="Freeform 23"/>
              <p:cNvSpPr>
                <a:spLocks/>
              </p:cNvSpPr>
              <p:nvPr/>
            </p:nvSpPr>
            <p:spPr bwMode="auto">
              <a:xfrm>
                <a:off x="4738" y="2356"/>
                <a:ext cx="83" cy="5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3"/>
                  </a:cxn>
                  <a:cxn ang="0">
                    <a:pos x="0" y="32"/>
                  </a:cxn>
                  <a:cxn ang="0">
                    <a:pos x="0" y="51"/>
                  </a:cxn>
                  <a:cxn ang="0">
                    <a:pos x="7" y="64"/>
                  </a:cxn>
                  <a:cxn ang="0">
                    <a:pos x="7" y="83"/>
                  </a:cxn>
                  <a:cxn ang="0">
                    <a:pos x="7" y="102"/>
                  </a:cxn>
                  <a:cxn ang="0">
                    <a:pos x="7" y="115"/>
                  </a:cxn>
                  <a:cxn ang="0">
                    <a:pos x="13" y="134"/>
                  </a:cxn>
                  <a:cxn ang="0">
                    <a:pos x="13" y="146"/>
                  </a:cxn>
                  <a:cxn ang="0">
                    <a:pos x="13" y="165"/>
                  </a:cxn>
                  <a:cxn ang="0">
                    <a:pos x="19" y="178"/>
                  </a:cxn>
                  <a:cxn ang="0">
                    <a:pos x="19" y="197"/>
                  </a:cxn>
                  <a:cxn ang="0">
                    <a:pos x="19" y="210"/>
                  </a:cxn>
                  <a:cxn ang="0">
                    <a:pos x="19" y="229"/>
                  </a:cxn>
                  <a:cxn ang="0">
                    <a:pos x="26" y="241"/>
                  </a:cxn>
                  <a:cxn ang="0">
                    <a:pos x="26" y="254"/>
                  </a:cxn>
                  <a:cxn ang="0">
                    <a:pos x="26" y="273"/>
                  </a:cxn>
                  <a:cxn ang="0">
                    <a:pos x="26" y="286"/>
                  </a:cxn>
                  <a:cxn ang="0">
                    <a:pos x="32" y="298"/>
                  </a:cxn>
                  <a:cxn ang="0">
                    <a:pos x="32" y="311"/>
                  </a:cxn>
                  <a:cxn ang="0">
                    <a:pos x="32" y="324"/>
                  </a:cxn>
                  <a:cxn ang="0">
                    <a:pos x="38" y="336"/>
                  </a:cxn>
                  <a:cxn ang="0">
                    <a:pos x="38" y="355"/>
                  </a:cxn>
                  <a:cxn ang="0">
                    <a:pos x="38" y="368"/>
                  </a:cxn>
                  <a:cxn ang="0">
                    <a:pos x="38" y="381"/>
                  </a:cxn>
                  <a:cxn ang="0">
                    <a:pos x="45" y="387"/>
                  </a:cxn>
                  <a:cxn ang="0">
                    <a:pos x="45" y="400"/>
                  </a:cxn>
                  <a:cxn ang="0">
                    <a:pos x="45" y="413"/>
                  </a:cxn>
                  <a:cxn ang="0">
                    <a:pos x="45" y="425"/>
                  </a:cxn>
                  <a:cxn ang="0">
                    <a:pos x="51" y="432"/>
                  </a:cxn>
                  <a:cxn ang="0">
                    <a:pos x="51" y="444"/>
                  </a:cxn>
                  <a:cxn ang="0">
                    <a:pos x="51" y="457"/>
                  </a:cxn>
                  <a:cxn ang="0">
                    <a:pos x="57" y="463"/>
                  </a:cxn>
                  <a:cxn ang="0">
                    <a:pos x="57" y="476"/>
                  </a:cxn>
                  <a:cxn ang="0">
                    <a:pos x="57" y="482"/>
                  </a:cxn>
                  <a:cxn ang="0">
                    <a:pos x="57" y="495"/>
                  </a:cxn>
                  <a:cxn ang="0">
                    <a:pos x="64" y="501"/>
                  </a:cxn>
                  <a:cxn ang="0">
                    <a:pos x="64" y="508"/>
                  </a:cxn>
                  <a:cxn ang="0">
                    <a:pos x="64" y="514"/>
                  </a:cxn>
                  <a:cxn ang="0">
                    <a:pos x="64" y="520"/>
                  </a:cxn>
                  <a:cxn ang="0">
                    <a:pos x="70" y="527"/>
                  </a:cxn>
                  <a:cxn ang="0">
                    <a:pos x="70" y="533"/>
                  </a:cxn>
                  <a:cxn ang="0">
                    <a:pos x="70" y="539"/>
                  </a:cxn>
                  <a:cxn ang="0">
                    <a:pos x="76" y="546"/>
                  </a:cxn>
                  <a:cxn ang="0">
                    <a:pos x="76" y="552"/>
                  </a:cxn>
                  <a:cxn ang="0">
                    <a:pos x="76" y="558"/>
                  </a:cxn>
                  <a:cxn ang="0">
                    <a:pos x="76" y="558"/>
                  </a:cxn>
                  <a:cxn ang="0">
                    <a:pos x="83" y="565"/>
                  </a:cxn>
                  <a:cxn ang="0">
                    <a:pos x="83" y="571"/>
                  </a:cxn>
                  <a:cxn ang="0">
                    <a:pos x="83" y="571"/>
                  </a:cxn>
                </a:cxnLst>
                <a:rect l="0" t="0" r="r" b="b"/>
                <a:pathLst>
                  <a:path w="83" h="571">
                    <a:moveTo>
                      <a:pt x="0" y="0"/>
                    </a:moveTo>
                    <a:lnTo>
                      <a:pt x="0" y="13"/>
                    </a:lnTo>
                    <a:lnTo>
                      <a:pt x="0" y="32"/>
                    </a:lnTo>
                    <a:lnTo>
                      <a:pt x="0" y="51"/>
                    </a:lnTo>
                    <a:lnTo>
                      <a:pt x="7" y="64"/>
                    </a:lnTo>
                    <a:lnTo>
                      <a:pt x="7" y="83"/>
                    </a:lnTo>
                    <a:lnTo>
                      <a:pt x="7" y="102"/>
                    </a:lnTo>
                    <a:lnTo>
                      <a:pt x="7" y="115"/>
                    </a:lnTo>
                    <a:lnTo>
                      <a:pt x="13" y="134"/>
                    </a:lnTo>
                    <a:lnTo>
                      <a:pt x="13" y="146"/>
                    </a:lnTo>
                    <a:lnTo>
                      <a:pt x="13" y="165"/>
                    </a:lnTo>
                    <a:lnTo>
                      <a:pt x="19" y="178"/>
                    </a:lnTo>
                    <a:lnTo>
                      <a:pt x="19" y="197"/>
                    </a:lnTo>
                    <a:lnTo>
                      <a:pt x="19" y="210"/>
                    </a:lnTo>
                    <a:lnTo>
                      <a:pt x="19" y="229"/>
                    </a:lnTo>
                    <a:lnTo>
                      <a:pt x="26" y="241"/>
                    </a:lnTo>
                    <a:lnTo>
                      <a:pt x="26" y="254"/>
                    </a:lnTo>
                    <a:lnTo>
                      <a:pt x="26" y="273"/>
                    </a:lnTo>
                    <a:lnTo>
                      <a:pt x="26" y="286"/>
                    </a:lnTo>
                    <a:lnTo>
                      <a:pt x="32" y="298"/>
                    </a:lnTo>
                    <a:lnTo>
                      <a:pt x="32" y="311"/>
                    </a:lnTo>
                    <a:lnTo>
                      <a:pt x="32" y="324"/>
                    </a:lnTo>
                    <a:lnTo>
                      <a:pt x="38" y="336"/>
                    </a:lnTo>
                    <a:lnTo>
                      <a:pt x="38" y="355"/>
                    </a:lnTo>
                    <a:lnTo>
                      <a:pt x="38" y="368"/>
                    </a:lnTo>
                    <a:lnTo>
                      <a:pt x="38" y="381"/>
                    </a:lnTo>
                    <a:lnTo>
                      <a:pt x="45" y="387"/>
                    </a:lnTo>
                    <a:lnTo>
                      <a:pt x="45" y="400"/>
                    </a:lnTo>
                    <a:lnTo>
                      <a:pt x="45" y="413"/>
                    </a:lnTo>
                    <a:lnTo>
                      <a:pt x="45" y="425"/>
                    </a:lnTo>
                    <a:lnTo>
                      <a:pt x="51" y="432"/>
                    </a:lnTo>
                    <a:lnTo>
                      <a:pt x="51" y="444"/>
                    </a:lnTo>
                    <a:lnTo>
                      <a:pt x="51" y="457"/>
                    </a:lnTo>
                    <a:lnTo>
                      <a:pt x="57" y="463"/>
                    </a:lnTo>
                    <a:lnTo>
                      <a:pt x="57" y="476"/>
                    </a:lnTo>
                    <a:lnTo>
                      <a:pt x="57" y="482"/>
                    </a:lnTo>
                    <a:lnTo>
                      <a:pt x="57" y="495"/>
                    </a:lnTo>
                    <a:lnTo>
                      <a:pt x="64" y="501"/>
                    </a:lnTo>
                    <a:lnTo>
                      <a:pt x="64" y="508"/>
                    </a:lnTo>
                    <a:lnTo>
                      <a:pt x="64" y="514"/>
                    </a:lnTo>
                    <a:lnTo>
                      <a:pt x="64" y="520"/>
                    </a:lnTo>
                    <a:lnTo>
                      <a:pt x="70" y="527"/>
                    </a:lnTo>
                    <a:lnTo>
                      <a:pt x="70" y="533"/>
                    </a:lnTo>
                    <a:lnTo>
                      <a:pt x="70" y="539"/>
                    </a:lnTo>
                    <a:lnTo>
                      <a:pt x="76" y="546"/>
                    </a:lnTo>
                    <a:lnTo>
                      <a:pt x="76" y="552"/>
                    </a:lnTo>
                    <a:lnTo>
                      <a:pt x="76" y="558"/>
                    </a:lnTo>
                    <a:lnTo>
                      <a:pt x="76" y="558"/>
                    </a:lnTo>
                    <a:lnTo>
                      <a:pt x="83" y="565"/>
                    </a:lnTo>
                    <a:lnTo>
                      <a:pt x="83" y="571"/>
                    </a:lnTo>
                    <a:lnTo>
                      <a:pt x="83" y="571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24" name="Freeform 24"/>
              <p:cNvSpPr>
                <a:spLocks/>
              </p:cNvSpPr>
              <p:nvPr/>
            </p:nvSpPr>
            <p:spPr bwMode="auto">
              <a:xfrm>
                <a:off x="4821" y="2927"/>
                <a:ext cx="38" cy="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6" y="13"/>
                  </a:cxn>
                  <a:cxn ang="0">
                    <a:pos x="12" y="13"/>
                  </a:cxn>
                  <a:cxn ang="0">
                    <a:pos x="12" y="13"/>
                  </a:cxn>
                  <a:cxn ang="0">
                    <a:pos x="12" y="13"/>
                  </a:cxn>
                  <a:cxn ang="0">
                    <a:pos x="12" y="13"/>
                  </a:cxn>
                  <a:cxn ang="0">
                    <a:pos x="12" y="13"/>
                  </a:cxn>
                  <a:cxn ang="0">
                    <a:pos x="12" y="13"/>
                  </a:cxn>
                  <a:cxn ang="0">
                    <a:pos x="12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31" y="13"/>
                  </a:cxn>
                  <a:cxn ang="0">
                    <a:pos x="31" y="6"/>
                  </a:cxn>
                  <a:cxn ang="0">
                    <a:pos x="31" y="6"/>
                  </a:cxn>
                  <a:cxn ang="0">
                    <a:pos x="31" y="6"/>
                  </a:cxn>
                  <a:cxn ang="0">
                    <a:pos x="38" y="0"/>
                  </a:cxn>
                </a:cxnLst>
                <a:rect l="0" t="0" r="r" b="b"/>
                <a:pathLst>
                  <a:path w="38" h="13">
                    <a:moveTo>
                      <a:pt x="0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13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31" y="13"/>
                    </a:lnTo>
                    <a:lnTo>
                      <a:pt x="31" y="6"/>
                    </a:lnTo>
                    <a:lnTo>
                      <a:pt x="31" y="6"/>
                    </a:lnTo>
                    <a:lnTo>
                      <a:pt x="31" y="6"/>
                    </a:lnTo>
                    <a:lnTo>
                      <a:pt x="38" y="0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25" name="Freeform 25"/>
              <p:cNvSpPr>
                <a:spLocks/>
              </p:cNvSpPr>
              <p:nvPr/>
            </p:nvSpPr>
            <p:spPr bwMode="auto">
              <a:xfrm>
                <a:off x="4859" y="2762"/>
                <a:ext cx="82" cy="165"/>
              </a:xfrm>
              <a:custGeom>
                <a:avLst/>
                <a:gdLst/>
                <a:ahLst/>
                <a:cxnLst>
                  <a:cxn ang="0">
                    <a:pos x="0" y="165"/>
                  </a:cxn>
                  <a:cxn ang="0">
                    <a:pos x="0" y="165"/>
                  </a:cxn>
                  <a:cxn ang="0">
                    <a:pos x="0" y="159"/>
                  </a:cxn>
                  <a:cxn ang="0">
                    <a:pos x="0" y="159"/>
                  </a:cxn>
                  <a:cxn ang="0">
                    <a:pos x="6" y="152"/>
                  </a:cxn>
                  <a:cxn ang="0">
                    <a:pos x="6" y="152"/>
                  </a:cxn>
                  <a:cxn ang="0">
                    <a:pos x="6" y="146"/>
                  </a:cxn>
                  <a:cxn ang="0">
                    <a:pos x="12" y="146"/>
                  </a:cxn>
                  <a:cxn ang="0">
                    <a:pos x="12" y="140"/>
                  </a:cxn>
                  <a:cxn ang="0">
                    <a:pos x="12" y="140"/>
                  </a:cxn>
                  <a:cxn ang="0">
                    <a:pos x="12" y="133"/>
                  </a:cxn>
                  <a:cxn ang="0">
                    <a:pos x="19" y="127"/>
                  </a:cxn>
                  <a:cxn ang="0">
                    <a:pos x="19" y="127"/>
                  </a:cxn>
                  <a:cxn ang="0">
                    <a:pos x="19" y="121"/>
                  </a:cxn>
                  <a:cxn ang="0">
                    <a:pos x="19" y="114"/>
                  </a:cxn>
                  <a:cxn ang="0">
                    <a:pos x="25" y="114"/>
                  </a:cxn>
                  <a:cxn ang="0">
                    <a:pos x="25" y="108"/>
                  </a:cxn>
                  <a:cxn ang="0">
                    <a:pos x="25" y="102"/>
                  </a:cxn>
                  <a:cxn ang="0">
                    <a:pos x="31" y="102"/>
                  </a:cxn>
                  <a:cxn ang="0">
                    <a:pos x="31" y="95"/>
                  </a:cxn>
                  <a:cxn ang="0">
                    <a:pos x="31" y="89"/>
                  </a:cxn>
                  <a:cxn ang="0">
                    <a:pos x="31" y="89"/>
                  </a:cxn>
                  <a:cxn ang="0">
                    <a:pos x="38" y="83"/>
                  </a:cxn>
                  <a:cxn ang="0">
                    <a:pos x="38" y="76"/>
                  </a:cxn>
                  <a:cxn ang="0">
                    <a:pos x="38" y="70"/>
                  </a:cxn>
                  <a:cxn ang="0">
                    <a:pos x="38" y="70"/>
                  </a:cxn>
                  <a:cxn ang="0">
                    <a:pos x="44" y="64"/>
                  </a:cxn>
                  <a:cxn ang="0">
                    <a:pos x="44" y="64"/>
                  </a:cxn>
                  <a:cxn ang="0">
                    <a:pos x="44" y="57"/>
                  </a:cxn>
                  <a:cxn ang="0">
                    <a:pos x="50" y="51"/>
                  </a:cxn>
                  <a:cxn ang="0">
                    <a:pos x="50" y="51"/>
                  </a:cxn>
                  <a:cxn ang="0">
                    <a:pos x="50" y="45"/>
                  </a:cxn>
                  <a:cxn ang="0">
                    <a:pos x="50" y="45"/>
                  </a:cxn>
                  <a:cxn ang="0">
                    <a:pos x="57" y="38"/>
                  </a:cxn>
                  <a:cxn ang="0">
                    <a:pos x="57" y="32"/>
                  </a:cxn>
                  <a:cxn ang="0">
                    <a:pos x="57" y="32"/>
                  </a:cxn>
                  <a:cxn ang="0">
                    <a:pos x="57" y="26"/>
                  </a:cxn>
                  <a:cxn ang="0">
                    <a:pos x="63" y="26"/>
                  </a:cxn>
                  <a:cxn ang="0">
                    <a:pos x="63" y="19"/>
                  </a:cxn>
                  <a:cxn ang="0">
                    <a:pos x="63" y="19"/>
                  </a:cxn>
                  <a:cxn ang="0">
                    <a:pos x="69" y="19"/>
                  </a:cxn>
                  <a:cxn ang="0">
                    <a:pos x="69" y="13"/>
                  </a:cxn>
                  <a:cxn ang="0">
                    <a:pos x="69" y="13"/>
                  </a:cxn>
                  <a:cxn ang="0">
                    <a:pos x="69" y="13"/>
                  </a:cxn>
                  <a:cxn ang="0">
                    <a:pos x="76" y="7"/>
                  </a:cxn>
                  <a:cxn ang="0">
                    <a:pos x="76" y="7"/>
                  </a:cxn>
                  <a:cxn ang="0">
                    <a:pos x="76" y="7"/>
                  </a:cxn>
                  <a:cxn ang="0">
                    <a:pos x="76" y="7"/>
                  </a:cxn>
                  <a:cxn ang="0">
                    <a:pos x="82" y="0"/>
                  </a:cxn>
                  <a:cxn ang="0">
                    <a:pos x="82" y="0"/>
                  </a:cxn>
                  <a:cxn ang="0">
                    <a:pos x="82" y="0"/>
                  </a:cxn>
                </a:cxnLst>
                <a:rect l="0" t="0" r="r" b="b"/>
                <a:pathLst>
                  <a:path w="82" h="165">
                    <a:moveTo>
                      <a:pt x="0" y="165"/>
                    </a:moveTo>
                    <a:lnTo>
                      <a:pt x="0" y="165"/>
                    </a:lnTo>
                    <a:lnTo>
                      <a:pt x="0" y="159"/>
                    </a:lnTo>
                    <a:lnTo>
                      <a:pt x="0" y="159"/>
                    </a:lnTo>
                    <a:lnTo>
                      <a:pt x="6" y="152"/>
                    </a:lnTo>
                    <a:lnTo>
                      <a:pt x="6" y="152"/>
                    </a:lnTo>
                    <a:lnTo>
                      <a:pt x="6" y="146"/>
                    </a:lnTo>
                    <a:lnTo>
                      <a:pt x="12" y="146"/>
                    </a:lnTo>
                    <a:lnTo>
                      <a:pt x="12" y="140"/>
                    </a:lnTo>
                    <a:lnTo>
                      <a:pt x="12" y="140"/>
                    </a:lnTo>
                    <a:lnTo>
                      <a:pt x="12" y="133"/>
                    </a:lnTo>
                    <a:lnTo>
                      <a:pt x="19" y="127"/>
                    </a:lnTo>
                    <a:lnTo>
                      <a:pt x="19" y="127"/>
                    </a:lnTo>
                    <a:lnTo>
                      <a:pt x="19" y="121"/>
                    </a:lnTo>
                    <a:lnTo>
                      <a:pt x="19" y="114"/>
                    </a:lnTo>
                    <a:lnTo>
                      <a:pt x="25" y="114"/>
                    </a:lnTo>
                    <a:lnTo>
                      <a:pt x="25" y="108"/>
                    </a:lnTo>
                    <a:lnTo>
                      <a:pt x="25" y="102"/>
                    </a:lnTo>
                    <a:lnTo>
                      <a:pt x="31" y="102"/>
                    </a:lnTo>
                    <a:lnTo>
                      <a:pt x="31" y="95"/>
                    </a:lnTo>
                    <a:lnTo>
                      <a:pt x="31" y="89"/>
                    </a:lnTo>
                    <a:lnTo>
                      <a:pt x="31" y="89"/>
                    </a:lnTo>
                    <a:lnTo>
                      <a:pt x="38" y="83"/>
                    </a:lnTo>
                    <a:lnTo>
                      <a:pt x="38" y="76"/>
                    </a:lnTo>
                    <a:lnTo>
                      <a:pt x="38" y="70"/>
                    </a:lnTo>
                    <a:lnTo>
                      <a:pt x="38" y="70"/>
                    </a:lnTo>
                    <a:lnTo>
                      <a:pt x="44" y="64"/>
                    </a:lnTo>
                    <a:lnTo>
                      <a:pt x="44" y="64"/>
                    </a:lnTo>
                    <a:lnTo>
                      <a:pt x="44" y="57"/>
                    </a:lnTo>
                    <a:lnTo>
                      <a:pt x="50" y="51"/>
                    </a:lnTo>
                    <a:lnTo>
                      <a:pt x="50" y="51"/>
                    </a:lnTo>
                    <a:lnTo>
                      <a:pt x="50" y="45"/>
                    </a:lnTo>
                    <a:lnTo>
                      <a:pt x="50" y="45"/>
                    </a:lnTo>
                    <a:lnTo>
                      <a:pt x="57" y="38"/>
                    </a:lnTo>
                    <a:lnTo>
                      <a:pt x="57" y="32"/>
                    </a:lnTo>
                    <a:lnTo>
                      <a:pt x="57" y="32"/>
                    </a:lnTo>
                    <a:lnTo>
                      <a:pt x="57" y="26"/>
                    </a:lnTo>
                    <a:lnTo>
                      <a:pt x="63" y="26"/>
                    </a:lnTo>
                    <a:lnTo>
                      <a:pt x="63" y="19"/>
                    </a:lnTo>
                    <a:lnTo>
                      <a:pt x="63" y="19"/>
                    </a:lnTo>
                    <a:lnTo>
                      <a:pt x="69" y="19"/>
                    </a:lnTo>
                    <a:lnTo>
                      <a:pt x="69" y="13"/>
                    </a:lnTo>
                    <a:lnTo>
                      <a:pt x="69" y="13"/>
                    </a:lnTo>
                    <a:lnTo>
                      <a:pt x="69" y="13"/>
                    </a:lnTo>
                    <a:lnTo>
                      <a:pt x="76" y="7"/>
                    </a:lnTo>
                    <a:lnTo>
                      <a:pt x="76" y="7"/>
                    </a:lnTo>
                    <a:lnTo>
                      <a:pt x="76" y="7"/>
                    </a:lnTo>
                    <a:lnTo>
                      <a:pt x="76" y="7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82" y="0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26" name="Freeform 26"/>
              <p:cNvSpPr>
                <a:spLocks/>
              </p:cNvSpPr>
              <p:nvPr/>
            </p:nvSpPr>
            <p:spPr bwMode="auto">
              <a:xfrm>
                <a:off x="4941" y="2762"/>
                <a:ext cx="38" cy="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25" y="7"/>
                  </a:cxn>
                  <a:cxn ang="0">
                    <a:pos x="25" y="7"/>
                  </a:cxn>
                  <a:cxn ang="0">
                    <a:pos x="25" y="7"/>
                  </a:cxn>
                  <a:cxn ang="0">
                    <a:pos x="25" y="7"/>
                  </a:cxn>
                  <a:cxn ang="0">
                    <a:pos x="32" y="13"/>
                  </a:cxn>
                  <a:cxn ang="0">
                    <a:pos x="32" y="13"/>
                  </a:cxn>
                  <a:cxn ang="0">
                    <a:pos x="32" y="13"/>
                  </a:cxn>
                  <a:cxn ang="0">
                    <a:pos x="32" y="19"/>
                  </a:cxn>
                  <a:cxn ang="0">
                    <a:pos x="38" y="19"/>
                  </a:cxn>
                </a:cxnLst>
                <a:rect l="0" t="0" r="r" b="b"/>
                <a:pathLst>
                  <a:path w="38" h="19">
                    <a:moveTo>
                      <a:pt x="0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32" y="13"/>
                    </a:lnTo>
                    <a:lnTo>
                      <a:pt x="32" y="13"/>
                    </a:lnTo>
                    <a:lnTo>
                      <a:pt x="32" y="13"/>
                    </a:lnTo>
                    <a:lnTo>
                      <a:pt x="32" y="19"/>
                    </a:lnTo>
                    <a:lnTo>
                      <a:pt x="38" y="19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27" name="Freeform 27"/>
              <p:cNvSpPr>
                <a:spLocks/>
              </p:cNvSpPr>
              <p:nvPr/>
            </p:nvSpPr>
            <p:spPr bwMode="auto">
              <a:xfrm>
                <a:off x="4979" y="2781"/>
                <a:ext cx="82" cy="15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6" y="7"/>
                  </a:cxn>
                  <a:cxn ang="0">
                    <a:pos x="6" y="13"/>
                  </a:cxn>
                  <a:cxn ang="0">
                    <a:pos x="6" y="13"/>
                  </a:cxn>
                  <a:cxn ang="0">
                    <a:pos x="6" y="19"/>
                  </a:cxn>
                  <a:cxn ang="0">
                    <a:pos x="13" y="19"/>
                  </a:cxn>
                  <a:cxn ang="0">
                    <a:pos x="13" y="26"/>
                  </a:cxn>
                  <a:cxn ang="0">
                    <a:pos x="13" y="26"/>
                  </a:cxn>
                  <a:cxn ang="0">
                    <a:pos x="13" y="32"/>
                  </a:cxn>
                  <a:cxn ang="0">
                    <a:pos x="19" y="32"/>
                  </a:cxn>
                  <a:cxn ang="0">
                    <a:pos x="19" y="38"/>
                  </a:cxn>
                  <a:cxn ang="0">
                    <a:pos x="19" y="38"/>
                  </a:cxn>
                  <a:cxn ang="0">
                    <a:pos x="25" y="45"/>
                  </a:cxn>
                  <a:cxn ang="0">
                    <a:pos x="25" y="45"/>
                  </a:cxn>
                  <a:cxn ang="0">
                    <a:pos x="25" y="51"/>
                  </a:cxn>
                  <a:cxn ang="0">
                    <a:pos x="25" y="57"/>
                  </a:cxn>
                  <a:cxn ang="0">
                    <a:pos x="32" y="57"/>
                  </a:cxn>
                  <a:cxn ang="0">
                    <a:pos x="32" y="64"/>
                  </a:cxn>
                  <a:cxn ang="0">
                    <a:pos x="32" y="64"/>
                  </a:cxn>
                  <a:cxn ang="0">
                    <a:pos x="32" y="70"/>
                  </a:cxn>
                  <a:cxn ang="0">
                    <a:pos x="38" y="70"/>
                  </a:cxn>
                  <a:cxn ang="0">
                    <a:pos x="38" y="76"/>
                  </a:cxn>
                  <a:cxn ang="0">
                    <a:pos x="38" y="83"/>
                  </a:cxn>
                  <a:cxn ang="0">
                    <a:pos x="44" y="83"/>
                  </a:cxn>
                  <a:cxn ang="0">
                    <a:pos x="44" y="89"/>
                  </a:cxn>
                  <a:cxn ang="0">
                    <a:pos x="44" y="89"/>
                  </a:cxn>
                  <a:cxn ang="0">
                    <a:pos x="44" y="95"/>
                  </a:cxn>
                  <a:cxn ang="0">
                    <a:pos x="51" y="102"/>
                  </a:cxn>
                  <a:cxn ang="0">
                    <a:pos x="51" y="102"/>
                  </a:cxn>
                  <a:cxn ang="0">
                    <a:pos x="51" y="108"/>
                  </a:cxn>
                  <a:cxn ang="0">
                    <a:pos x="51" y="108"/>
                  </a:cxn>
                  <a:cxn ang="0">
                    <a:pos x="57" y="114"/>
                  </a:cxn>
                  <a:cxn ang="0">
                    <a:pos x="57" y="114"/>
                  </a:cxn>
                  <a:cxn ang="0">
                    <a:pos x="57" y="121"/>
                  </a:cxn>
                  <a:cxn ang="0">
                    <a:pos x="63" y="121"/>
                  </a:cxn>
                  <a:cxn ang="0">
                    <a:pos x="63" y="127"/>
                  </a:cxn>
                  <a:cxn ang="0">
                    <a:pos x="63" y="127"/>
                  </a:cxn>
                  <a:cxn ang="0">
                    <a:pos x="63" y="133"/>
                  </a:cxn>
                  <a:cxn ang="0">
                    <a:pos x="70" y="133"/>
                  </a:cxn>
                  <a:cxn ang="0">
                    <a:pos x="70" y="133"/>
                  </a:cxn>
                  <a:cxn ang="0">
                    <a:pos x="70" y="140"/>
                  </a:cxn>
                  <a:cxn ang="0">
                    <a:pos x="70" y="140"/>
                  </a:cxn>
                  <a:cxn ang="0">
                    <a:pos x="76" y="140"/>
                  </a:cxn>
                  <a:cxn ang="0">
                    <a:pos x="76" y="146"/>
                  </a:cxn>
                  <a:cxn ang="0">
                    <a:pos x="76" y="146"/>
                  </a:cxn>
                  <a:cxn ang="0">
                    <a:pos x="82" y="146"/>
                  </a:cxn>
                  <a:cxn ang="0">
                    <a:pos x="82" y="152"/>
                  </a:cxn>
                  <a:cxn ang="0">
                    <a:pos x="82" y="152"/>
                  </a:cxn>
                  <a:cxn ang="0">
                    <a:pos x="82" y="152"/>
                  </a:cxn>
                </a:cxnLst>
                <a:rect l="0" t="0" r="r" b="b"/>
                <a:pathLst>
                  <a:path w="82" h="152">
                    <a:moveTo>
                      <a:pt x="0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6" y="7"/>
                    </a:lnTo>
                    <a:lnTo>
                      <a:pt x="6" y="13"/>
                    </a:lnTo>
                    <a:lnTo>
                      <a:pt x="6" y="13"/>
                    </a:lnTo>
                    <a:lnTo>
                      <a:pt x="6" y="19"/>
                    </a:lnTo>
                    <a:lnTo>
                      <a:pt x="13" y="19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3" y="32"/>
                    </a:lnTo>
                    <a:lnTo>
                      <a:pt x="19" y="32"/>
                    </a:lnTo>
                    <a:lnTo>
                      <a:pt x="19" y="38"/>
                    </a:lnTo>
                    <a:lnTo>
                      <a:pt x="19" y="38"/>
                    </a:lnTo>
                    <a:lnTo>
                      <a:pt x="25" y="45"/>
                    </a:lnTo>
                    <a:lnTo>
                      <a:pt x="25" y="45"/>
                    </a:lnTo>
                    <a:lnTo>
                      <a:pt x="25" y="51"/>
                    </a:lnTo>
                    <a:lnTo>
                      <a:pt x="25" y="57"/>
                    </a:lnTo>
                    <a:lnTo>
                      <a:pt x="32" y="57"/>
                    </a:lnTo>
                    <a:lnTo>
                      <a:pt x="32" y="64"/>
                    </a:lnTo>
                    <a:lnTo>
                      <a:pt x="32" y="64"/>
                    </a:lnTo>
                    <a:lnTo>
                      <a:pt x="32" y="70"/>
                    </a:lnTo>
                    <a:lnTo>
                      <a:pt x="38" y="70"/>
                    </a:lnTo>
                    <a:lnTo>
                      <a:pt x="38" y="76"/>
                    </a:lnTo>
                    <a:lnTo>
                      <a:pt x="38" y="83"/>
                    </a:lnTo>
                    <a:lnTo>
                      <a:pt x="44" y="83"/>
                    </a:lnTo>
                    <a:lnTo>
                      <a:pt x="44" y="89"/>
                    </a:lnTo>
                    <a:lnTo>
                      <a:pt x="44" y="89"/>
                    </a:lnTo>
                    <a:lnTo>
                      <a:pt x="44" y="95"/>
                    </a:lnTo>
                    <a:lnTo>
                      <a:pt x="51" y="102"/>
                    </a:lnTo>
                    <a:lnTo>
                      <a:pt x="51" y="102"/>
                    </a:lnTo>
                    <a:lnTo>
                      <a:pt x="51" y="108"/>
                    </a:lnTo>
                    <a:lnTo>
                      <a:pt x="51" y="108"/>
                    </a:lnTo>
                    <a:lnTo>
                      <a:pt x="57" y="114"/>
                    </a:lnTo>
                    <a:lnTo>
                      <a:pt x="57" y="114"/>
                    </a:lnTo>
                    <a:lnTo>
                      <a:pt x="57" y="121"/>
                    </a:lnTo>
                    <a:lnTo>
                      <a:pt x="63" y="121"/>
                    </a:lnTo>
                    <a:lnTo>
                      <a:pt x="63" y="127"/>
                    </a:lnTo>
                    <a:lnTo>
                      <a:pt x="63" y="127"/>
                    </a:lnTo>
                    <a:lnTo>
                      <a:pt x="63" y="133"/>
                    </a:lnTo>
                    <a:lnTo>
                      <a:pt x="70" y="133"/>
                    </a:lnTo>
                    <a:lnTo>
                      <a:pt x="70" y="133"/>
                    </a:lnTo>
                    <a:lnTo>
                      <a:pt x="70" y="140"/>
                    </a:lnTo>
                    <a:lnTo>
                      <a:pt x="70" y="140"/>
                    </a:lnTo>
                    <a:lnTo>
                      <a:pt x="76" y="140"/>
                    </a:lnTo>
                    <a:lnTo>
                      <a:pt x="76" y="146"/>
                    </a:lnTo>
                    <a:lnTo>
                      <a:pt x="76" y="146"/>
                    </a:lnTo>
                    <a:lnTo>
                      <a:pt x="82" y="146"/>
                    </a:lnTo>
                    <a:lnTo>
                      <a:pt x="82" y="152"/>
                    </a:lnTo>
                    <a:lnTo>
                      <a:pt x="82" y="152"/>
                    </a:lnTo>
                    <a:lnTo>
                      <a:pt x="82" y="152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28" name="Freeform 28"/>
              <p:cNvSpPr>
                <a:spLocks/>
              </p:cNvSpPr>
              <p:nvPr/>
            </p:nvSpPr>
            <p:spPr bwMode="auto">
              <a:xfrm>
                <a:off x="5061" y="2933"/>
                <a:ext cx="38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" y="0"/>
                  </a:cxn>
                  <a:cxn ang="0">
                    <a:pos x="7" y="7"/>
                  </a:cxn>
                  <a:cxn ang="0">
                    <a:pos x="7" y="7"/>
                  </a:cxn>
                  <a:cxn ang="0">
                    <a:pos x="7" y="7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19" y="7"/>
                  </a:cxn>
                  <a:cxn ang="0">
                    <a:pos x="26" y="7"/>
                  </a:cxn>
                  <a:cxn ang="0">
                    <a:pos x="26" y="7"/>
                  </a:cxn>
                  <a:cxn ang="0">
                    <a:pos x="26" y="7"/>
                  </a:cxn>
                  <a:cxn ang="0">
                    <a:pos x="26" y="7"/>
                  </a:cxn>
                  <a:cxn ang="0">
                    <a:pos x="26" y="7"/>
                  </a:cxn>
                  <a:cxn ang="0">
                    <a:pos x="26" y="7"/>
                  </a:cxn>
                  <a:cxn ang="0">
                    <a:pos x="26" y="7"/>
                  </a:cxn>
                  <a:cxn ang="0">
                    <a:pos x="26" y="7"/>
                  </a:cxn>
                  <a:cxn ang="0">
                    <a:pos x="26" y="7"/>
                  </a:cxn>
                  <a:cxn ang="0">
                    <a:pos x="26" y="7"/>
                  </a:cxn>
                  <a:cxn ang="0">
                    <a:pos x="32" y="7"/>
                  </a:cxn>
                  <a:cxn ang="0">
                    <a:pos x="32" y="7"/>
                  </a:cxn>
                  <a:cxn ang="0">
                    <a:pos x="32" y="7"/>
                  </a:cxn>
                  <a:cxn ang="0">
                    <a:pos x="38" y="7"/>
                  </a:cxn>
                  <a:cxn ang="0">
                    <a:pos x="38" y="7"/>
                  </a:cxn>
                  <a:cxn ang="0">
                    <a:pos x="38" y="7"/>
                  </a:cxn>
                </a:cxnLst>
                <a:rect l="0" t="0" r="r" b="b"/>
                <a:pathLst>
                  <a:path w="38" h="7">
                    <a:moveTo>
                      <a:pt x="0" y="0"/>
                    </a:moveTo>
                    <a:lnTo>
                      <a:pt x="7" y="0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26" y="7"/>
                    </a:lnTo>
                    <a:lnTo>
                      <a:pt x="32" y="7"/>
                    </a:lnTo>
                    <a:lnTo>
                      <a:pt x="32" y="7"/>
                    </a:lnTo>
                    <a:lnTo>
                      <a:pt x="32" y="7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8" y="7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29" name="Freeform 29"/>
              <p:cNvSpPr>
                <a:spLocks/>
              </p:cNvSpPr>
              <p:nvPr/>
            </p:nvSpPr>
            <p:spPr bwMode="auto">
              <a:xfrm>
                <a:off x="5099" y="2845"/>
                <a:ext cx="89" cy="95"/>
              </a:xfrm>
              <a:custGeom>
                <a:avLst/>
                <a:gdLst/>
                <a:ahLst/>
                <a:cxnLst>
                  <a:cxn ang="0">
                    <a:pos x="0" y="95"/>
                  </a:cxn>
                  <a:cxn ang="0">
                    <a:pos x="0" y="88"/>
                  </a:cxn>
                  <a:cxn ang="0">
                    <a:pos x="7" y="88"/>
                  </a:cxn>
                  <a:cxn ang="0">
                    <a:pos x="7" y="88"/>
                  </a:cxn>
                  <a:cxn ang="0">
                    <a:pos x="7" y="88"/>
                  </a:cxn>
                  <a:cxn ang="0">
                    <a:pos x="7" y="82"/>
                  </a:cxn>
                  <a:cxn ang="0">
                    <a:pos x="13" y="82"/>
                  </a:cxn>
                  <a:cxn ang="0">
                    <a:pos x="13" y="82"/>
                  </a:cxn>
                  <a:cxn ang="0">
                    <a:pos x="13" y="82"/>
                  </a:cxn>
                  <a:cxn ang="0">
                    <a:pos x="19" y="76"/>
                  </a:cxn>
                  <a:cxn ang="0">
                    <a:pos x="19" y="76"/>
                  </a:cxn>
                  <a:cxn ang="0">
                    <a:pos x="19" y="76"/>
                  </a:cxn>
                  <a:cxn ang="0">
                    <a:pos x="19" y="69"/>
                  </a:cxn>
                  <a:cxn ang="0">
                    <a:pos x="26" y="69"/>
                  </a:cxn>
                  <a:cxn ang="0">
                    <a:pos x="26" y="69"/>
                  </a:cxn>
                  <a:cxn ang="0">
                    <a:pos x="26" y="63"/>
                  </a:cxn>
                  <a:cxn ang="0">
                    <a:pos x="26" y="63"/>
                  </a:cxn>
                  <a:cxn ang="0">
                    <a:pos x="32" y="63"/>
                  </a:cxn>
                  <a:cxn ang="0">
                    <a:pos x="32" y="57"/>
                  </a:cxn>
                  <a:cxn ang="0">
                    <a:pos x="32" y="57"/>
                  </a:cxn>
                  <a:cxn ang="0">
                    <a:pos x="38" y="57"/>
                  </a:cxn>
                  <a:cxn ang="0">
                    <a:pos x="38" y="50"/>
                  </a:cxn>
                  <a:cxn ang="0">
                    <a:pos x="38" y="50"/>
                  </a:cxn>
                  <a:cxn ang="0">
                    <a:pos x="38" y="50"/>
                  </a:cxn>
                  <a:cxn ang="0">
                    <a:pos x="45" y="44"/>
                  </a:cxn>
                  <a:cxn ang="0">
                    <a:pos x="45" y="44"/>
                  </a:cxn>
                  <a:cxn ang="0">
                    <a:pos x="45" y="38"/>
                  </a:cxn>
                  <a:cxn ang="0">
                    <a:pos x="45" y="38"/>
                  </a:cxn>
                  <a:cxn ang="0">
                    <a:pos x="51" y="38"/>
                  </a:cxn>
                  <a:cxn ang="0">
                    <a:pos x="51" y="31"/>
                  </a:cxn>
                  <a:cxn ang="0">
                    <a:pos x="51" y="31"/>
                  </a:cxn>
                  <a:cxn ang="0">
                    <a:pos x="57" y="31"/>
                  </a:cxn>
                  <a:cxn ang="0">
                    <a:pos x="57" y="25"/>
                  </a:cxn>
                  <a:cxn ang="0">
                    <a:pos x="57" y="25"/>
                  </a:cxn>
                  <a:cxn ang="0">
                    <a:pos x="57" y="25"/>
                  </a:cxn>
                  <a:cxn ang="0">
                    <a:pos x="64" y="19"/>
                  </a:cxn>
                  <a:cxn ang="0">
                    <a:pos x="64" y="19"/>
                  </a:cxn>
                  <a:cxn ang="0">
                    <a:pos x="64" y="19"/>
                  </a:cxn>
                  <a:cxn ang="0">
                    <a:pos x="64" y="12"/>
                  </a:cxn>
                  <a:cxn ang="0">
                    <a:pos x="70" y="12"/>
                  </a:cxn>
                  <a:cxn ang="0">
                    <a:pos x="70" y="12"/>
                  </a:cxn>
                  <a:cxn ang="0">
                    <a:pos x="70" y="12"/>
                  </a:cxn>
                  <a:cxn ang="0">
                    <a:pos x="76" y="6"/>
                  </a:cxn>
                  <a:cxn ang="0">
                    <a:pos x="76" y="6"/>
                  </a:cxn>
                  <a:cxn ang="0">
                    <a:pos x="76" y="6"/>
                  </a:cxn>
                  <a:cxn ang="0">
                    <a:pos x="76" y="6"/>
                  </a:cxn>
                  <a:cxn ang="0">
                    <a:pos x="83" y="6"/>
                  </a:cxn>
                  <a:cxn ang="0">
                    <a:pos x="83" y="0"/>
                  </a:cxn>
                  <a:cxn ang="0">
                    <a:pos x="83" y="0"/>
                  </a:cxn>
                  <a:cxn ang="0">
                    <a:pos x="83" y="0"/>
                  </a:cxn>
                  <a:cxn ang="0">
                    <a:pos x="89" y="0"/>
                  </a:cxn>
                </a:cxnLst>
                <a:rect l="0" t="0" r="r" b="b"/>
                <a:pathLst>
                  <a:path w="89" h="95">
                    <a:moveTo>
                      <a:pt x="0" y="95"/>
                    </a:moveTo>
                    <a:lnTo>
                      <a:pt x="0" y="88"/>
                    </a:lnTo>
                    <a:lnTo>
                      <a:pt x="7" y="88"/>
                    </a:lnTo>
                    <a:lnTo>
                      <a:pt x="7" y="88"/>
                    </a:lnTo>
                    <a:lnTo>
                      <a:pt x="7" y="88"/>
                    </a:lnTo>
                    <a:lnTo>
                      <a:pt x="7" y="82"/>
                    </a:lnTo>
                    <a:lnTo>
                      <a:pt x="13" y="82"/>
                    </a:lnTo>
                    <a:lnTo>
                      <a:pt x="13" y="82"/>
                    </a:lnTo>
                    <a:lnTo>
                      <a:pt x="13" y="82"/>
                    </a:lnTo>
                    <a:lnTo>
                      <a:pt x="19" y="76"/>
                    </a:lnTo>
                    <a:lnTo>
                      <a:pt x="19" y="76"/>
                    </a:lnTo>
                    <a:lnTo>
                      <a:pt x="19" y="76"/>
                    </a:lnTo>
                    <a:lnTo>
                      <a:pt x="19" y="69"/>
                    </a:lnTo>
                    <a:lnTo>
                      <a:pt x="26" y="69"/>
                    </a:lnTo>
                    <a:lnTo>
                      <a:pt x="26" y="69"/>
                    </a:lnTo>
                    <a:lnTo>
                      <a:pt x="26" y="63"/>
                    </a:lnTo>
                    <a:lnTo>
                      <a:pt x="26" y="63"/>
                    </a:lnTo>
                    <a:lnTo>
                      <a:pt x="32" y="63"/>
                    </a:lnTo>
                    <a:lnTo>
                      <a:pt x="32" y="57"/>
                    </a:lnTo>
                    <a:lnTo>
                      <a:pt x="32" y="57"/>
                    </a:lnTo>
                    <a:lnTo>
                      <a:pt x="38" y="57"/>
                    </a:lnTo>
                    <a:lnTo>
                      <a:pt x="38" y="50"/>
                    </a:lnTo>
                    <a:lnTo>
                      <a:pt x="38" y="50"/>
                    </a:lnTo>
                    <a:lnTo>
                      <a:pt x="38" y="50"/>
                    </a:lnTo>
                    <a:lnTo>
                      <a:pt x="45" y="44"/>
                    </a:lnTo>
                    <a:lnTo>
                      <a:pt x="45" y="44"/>
                    </a:lnTo>
                    <a:lnTo>
                      <a:pt x="45" y="38"/>
                    </a:lnTo>
                    <a:lnTo>
                      <a:pt x="45" y="38"/>
                    </a:lnTo>
                    <a:lnTo>
                      <a:pt x="51" y="38"/>
                    </a:lnTo>
                    <a:lnTo>
                      <a:pt x="51" y="31"/>
                    </a:lnTo>
                    <a:lnTo>
                      <a:pt x="51" y="31"/>
                    </a:lnTo>
                    <a:lnTo>
                      <a:pt x="57" y="31"/>
                    </a:lnTo>
                    <a:lnTo>
                      <a:pt x="57" y="25"/>
                    </a:lnTo>
                    <a:lnTo>
                      <a:pt x="57" y="25"/>
                    </a:lnTo>
                    <a:lnTo>
                      <a:pt x="57" y="25"/>
                    </a:lnTo>
                    <a:lnTo>
                      <a:pt x="64" y="19"/>
                    </a:lnTo>
                    <a:lnTo>
                      <a:pt x="64" y="19"/>
                    </a:lnTo>
                    <a:lnTo>
                      <a:pt x="64" y="19"/>
                    </a:lnTo>
                    <a:lnTo>
                      <a:pt x="64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76" y="6"/>
                    </a:lnTo>
                    <a:lnTo>
                      <a:pt x="76" y="6"/>
                    </a:lnTo>
                    <a:lnTo>
                      <a:pt x="76" y="6"/>
                    </a:lnTo>
                    <a:lnTo>
                      <a:pt x="76" y="6"/>
                    </a:lnTo>
                    <a:lnTo>
                      <a:pt x="83" y="6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9" y="0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30" name="Freeform 30"/>
              <p:cNvSpPr>
                <a:spLocks/>
              </p:cNvSpPr>
              <p:nvPr/>
            </p:nvSpPr>
            <p:spPr bwMode="auto">
              <a:xfrm>
                <a:off x="5188" y="2845"/>
                <a:ext cx="32" cy="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32" y="6"/>
                  </a:cxn>
                  <a:cxn ang="0">
                    <a:pos x="32" y="6"/>
                  </a:cxn>
                </a:cxnLst>
                <a:rect l="0" t="0" r="r" b="b"/>
                <a:pathLst>
                  <a:path w="32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6"/>
                    </a:lnTo>
                    <a:lnTo>
                      <a:pt x="32" y="6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31" name="Freeform 31"/>
              <p:cNvSpPr>
                <a:spLocks/>
              </p:cNvSpPr>
              <p:nvPr/>
            </p:nvSpPr>
            <p:spPr bwMode="auto">
              <a:xfrm>
                <a:off x="5220" y="2851"/>
                <a:ext cx="88" cy="8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25" y="19"/>
                  </a:cxn>
                  <a:cxn ang="0">
                    <a:pos x="25" y="19"/>
                  </a:cxn>
                  <a:cxn ang="0">
                    <a:pos x="25" y="19"/>
                  </a:cxn>
                  <a:cxn ang="0">
                    <a:pos x="31" y="25"/>
                  </a:cxn>
                  <a:cxn ang="0">
                    <a:pos x="31" y="25"/>
                  </a:cxn>
                  <a:cxn ang="0">
                    <a:pos x="31" y="25"/>
                  </a:cxn>
                  <a:cxn ang="0">
                    <a:pos x="31" y="32"/>
                  </a:cxn>
                  <a:cxn ang="0">
                    <a:pos x="38" y="32"/>
                  </a:cxn>
                  <a:cxn ang="0">
                    <a:pos x="38" y="32"/>
                  </a:cxn>
                  <a:cxn ang="0">
                    <a:pos x="38" y="38"/>
                  </a:cxn>
                  <a:cxn ang="0">
                    <a:pos x="38" y="38"/>
                  </a:cxn>
                  <a:cxn ang="0">
                    <a:pos x="44" y="38"/>
                  </a:cxn>
                  <a:cxn ang="0">
                    <a:pos x="44" y="44"/>
                  </a:cxn>
                  <a:cxn ang="0">
                    <a:pos x="44" y="44"/>
                  </a:cxn>
                  <a:cxn ang="0">
                    <a:pos x="50" y="44"/>
                  </a:cxn>
                  <a:cxn ang="0">
                    <a:pos x="50" y="51"/>
                  </a:cxn>
                  <a:cxn ang="0">
                    <a:pos x="50" y="51"/>
                  </a:cxn>
                  <a:cxn ang="0">
                    <a:pos x="50" y="51"/>
                  </a:cxn>
                  <a:cxn ang="0">
                    <a:pos x="57" y="57"/>
                  </a:cxn>
                  <a:cxn ang="0">
                    <a:pos x="57" y="57"/>
                  </a:cxn>
                  <a:cxn ang="0">
                    <a:pos x="57" y="57"/>
                  </a:cxn>
                  <a:cxn ang="0">
                    <a:pos x="57" y="63"/>
                  </a:cxn>
                  <a:cxn ang="0">
                    <a:pos x="63" y="63"/>
                  </a:cxn>
                  <a:cxn ang="0">
                    <a:pos x="63" y="63"/>
                  </a:cxn>
                  <a:cxn ang="0">
                    <a:pos x="63" y="63"/>
                  </a:cxn>
                  <a:cxn ang="0">
                    <a:pos x="69" y="70"/>
                  </a:cxn>
                  <a:cxn ang="0">
                    <a:pos x="69" y="70"/>
                  </a:cxn>
                  <a:cxn ang="0">
                    <a:pos x="69" y="70"/>
                  </a:cxn>
                  <a:cxn ang="0">
                    <a:pos x="69" y="76"/>
                  </a:cxn>
                  <a:cxn ang="0">
                    <a:pos x="76" y="76"/>
                  </a:cxn>
                  <a:cxn ang="0">
                    <a:pos x="76" y="76"/>
                  </a:cxn>
                  <a:cxn ang="0">
                    <a:pos x="76" y="76"/>
                  </a:cxn>
                  <a:cxn ang="0">
                    <a:pos x="76" y="82"/>
                  </a:cxn>
                  <a:cxn ang="0">
                    <a:pos x="82" y="82"/>
                  </a:cxn>
                  <a:cxn ang="0">
                    <a:pos x="82" y="82"/>
                  </a:cxn>
                  <a:cxn ang="0">
                    <a:pos x="82" y="82"/>
                  </a:cxn>
                  <a:cxn ang="0">
                    <a:pos x="88" y="82"/>
                  </a:cxn>
                  <a:cxn ang="0">
                    <a:pos x="88" y="82"/>
                  </a:cxn>
                  <a:cxn ang="0">
                    <a:pos x="88" y="89"/>
                  </a:cxn>
                </a:cxnLst>
                <a:rect l="0" t="0" r="r" b="b"/>
                <a:pathLst>
                  <a:path w="88" h="89">
                    <a:moveTo>
                      <a:pt x="0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25" y="19"/>
                    </a:lnTo>
                    <a:lnTo>
                      <a:pt x="25" y="19"/>
                    </a:lnTo>
                    <a:lnTo>
                      <a:pt x="25" y="19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1" y="32"/>
                    </a:lnTo>
                    <a:lnTo>
                      <a:pt x="38" y="32"/>
                    </a:lnTo>
                    <a:lnTo>
                      <a:pt x="38" y="32"/>
                    </a:lnTo>
                    <a:lnTo>
                      <a:pt x="38" y="38"/>
                    </a:lnTo>
                    <a:lnTo>
                      <a:pt x="38" y="38"/>
                    </a:lnTo>
                    <a:lnTo>
                      <a:pt x="44" y="38"/>
                    </a:lnTo>
                    <a:lnTo>
                      <a:pt x="44" y="44"/>
                    </a:lnTo>
                    <a:lnTo>
                      <a:pt x="44" y="44"/>
                    </a:lnTo>
                    <a:lnTo>
                      <a:pt x="50" y="44"/>
                    </a:lnTo>
                    <a:lnTo>
                      <a:pt x="50" y="51"/>
                    </a:lnTo>
                    <a:lnTo>
                      <a:pt x="50" y="51"/>
                    </a:lnTo>
                    <a:lnTo>
                      <a:pt x="50" y="51"/>
                    </a:lnTo>
                    <a:lnTo>
                      <a:pt x="57" y="57"/>
                    </a:lnTo>
                    <a:lnTo>
                      <a:pt x="57" y="57"/>
                    </a:lnTo>
                    <a:lnTo>
                      <a:pt x="57" y="57"/>
                    </a:lnTo>
                    <a:lnTo>
                      <a:pt x="57" y="63"/>
                    </a:lnTo>
                    <a:lnTo>
                      <a:pt x="63" y="63"/>
                    </a:lnTo>
                    <a:lnTo>
                      <a:pt x="63" y="63"/>
                    </a:lnTo>
                    <a:lnTo>
                      <a:pt x="63" y="63"/>
                    </a:lnTo>
                    <a:lnTo>
                      <a:pt x="69" y="70"/>
                    </a:lnTo>
                    <a:lnTo>
                      <a:pt x="69" y="70"/>
                    </a:lnTo>
                    <a:lnTo>
                      <a:pt x="69" y="70"/>
                    </a:lnTo>
                    <a:lnTo>
                      <a:pt x="69" y="76"/>
                    </a:lnTo>
                    <a:lnTo>
                      <a:pt x="76" y="76"/>
                    </a:lnTo>
                    <a:lnTo>
                      <a:pt x="76" y="76"/>
                    </a:lnTo>
                    <a:lnTo>
                      <a:pt x="76" y="76"/>
                    </a:lnTo>
                    <a:lnTo>
                      <a:pt x="76" y="82"/>
                    </a:lnTo>
                    <a:lnTo>
                      <a:pt x="82" y="82"/>
                    </a:lnTo>
                    <a:lnTo>
                      <a:pt x="82" y="82"/>
                    </a:lnTo>
                    <a:lnTo>
                      <a:pt x="82" y="82"/>
                    </a:lnTo>
                    <a:lnTo>
                      <a:pt x="88" y="82"/>
                    </a:lnTo>
                    <a:lnTo>
                      <a:pt x="88" y="82"/>
                    </a:lnTo>
                    <a:lnTo>
                      <a:pt x="88" y="89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32" name="Freeform 32"/>
              <p:cNvSpPr>
                <a:spLocks/>
              </p:cNvSpPr>
              <p:nvPr/>
            </p:nvSpPr>
            <p:spPr bwMode="auto">
              <a:xfrm>
                <a:off x="5308" y="2940"/>
                <a:ext cx="38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26" y="0"/>
                  </a:cxn>
                  <a:cxn ang="0">
                    <a:pos x="26" y="0"/>
                  </a:cxn>
                  <a:cxn ang="0">
                    <a:pos x="26" y="0"/>
                  </a:cxn>
                  <a:cxn ang="0">
                    <a:pos x="26" y="0"/>
                  </a:cxn>
                  <a:cxn ang="0">
                    <a:pos x="26" y="0"/>
                  </a:cxn>
                  <a:cxn ang="0">
                    <a:pos x="26" y="0"/>
                  </a:cxn>
                  <a:cxn ang="0">
                    <a:pos x="26" y="0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8" y="0"/>
                  </a:cxn>
                </a:cxnLst>
                <a:rect l="0" t="0" r="r" b="b"/>
                <a:pathLst>
                  <a:path w="38">
                    <a:moveTo>
                      <a:pt x="0" y="0"/>
                    </a:moveTo>
                    <a:lnTo>
                      <a:pt x="0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8" y="0"/>
                    </a:lnTo>
                  </a:path>
                </a:pathLst>
              </a:custGeom>
              <a:noFill/>
              <a:ln w="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33" name="Freeform 33"/>
              <p:cNvSpPr>
                <a:spLocks/>
              </p:cNvSpPr>
              <p:nvPr/>
            </p:nvSpPr>
            <p:spPr bwMode="auto">
              <a:xfrm>
                <a:off x="5346" y="2876"/>
                <a:ext cx="89" cy="6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0" y="64"/>
                  </a:cxn>
                  <a:cxn ang="0">
                    <a:pos x="7" y="64"/>
                  </a:cxn>
                  <a:cxn ang="0">
                    <a:pos x="7" y="57"/>
                  </a:cxn>
                  <a:cxn ang="0">
                    <a:pos x="7" y="57"/>
                  </a:cxn>
                  <a:cxn ang="0">
                    <a:pos x="7" y="57"/>
                  </a:cxn>
                  <a:cxn ang="0">
                    <a:pos x="13" y="57"/>
                  </a:cxn>
                  <a:cxn ang="0">
                    <a:pos x="13" y="57"/>
                  </a:cxn>
                  <a:cxn ang="0">
                    <a:pos x="13" y="51"/>
                  </a:cxn>
                  <a:cxn ang="0">
                    <a:pos x="19" y="51"/>
                  </a:cxn>
                  <a:cxn ang="0">
                    <a:pos x="19" y="51"/>
                  </a:cxn>
                  <a:cxn ang="0">
                    <a:pos x="19" y="51"/>
                  </a:cxn>
                  <a:cxn ang="0">
                    <a:pos x="19" y="51"/>
                  </a:cxn>
                  <a:cxn ang="0">
                    <a:pos x="26" y="45"/>
                  </a:cxn>
                  <a:cxn ang="0">
                    <a:pos x="26" y="45"/>
                  </a:cxn>
                  <a:cxn ang="0">
                    <a:pos x="26" y="45"/>
                  </a:cxn>
                  <a:cxn ang="0">
                    <a:pos x="26" y="45"/>
                  </a:cxn>
                  <a:cxn ang="0">
                    <a:pos x="32" y="45"/>
                  </a:cxn>
                  <a:cxn ang="0">
                    <a:pos x="32" y="38"/>
                  </a:cxn>
                  <a:cxn ang="0">
                    <a:pos x="32" y="38"/>
                  </a:cxn>
                  <a:cxn ang="0">
                    <a:pos x="38" y="38"/>
                  </a:cxn>
                  <a:cxn ang="0">
                    <a:pos x="38" y="38"/>
                  </a:cxn>
                  <a:cxn ang="0">
                    <a:pos x="38" y="32"/>
                  </a:cxn>
                  <a:cxn ang="0">
                    <a:pos x="38" y="32"/>
                  </a:cxn>
                  <a:cxn ang="0">
                    <a:pos x="45" y="32"/>
                  </a:cxn>
                  <a:cxn ang="0">
                    <a:pos x="45" y="32"/>
                  </a:cxn>
                  <a:cxn ang="0">
                    <a:pos x="45" y="26"/>
                  </a:cxn>
                  <a:cxn ang="0">
                    <a:pos x="45" y="26"/>
                  </a:cxn>
                  <a:cxn ang="0">
                    <a:pos x="51" y="26"/>
                  </a:cxn>
                  <a:cxn ang="0">
                    <a:pos x="51" y="26"/>
                  </a:cxn>
                  <a:cxn ang="0">
                    <a:pos x="51" y="19"/>
                  </a:cxn>
                  <a:cxn ang="0">
                    <a:pos x="57" y="19"/>
                  </a:cxn>
                  <a:cxn ang="0">
                    <a:pos x="57" y="19"/>
                  </a:cxn>
                  <a:cxn ang="0">
                    <a:pos x="57" y="19"/>
                  </a:cxn>
                  <a:cxn ang="0">
                    <a:pos x="57" y="13"/>
                  </a:cxn>
                  <a:cxn ang="0">
                    <a:pos x="64" y="13"/>
                  </a:cxn>
                  <a:cxn ang="0">
                    <a:pos x="64" y="13"/>
                  </a:cxn>
                  <a:cxn ang="0">
                    <a:pos x="64" y="13"/>
                  </a:cxn>
                  <a:cxn ang="0">
                    <a:pos x="64" y="13"/>
                  </a:cxn>
                  <a:cxn ang="0">
                    <a:pos x="70" y="7"/>
                  </a:cxn>
                  <a:cxn ang="0">
                    <a:pos x="70" y="7"/>
                  </a:cxn>
                  <a:cxn ang="0">
                    <a:pos x="70" y="7"/>
                  </a:cxn>
                  <a:cxn ang="0">
                    <a:pos x="76" y="7"/>
                  </a:cxn>
                  <a:cxn ang="0">
                    <a:pos x="76" y="7"/>
                  </a:cxn>
                  <a:cxn ang="0">
                    <a:pos x="76" y="7"/>
                  </a:cxn>
                  <a:cxn ang="0">
                    <a:pos x="76" y="0"/>
                  </a:cxn>
                  <a:cxn ang="0">
                    <a:pos x="83" y="0"/>
                  </a:cxn>
                  <a:cxn ang="0">
                    <a:pos x="83" y="0"/>
                  </a:cxn>
                  <a:cxn ang="0">
                    <a:pos x="83" y="0"/>
                  </a:cxn>
                  <a:cxn ang="0">
                    <a:pos x="89" y="0"/>
                  </a:cxn>
                  <a:cxn ang="0">
                    <a:pos x="89" y="0"/>
                  </a:cxn>
                </a:cxnLst>
                <a:rect l="0" t="0" r="r" b="b"/>
                <a:pathLst>
                  <a:path w="89" h="64">
                    <a:moveTo>
                      <a:pt x="0" y="64"/>
                    </a:moveTo>
                    <a:lnTo>
                      <a:pt x="0" y="64"/>
                    </a:lnTo>
                    <a:lnTo>
                      <a:pt x="7" y="64"/>
                    </a:lnTo>
                    <a:lnTo>
                      <a:pt x="7" y="57"/>
                    </a:lnTo>
                    <a:lnTo>
                      <a:pt x="7" y="57"/>
                    </a:lnTo>
                    <a:lnTo>
                      <a:pt x="7" y="57"/>
                    </a:lnTo>
                    <a:lnTo>
                      <a:pt x="13" y="57"/>
                    </a:lnTo>
                    <a:lnTo>
                      <a:pt x="13" y="57"/>
                    </a:lnTo>
                    <a:lnTo>
                      <a:pt x="13" y="51"/>
                    </a:lnTo>
                    <a:lnTo>
                      <a:pt x="19" y="51"/>
                    </a:lnTo>
                    <a:lnTo>
                      <a:pt x="19" y="51"/>
                    </a:lnTo>
                    <a:lnTo>
                      <a:pt x="19" y="51"/>
                    </a:lnTo>
                    <a:lnTo>
                      <a:pt x="19" y="51"/>
                    </a:lnTo>
                    <a:lnTo>
                      <a:pt x="26" y="45"/>
                    </a:lnTo>
                    <a:lnTo>
                      <a:pt x="26" y="45"/>
                    </a:lnTo>
                    <a:lnTo>
                      <a:pt x="26" y="45"/>
                    </a:lnTo>
                    <a:lnTo>
                      <a:pt x="26" y="45"/>
                    </a:lnTo>
                    <a:lnTo>
                      <a:pt x="32" y="45"/>
                    </a:lnTo>
                    <a:lnTo>
                      <a:pt x="32" y="38"/>
                    </a:lnTo>
                    <a:lnTo>
                      <a:pt x="32" y="38"/>
                    </a:lnTo>
                    <a:lnTo>
                      <a:pt x="38" y="38"/>
                    </a:lnTo>
                    <a:lnTo>
                      <a:pt x="38" y="38"/>
                    </a:lnTo>
                    <a:lnTo>
                      <a:pt x="38" y="32"/>
                    </a:lnTo>
                    <a:lnTo>
                      <a:pt x="38" y="32"/>
                    </a:lnTo>
                    <a:lnTo>
                      <a:pt x="45" y="32"/>
                    </a:lnTo>
                    <a:lnTo>
                      <a:pt x="45" y="32"/>
                    </a:lnTo>
                    <a:lnTo>
                      <a:pt x="45" y="26"/>
                    </a:lnTo>
                    <a:lnTo>
                      <a:pt x="45" y="26"/>
                    </a:lnTo>
                    <a:lnTo>
                      <a:pt x="51" y="26"/>
                    </a:lnTo>
                    <a:lnTo>
                      <a:pt x="51" y="26"/>
                    </a:lnTo>
                    <a:lnTo>
                      <a:pt x="51" y="19"/>
                    </a:lnTo>
                    <a:lnTo>
                      <a:pt x="57" y="19"/>
                    </a:lnTo>
                    <a:lnTo>
                      <a:pt x="57" y="19"/>
                    </a:lnTo>
                    <a:lnTo>
                      <a:pt x="57" y="19"/>
                    </a:lnTo>
                    <a:lnTo>
                      <a:pt x="57" y="13"/>
                    </a:lnTo>
                    <a:lnTo>
                      <a:pt x="64" y="13"/>
                    </a:lnTo>
                    <a:lnTo>
                      <a:pt x="64" y="13"/>
                    </a:lnTo>
                    <a:lnTo>
                      <a:pt x="64" y="13"/>
                    </a:lnTo>
                    <a:lnTo>
                      <a:pt x="64" y="13"/>
                    </a:lnTo>
                    <a:lnTo>
                      <a:pt x="70" y="7"/>
                    </a:lnTo>
                    <a:lnTo>
                      <a:pt x="70" y="7"/>
                    </a:lnTo>
                    <a:lnTo>
                      <a:pt x="70" y="7"/>
                    </a:lnTo>
                    <a:lnTo>
                      <a:pt x="76" y="7"/>
                    </a:lnTo>
                    <a:lnTo>
                      <a:pt x="76" y="7"/>
                    </a:lnTo>
                    <a:lnTo>
                      <a:pt x="76" y="7"/>
                    </a:lnTo>
                    <a:lnTo>
                      <a:pt x="76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9" y="0"/>
                    </a:lnTo>
                    <a:lnTo>
                      <a:pt x="89" y="0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34" name="Freeform 34"/>
              <p:cNvSpPr>
                <a:spLocks/>
              </p:cNvSpPr>
              <p:nvPr/>
            </p:nvSpPr>
            <p:spPr bwMode="auto">
              <a:xfrm>
                <a:off x="5435" y="2870"/>
                <a:ext cx="32" cy="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9" y="6"/>
                  </a:cxn>
                  <a:cxn ang="0">
                    <a:pos x="25" y="6"/>
                  </a:cxn>
                  <a:cxn ang="0">
                    <a:pos x="25" y="6"/>
                  </a:cxn>
                  <a:cxn ang="0">
                    <a:pos x="25" y="6"/>
                  </a:cxn>
                  <a:cxn ang="0">
                    <a:pos x="25" y="6"/>
                  </a:cxn>
                  <a:cxn ang="0">
                    <a:pos x="32" y="6"/>
                  </a:cxn>
                  <a:cxn ang="0">
                    <a:pos x="32" y="6"/>
                  </a:cxn>
                  <a:cxn ang="0">
                    <a:pos x="32" y="6"/>
                  </a:cxn>
                </a:cxnLst>
                <a:rect l="0" t="0" r="r" b="b"/>
                <a:pathLst>
                  <a:path w="32"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6"/>
                    </a:lnTo>
                    <a:lnTo>
                      <a:pt x="25" y="6"/>
                    </a:lnTo>
                    <a:lnTo>
                      <a:pt x="25" y="6"/>
                    </a:lnTo>
                    <a:lnTo>
                      <a:pt x="25" y="6"/>
                    </a:lnTo>
                    <a:lnTo>
                      <a:pt x="25" y="6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32" y="6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8035" name="Freeform 35"/>
              <p:cNvSpPr>
                <a:spLocks/>
              </p:cNvSpPr>
              <p:nvPr/>
            </p:nvSpPr>
            <p:spPr bwMode="auto">
              <a:xfrm>
                <a:off x="5467" y="2876"/>
                <a:ext cx="44" cy="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6" y="7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9" y="7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19"/>
                  </a:cxn>
                  <a:cxn ang="0">
                    <a:pos x="31" y="19"/>
                  </a:cxn>
                  <a:cxn ang="0">
                    <a:pos x="31" y="19"/>
                  </a:cxn>
                  <a:cxn ang="0">
                    <a:pos x="31" y="19"/>
                  </a:cxn>
                  <a:cxn ang="0">
                    <a:pos x="31" y="26"/>
                  </a:cxn>
                  <a:cxn ang="0">
                    <a:pos x="38" y="26"/>
                  </a:cxn>
                  <a:cxn ang="0">
                    <a:pos x="38" y="26"/>
                  </a:cxn>
                  <a:cxn ang="0">
                    <a:pos x="38" y="26"/>
                  </a:cxn>
                  <a:cxn ang="0">
                    <a:pos x="38" y="32"/>
                  </a:cxn>
                  <a:cxn ang="0">
                    <a:pos x="44" y="32"/>
                  </a:cxn>
                  <a:cxn ang="0">
                    <a:pos x="44" y="32"/>
                  </a:cxn>
                  <a:cxn ang="0">
                    <a:pos x="44" y="32"/>
                  </a:cxn>
                  <a:cxn ang="0">
                    <a:pos x="44" y="32"/>
                  </a:cxn>
                </a:cxnLst>
                <a:rect l="0" t="0" r="r" b="b"/>
                <a:pathLst>
                  <a:path w="44" h="32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9" y="7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19"/>
                    </a:lnTo>
                    <a:lnTo>
                      <a:pt x="31" y="19"/>
                    </a:lnTo>
                    <a:lnTo>
                      <a:pt x="31" y="19"/>
                    </a:lnTo>
                    <a:lnTo>
                      <a:pt x="31" y="19"/>
                    </a:lnTo>
                    <a:lnTo>
                      <a:pt x="31" y="26"/>
                    </a:lnTo>
                    <a:lnTo>
                      <a:pt x="38" y="26"/>
                    </a:lnTo>
                    <a:lnTo>
                      <a:pt x="38" y="26"/>
                    </a:lnTo>
                    <a:lnTo>
                      <a:pt x="38" y="26"/>
                    </a:lnTo>
                    <a:lnTo>
                      <a:pt x="38" y="32"/>
                    </a:lnTo>
                    <a:lnTo>
                      <a:pt x="44" y="32"/>
                    </a:lnTo>
                    <a:lnTo>
                      <a:pt x="44" y="32"/>
                    </a:lnTo>
                    <a:lnTo>
                      <a:pt x="44" y="32"/>
                    </a:lnTo>
                    <a:lnTo>
                      <a:pt x="44" y="32"/>
                    </a:lnTo>
                  </a:path>
                </a:pathLst>
              </a:custGeom>
              <a:noFill/>
              <a:ln w="31750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8036" name="Line 36"/>
            <p:cNvSpPr>
              <a:spLocks noChangeShapeType="1"/>
            </p:cNvSpPr>
            <p:nvPr/>
          </p:nvSpPr>
          <p:spPr bwMode="auto">
            <a:xfrm>
              <a:off x="4416" y="1632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37" name="Line 37"/>
            <p:cNvSpPr>
              <a:spLocks noChangeShapeType="1"/>
            </p:cNvSpPr>
            <p:nvPr/>
          </p:nvSpPr>
          <p:spPr bwMode="auto">
            <a:xfrm flipV="1">
              <a:off x="4416" y="576"/>
              <a:ext cx="0" cy="20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28038" name="Object 38"/>
            <p:cNvGraphicFramePr>
              <a:graphicFrameLocks noChangeAspect="1"/>
            </p:cNvGraphicFramePr>
            <p:nvPr/>
          </p:nvGraphicFramePr>
          <p:xfrm>
            <a:off x="5472" y="1680"/>
            <a:ext cx="160" cy="192"/>
          </p:xfrm>
          <a:graphic>
            <a:graphicData uri="http://schemas.openxmlformats.org/presentationml/2006/ole">
              <p:oleObj spid="_x0000_s76804" name="公式" r:id="rId3" imgW="126720" imgH="152280" progId="Equation.3">
                <p:embed/>
              </p:oleObj>
            </a:graphicData>
          </a:graphic>
        </p:graphicFrame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5705475" y="2808288"/>
            <a:ext cx="914400" cy="3200400"/>
            <a:chOff x="4512" y="624"/>
            <a:chExt cx="720" cy="2016"/>
          </a:xfrm>
        </p:grpSpPr>
        <p:sp>
          <p:nvSpPr>
            <p:cNvPr id="128040" name="Rectangle 40"/>
            <p:cNvSpPr>
              <a:spLocks noChangeArrowheads="1"/>
            </p:cNvSpPr>
            <p:nvPr/>
          </p:nvSpPr>
          <p:spPr bwMode="auto">
            <a:xfrm>
              <a:off x="4512" y="1358"/>
              <a:ext cx="720" cy="514"/>
            </a:xfrm>
            <a:prstGeom prst="rect">
              <a:avLst/>
            </a:prstGeom>
            <a:gradFill rotWithShape="0">
              <a:gsLst>
                <a:gs pos="0">
                  <a:srgbClr val="FF3134">
                    <a:gamma/>
                    <a:shade val="0"/>
                    <a:invGamma/>
                  </a:srgbClr>
                </a:gs>
                <a:gs pos="50000">
                  <a:srgbClr val="FF3134"/>
                </a:gs>
                <a:gs pos="100000">
                  <a:srgbClr val="FF3134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41" name="Rectangle 41"/>
            <p:cNvSpPr>
              <a:spLocks noChangeArrowheads="1"/>
            </p:cNvSpPr>
            <p:nvPr/>
          </p:nvSpPr>
          <p:spPr bwMode="auto">
            <a:xfrm>
              <a:off x="4512" y="1104"/>
              <a:ext cx="720" cy="277"/>
            </a:xfrm>
            <a:prstGeom prst="rect">
              <a:avLst/>
            </a:prstGeom>
            <a:gradFill rotWithShape="0">
              <a:gsLst>
                <a:gs pos="0">
                  <a:srgbClr val="EE0000">
                    <a:gamma/>
                    <a:shade val="0"/>
                    <a:invGamma/>
                  </a:srgbClr>
                </a:gs>
                <a:gs pos="50000">
                  <a:srgbClr val="EE0000"/>
                </a:gs>
                <a:gs pos="100000">
                  <a:srgbClr val="EE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42" name="Rectangle 42"/>
            <p:cNvSpPr>
              <a:spLocks noChangeArrowheads="1"/>
            </p:cNvSpPr>
            <p:nvPr/>
          </p:nvSpPr>
          <p:spPr bwMode="auto">
            <a:xfrm>
              <a:off x="4512" y="864"/>
              <a:ext cx="720" cy="276"/>
            </a:xfrm>
            <a:prstGeom prst="rect">
              <a:avLst/>
            </a:prstGeom>
            <a:gradFill rotWithShape="0">
              <a:gsLst>
                <a:gs pos="0">
                  <a:srgbClr val="BC0000">
                    <a:gamma/>
                    <a:shade val="0"/>
                    <a:invGamma/>
                  </a:srgbClr>
                </a:gs>
                <a:gs pos="50000">
                  <a:srgbClr val="BC0000"/>
                </a:gs>
                <a:gs pos="100000">
                  <a:srgbClr val="BC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43" name="Rectangle 43"/>
            <p:cNvSpPr>
              <a:spLocks noChangeArrowheads="1"/>
            </p:cNvSpPr>
            <p:nvPr/>
          </p:nvSpPr>
          <p:spPr bwMode="auto">
            <a:xfrm>
              <a:off x="4512" y="624"/>
              <a:ext cx="720" cy="277"/>
            </a:xfrm>
            <a:prstGeom prst="rect">
              <a:avLst/>
            </a:prstGeom>
            <a:gradFill rotWithShape="0">
              <a:gsLst>
                <a:gs pos="0">
                  <a:srgbClr val="920000">
                    <a:gamma/>
                    <a:shade val="0"/>
                    <a:invGamma/>
                  </a:srgbClr>
                </a:gs>
                <a:gs pos="50000">
                  <a:srgbClr val="920000"/>
                </a:gs>
                <a:gs pos="100000">
                  <a:srgbClr val="92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44" name="Rectangle 44"/>
            <p:cNvSpPr>
              <a:spLocks noChangeArrowheads="1"/>
            </p:cNvSpPr>
            <p:nvPr/>
          </p:nvSpPr>
          <p:spPr bwMode="auto">
            <a:xfrm>
              <a:off x="4512" y="2160"/>
              <a:ext cx="720" cy="288"/>
            </a:xfrm>
            <a:prstGeom prst="rect">
              <a:avLst/>
            </a:prstGeom>
            <a:gradFill rotWithShape="0">
              <a:gsLst>
                <a:gs pos="0">
                  <a:srgbClr val="BC0000">
                    <a:gamma/>
                    <a:shade val="0"/>
                    <a:invGamma/>
                  </a:srgbClr>
                </a:gs>
                <a:gs pos="50000">
                  <a:srgbClr val="BC0000"/>
                </a:gs>
                <a:gs pos="100000">
                  <a:srgbClr val="BC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45" name="Rectangle 45"/>
            <p:cNvSpPr>
              <a:spLocks noChangeArrowheads="1"/>
            </p:cNvSpPr>
            <p:nvPr/>
          </p:nvSpPr>
          <p:spPr bwMode="auto">
            <a:xfrm>
              <a:off x="4512" y="2400"/>
              <a:ext cx="720" cy="240"/>
            </a:xfrm>
            <a:prstGeom prst="rect">
              <a:avLst/>
            </a:prstGeom>
            <a:gradFill rotWithShape="0">
              <a:gsLst>
                <a:gs pos="0">
                  <a:srgbClr val="920000">
                    <a:gamma/>
                    <a:shade val="0"/>
                    <a:invGamma/>
                  </a:srgbClr>
                </a:gs>
                <a:gs pos="50000">
                  <a:srgbClr val="920000"/>
                </a:gs>
                <a:gs pos="100000">
                  <a:srgbClr val="92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46" name="Rectangle 46"/>
            <p:cNvSpPr>
              <a:spLocks noChangeArrowheads="1"/>
            </p:cNvSpPr>
            <p:nvPr/>
          </p:nvSpPr>
          <p:spPr bwMode="auto">
            <a:xfrm>
              <a:off x="4512" y="1872"/>
              <a:ext cx="720" cy="288"/>
            </a:xfrm>
            <a:prstGeom prst="rect">
              <a:avLst/>
            </a:prstGeom>
            <a:gradFill rotWithShape="0">
              <a:gsLst>
                <a:gs pos="0">
                  <a:srgbClr val="EE0000">
                    <a:gamma/>
                    <a:shade val="0"/>
                    <a:invGamma/>
                  </a:srgbClr>
                </a:gs>
                <a:gs pos="50000">
                  <a:srgbClr val="EE0000"/>
                </a:gs>
                <a:gs pos="100000">
                  <a:srgbClr val="EE0000">
                    <a:gamma/>
                    <a:shade val="0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" name="Group 47"/>
          <p:cNvGrpSpPr>
            <a:grpSpLocks/>
          </p:cNvGrpSpPr>
          <p:nvPr/>
        </p:nvGrpSpPr>
        <p:grpSpPr bwMode="auto">
          <a:xfrm>
            <a:off x="719138" y="3768725"/>
            <a:ext cx="2503487" cy="1219200"/>
            <a:chOff x="768" y="2112"/>
            <a:chExt cx="2448" cy="768"/>
          </a:xfrm>
        </p:grpSpPr>
        <p:sp>
          <p:nvSpPr>
            <p:cNvPr id="128048" name="Line 48"/>
            <p:cNvSpPr>
              <a:spLocks noChangeShapeType="1"/>
            </p:cNvSpPr>
            <p:nvPr/>
          </p:nvSpPr>
          <p:spPr bwMode="auto">
            <a:xfrm flipV="1">
              <a:off x="1056" y="2112"/>
              <a:ext cx="2112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49" name="Line 49"/>
            <p:cNvSpPr>
              <a:spLocks noChangeShapeType="1"/>
            </p:cNvSpPr>
            <p:nvPr/>
          </p:nvSpPr>
          <p:spPr bwMode="auto">
            <a:xfrm flipV="1">
              <a:off x="1008" y="2304"/>
              <a:ext cx="220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50" name="Line 50"/>
            <p:cNvSpPr>
              <a:spLocks noChangeShapeType="1"/>
            </p:cNvSpPr>
            <p:nvPr/>
          </p:nvSpPr>
          <p:spPr bwMode="auto">
            <a:xfrm>
              <a:off x="1008" y="2496"/>
              <a:ext cx="220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51" name="Line 51"/>
            <p:cNvSpPr>
              <a:spLocks noChangeShapeType="1"/>
            </p:cNvSpPr>
            <p:nvPr/>
          </p:nvSpPr>
          <p:spPr bwMode="auto">
            <a:xfrm flipV="1">
              <a:off x="1008" y="2688"/>
              <a:ext cx="220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52" name="Line 52"/>
            <p:cNvSpPr>
              <a:spLocks noChangeShapeType="1"/>
            </p:cNvSpPr>
            <p:nvPr/>
          </p:nvSpPr>
          <p:spPr bwMode="auto">
            <a:xfrm>
              <a:off x="1056" y="2880"/>
              <a:ext cx="216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53" name="Line 53"/>
            <p:cNvSpPr>
              <a:spLocks noChangeShapeType="1"/>
            </p:cNvSpPr>
            <p:nvPr/>
          </p:nvSpPr>
          <p:spPr bwMode="auto">
            <a:xfrm flipH="1">
              <a:off x="768" y="2112"/>
              <a:ext cx="38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54" name="Line 54"/>
            <p:cNvSpPr>
              <a:spLocks noChangeShapeType="1"/>
            </p:cNvSpPr>
            <p:nvPr/>
          </p:nvSpPr>
          <p:spPr bwMode="auto">
            <a:xfrm flipH="1">
              <a:off x="768" y="2304"/>
              <a:ext cx="38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55" name="Line 55"/>
            <p:cNvSpPr>
              <a:spLocks noChangeShapeType="1"/>
            </p:cNvSpPr>
            <p:nvPr/>
          </p:nvSpPr>
          <p:spPr bwMode="auto">
            <a:xfrm flipH="1">
              <a:off x="768" y="2496"/>
              <a:ext cx="38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56" name="Line 56"/>
            <p:cNvSpPr>
              <a:spLocks noChangeShapeType="1"/>
            </p:cNvSpPr>
            <p:nvPr/>
          </p:nvSpPr>
          <p:spPr bwMode="auto">
            <a:xfrm flipH="1">
              <a:off x="768" y="2688"/>
              <a:ext cx="38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57" name="Line 57"/>
            <p:cNvSpPr>
              <a:spLocks noChangeShapeType="1"/>
            </p:cNvSpPr>
            <p:nvPr/>
          </p:nvSpPr>
          <p:spPr bwMode="auto">
            <a:xfrm flipH="1">
              <a:off x="768" y="2880"/>
              <a:ext cx="38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triangl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" name="Group 58"/>
          <p:cNvGrpSpPr>
            <a:grpSpLocks/>
          </p:cNvGrpSpPr>
          <p:nvPr/>
        </p:nvGrpSpPr>
        <p:grpSpPr bwMode="auto">
          <a:xfrm>
            <a:off x="3146425" y="3768725"/>
            <a:ext cx="2362200" cy="1219200"/>
            <a:chOff x="3168" y="2112"/>
            <a:chExt cx="1488" cy="768"/>
          </a:xfrm>
        </p:grpSpPr>
        <p:sp>
          <p:nvSpPr>
            <p:cNvPr id="128059" name="Line 59"/>
            <p:cNvSpPr>
              <a:spLocks noChangeShapeType="1"/>
            </p:cNvSpPr>
            <p:nvPr/>
          </p:nvSpPr>
          <p:spPr bwMode="auto">
            <a:xfrm flipV="1">
              <a:off x="3168" y="2496"/>
              <a:ext cx="1488" cy="384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60" name="Line 60"/>
            <p:cNvSpPr>
              <a:spLocks noChangeShapeType="1"/>
            </p:cNvSpPr>
            <p:nvPr/>
          </p:nvSpPr>
          <p:spPr bwMode="auto">
            <a:xfrm flipV="1">
              <a:off x="3168" y="2496"/>
              <a:ext cx="1488" cy="19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61" name="Line 61"/>
            <p:cNvSpPr>
              <a:spLocks noChangeShapeType="1"/>
            </p:cNvSpPr>
            <p:nvPr/>
          </p:nvSpPr>
          <p:spPr bwMode="auto">
            <a:xfrm>
              <a:off x="3216" y="2304"/>
              <a:ext cx="1440" cy="19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62" name="Line 62"/>
            <p:cNvSpPr>
              <a:spLocks noChangeShapeType="1"/>
            </p:cNvSpPr>
            <p:nvPr/>
          </p:nvSpPr>
          <p:spPr bwMode="auto">
            <a:xfrm>
              <a:off x="3168" y="2112"/>
              <a:ext cx="1488" cy="384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63" name="Line 63"/>
            <p:cNvSpPr>
              <a:spLocks noChangeShapeType="1"/>
            </p:cNvSpPr>
            <p:nvPr/>
          </p:nvSpPr>
          <p:spPr bwMode="auto">
            <a:xfrm>
              <a:off x="3216" y="2496"/>
              <a:ext cx="14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28064" name="Line 64"/>
          <p:cNvSpPr>
            <a:spLocks noChangeShapeType="1"/>
          </p:cNvSpPr>
          <p:nvPr/>
        </p:nvSpPr>
        <p:spPr bwMode="auto">
          <a:xfrm flipV="1">
            <a:off x="1800225" y="3170238"/>
            <a:ext cx="1295400" cy="608012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 type="none" w="sm" len="lg"/>
            <a:tailEnd type="none" w="sm" len="lg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065" name="Line 65"/>
          <p:cNvSpPr>
            <a:spLocks noChangeShapeType="1"/>
          </p:cNvSpPr>
          <p:nvPr/>
        </p:nvSpPr>
        <p:spPr bwMode="auto">
          <a:xfrm flipV="1">
            <a:off x="1800225" y="3482975"/>
            <a:ext cx="1366838" cy="604838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 type="none" w="sm" len="lg"/>
            <a:tailEnd type="none" w="sm" len="lg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066" name="Line 66"/>
          <p:cNvSpPr>
            <a:spLocks noChangeShapeType="1"/>
          </p:cNvSpPr>
          <p:nvPr/>
        </p:nvSpPr>
        <p:spPr bwMode="auto">
          <a:xfrm flipV="1">
            <a:off x="1800225" y="3819525"/>
            <a:ext cx="1368425" cy="576263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 type="none" w="sm" len="lg"/>
            <a:tailEnd type="none" w="sm" len="lg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067" name="Line 67"/>
          <p:cNvSpPr>
            <a:spLocks noChangeShapeType="1"/>
          </p:cNvSpPr>
          <p:nvPr/>
        </p:nvSpPr>
        <p:spPr bwMode="auto">
          <a:xfrm flipV="1">
            <a:off x="1800225" y="4106863"/>
            <a:ext cx="1368425" cy="598487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 type="none" w="sm" len="lg"/>
            <a:tailEnd type="none" w="sm" len="lg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068" name="Line 68"/>
          <p:cNvSpPr>
            <a:spLocks noChangeShapeType="1"/>
          </p:cNvSpPr>
          <p:nvPr/>
        </p:nvSpPr>
        <p:spPr bwMode="auto">
          <a:xfrm flipV="1">
            <a:off x="1800225" y="3778250"/>
            <a:ext cx="3683000" cy="1236663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 type="none" w="sm" len="lg"/>
            <a:tailEnd type="none" w="sm" len="lg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069" name="Line 69"/>
          <p:cNvSpPr>
            <a:spLocks noChangeShapeType="1"/>
          </p:cNvSpPr>
          <p:nvPr/>
        </p:nvSpPr>
        <p:spPr bwMode="auto">
          <a:xfrm flipV="1">
            <a:off x="3095625" y="3790950"/>
            <a:ext cx="2432050" cy="339725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 type="none" w="sm" len="lg"/>
            <a:tailEnd type="none" w="sm" len="lg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070" name="Line 70"/>
          <p:cNvSpPr>
            <a:spLocks noChangeShapeType="1"/>
          </p:cNvSpPr>
          <p:nvPr/>
        </p:nvSpPr>
        <p:spPr bwMode="auto">
          <a:xfrm flipV="1">
            <a:off x="3140075" y="3790950"/>
            <a:ext cx="2387600" cy="7938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 type="none" w="sm" len="lg"/>
            <a:tailEnd type="none" w="sm" len="lg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071" name="Line 71"/>
          <p:cNvSpPr>
            <a:spLocks noChangeShapeType="1"/>
          </p:cNvSpPr>
          <p:nvPr/>
        </p:nvSpPr>
        <p:spPr bwMode="auto">
          <a:xfrm>
            <a:off x="3167063" y="3482975"/>
            <a:ext cx="2360612" cy="307975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 type="none" w="sm" len="lg"/>
            <a:tailEnd type="none" w="sm" len="lg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072" name="Line 72"/>
          <p:cNvSpPr>
            <a:spLocks noChangeShapeType="1"/>
          </p:cNvSpPr>
          <p:nvPr/>
        </p:nvSpPr>
        <p:spPr bwMode="auto">
          <a:xfrm>
            <a:off x="3095625" y="3159125"/>
            <a:ext cx="2432050" cy="631825"/>
          </a:xfrm>
          <a:prstGeom prst="line">
            <a:avLst/>
          </a:prstGeom>
          <a:noFill/>
          <a:ln w="28575">
            <a:solidFill>
              <a:srgbClr val="993300"/>
            </a:solidFill>
            <a:round/>
            <a:headEnd type="none" w="sm" len="lg"/>
            <a:tailEnd type="none" w="sm" len="lg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7" name="Group 73"/>
          <p:cNvGrpSpPr>
            <a:grpSpLocks/>
          </p:cNvGrpSpPr>
          <p:nvPr/>
        </p:nvGrpSpPr>
        <p:grpSpPr bwMode="auto">
          <a:xfrm>
            <a:off x="1827213" y="2798763"/>
            <a:ext cx="1905000" cy="976312"/>
            <a:chOff x="2160" y="969"/>
            <a:chExt cx="1200" cy="615"/>
          </a:xfrm>
        </p:grpSpPr>
        <p:graphicFrame>
          <p:nvGraphicFramePr>
            <p:cNvPr id="128074" name="Object 74"/>
            <p:cNvGraphicFramePr>
              <a:graphicFrameLocks noChangeAspect="1"/>
            </p:cNvGraphicFramePr>
            <p:nvPr/>
          </p:nvGraphicFramePr>
          <p:xfrm>
            <a:off x="2636" y="1275"/>
            <a:ext cx="235" cy="288"/>
          </p:xfrm>
          <a:graphic>
            <a:graphicData uri="http://schemas.openxmlformats.org/presentationml/2006/ole">
              <p:oleObj spid="_x0000_s76803" name="公式" r:id="rId4" imgW="164880" imgH="203040" progId="Equation.3">
                <p:embed/>
              </p:oleObj>
            </a:graphicData>
          </a:graphic>
        </p:graphicFrame>
        <p:sp>
          <p:nvSpPr>
            <p:cNvPr id="128075" name="Arc 75"/>
            <p:cNvSpPr>
              <a:spLocks/>
            </p:cNvSpPr>
            <p:nvPr/>
          </p:nvSpPr>
          <p:spPr bwMode="auto">
            <a:xfrm>
              <a:off x="2496" y="1440"/>
              <a:ext cx="48" cy="14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8076" name="Text Box 76"/>
            <p:cNvSpPr txBox="1">
              <a:spLocks noChangeArrowheads="1"/>
            </p:cNvSpPr>
            <p:nvPr/>
          </p:nvSpPr>
          <p:spPr bwMode="auto">
            <a:xfrm>
              <a:off x="2160" y="969"/>
              <a:ext cx="120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>
                  <a:solidFill>
                    <a:srgbClr val="FF0000"/>
                  </a:solidFill>
                </a:rPr>
                <a:t>衍射角</a:t>
              </a:r>
              <a:endParaRPr kumimoji="0" lang="zh-CN" altLang="en-US"/>
            </a:p>
          </p:txBody>
        </p:sp>
      </p:grpSp>
      <p:sp>
        <p:nvSpPr>
          <p:cNvPr id="128077" name="Line 77"/>
          <p:cNvSpPr>
            <a:spLocks noChangeShapeType="1"/>
          </p:cNvSpPr>
          <p:nvPr/>
        </p:nvSpPr>
        <p:spPr bwMode="auto">
          <a:xfrm>
            <a:off x="431800" y="4376738"/>
            <a:ext cx="5762625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 type="none" w="sm" len="lg"/>
            <a:tailEnd type="none" w="sm" len="lg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078" name="Line 78"/>
          <p:cNvSpPr>
            <a:spLocks noChangeShapeType="1"/>
          </p:cNvSpPr>
          <p:nvPr/>
        </p:nvSpPr>
        <p:spPr bwMode="auto">
          <a:xfrm>
            <a:off x="3146425" y="3006725"/>
            <a:ext cx="24384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triangle" w="sm" len="lg"/>
            <a:tailEnd type="triangle" w="sm" len="lg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28079" name="Object 79"/>
          <p:cNvGraphicFramePr>
            <a:graphicFrameLocks noChangeAspect="1"/>
          </p:cNvGraphicFramePr>
          <p:nvPr/>
        </p:nvGraphicFramePr>
        <p:xfrm>
          <a:off x="4110038" y="2473325"/>
          <a:ext cx="484187" cy="533400"/>
        </p:xfrm>
        <a:graphic>
          <a:graphicData uri="http://schemas.openxmlformats.org/presentationml/2006/ole">
            <p:oleObj spid="_x0000_s76802" name="公式" r:id="rId5" imgW="215640" imgH="304560" progId="Equation.3">
              <p:embed/>
            </p:oleObj>
          </a:graphicData>
        </a:graphic>
      </p:graphicFrame>
      <p:sp>
        <p:nvSpPr>
          <p:cNvPr id="128080" name="Oval 80"/>
          <p:cNvSpPr>
            <a:spLocks noChangeArrowheads="1"/>
          </p:cNvSpPr>
          <p:nvPr/>
        </p:nvSpPr>
        <p:spPr bwMode="auto">
          <a:xfrm>
            <a:off x="2928938" y="2876550"/>
            <a:ext cx="269875" cy="3090863"/>
          </a:xfrm>
          <a:prstGeom prst="ellipse">
            <a:avLst/>
          </a:prstGeom>
          <a:solidFill>
            <a:srgbClr val="008080">
              <a:alpha val="50000"/>
            </a:srgbClr>
          </a:solidFill>
          <a:ln w="19050">
            <a:solidFill>
              <a:srgbClr val="0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081" name="Rectangle 81"/>
          <p:cNvSpPr>
            <a:spLocks noChangeArrowheads="1"/>
          </p:cNvSpPr>
          <p:nvPr/>
        </p:nvSpPr>
        <p:spPr bwMode="auto">
          <a:xfrm>
            <a:off x="5508625" y="2549525"/>
            <a:ext cx="76200" cy="35052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0"/>
                  <a:invGamma/>
                </a:schemeClr>
              </a:gs>
            </a:gsLst>
            <a:lin ang="0" scaled="1"/>
          </a:gra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082" name="Rectangle 82" descr="栎木"/>
          <p:cNvSpPr>
            <a:spLocks noChangeArrowheads="1"/>
          </p:cNvSpPr>
          <p:nvPr/>
        </p:nvSpPr>
        <p:spPr bwMode="auto">
          <a:xfrm>
            <a:off x="1776413" y="2930525"/>
            <a:ext cx="95250" cy="8382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083" name="Rectangle 83" descr="栎木"/>
          <p:cNvSpPr>
            <a:spLocks noChangeArrowheads="1"/>
          </p:cNvSpPr>
          <p:nvPr/>
        </p:nvSpPr>
        <p:spPr bwMode="auto">
          <a:xfrm>
            <a:off x="1795463" y="4987925"/>
            <a:ext cx="76200" cy="914400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28084" name="Text Box 84"/>
          <p:cNvSpPr txBox="1">
            <a:spLocks noChangeArrowheads="1"/>
          </p:cNvSpPr>
          <p:nvPr/>
        </p:nvSpPr>
        <p:spPr bwMode="auto">
          <a:xfrm>
            <a:off x="1295400" y="2330450"/>
            <a:ext cx="936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/>
              <a:t>单缝</a:t>
            </a:r>
          </a:p>
        </p:txBody>
      </p:sp>
      <p:sp>
        <p:nvSpPr>
          <p:cNvPr id="128085" name="Text Box 85"/>
          <p:cNvSpPr txBox="1">
            <a:spLocks noChangeArrowheads="1"/>
          </p:cNvSpPr>
          <p:nvPr/>
        </p:nvSpPr>
        <p:spPr bwMode="auto">
          <a:xfrm>
            <a:off x="2663825" y="2114550"/>
            <a:ext cx="936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/>
              <a:t>透镜</a:t>
            </a:r>
          </a:p>
        </p:txBody>
      </p:sp>
      <p:sp>
        <p:nvSpPr>
          <p:cNvPr id="128086" name="Text Box 86"/>
          <p:cNvSpPr txBox="1">
            <a:spLocks noChangeArrowheads="1"/>
          </p:cNvSpPr>
          <p:nvPr/>
        </p:nvSpPr>
        <p:spPr bwMode="auto">
          <a:xfrm>
            <a:off x="5040313" y="1898650"/>
            <a:ext cx="1584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/>
              <a:t>衍射屏</a:t>
            </a:r>
          </a:p>
        </p:txBody>
      </p:sp>
      <p:sp>
        <p:nvSpPr>
          <p:cNvPr id="128087" name="Rectangle 87"/>
          <p:cNvSpPr>
            <a:spLocks noChangeArrowheads="1"/>
          </p:cNvSpPr>
          <p:nvPr/>
        </p:nvSpPr>
        <p:spPr bwMode="auto">
          <a:xfrm>
            <a:off x="927100" y="1493838"/>
            <a:ext cx="4365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800" b="1" dirty="0">
                <a:solidFill>
                  <a:srgbClr val="0000CC"/>
                </a:solidFill>
                <a:latin typeface="楷体_GB2312" pitchFamily="49" charset="-122"/>
              </a:rPr>
              <a:t>1.</a:t>
            </a:r>
            <a:r>
              <a:rPr lang="zh-CN" altLang="en-US" sz="2800" b="1" dirty="0">
                <a:solidFill>
                  <a:srgbClr val="0000CC"/>
                </a:solidFill>
                <a:latin typeface="楷体_GB2312" pitchFamily="49" charset="-122"/>
              </a:rPr>
              <a:t>衍射装置及花样</a:t>
            </a:r>
          </a:p>
        </p:txBody>
      </p:sp>
      <p:sp>
        <p:nvSpPr>
          <p:cNvPr id="128088" name="Rectangle 88"/>
          <p:cNvSpPr>
            <a:spLocks noChangeArrowheads="1"/>
          </p:cNvSpPr>
          <p:nvPr/>
        </p:nvSpPr>
        <p:spPr bwMode="auto">
          <a:xfrm>
            <a:off x="341313" y="908050"/>
            <a:ext cx="60753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dirty="0">
                <a:solidFill>
                  <a:srgbClr val="CC0000"/>
                </a:solidFill>
                <a:latin typeface="楷体_GB2312" pitchFamily="49" charset="-122"/>
              </a:rPr>
              <a:t> </a:t>
            </a:r>
            <a:r>
              <a:rPr lang="zh-CN" altLang="en-US" sz="2800" b="1" dirty="0" smtClean="0">
                <a:solidFill>
                  <a:srgbClr val="CC0000"/>
                </a:solidFill>
                <a:latin typeface="楷体_GB2312" pitchFamily="49" charset="-122"/>
              </a:rPr>
              <a:t>一</a:t>
            </a:r>
            <a:r>
              <a:rPr lang="zh-CN" altLang="en-US" sz="2800" b="1" dirty="0">
                <a:solidFill>
                  <a:srgbClr val="CC0000"/>
                </a:solidFill>
                <a:latin typeface="楷体_GB2312" pitchFamily="49" charset="-122"/>
              </a:rPr>
              <a:t>、单缝</a:t>
            </a:r>
            <a:r>
              <a:rPr kumimoji="0" lang="zh-CN" altLang="en-US" sz="2800" b="1" dirty="0">
                <a:solidFill>
                  <a:srgbClr val="CC0000"/>
                </a:solidFill>
                <a:latin typeface="楷体_GB2312" pitchFamily="49" charset="-122"/>
              </a:rPr>
              <a:t>夫琅禾费</a:t>
            </a:r>
            <a:r>
              <a:rPr lang="zh-CN" altLang="en-US" sz="2800" b="1" dirty="0">
                <a:solidFill>
                  <a:srgbClr val="CC0000"/>
                </a:solidFill>
                <a:latin typeface="楷体_GB2312" pitchFamily="49" charset="-122"/>
              </a:rPr>
              <a:t>衍射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476250" y="323850"/>
            <a:ext cx="18716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20000"/>
              </a:lnSpc>
            </a:pP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衍射图样</a:t>
            </a:r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611188" y="3249613"/>
            <a:ext cx="83264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spcAft>
                <a:spcPct val="15000"/>
              </a:spcAft>
            </a:pP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（</a:t>
            </a:r>
            <a:r>
              <a:rPr kumimoji="0"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3</a:t>
            </a: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）</a:t>
            </a:r>
            <a:r>
              <a:rPr kumimoji="0" lang="zh-CN" altLang="en-US" sz="2800" dirty="0">
                <a:latin typeface="楷体_GB2312" pitchFamily="49" charset="-122"/>
              </a:rPr>
              <a:t>中央明条纹的宽度为其它明条纹宽度的两倍。</a:t>
            </a:r>
          </a:p>
        </p:txBody>
      </p:sp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657225" y="4643438"/>
            <a:ext cx="7704138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dirty="0"/>
              <a:t>        </a:t>
            </a:r>
            <a:r>
              <a:rPr lang="zh-CN" altLang="en-US" sz="2800" dirty="0"/>
              <a:t>单缝处波面看作无穷多个相干的子波源，屏上一点是 </a:t>
            </a:r>
            <a:r>
              <a:rPr lang="en-US" altLang="zh-CN" sz="2800" dirty="0">
                <a:latin typeface="楷体_GB2312" pitchFamily="49" charset="-122"/>
              </a:rPr>
              <a:t>(</a:t>
            </a:r>
            <a:r>
              <a:rPr lang="zh-CN" altLang="en-US" sz="2800" dirty="0"/>
              <a:t>无穷</a:t>
            </a:r>
            <a:r>
              <a:rPr lang="en-US" altLang="zh-CN" sz="2800" dirty="0">
                <a:latin typeface="楷体_GB2312" pitchFamily="49" charset="-122"/>
              </a:rPr>
              <a:t>)</a:t>
            </a:r>
            <a:r>
              <a:rPr lang="zh-CN" altLang="en-US" sz="2800" dirty="0">
                <a:solidFill>
                  <a:srgbClr val="CC0000"/>
                </a:solidFill>
              </a:rPr>
              <a:t>多光束干涉</a:t>
            </a:r>
            <a:r>
              <a:rPr lang="zh-CN" altLang="en-US" sz="2800" dirty="0"/>
              <a:t>的结果。</a:t>
            </a:r>
          </a:p>
        </p:txBody>
      </p:sp>
      <p:sp>
        <p:nvSpPr>
          <p:cNvPr id="129029" name="Rectangle 5"/>
          <p:cNvSpPr>
            <a:spLocks noChangeArrowheads="1"/>
          </p:cNvSpPr>
          <p:nvPr/>
        </p:nvSpPr>
        <p:spPr bwMode="auto">
          <a:xfrm>
            <a:off x="701675" y="773113"/>
            <a:ext cx="7624763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spcAft>
                <a:spcPct val="15000"/>
              </a:spcAft>
            </a:pPr>
            <a:r>
              <a:rPr kumimoji="0"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(1)</a:t>
            </a:r>
            <a:r>
              <a:rPr kumimoji="0" lang="en-US" altLang="zh-CN" sz="2800" dirty="0">
                <a:latin typeface="楷体_GB2312" pitchFamily="49" charset="-122"/>
              </a:rPr>
              <a:t> S</a:t>
            </a:r>
            <a:r>
              <a:rPr kumimoji="0" lang="zh-CN" altLang="en-US" sz="2800" dirty="0">
                <a:latin typeface="楷体_GB2312" pitchFamily="49" charset="-122"/>
              </a:rPr>
              <a:t>为线光源：衍射图样为一组与狭缝平行的以中央明纹为中心，两侧对称分布的明暗相间的直条纹。</a:t>
            </a:r>
          </a:p>
        </p:txBody>
      </p:sp>
      <p:sp>
        <p:nvSpPr>
          <p:cNvPr id="129030" name="Rectangle 6"/>
          <p:cNvSpPr>
            <a:spLocks noChangeArrowheads="1"/>
          </p:cNvSpPr>
          <p:nvPr/>
        </p:nvSpPr>
        <p:spPr bwMode="auto">
          <a:xfrm>
            <a:off x="657225" y="2214563"/>
            <a:ext cx="7831138" cy="111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spcAft>
                <a:spcPct val="15000"/>
              </a:spcAft>
            </a:pPr>
            <a:r>
              <a:rPr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(</a:t>
            </a:r>
            <a:r>
              <a:rPr kumimoji="0" lang="en-US" altLang="zh-CN" sz="2800" dirty="0" smtClean="0">
                <a:solidFill>
                  <a:srgbClr val="CC0000"/>
                </a:solidFill>
                <a:latin typeface="楷体_GB2312" pitchFamily="49" charset="-122"/>
              </a:rPr>
              <a:t>2</a:t>
            </a: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）</a:t>
            </a:r>
            <a:r>
              <a:rPr kumimoji="0" lang="zh-CN" altLang="en-US" sz="2800" dirty="0">
                <a:latin typeface="楷体_GB2312" pitchFamily="49" charset="-122"/>
              </a:rPr>
              <a:t>中央明条纹很亮，两侧明条纹对称分布，亮度减弱。</a:t>
            </a:r>
          </a:p>
        </p:txBody>
      </p:sp>
      <p:sp>
        <p:nvSpPr>
          <p:cNvPr id="129031" name="Rectangle 7"/>
          <p:cNvSpPr>
            <a:spLocks noChangeArrowheads="1"/>
          </p:cNvSpPr>
          <p:nvPr/>
        </p:nvSpPr>
        <p:spPr bwMode="auto">
          <a:xfrm>
            <a:off x="701675" y="4014788"/>
            <a:ext cx="5404043" cy="56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dirty="0">
                <a:solidFill>
                  <a:srgbClr val="CC0000"/>
                </a:solidFill>
              </a:rPr>
              <a:t>解释</a:t>
            </a:r>
            <a:r>
              <a:rPr lang="en-US" altLang="zh-CN" sz="2800" dirty="0"/>
              <a:t>:  </a:t>
            </a:r>
            <a:r>
              <a:rPr lang="zh-CN" altLang="en-US" sz="2800" dirty="0"/>
              <a:t>由惠更斯</a:t>
            </a:r>
            <a:r>
              <a:rPr lang="en-US" altLang="zh-CN" sz="2800" dirty="0"/>
              <a:t>——</a:t>
            </a:r>
            <a:r>
              <a:rPr lang="zh-CN" altLang="en-US" sz="2800" dirty="0"/>
              <a:t>菲涅耳原理：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9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7" grpId="0"/>
      <p:bldP spid="129028" grpId="0" autoUpdateAnimBg="0"/>
      <p:bldP spid="129029" grpId="0"/>
      <p:bldP spid="129030" grpId="0"/>
      <p:bldP spid="1290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927100" y="5678488"/>
            <a:ext cx="35702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800" i="1" dirty="0">
                <a:ea typeface="华文中宋" pitchFamily="2" charset="-122"/>
              </a:rPr>
              <a:t>A</a:t>
            </a:r>
            <a:r>
              <a:rPr lang="en-US" altLang="zh-CN" sz="2800" dirty="0">
                <a:ea typeface="华文中宋" pitchFamily="2" charset="-122"/>
              </a:rPr>
              <a:t>→</a:t>
            </a:r>
            <a:r>
              <a:rPr lang="en-US" altLang="zh-CN" sz="2800" i="1" dirty="0">
                <a:ea typeface="华文中宋" pitchFamily="2" charset="-122"/>
              </a:rPr>
              <a:t>P </a:t>
            </a:r>
            <a:r>
              <a:rPr lang="zh-CN" altLang="en-US" sz="2800" dirty="0"/>
              <a:t>和</a:t>
            </a:r>
            <a:r>
              <a:rPr lang="zh-CN" altLang="en-US" sz="2800" dirty="0">
                <a:ea typeface="华文中宋" pitchFamily="2" charset="-122"/>
              </a:rPr>
              <a:t> </a:t>
            </a:r>
            <a:r>
              <a:rPr lang="en-US" altLang="zh-CN" sz="2800" i="1" dirty="0">
                <a:ea typeface="华文中宋" pitchFamily="2" charset="-122"/>
              </a:rPr>
              <a:t>B</a:t>
            </a:r>
            <a:r>
              <a:rPr lang="en-US" altLang="zh-CN" sz="2800" dirty="0">
                <a:ea typeface="华文中宋" pitchFamily="2" charset="-122"/>
              </a:rPr>
              <a:t>→</a:t>
            </a:r>
            <a:r>
              <a:rPr lang="en-US" altLang="zh-CN" sz="2800" i="1" dirty="0">
                <a:ea typeface="华文中宋" pitchFamily="2" charset="-122"/>
              </a:rPr>
              <a:t>P</a:t>
            </a:r>
            <a:r>
              <a:rPr lang="zh-CN" altLang="en-US" sz="2800" dirty="0"/>
              <a:t>的光程差</a:t>
            </a:r>
          </a:p>
        </p:txBody>
      </p:sp>
      <p:sp>
        <p:nvSpPr>
          <p:cNvPr id="130051" name="Text Box 3"/>
          <p:cNvSpPr txBox="1">
            <a:spLocks noChangeArrowheads="1"/>
          </p:cNvSpPr>
          <p:nvPr/>
        </p:nvSpPr>
        <p:spPr bwMode="auto">
          <a:xfrm>
            <a:off x="476250" y="414338"/>
            <a:ext cx="84613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rgbClr val="0000CC"/>
                </a:solidFill>
              </a:rPr>
              <a:t>2.</a:t>
            </a:r>
            <a:r>
              <a:rPr lang="zh-CN" altLang="en-US" sz="2800" dirty="0">
                <a:solidFill>
                  <a:srgbClr val="0000CC"/>
                </a:solidFill>
              </a:rPr>
              <a:t>单缝衍射明、暗条纹条件</a:t>
            </a:r>
            <a:r>
              <a:rPr lang="en-US" altLang="zh-CN" sz="2800" dirty="0">
                <a:solidFill>
                  <a:srgbClr val="0000CC"/>
                </a:solidFill>
                <a:latin typeface="华文中宋"/>
              </a:rPr>
              <a:t>——</a:t>
            </a:r>
            <a:r>
              <a:rPr lang="zh-CN" altLang="en-US" sz="2800" dirty="0"/>
              <a:t>由菲涅耳半波带法确定</a:t>
            </a:r>
          </a:p>
        </p:txBody>
      </p:sp>
      <p:graphicFrame>
        <p:nvGraphicFramePr>
          <p:cNvPr id="130098" name="Object 50"/>
          <p:cNvGraphicFramePr>
            <a:graphicFrameLocks noChangeAspect="1"/>
          </p:cNvGraphicFramePr>
          <p:nvPr/>
        </p:nvGraphicFramePr>
        <p:xfrm>
          <a:off x="4841875" y="5634038"/>
          <a:ext cx="3016250" cy="585787"/>
        </p:xfrm>
        <a:graphic>
          <a:graphicData uri="http://schemas.openxmlformats.org/presentationml/2006/ole">
            <p:oleObj spid="_x0000_s77826" name="Equation" r:id="rId3" imgW="1041120" imgH="203040" progId="">
              <p:embed/>
            </p:oleObj>
          </a:graphicData>
        </a:graphic>
      </p:graphicFrame>
      <p:graphicFrame>
        <p:nvGraphicFramePr>
          <p:cNvPr id="130099" name="Object 51"/>
          <p:cNvGraphicFramePr>
            <a:graphicFrameLocks noChangeAspect="1"/>
          </p:cNvGraphicFramePr>
          <p:nvPr/>
        </p:nvGraphicFramePr>
        <p:xfrm>
          <a:off x="1150938" y="5003800"/>
          <a:ext cx="2805112" cy="615950"/>
        </p:xfrm>
        <a:graphic>
          <a:graphicData uri="http://schemas.openxmlformats.org/presentationml/2006/ole">
            <p:oleObj spid="_x0000_s77827" name="Equation" r:id="rId4" imgW="1091880" imgH="241200" progId="">
              <p:embed/>
            </p:oleObj>
          </a:graphicData>
        </a:graphic>
      </p:graphicFrame>
      <p:sp>
        <p:nvSpPr>
          <p:cNvPr id="130100" name="Text Box 52"/>
          <p:cNvSpPr txBox="1">
            <a:spLocks noChangeArrowheads="1"/>
          </p:cNvSpPr>
          <p:nvPr/>
        </p:nvSpPr>
        <p:spPr bwMode="auto">
          <a:xfrm>
            <a:off x="4032250" y="5003800"/>
            <a:ext cx="4391025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en-US" altLang="zh-CN" sz="2800" dirty="0">
                <a:solidFill>
                  <a:srgbClr val="CC0000"/>
                </a:solidFill>
                <a:latin typeface="·½ÕýÊéËÎ¼òÌå"/>
              </a:rPr>
              <a:t>——</a:t>
            </a:r>
            <a:r>
              <a:rPr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 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中央明纹</a:t>
            </a:r>
            <a:r>
              <a:rPr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(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中心</a:t>
            </a:r>
            <a:r>
              <a:rPr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)</a:t>
            </a:r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701675" y="4373563"/>
            <a:ext cx="4505325" cy="519112"/>
            <a:chOff x="431" y="2659"/>
            <a:chExt cx="2838" cy="327"/>
          </a:xfrm>
        </p:grpSpPr>
        <p:sp>
          <p:nvSpPr>
            <p:cNvPr id="130102" name="Rectangle 54"/>
            <p:cNvSpPr>
              <a:spLocks noChangeArrowheads="1"/>
            </p:cNvSpPr>
            <p:nvPr/>
          </p:nvSpPr>
          <p:spPr bwMode="auto">
            <a:xfrm>
              <a:off x="431" y="2659"/>
              <a:ext cx="15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zh-CN" altLang="en-US" sz="2800" dirty="0"/>
                <a:t>缝宽</a:t>
              </a:r>
              <a:r>
                <a:rPr lang="en-US" altLang="zh-CN" sz="2800" i="1" dirty="0">
                  <a:ea typeface="华文中宋" pitchFamily="2" charset="-122"/>
                </a:rPr>
                <a:t>AB = a</a:t>
              </a:r>
            </a:p>
          </p:txBody>
        </p:sp>
        <p:sp>
          <p:nvSpPr>
            <p:cNvPr id="130103" name="Rectangle 55"/>
            <p:cNvSpPr>
              <a:spLocks noChangeArrowheads="1"/>
            </p:cNvSpPr>
            <p:nvPr/>
          </p:nvSpPr>
          <p:spPr bwMode="auto">
            <a:xfrm>
              <a:off x="1837" y="2659"/>
              <a:ext cx="143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2800" i="1" dirty="0">
                  <a:sym typeface="Symbol" pitchFamily="18" charset="2"/>
                </a:rPr>
                <a:t> </a:t>
              </a:r>
              <a:r>
                <a:rPr kumimoji="0" lang="zh-CN" altLang="en-US" sz="2800" dirty="0">
                  <a:sym typeface="Symbol" pitchFamily="18" charset="2"/>
                </a:rPr>
                <a:t>称为</a:t>
              </a:r>
              <a:r>
                <a:rPr kumimoji="0" lang="zh-CN" altLang="en-US" sz="2800" dirty="0"/>
                <a:t>衍射角</a:t>
              </a:r>
            </a:p>
          </p:txBody>
        </p:sp>
      </p:grpSp>
      <p:pic>
        <p:nvPicPr>
          <p:cNvPr id="130104" name="Picture 5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96975" y="863600"/>
            <a:ext cx="6465888" cy="3619500"/>
          </a:xfrm>
          <a:prstGeom prst="rect">
            <a:avLst/>
          </a:prstGeom>
          <a:noFill/>
        </p:spPr>
      </p:pic>
      <p:sp>
        <p:nvSpPr>
          <p:cNvPr id="130105" name="Rectangle 57"/>
          <p:cNvSpPr>
            <a:spLocks noChangeArrowheads="1"/>
          </p:cNvSpPr>
          <p:nvPr/>
        </p:nvSpPr>
        <p:spPr bwMode="auto">
          <a:xfrm>
            <a:off x="0" y="5049838"/>
            <a:ext cx="11747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kumimoji="0" lang="en-US" altLang="zh-CN" sz="2800" dirty="0">
                <a:solidFill>
                  <a:srgbClr val="CC0000"/>
                </a:solidFill>
              </a:rPr>
              <a:t>O</a:t>
            </a:r>
            <a:r>
              <a:rPr kumimoji="0" lang="zh-CN" altLang="en-US" sz="2800" dirty="0">
                <a:solidFill>
                  <a:srgbClr val="CC0000"/>
                </a:solidFill>
              </a:rPr>
              <a:t>点：</a:t>
            </a:r>
          </a:p>
        </p:txBody>
      </p:sp>
      <p:sp>
        <p:nvSpPr>
          <p:cNvPr id="130106" name="Rectangle 58"/>
          <p:cNvSpPr>
            <a:spLocks noChangeArrowheads="1"/>
          </p:cNvSpPr>
          <p:nvPr/>
        </p:nvSpPr>
        <p:spPr bwMode="auto">
          <a:xfrm>
            <a:off x="0" y="5678488"/>
            <a:ext cx="11160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kumimoji="0" lang="en-US" altLang="zh-CN" sz="2800" dirty="0">
                <a:solidFill>
                  <a:srgbClr val="CC0000"/>
                </a:solidFill>
              </a:rPr>
              <a:t>P</a:t>
            </a:r>
            <a:r>
              <a:rPr kumimoji="0" lang="zh-CN" altLang="en-US" sz="2800" dirty="0">
                <a:solidFill>
                  <a:srgbClr val="CC0000"/>
                </a:solidFill>
              </a:rPr>
              <a:t>点：</a:t>
            </a:r>
          </a:p>
        </p:txBody>
      </p:sp>
      <p:sp>
        <p:nvSpPr>
          <p:cNvPr id="130108" name="Rectangle 60"/>
          <p:cNvSpPr>
            <a:spLocks noChangeArrowheads="1"/>
          </p:cNvSpPr>
          <p:nvPr/>
        </p:nvSpPr>
        <p:spPr bwMode="auto">
          <a:xfrm>
            <a:off x="4976813" y="4419600"/>
            <a:ext cx="3857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华文中宋"/>
              </a:rPr>
              <a:t>——</a:t>
            </a:r>
            <a:r>
              <a:rPr lang="zh-CN" altLang="en-US" sz="2400" dirty="0"/>
              <a:t>缝法线与衍射光线夹角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/>
      <p:bldP spid="130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6" name="Rectangle 4"/>
          <p:cNvSpPr>
            <a:spLocks noChangeArrowheads="1"/>
          </p:cNvSpPr>
          <p:nvPr/>
        </p:nvSpPr>
        <p:spPr bwMode="auto">
          <a:xfrm>
            <a:off x="431800" y="908050"/>
            <a:ext cx="80105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rgbClr val="0000CC"/>
                </a:solidFill>
              </a:rPr>
              <a:t>半波带：</a:t>
            </a:r>
            <a:r>
              <a:rPr lang="zh-CN" altLang="en-US" sz="2400" dirty="0"/>
              <a:t>用平行</a:t>
            </a:r>
            <a:r>
              <a:rPr lang="zh-CN" altLang="en-US" sz="2400" dirty="0" smtClean="0"/>
              <a:t>于</a:t>
            </a:r>
            <a:r>
              <a:rPr lang="en-US" altLang="zh-CN" sz="2400" dirty="0" smtClean="0"/>
              <a:t>A</a:t>
            </a:r>
            <a:r>
              <a:rPr lang="en-US" altLang="zh-CN" sz="2400" dirty="0" smtClean="0"/>
              <a:t>C</a:t>
            </a:r>
            <a:r>
              <a:rPr lang="zh-CN" altLang="en-US" sz="2400" dirty="0"/>
              <a:t>的一系列平面（平面间距</a:t>
            </a:r>
            <a:r>
              <a:rPr lang="zh-CN" altLang="en-US" sz="2400" i="1" dirty="0">
                <a:sym typeface="Symbol" pitchFamily="18" charset="2"/>
              </a:rPr>
              <a:t></a:t>
            </a:r>
            <a:r>
              <a:rPr lang="en-US" altLang="zh-CN" sz="2400" dirty="0">
                <a:sym typeface="Symbol" pitchFamily="18" charset="2"/>
              </a:rPr>
              <a:t>/2</a:t>
            </a:r>
            <a:r>
              <a:rPr lang="zh-CN" altLang="en-US" sz="2400" dirty="0">
                <a:sym typeface="Symbol" pitchFamily="18" charset="2"/>
              </a:rPr>
              <a:t>），</a:t>
            </a:r>
            <a:endParaRPr lang="zh-CN" altLang="en-US" sz="2400" dirty="0"/>
          </a:p>
          <a:p>
            <a:r>
              <a:rPr lang="zh-CN" altLang="en-US" sz="2400" dirty="0"/>
              <a:t>将缝</a:t>
            </a:r>
            <a:r>
              <a:rPr lang="en-US" altLang="zh-CN" sz="2400" dirty="0"/>
              <a:t>AB</a:t>
            </a:r>
            <a:r>
              <a:rPr lang="zh-CN" altLang="en-US" sz="2400" dirty="0"/>
              <a:t>划分成面积相等的</a:t>
            </a:r>
            <a:r>
              <a:rPr lang="zh-CN" altLang="en-US" sz="2400" dirty="0">
                <a:solidFill>
                  <a:srgbClr val="CC0000"/>
                </a:solidFill>
              </a:rPr>
              <a:t>长条带</a:t>
            </a:r>
            <a:r>
              <a:rPr lang="en-US" altLang="zh-CN" sz="2400" dirty="0">
                <a:latin typeface="华文中宋"/>
              </a:rPr>
              <a:t>——</a:t>
            </a:r>
            <a:r>
              <a:rPr lang="zh-CN" altLang="en-US" sz="2400" dirty="0">
                <a:solidFill>
                  <a:srgbClr val="CC0000"/>
                </a:solidFill>
              </a:rPr>
              <a:t>半波带</a:t>
            </a:r>
            <a:r>
              <a:rPr lang="zh-CN" altLang="en-US" sz="2400" dirty="0"/>
              <a:t>。其</a:t>
            </a:r>
            <a:r>
              <a:rPr lang="zh-CN" altLang="en-US" sz="2400" dirty="0">
                <a:solidFill>
                  <a:srgbClr val="CC0000"/>
                </a:solidFill>
              </a:rPr>
              <a:t>特点</a:t>
            </a:r>
            <a:r>
              <a:rPr lang="zh-CN" altLang="en-US" sz="2400" dirty="0"/>
              <a:t>： </a:t>
            </a:r>
          </a:p>
        </p:txBody>
      </p:sp>
      <p:sp>
        <p:nvSpPr>
          <p:cNvPr id="202818" name="Text Box 66"/>
          <p:cNvSpPr txBox="1">
            <a:spLocks noChangeArrowheads="1"/>
          </p:cNvSpPr>
          <p:nvPr/>
        </p:nvSpPr>
        <p:spPr bwMode="auto">
          <a:xfrm>
            <a:off x="341313" y="368300"/>
            <a:ext cx="82819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0000CC"/>
                </a:solidFill>
              </a:rPr>
              <a:t>用菲涅耳半波带法</a:t>
            </a:r>
            <a:r>
              <a:rPr lang="en-US" altLang="zh-CN" sz="2800" dirty="0">
                <a:solidFill>
                  <a:srgbClr val="0000CC"/>
                </a:solidFill>
              </a:rPr>
              <a:t>——</a:t>
            </a:r>
            <a:r>
              <a:rPr lang="zh-CN" altLang="en-US" sz="2800" dirty="0">
                <a:solidFill>
                  <a:srgbClr val="0000CC"/>
                </a:solidFill>
              </a:rPr>
              <a:t>确定</a:t>
            </a:r>
            <a:r>
              <a:rPr lang="en-US" altLang="zh-CN" sz="2800" dirty="0">
                <a:solidFill>
                  <a:srgbClr val="0000CC"/>
                </a:solidFill>
              </a:rPr>
              <a:t>P</a:t>
            </a:r>
            <a:r>
              <a:rPr lang="zh-CN" altLang="en-US" sz="2800" dirty="0">
                <a:solidFill>
                  <a:srgbClr val="0000CC"/>
                </a:solidFill>
              </a:rPr>
              <a:t>点明、暗条纹情况  </a:t>
            </a:r>
          </a:p>
        </p:txBody>
      </p:sp>
      <p:sp>
        <p:nvSpPr>
          <p:cNvPr id="202830" name="Text Box 78"/>
          <p:cNvSpPr txBox="1">
            <a:spLocks noChangeArrowheads="1"/>
          </p:cNvSpPr>
          <p:nvPr/>
        </p:nvSpPr>
        <p:spPr bwMode="auto">
          <a:xfrm>
            <a:off x="431800" y="1763713"/>
            <a:ext cx="7966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rgbClr val="0000CC"/>
                </a:solidFill>
                <a:latin typeface="楷体_GB2312" pitchFamily="49" charset="-122"/>
              </a:rPr>
              <a:t>相邻两半波带对应点发出的光在</a:t>
            </a:r>
            <a:r>
              <a:rPr lang="en-US" altLang="zh-CN" sz="2400" dirty="0">
                <a:solidFill>
                  <a:srgbClr val="0000CC"/>
                </a:solidFill>
                <a:latin typeface="楷体_GB2312" pitchFamily="49" charset="-122"/>
              </a:rPr>
              <a:t>P</a:t>
            </a:r>
            <a:r>
              <a:rPr lang="zh-CN" altLang="en-US" sz="2400" dirty="0">
                <a:solidFill>
                  <a:srgbClr val="0000CC"/>
                </a:solidFill>
                <a:latin typeface="楷体_GB2312" pitchFamily="49" charset="-122"/>
              </a:rPr>
              <a:t>点的光程差均为</a:t>
            </a:r>
            <a:r>
              <a:rPr lang="zh-CN" altLang="en-US" sz="2400" i="1" dirty="0">
                <a:solidFill>
                  <a:srgbClr val="0000CC"/>
                </a:solidFill>
                <a:sym typeface="Symbol" pitchFamily="18" charset="2"/>
              </a:rPr>
              <a:t></a:t>
            </a:r>
            <a:r>
              <a:rPr lang="en-US" altLang="zh-CN" sz="2400" dirty="0">
                <a:solidFill>
                  <a:srgbClr val="0000CC"/>
                </a:solidFill>
                <a:sym typeface="Symbol" pitchFamily="18" charset="2"/>
              </a:rPr>
              <a:t>/2.</a:t>
            </a:r>
            <a:endParaRPr lang="en-US" altLang="zh-CN" sz="2400" dirty="0">
              <a:solidFill>
                <a:srgbClr val="0000CC"/>
              </a:solidFill>
            </a:endParaRPr>
          </a:p>
        </p:txBody>
      </p:sp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0" y="2979738"/>
            <a:ext cx="3659188" cy="1219200"/>
            <a:chOff x="65" y="941"/>
            <a:chExt cx="2305" cy="768"/>
          </a:xfrm>
        </p:grpSpPr>
        <p:grpSp>
          <p:nvGrpSpPr>
            <p:cNvPr id="3" name="Group 80"/>
            <p:cNvGrpSpPr>
              <a:grpSpLocks/>
            </p:cNvGrpSpPr>
            <p:nvPr/>
          </p:nvGrpSpPr>
          <p:grpSpPr bwMode="auto">
            <a:xfrm>
              <a:off x="65" y="941"/>
              <a:ext cx="2274" cy="768"/>
              <a:chOff x="65" y="941"/>
              <a:chExt cx="2274" cy="768"/>
            </a:xfrm>
          </p:grpSpPr>
          <p:grpSp>
            <p:nvGrpSpPr>
              <p:cNvPr id="4" name="Group 81"/>
              <p:cNvGrpSpPr>
                <a:grpSpLocks/>
              </p:cNvGrpSpPr>
              <p:nvPr/>
            </p:nvGrpSpPr>
            <p:grpSpPr bwMode="auto">
              <a:xfrm>
                <a:off x="881" y="941"/>
                <a:ext cx="1458" cy="768"/>
                <a:chOff x="499" y="941"/>
                <a:chExt cx="1344" cy="768"/>
              </a:xfrm>
            </p:grpSpPr>
            <p:sp>
              <p:nvSpPr>
                <p:cNvPr id="202834" name="Rectangle 82" descr="浅色上对角线"/>
                <p:cNvSpPr>
                  <a:spLocks noChangeArrowheads="1"/>
                </p:cNvSpPr>
                <p:nvPr/>
              </p:nvSpPr>
              <p:spPr bwMode="auto">
                <a:xfrm>
                  <a:off x="499" y="941"/>
                  <a:ext cx="1344" cy="384"/>
                </a:xfrm>
                <a:prstGeom prst="rect">
                  <a:avLst/>
                </a:prstGeom>
                <a:pattFill prst="ltUpDiag">
                  <a:fgClr>
                    <a:srgbClr val="CC00CC"/>
                  </a:fgClr>
                  <a:bgClr>
                    <a:schemeClr val="bg1"/>
                  </a:bgClr>
                </a:patt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02835" name="Rectangle 83" descr="浅色下对角线"/>
                <p:cNvSpPr>
                  <a:spLocks noChangeArrowheads="1"/>
                </p:cNvSpPr>
                <p:nvPr/>
              </p:nvSpPr>
              <p:spPr bwMode="auto">
                <a:xfrm>
                  <a:off x="499" y="1325"/>
                  <a:ext cx="1344" cy="384"/>
                </a:xfrm>
                <a:prstGeom prst="rect">
                  <a:avLst/>
                </a:prstGeom>
                <a:pattFill prst="ltDnDiag">
                  <a:fgClr>
                    <a:srgbClr val="CC00CC"/>
                  </a:fgClr>
                  <a:bgClr>
                    <a:schemeClr val="bg1"/>
                  </a:bgClr>
                </a:patt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02836" name="AutoShape 84"/>
              <p:cNvSpPr>
                <a:spLocks/>
              </p:cNvSpPr>
              <p:nvPr/>
            </p:nvSpPr>
            <p:spPr bwMode="auto">
              <a:xfrm>
                <a:off x="725" y="969"/>
                <a:ext cx="142" cy="341"/>
              </a:xfrm>
              <a:prstGeom prst="leftBrace">
                <a:avLst>
                  <a:gd name="adj1" fmla="val 20012"/>
                  <a:gd name="adj2" fmla="val 50000"/>
                </a:avLst>
              </a:prstGeom>
              <a:noFill/>
              <a:ln w="2222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2837" name="AutoShape 85"/>
              <p:cNvSpPr>
                <a:spLocks/>
              </p:cNvSpPr>
              <p:nvPr/>
            </p:nvSpPr>
            <p:spPr bwMode="auto">
              <a:xfrm>
                <a:off x="725" y="1310"/>
                <a:ext cx="113" cy="341"/>
              </a:xfrm>
              <a:prstGeom prst="leftBrace">
                <a:avLst>
                  <a:gd name="adj1" fmla="val 25147"/>
                  <a:gd name="adj2" fmla="val 50000"/>
                </a:avLst>
              </a:prstGeom>
              <a:noFill/>
              <a:ln w="2222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2838" name="Rectangle 86"/>
              <p:cNvSpPr>
                <a:spLocks noChangeArrowheads="1"/>
              </p:cNvSpPr>
              <p:nvPr/>
            </p:nvSpPr>
            <p:spPr bwMode="auto">
              <a:xfrm>
                <a:off x="65" y="998"/>
                <a:ext cx="69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zh-CN" altLang="en-US" sz="2400">
                    <a:solidFill>
                      <a:srgbClr val="CC0000"/>
                    </a:solidFill>
                    <a:latin typeface="楷体_GB2312" pitchFamily="49" charset="-122"/>
                  </a:rPr>
                  <a:t>半波带</a:t>
                </a:r>
              </a:p>
            </p:txBody>
          </p:sp>
          <p:sp>
            <p:nvSpPr>
              <p:cNvPr id="202839" name="Rectangle 87"/>
              <p:cNvSpPr>
                <a:spLocks noChangeArrowheads="1"/>
              </p:cNvSpPr>
              <p:nvPr/>
            </p:nvSpPr>
            <p:spPr bwMode="auto">
              <a:xfrm>
                <a:off x="65" y="1338"/>
                <a:ext cx="69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zh-CN" altLang="en-US" sz="2400">
                    <a:solidFill>
                      <a:srgbClr val="CC0000"/>
                    </a:solidFill>
                    <a:latin typeface="楷体_GB2312" pitchFamily="49" charset="-122"/>
                  </a:rPr>
                  <a:t>半波带</a:t>
                </a:r>
              </a:p>
            </p:txBody>
          </p:sp>
        </p:grpSp>
        <p:grpSp>
          <p:nvGrpSpPr>
            <p:cNvPr id="5" name="Group 88"/>
            <p:cNvGrpSpPr>
              <a:grpSpLocks/>
            </p:cNvGrpSpPr>
            <p:nvPr/>
          </p:nvGrpSpPr>
          <p:grpSpPr bwMode="auto">
            <a:xfrm>
              <a:off x="893" y="1071"/>
              <a:ext cx="1417" cy="384"/>
              <a:chOff x="893" y="1071"/>
              <a:chExt cx="1417" cy="384"/>
            </a:xfrm>
          </p:grpSpPr>
          <p:sp>
            <p:nvSpPr>
              <p:cNvPr id="202841" name="Line 89"/>
              <p:cNvSpPr>
                <a:spLocks noChangeShapeType="1"/>
              </p:cNvSpPr>
              <p:nvPr/>
            </p:nvSpPr>
            <p:spPr bwMode="auto">
              <a:xfrm>
                <a:off x="893" y="1071"/>
                <a:ext cx="1417" cy="12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2842" name="Line 90"/>
              <p:cNvSpPr>
                <a:spLocks noChangeShapeType="1"/>
              </p:cNvSpPr>
              <p:nvPr/>
            </p:nvSpPr>
            <p:spPr bwMode="auto">
              <a:xfrm flipV="1">
                <a:off x="893" y="1451"/>
                <a:ext cx="1417" cy="4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6" name="Group 91"/>
            <p:cNvGrpSpPr>
              <a:grpSpLocks/>
            </p:cNvGrpSpPr>
            <p:nvPr/>
          </p:nvGrpSpPr>
          <p:grpSpPr bwMode="auto">
            <a:xfrm>
              <a:off x="862" y="1207"/>
              <a:ext cx="1508" cy="375"/>
              <a:chOff x="862" y="1207"/>
              <a:chExt cx="1508" cy="375"/>
            </a:xfrm>
          </p:grpSpPr>
          <p:sp>
            <p:nvSpPr>
              <p:cNvPr id="202844" name="Line 92"/>
              <p:cNvSpPr>
                <a:spLocks noChangeShapeType="1"/>
              </p:cNvSpPr>
              <p:nvPr/>
            </p:nvSpPr>
            <p:spPr bwMode="auto">
              <a:xfrm>
                <a:off x="862" y="1207"/>
                <a:ext cx="1495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2845" name="Line 93"/>
              <p:cNvSpPr>
                <a:spLocks noChangeShapeType="1"/>
              </p:cNvSpPr>
              <p:nvPr/>
            </p:nvSpPr>
            <p:spPr bwMode="auto">
              <a:xfrm>
                <a:off x="875" y="1582"/>
                <a:ext cx="1495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Group 95"/>
          <p:cNvGrpSpPr>
            <a:grpSpLocks/>
          </p:cNvGrpSpPr>
          <p:nvPr/>
        </p:nvGrpSpPr>
        <p:grpSpPr bwMode="auto">
          <a:xfrm>
            <a:off x="3897313" y="1989138"/>
            <a:ext cx="4830762" cy="2844800"/>
            <a:chOff x="2483" y="1054"/>
            <a:chExt cx="3043" cy="1792"/>
          </a:xfrm>
        </p:grpSpPr>
        <p:grpSp>
          <p:nvGrpSpPr>
            <p:cNvPr id="8" name="Group 96"/>
            <p:cNvGrpSpPr>
              <a:grpSpLocks/>
            </p:cNvGrpSpPr>
            <p:nvPr/>
          </p:nvGrpSpPr>
          <p:grpSpPr bwMode="auto">
            <a:xfrm>
              <a:off x="2483" y="1054"/>
              <a:ext cx="3043" cy="1792"/>
              <a:chOff x="2200" y="935"/>
              <a:chExt cx="3043" cy="1792"/>
            </a:xfrm>
          </p:grpSpPr>
          <p:grpSp>
            <p:nvGrpSpPr>
              <p:cNvPr id="9" name="Group 97"/>
              <p:cNvGrpSpPr>
                <a:grpSpLocks/>
              </p:cNvGrpSpPr>
              <p:nvPr/>
            </p:nvGrpSpPr>
            <p:grpSpPr bwMode="auto">
              <a:xfrm>
                <a:off x="2925" y="1389"/>
                <a:ext cx="1033" cy="648"/>
                <a:chOff x="3016" y="1434"/>
                <a:chExt cx="1033" cy="648"/>
              </a:xfrm>
            </p:grpSpPr>
            <p:sp>
              <p:nvSpPr>
                <p:cNvPr id="202850" name="Freeform 98"/>
                <p:cNvSpPr>
                  <a:spLocks/>
                </p:cNvSpPr>
                <p:nvPr/>
              </p:nvSpPr>
              <p:spPr bwMode="auto">
                <a:xfrm>
                  <a:off x="3016" y="1434"/>
                  <a:ext cx="1033" cy="240"/>
                </a:xfrm>
                <a:custGeom>
                  <a:avLst/>
                  <a:gdLst/>
                  <a:ahLst/>
                  <a:cxnLst>
                    <a:cxn ang="0">
                      <a:pos x="0" y="432"/>
                    </a:cxn>
                    <a:cxn ang="0">
                      <a:pos x="959" y="0"/>
                    </a:cxn>
                  </a:cxnLst>
                  <a:rect l="0" t="0" r="r" b="b"/>
                  <a:pathLst>
                    <a:path w="959" h="432">
                      <a:moveTo>
                        <a:pt x="0" y="432"/>
                      </a:moveTo>
                      <a:lnTo>
                        <a:pt x="959" y="0"/>
                      </a:lnTo>
                    </a:path>
                  </a:pathLst>
                </a:custGeom>
                <a:noFill/>
                <a:ln w="28575" cmpd="sng">
                  <a:solidFill>
                    <a:srgbClr val="008000"/>
                  </a:solidFill>
                  <a:round/>
                  <a:headEnd type="none" w="sm" len="lg"/>
                  <a:tailEnd type="arrow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02851" name="Freeform 99"/>
                <p:cNvSpPr>
                  <a:spLocks/>
                </p:cNvSpPr>
                <p:nvPr/>
              </p:nvSpPr>
              <p:spPr bwMode="auto">
                <a:xfrm>
                  <a:off x="3016" y="1842"/>
                  <a:ext cx="1033" cy="240"/>
                </a:xfrm>
                <a:custGeom>
                  <a:avLst/>
                  <a:gdLst/>
                  <a:ahLst/>
                  <a:cxnLst>
                    <a:cxn ang="0">
                      <a:pos x="0" y="432"/>
                    </a:cxn>
                    <a:cxn ang="0">
                      <a:pos x="959" y="0"/>
                    </a:cxn>
                  </a:cxnLst>
                  <a:rect l="0" t="0" r="r" b="b"/>
                  <a:pathLst>
                    <a:path w="959" h="432">
                      <a:moveTo>
                        <a:pt x="0" y="432"/>
                      </a:moveTo>
                      <a:lnTo>
                        <a:pt x="959" y="0"/>
                      </a:lnTo>
                    </a:path>
                  </a:pathLst>
                </a:custGeom>
                <a:noFill/>
                <a:ln w="28575" cmpd="sng">
                  <a:solidFill>
                    <a:srgbClr val="008000"/>
                  </a:solidFill>
                  <a:round/>
                  <a:headEnd type="none" w="sm" len="lg"/>
                  <a:tailEnd type="arrow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" name="Group 100"/>
              <p:cNvGrpSpPr>
                <a:grpSpLocks/>
              </p:cNvGrpSpPr>
              <p:nvPr/>
            </p:nvGrpSpPr>
            <p:grpSpPr bwMode="auto">
              <a:xfrm>
                <a:off x="2925" y="1525"/>
                <a:ext cx="1033" cy="648"/>
                <a:chOff x="3016" y="1570"/>
                <a:chExt cx="1033" cy="648"/>
              </a:xfrm>
            </p:grpSpPr>
            <p:sp>
              <p:nvSpPr>
                <p:cNvPr id="202853" name="Freeform 101"/>
                <p:cNvSpPr>
                  <a:spLocks/>
                </p:cNvSpPr>
                <p:nvPr/>
              </p:nvSpPr>
              <p:spPr bwMode="auto">
                <a:xfrm>
                  <a:off x="3016" y="1570"/>
                  <a:ext cx="1033" cy="240"/>
                </a:xfrm>
                <a:custGeom>
                  <a:avLst/>
                  <a:gdLst/>
                  <a:ahLst/>
                  <a:cxnLst>
                    <a:cxn ang="0">
                      <a:pos x="0" y="432"/>
                    </a:cxn>
                    <a:cxn ang="0">
                      <a:pos x="959" y="0"/>
                    </a:cxn>
                  </a:cxnLst>
                  <a:rect l="0" t="0" r="r" b="b"/>
                  <a:pathLst>
                    <a:path w="959" h="432">
                      <a:moveTo>
                        <a:pt x="0" y="432"/>
                      </a:moveTo>
                      <a:lnTo>
                        <a:pt x="959" y="0"/>
                      </a:lnTo>
                    </a:path>
                  </a:pathLst>
                </a:custGeom>
                <a:noFill/>
                <a:ln w="28575" cmpd="sng">
                  <a:solidFill>
                    <a:srgbClr val="FF0000"/>
                  </a:solidFill>
                  <a:round/>
                  <a:headEnd type="none" w="sm" len="lg"/>
                  <a:tailEnd type="arrow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02854" name="Freeform 102"/>
                <p:cNvSpPr>
                  <a:spLocks/>
                </p:cNvSpPr>
                <p:nvPr/>
              </p:nvSpPr>
              <p:spPr bwMode="auto">
                <a:xfrm>
                  <a:off x="3016" y="1978"/>
                  <a:ext cx="1033" cy="240"/>
                </a:xfrm>
                <a:custGeom>
                  <a:avLst/>
                  <a:gdLst/>
                  <a:ahLst/>
                  <a:cxnLst>
                    <a:cxn ang="0">
                      <a:pos x="0" y="432"/>
                    </a:cxn>
                    <a:cxn ang="0">
                      <a:pos x="959" y="0"/>
                    </a:cxn>
                  </a:cxnLst>
                  <a:rect l="0" t="0" r="r" b="b"/>
                  <a:pathLst>
                    <a:path w="959" h="432">
                      <a:moveTo>
                        <a:pt x="0" y="432"/>
                      </a:moveTo>
                      <a:lnTo>
                        <a:pt x="959" y="0"/>
                      </a:lnTo>
                    </a:path>
                  </a:pathLst>
                </a:custGeom>
                <a:noFill/>
                <a:ln w="28575" cmpd="sng">
                  <a:solidFill>
                    <a:srgbClr val="FF0000"/>
                  </a:solidFill>
                  <a:round/>
                  <a:headEnd type="none" w="sm" len="lg"/>
                  <a:tailEnd type="arrow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02855" name="Line 103"/>
              <p:cNvSpPr>
                <a:spLocks noChangeShapeType="1"/>
              </p:cNvSpPr>
              <p:nvPr/>
            </p:nvSpPr>
            <p:spPr bwMode="auto">
              <a:xfrm>
                <a:off x="2219" y="1942"/>
                <a:ext cx="302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lgDashDot"/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2856" name="Rectangle 104"/>
              <p:cNvSpPr>
                <a:spLocks noChangeArrowheads="1"/>
              </p:cNvSpPr>
              <p:nvPr/>
            </p:nvSpPr>
            <p:spPr bwMode="auto">
              <a:xfrm>
                <a:off x="4938" y="935"/>
                <a:ext cx="34" cy="1775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0"/>
                      <a:invGamma/>
                    </a:schemeClr>
                  </a:gs>
                </a:gsLst>
                <a:lin ang="0" scaled="1"/>
              </a:gra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202857" name="Object 105"/>
              <p:cNvGraphicFramePr>
                <a:graphicFrameLocks noChangeAspect="1"/>
              </p:cNvGraphicFramePr>
              <p:nvPr/>
            </p:nvGraphicFramePr>
            <p:xfrm>
              <a:off x="5019" y="1999"/>
              <a:ext cx="176" cy="231"/>
            </p:xfrm>
            <a:graphic>
              <a:graphicData uri="http://schemas.openxmlformats.org/presentationml/2006/ole">
                <p:oleObj spid="_x0000_s78853" name="Equation" r:id="rId3" imgW="164880" imgH="190440" progId="Equation.3">
                  <p:embed/>
                </p:oleObj>
              </a:graphicData>
            </a:graphic>
          </p:graphicFrame>
          <p:sp>
            <p:nvSpPr>
              <p:cNvPr id="202858" name="Rectangle 106"/>
              <p:cNvSpPr>
                <a:spLocks noChangeArrowheads="1"/>
              </p:cNvSpPr>
              <p:nvPr/>
            </p:nvSpPr>
            <p:spPr bwMode="auto">
              <a:xfrm>
                <a:off x="2831" y="1176"/>
                <a:ext cx="60" cy="382"/>
              </a:xfrm>
              <a:prstGeom prst="rect">
                <a:avLst/>
              </a:prstGeom>
              <a:gradFill rotWithShape="0">
                <a:gsLst>
                  <a:gs pos="0">
                    <a:schemeClr val="tx1"/>
                  </a:gs>
                  <a:gs pos="50000">
                    <a:schemeClr val="tx1">
                      <a:gamma/>
                      <a:tint val="20000"/>
                      <a:invGamma/>
                    </a:schemeClr>
                  </a:gs>
                  <a:gs pos="100000">
                    <a:schemeClr val="tx1"/>
                  </a:gs>
                </a:gsLst>
                <a:lin ang="0" scaled="1"/>
              </a:gra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2859" name="Line 107"/>
              <p:cNvSpPr>
                <a:spLocks noChangeShapeType="1"/>
              </p:cNvSpPr>
              <p:nvPr/>
            </p:nvSpPr>
            <p:spPr bwMode="auto">
              <a:xfrm>
                <a:off x="2370" y="1939"/>
                <a:ext cx="521" cy="3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2860" name="Line 108"/>
              <p:cNvSpPr>
                <a:spLocks noChangeShapeType="1"/>
              </p:cNvSpPr>
              <p:nvPr/>
            </p:nvSpPr>
            <p:spPr bwMode="auto">
              <a:xfrm flipH="1">
                <a:off x="2200" y="1552"/>
                <a:ext cx="27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2861" name="Line 109"/>
              <p:cNvSpPr>
                <a:spLocks noChangeShapeType="1"/>
              </p:cNvSpPr>
              <p:nvPr/>
            </p:nvSpPr>
            <p:spPr bwMode="auto">
              <a:xfrm flipH="1">
                <a:off x="2200" y="1939"/>
                <a:ext cx="27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2862" name="Line 110"/>
              <p:cNvSpPr>
                <a:spLocks noChangeShapeType="1"/>
              </p:cNvSpPr>
              <p:nvPr/>
            </p:nvSpPr>
            <p:spPr bwMode="auto">
              <a:xfrm flipH="1">
                <a:off x="2200" y="2326"/>
                <a:ext cx="27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202863" name="Object 111"/>
              <p:cNvGraphicFramePr>
                <a:graphicFrameLocks noChangeAspect="1"/>
              </p:cNvGraphicFramePr>
              <p:nvPr/>
            </p:nvGraphicFramePr>
            <p:xfrm>
              <a:off x="2583" y="1281"/>
              <a:ext cx="260" cy="281"/>
            </p:xfrm>
            <a:graphic>
              <a:graphicData uri="http://schemas.openxmlformats.org/presentationml/2006/ole">
                <p:oleObj spid="_x0000_s78854" name="Equation" r:id="rId4" imgW="152280" imgH="164880" progId="Equation.3">
                  <p:embed/>
                </p:oleObj>
              </a:graphicData>
            </a:graphic>
          </p:graphicFrame>
          <p:graphicFrame>
            <p:nvGraphicFramePr>
              <p:cNvPr id="202864" name="Object 112"/>
              <p:cNvGraphicFramePr>
                <a:graphicFrameLocks noChangeAspect="1"/>
              </p:cNvGraphicFramePr>
              <p:nvPr/>
            </p:nvGraphicFramePr>
            <p:xfrm>
              <a:off x="2576" y="2330"/>
              <a:ext cx="267" cy="288"/>
            </p:xfrm>
            <a:graphic>
              <a:graphicData uri="http://schemas.openxmlformats.org/presentationml/2006/ole">
                <p:oleObj spid="_x0000_s78855" name="Equation" r:id="rId5" imgW="152280" imgH="164880" progId="Equation.3">
                  <p:embed/>
                </p:oleObj>
              </a:graphicData>
            </a:graphic>
          </p:graphicFrame>
          <p:sp>
            <p:nvSpPr>
              <p:cNvPr id="202865" name="Rectangle 113"/>
              <p:cNvSpPr>
                <a:spLocks noChangeArrowheads="1"/>
              </p:cNvSpPr>
              <p:nvPr/>
            </p:nvSpPr>
            <p:spPr bwMode="auto">
              <a:xfrm>
                <a:off x="2839" y="2326"/>
                <a:ext cx="52" cy="355"/>
              </a:xfrm>
              <a:prstGeom prst="rect">
                <a:avLst/>
              </a:prstGeom>
              <a:gradFill rotWithShape="0">
                <a:gsLst>
                  <a:gs pos="0">
                    <a:schemeClr val="tx1"/>
                  </a:gs>
                  <a:gs pos="50000">
                    <a:schemeClr val="tx1">
                      <a:gamma/>
                      <a:tint val="20000"/>
                      <a:invGamma/>
                    </a:schemeClr>
                  </a:gs>
                  <a:gs pos="100000">
                    <a:schemeClr val="tx1"/>
                  </a:gs>
                </a:gsLst>
                <a:lin ang="0" scaled="1"/>
              </a:gra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202866" name="Object 114"/>
              <p:cNvGraphicFramePr>
                <a:graphicFrameLocks noChangeAspect="1"/>
              </p:cNvGraphicFramePr>
              <p:nvPr/>
            </p:nvGraphicFramePr>
            <p:xfrm>
              <a:off x="4950" y="1451"/>
              <a:ext cx="262" cy="299"/>
            </p:xfrm>
            <a:graphic>
              <a:graphicData uri="http://schemas.openxmlformats.org/presentationml/2006/ole">
                <p:oleObj spid="_x0000_s78856" name="公式" r:id="rId6" imgW="177480" imgH="203040" progId="Equation.3">
                  <p:embed/>
                </p:oleObj>
              </a:graphicData>
            </a:graphic>
          </p:graphicFrame>
          <p:grpSp>
            <p:nvGrpSpPr>
              <p:cNvPr id="11" name="Group 115"/>
              <p:cNvGrpSpPr>
                <a:grpSpLocks/>
              </p:cNvGrpSpPr>
              <p:nvPr/>
            </p:nvGrpSpPr>
            <p:grpSpPr bwMode="auto">
              <a:xfrm>
                <a:off x="2380" y="1552"/>
                <a:ext cx="463" cy="774"/>
                <a:chOff x="2705" y="1050"/>
                <a:chExt cx="463" cy="774"/>
              </a:xfrm>
            </p:grpSpPr>
            <p:sp>
              <p:nvSpPr>
                <p:cNvPr id="202868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2705" y="1050"/>
                  <a:ext cx="453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02869" name="Line 117"/>
                <p:cNvSpPr>
                  <a:spLocks noChangeShapeType="1"/>
                </p:cNvSpPr>
                <p:nvPr/>
              </p:nvSpPr>
              <p:spPr bwMode="auto">
                <a:xfrm>
                  <a:off x="2705" y="1824"/>
                  <a:ext cx="463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202870" name="Freeform 118"/>
              <p:cNvSpPr>
                <a:spLocks/>
              </p:cNvSpPr>
              <p:nvPr/>
            </p:nvSpPr>
            <p:spPr bwMode="auto">
              <a:xfrm>
                <a:off x="2880" y="1298"/>
                <a:ext cx="1033" cy="240"/>
              </a:xfrm>
              <a:custGeom>
                <a:avLst/>
                <a:gdLst/>
                <a:ahLst/>
                <a:cxnLst>
                  <a:cxn ang="0">
                    <a:pos x="0" y="432"/>
                  </a:cxn>
                  <a:cxn ang="0">
                    <a:pos x="959" y="0"/>
                  </a:cxn>
                </a:cxnLst>
                <a:rect l="0" t="0" r="r" b="b"/>
                <a:pathLst>
                  <a:path w="959" h="432">
                    <a:moveTo>
                      <a:pt x="0" y="432"/>
                    </a:moveTo>
                    <a:lnTo>
                      <a:pt x="959" y="0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  <a:headEnd type="none" w="sm" len="lg"/>
                <a:tailEnd type="arrow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2871" name="Line 119"/>
              <p:cNvSpPr>
                <a:spLocks noChangeShapeType="1"/>
              </p:cNvSpPr>
              <p:nvPr/>
            </p:nvSpPr>
            <p:spPr bwMode="auto">
              <a:xfrm rot="21317352" flipV="1">
                <a:off x="3921" y="1653"/>
                <a:ext cx="1034" cy="38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2872" name="Line 120"/>
              <p:cNvSpPr>
                <a:spLocks noChangeShapeType="1"/>
              </p:cNvSpPr>
              <p:nvPr/>
            </p:nvSpPr>
            <p:spPr bwMode="auto">
              <a:xfrm rot="-282648">
                <a:off x="3921" y="1275"/>
                <a:ext cx="986" cy="377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2873" name="Freeform 121"/>
              <p:cNvSpPr>
                <a:spLocks/>
              </p:cNvSpPr>
              <p:nvPr/>
            </p:nvSpPr>
            <p:spPr bwMode="auto">
              <a:xfrm>
                <a:off x="2890" y="1702"/>
                <a:ext cx="1032" cy="240"/>
              </a:xfrm>
              <a:custGeom>
                <a:avLst/>
                <a:gdLst/>
                <a:ahLst/>
                <a:cxnLst>
                  <a:cxn ang="0">
                    <a:pos x="0" y="432"/>
                  </a:cxn>
                  <a:cxn ang="0">
                    <a:pos x="959" y="0"/>
                  </a:cxn>
                </a:cxnLst>
                <a:rect l="0" t="0" r="r" b="b"/>
                <a:pathLst>
                  <a:path w="959" h="432">
                    <a:moveTo>
                      <a:pt x="0" y="432"/>
                    </a:moveTo>
                    <a:lnTo>
                      <a:pt x="959" y="0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  <a:headEnd type="none" w="sm" len="lg"/>
                <a:tailEnd type="arrow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2874" name="Freeform 122"/>
              <p:cNvSpPr>
                <a:spLocks/>
              </p:cNvSpPr>
              <p:nvPr/>
            </p:nvSpPr>
            <p:spPr bwMode="auto">
              <a:xfrm>
                <a:off x="2890" y="2086"/>
                <a:ext cx="1032" cy="240"/>
              </a:xfrm>
              <a:custGeom>
                <a:avLst/>
                <a:gdLst/>
                <a:ahLst/>
                <a:cxnLst>
                  <a:cxn ang="0">
                    <a:pos x="0" y="432"/>
                  </a:cxn>
                  <a:cxn ang="0">
                    <a:pos x="959" y="0"/>
                  </a:cxn>
                </a:cxnLst>
                <a:rect l="0" t="0" r="r" b="b"/>
                <a:pathLst>
                  <a:path w="959" h="432">
                    <a:moveTo>
                      <a:pt x="0" y="432"/>
                    </a:moveTo>
                    <a:lnTo>
                      <a:pt x="959" y="0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  <a:headEnd type="none" w="sm" len="lg"/>
                <a:tailEnd type="arrow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2875" name="Line 123"/>
              <p:cNvSpPr>
                <a:spLocks noChangeShapeType="1"/>
              </p:cNvSpPr>
              <p:nvPr/>
            </p:nvSpPr>
            <p:spPr bwMode="auto">
              <a:xfrm rot="-282648">
                <a:off x="3936" y="1652"/>
                <a:ext cx="97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2876" name="Oval 124"/>
              <p:cNvSpPr>
                <a:spLocks noChangeArrowheads="1"/>
              </p:cNvSpPr>
              <p:nvPr/>
            </p:nvSpPr>
            <p:spPr bwMode="auto">
              <a:xfrm>
                <a:off x="3707" y="1030"/>
                <a:ext cx="251" cy="1658"/>
              </a:xfrm>
              <a:prstGeom prst="ellipse">
                <a:avLst/>
              </a:prstGeom>
              <a:solidFill>
                <a:srgbClr val="00FFCC">
                  <a:alpha val="50000"/>
                </a:srgbClr>
              </a:solidFill>
              <a:ln w="19050">
                <a:solidFill>
                  <a:srgbClr val="006666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202877" name="Object 125"/>
              <p:cNvGraphicFramePr>
                <a:graphicFrameLocks noChangeAspect="1"/>
              </p:cNvGraphicFramePr>
              <p:nvPr/>
            </p:nvGraphicFramePr>
            <p:xfrm>
              <a:off x="2597" y="1650"/>
              <a:ext cx="319" cy="319"/>
            </p:xfrm>
            <a:graphic>
              <a:graphicData uri="http://schemas.openxmlformats.org/presentationml/2006/ole">
                <p:oleObj spid="_x0000_s78857" name="Equation" r:id="rId7" imgW="177480" imgH="215640" progId="Equation.3">
                  <p:embed/>
                </p:oleObj>
              </a:graphicData>
            </a:graphic>
          </p:graphicFrame>
          <p:grpSp>
            <p:nvGrpSpPr>
              <p:cNvPr id="12" name="Group 126"/>
              <p:cNvGrpSpPr>
                <a:grpSpLocks/>
              </p:cNvGrpSpPr>
              <p:nvPr/>
            </p:nvGrpSpPr>
            <p:grpSpPr bwMode="auto">
              <a:xfrm>
                <a:off x="2838" y="1504"/>
                <a:ext cx="768" cy="1223"/>
                <a:chOff x="3158" y="1008"/>
                <a:chExt cx="768" cy="1223"/>
              </a:xfrm>
            </p:grpSpPr>
            <p:graphicFrame>
              <p:nvGraphicFramePr>
                <p:cNvPr id="202879" name="Object 127"/>
                <p:cNvGraphicFramePr>
                  <a:graphicFrameLocks noChangeAspect="1"/>
                </p:cNvGraphicFramePr>
                <p:nvPr/>
              </p:nvGraphicFramePr>
              <p:xfrm>
                <a:off x="3494" y="1920"/>
                <a:ext cx="432" cy="311"/>
              </p:xfrm>
              <a:graphic>
                <a:graphicData uri="http://schemas.openxmlformats.org/presentationml/2006/ole">
                  <p:oleObj spid="_x0000_s78858" name="Equation" r:id="rId8" imgW="304560" imgH="177480" progId="Equation.3">
                    <p:embed/>
                  </p:oleObj>
                </a:graphicData>
              </a:graphic>
            </p:graphicFrame>
            <p:sp>
              <p:nvSpPr>
                <p:cNvPr id="202880" name="Freeform 128" descr="浅色上对角线"/>
                <p:cNvSpPr>
                  <a:spLocks/>
                </p:cNvSpPr>
                <p:nvPr/>
              </p:nvSpPr>
              <p:spPr bwMode="auto">
                <a:xfrm>
                  <a:off x="3206" y="1008"/>
                  <a:ext cx="288" cy="12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88" y="1152"/>
                    </a:cxn>
                    <a:cxn ang="0">
                      <a:pos x="192" y="1200"/>
                    </a:cxn>
                    <a:cxn ang="0">
                      <a:pos x="0" y="432"/>
                    </a:cxn>
                    <a:cxn ang="0">
                      <a:pos x="0" y="48"/>
                    </a:cxn>
                  </a:cxnLst>
                  <a:rect l="0" t="0" r="r" b="b"/>
                  <a:pathLst>
                    <a:path w="288" h="1200">
                      <a:moveTo>
                        <a:pt x="0" y="0"/>
                      </a:moveTo>
                      <a:lnTo>
                        <a:pt x="288" y="1152"/>
                      </a:lnTo>
                      <a:lnTo>
                        <a:pt x="192" y="1200"/>
                      </a:lnTo>
                      <a:lnTo>
                        <a:pt x="0" y="432"/>
                      </a:lnTo>
                      <a:lnTo>
                        <a:pt x="0" y="48"/>
                      </a:lnTo>
                    </a:path>
                  </a:pathLst>
                </a:custGeom>
                <a:pattFill prst="ltUpDiag">
                  <a:fgClr>
                    <a:schemeClr val="tx1"/>
                  </a:fgClr>
                  <a:bgClr>
                    <a:srgbClr val="FFDDFF"/>
                  </a:bgClr>
                </a:pattFill>
                <a:ln w="9525" cap="flat" cmpd="sng">
                  <a:noFill/>
                  <a:prstDash val="solid"/>
                  <a:round/>
                  <a:headEnd type="none" w="med" len="med"/>
                  <a:tailEnd type="triangle" w="sm" len="lg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02881" name="Freeform 129" descr="浅色下对角线"/>
                <p:cNvSpPr>
                  <a:spLocks/>
                </p:cNvSpPr>
                <p:nvPr/>
              </p:nvSpPr>
              <p:spPr bwMode="auto">
                <a:xfrm>
                  <a:off x="3206" y="1440"/>
                  <a:ext cx="192" cy="768"/>
                </a:xfrm>
                <a:custGeom>
                  <a:avLst/>
                  <a:gdLst/>
                  <a:ahLst/>
                  <a:cxnLst>
                    <a:cxn ang="0">
                      <a:pos x="192" y="768"/>
                    </a:cxn>
                    <a:cxn ang="0">
                      <a:pos x="0" y="0"/>
                    </a:cxn>
                    <a:cxn ang="0">
                      <a:pos x="0" y="384"/>
                    </a:cxn>
                    <a:cxn ang="0">
                      <a:pos x="96" y="768"/>
                    </a:cxn>
                    <a:cxn ang="0">
                      <a:pos x="192" y="768"/>
                    </a:cxn>
                  </a:cxnLst>
                  <a:rect l="0" t="0" r="r" b="b"/>
                  <a:pathLst>
                    <a:path w="192" h="768">
                      <a:moveTo>
                        <a:pt x="192" y="768"/>
                      </a:moveTo>
                      <a:lnTo>
                        <a:pt x="0" y="0"/>
                      </a:lnTo>
                      <a:lnTo>
                        <a:pt x="0" y="384"/>
                      </a:lnTo>
                      <a:lnTo>
                        <a:pt x="96" y="768"/>
                      </a:lnTo>
                      <a:lnTo>
                        <a:pt x="192" y="768"/>
                      </a:lnTo>
                      <a:close/>
                    </a:path>
                  </a:pathLst>
                </a:custGeom>
                <a:pattFill prst="ltDnDiag">
                  <a:fgClr>
                    <a:schemeClr val="tx1"/>
                  </a:fgClr>
                  <a:bgClr>
                    <a:srgbClr val="FFDDFF"/>
                  </a:bgClr>
                </a:pattFill>
                <a:ln w="9525" cap="flat" cmpd="sng">
                  <a:noFill/>
                  <a:prstDash val="solid"/>
                  <a:round/>
                  <a:headEnd type="none" w="med" len="med"/>
                  <a:tailEnd type="none" w="sm" len="lg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02882" name="Line 130"/>
                <p:cNvSpPr>
                  <a:spLocks noChangeShapeType="1"/>
                </p:cNvSpPr>
                <p:nvPr/>
              </p:nvSpPr>
              <p:spPr bwMode="auto">
                <a:xfrm>
                  <a:off x="3206" y="1056"/>
                  <a:ext cx="288" cy="110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sm" len="lg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02883" name="Line 131"/>
                <p:cNvSpPr>
                  <a:spLocks noChangeShapeType="1"/>
                </p:cNvSpPr>
                <p:nvPr/>
              </p:nvSpPr>
              <p:spPr bwMode="auto">
                <a:xfrm>
                  <a:off x="3206" y="1440"/>
                  <a:ext cx="192" cy="7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sm" len="lg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02884" name="Line 132"/>
                <p:cNvSpPr>
                  <a:spLocks noChangeShapeType="1"/>
                </p:cNvSpPr>
                <p:nvPr/>
              </p:nvSpPr>
              <p:spPr bwMode="auto">
                <a:xfrm>
                  <a:off x="3216" y="1824"/>
                  <a:ext cx="96" cy="38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sm" len="lg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202885" name="Line 133"/>
                <p:cNvSpPr>
                  <a:spLocks noChangeShapeType="1"/>
                </p:cNvSpPr>
                <p:nvPr/>
              </p:nvSpPr>
              <p:spPr bwMode="auto">
                <a:xfrm flipV="1">
                  <a:off x="3158" y="2016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02886" name="Freeform 134"/>
                <p:cNvSpPr>
                  <a:spLocks/>
                </p:cNvSpPr>
                <p:nvPr/>
              </p:nvSpPr>
              <p:spPr bwMode="auto">
                <a:xfrm>
                  <a:off x="3446" y="1872"/>
                  <a:ext cx="288" cy="138"/>
                </a:xfrm>
                <a:custGeom>
                  <a:avLst/>
                  <a:gdLst/>
                  <a:ahLst/>
                  <a:cxnLst>
                    <a:cxn ang="0">
                      <a:pos x="288" y="0"/>
                    </a:cxn>
                    <a:cxn ang="0">
                      <a:pos x="0" y="138"/>
                    </a:cxn>
                  </a:cxnLst>
                  <a:rect l="0" t="0" r="r" b="b"/>
                  <a:pathLst>
                    <a:path w="288" h="138">
                      <a:moveTo>
                        <a:pt x="288" y="0"/>
                      </a:moveTo>
                      <a:lnTo>
                        <a:pt x="0" y="138"/>
                      </a:lnTo>
                    </a:path>
                  </a:pathLst>
                </a:cu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02887" name="Line 135"/>
            <p:cNvSpPr>
              <a:spLocks noChangeShapeType="1"/>
            </p:cNvSpPr>
            <p:nvPr/>
          </p:nvSpPr>
          <p:spPr bwMode="auto">
            <a:xfrm>
              <a:off x="3192" y="1678"/>
              <a:ext cx="7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202888" name="Object 136"/>
            <p:cNvGraphicFramePr>
              <a:graphicFrameLocks noChangeAspect="1"/>
            </p:cNvGraphicFramePr>
            <p:nvPr/>
          </p:nvGraphicFramePr>
          <p:xfrm>
            <a:off x="3447" y="1542"/>
            <a:ext cx="164" cy="193"/>
          </p:xfrm>
          <a:graphic>
            <a:graphicData uri="http://schemas.openxmlformats.org/presentationml/2006/ole">
              <p:oleObj spid="_x0000_s78852" name="公式" r:id="rId9" imgW="139680" imgH="164880" progId="Equation.3">
                <p:embed/>
              </p:oleObj>
            </a:graphicData>
          </a:graphic>
        </p:graphicFrame>
      </p:grpSp>
      <p:graphicFrame>
        <p:nvGraphicFramePr>
          <p:cNvPr id="202889" name="Object 137"/>
          <p:cNvGraphicFramePr>
            <a:graphicFrameLocks noGrp="1" noChangeAspect="1"/>
          </p:cNvGraphicFramePr>
          <p:nvPr>
            <p:ph sz="half" idx="1"/>
          </p:nvPr>
        </p:nvGraphicFramePr>
        <p:xfrm>
          <a:off x="4710141" y="5543550"/>
          <a:ext cx="4005263" cy="850900"/>
        </p:xfrm>
        <a:graphic>
          <a:graphicData uri="http://schemas.openxmlformats.org/presentationml/2006/ole">
            <p:oleObj spid="_x0000_s78850" name="Equation" r:id="rId10" imgW="1854000" imgH="393480" progId="">
              <p:embed/>
            </p:oleObj>
          </a:graphicData>
        </a:graphic>
      </p:graphicFrame>
      <p:sp>
        <p:nvSpPr>
          <p:cNvPr id="202891" name="Rectangle 139"/>
          <p:cNvSpPr>
            <a:spLocks noChangeArrowheads="1"/>
          </p:cNvSpPr>
          <p:nvPr/>
        </p:nvSpPr>
        <p:spPr bwMode="auto">
          <a:xfrm>
            <a:off x="431800" y="4868863"/>
            <a:ext cx="3709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>
                <a:solidFill>
                  <a:srgbClr val="0000CC"/>
                </a:solidFill>
                <a:latin typeface="楷体_GB2312" pitchFamily="49" charset="-122"/>
              </a:rPr>
              <a:t>若</a:t>
            </a:r>
            <a:r>
              <a:rPr lang="en-US" altLang="zh-CN" sz="2400">
                <a:solidFill>
                  <a:srgbClr val="0000CC"/>
                </a:solidFill>
                <a:latin typeface="楷体_GB2312" pitchFamily="49" charset="-122"/>
              </a:rPr>
              <a:t>A</a:t>
            </a:r>
            <a:r>
              <a:rPr lang="zh-CN" altLang="en-US" sz="2400">
                <a:solidFill>
                  <a:srgbClr val="0000CC"/>
                </a:solidFill>
                <a:latin typeface="楷体_GB2312" pitchFamily="49" charset="-122"/>
              </a:rPr>
              <a:t>、</a:t>
            </a:r>
            <a:r>
              <a:rPr lang="en-US" altLang="zh-CN" sz="2400">
                <a:solidFill>
                  <a:srgbClr val="0000CC"/>
                </a:solidFill>
                <a:latin typeface="楷体_GB2312" pitchFamily="49" charset="-122"/>
              </a:rPr>
              <a:t>B</a:t>
            </a:r>
            <a:r>
              <a:rPr lang="zh-CN" altLang="en-US" sz="2400">
                <a:solidFill>
                  <a:srgbClr val="0000CC"/>
                </a:solidFill>
                <a:latin typeface="楷体_GB2312" pitchFamily="49" charset="-122"/>
              </a:rPr>
              <a:t>到达</a:t>
            </a:r>
            <a:r>
              <a:rPr lang="en-US" altLang="zh-CN" sz="2400">
                <a:solidFill>
                  <a:srgbClr val="0000CC"/>
                </a:solidFill>
                <a:latin typeface="楷体_GB2312" pitchFamily="49" charset="-122"/>
              </a:rPr>
              <a:t>P</a:t>
            </a:r>
            <a:r>
              <a:rPr lang="zh-CN" altLang="en-US" sz="2400">
                <a:solidFill>
                  <a:srgbClr val="0000CC"/>
                </a:solidFill>
                <a:latin typeface="楷体_GB2312" pitchFamily="49" charset="-122"/>
              </a:rPr>
              <a:t>点的光程差为</a:t>
            </a:r>
          </a:p>
        </p:txBody>
      </p:sp>
      <p:graphicFrame>
        <p:nvGraphicFramePr>
          <p:cNvPr id="202892" name="Object 140"/>
          <p:cNvGraphicFramePr>
            <a:graphicFrameLocks noGrp="1" noChangeAspect="1"/>
          </p:cNvGraphicFramePr>
          <p:nvPr>
            <p:ph sz="half" idx="2"/>
          </p:nvPr>
        </p:nvGraphicFramePr>
        <p:xfrm>
          <a:off x="4122738" y="4689475"/>
          <a:ext cx="1169987" cy="906463"/>
        </p:xfrm>
        <a:graphic>
          <a:graphicData uri="http://schemas.openxmlformats.org/presentationml/2006/ole">
            <p:oleObj spid="_x0000_s78851" name="Equation" r:id="rId11" imgW="507960" imgH="393480" progId="">
              <p:embed/>
            </p:oleObj>
          </a:graphicData>
        </a:graphic>
      </p:graphicFrame>
      <p:sp>
        <p:nvSpPr>
          <p:cNvPr id="202895" name="Rectangle 143"/>
          <p:cNvSpPr>
            <a:spLocks noChangeArrowheads="1"/>
          </p:cNvSpPr>
          <p:nvPr/>
        </p:nvSpPr>
        <p:spPr bwMode="auto">
          <a:xfrm>
            <a:off x="250825" y="5753417"/>
            <a:ext cx="5086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rgbClr val="0000CC"/>
                </a:solidFill>
              </a:rPr>
              <a:t>即波面</a:t>
            </a:r>
            <a:r>
              <a:rPr lang="en-US" altLang="zh-CN" sz="2400" dirty="0">
                <a:solidFill>
                  <a:srgbClr val="0000CC"/>
                </a:solidFill>
              </a:rPr>
              <a:t>AB</a:t>
            </a:r>
            <a:r>
              <a:rPr lang="zh-CN" altLang="en-US" sz="2400" dirty="0">
                <a:solidFill>
                  <a:srgbClr val="0000CC"/>
                </a:solidFill>
              </a:rPr>
              <a:t>可划分成</a:t>
            </a:r>
            <a:r>
              <a:rPr lang="en-US" altLang="zh-CN" sz="2400" dirty="0">
                <a:solidFill>
                  <a:srgbClr val="0000CC"/>
                </a:solidFill>
              </a:rPr>
              <a:t>n</a:t>
            </a:r>
            <a:r>
              <a:rPr lang="zh-CN" altLang="en-US" sz="2400" dirty="0">
                <a:solidFill>
                  <a:srgbClr val="0000CC"/>
                </a:solidFill>
              </a:rPr>
              <a:t>个半波带，即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028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830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8" name="Rectangle 4"/>
          <p:cNvSpPr>
            <a:spLocks noChangeArrowheads="1"/>
          </p:cNvSpPr>
          <p:nvPr/>
        </p:nvSpPr>
        <p:spPr bwMode="auto">
          <a:xfrm>
            <a:off x="566738" y="368300"/>
            <a:ext cx="787558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2800" dirty="0"/>
              <a:t>        </a:t>
            </a:r>
            <a:r>
              <a:rPr lang="zh-CN" altLang="en-US" sz="2800" dirty="0"/>
              <a:t>越大，</a:t>
            </a:r>
            <a:r>
              <a:rPr lang="en-US" altLang="zh-CN" sz="2800" dirty="0"/>
              <a:t>AB</a:t>
            </a:r>
            <a:r>
              <a:rPr lang="zh-CN" altLang="en-US" sz="2800" dirty="0"/>
              <a:t>分成的半波带数目越多，则每个半波带越窄。因每个半波带面积相等，它们发出子波在</a:t>
            </a:r>
            <a:r>
              <a:rPr lang="en-US" altLang="zh-CN" sz="2800" dirty="0"/>
              <a:t>P</a:t>
            </a:r>
            <a:r>
              <a:rPr lang="zh-CN" altLang="en-US" sz="2800" dirty="0"/>
              <a:t>点引起的光强度相同。</a:t>
            </a:r>
          </a:p>
          <a:p>
            <a:r>
              <a:rPr lang="zh-CN" altLang="en-US" sz="2800" dirty="0">
                <a:solidFill>
                  <a:srgbClr val="0000CC"/>
                </a:solidFill>
              </a:rPr>
              <a:t>若</a:t>
            </a:r>
            <a:r>
              <a:rPr lang="en-US" altLang="zh-CN" sz="2800" dirty="0">
                <a:solidFill>
                  <a:srgbClr val="0000CC"/>
                </a:solidFill>
              </a:rPr>
              <a:t>AB</a:t>
            </a:r>
            <a:r>
              <a:rPr lang="zh-CN" altLang="en-US" sz="2800" dirty="0">
                <a:solidFill>
                  <a:srgbClr val="0000CC"/>
                </a:solidFill>
              </a:rPr>
              <a:t>恰好被分成偶数个半波带</a:t>
            </a:r>
          </a:p>
        </p:txBody>
      </p:sp>
      <p:graphicFrame>
        <p:nvGraphicFramePr>
          <p:cNvPr id="205829" name="Object 5"/>
          <p:cNvGraphicFramePr>
            <a:graphicFrameLocks noGrp="1" noChangeAspect="1"/>
          </p:cNvGraphicFramePr>
          <p:nvPr>
            <p:ph sz="half" idx="1"/>
          </p:nvPr>
        </p:nvGraphicFramePr>
        <p:xfrm>
          <a:off x="1000100" y="428604"/>
          <a:ext cx="379413" cy="449262"/>
        </p:xfrm>
        <a:graphic>
          <a:graphicData uri="http://schemas.openxmlformats.org/presentationml/2006/ole">
            <p:oleObj spid="_x0000_s79874" name="Equation" r:id="rId3" imgW="139680" imgH="164880" progId="">
              <p:embed/>
            </p:oleObj>
          </a:graphicData>
        </a:graphic>
      </p:graphicFrame>
      <p:graphicFrame>
        <p:nvGraphicFramePr>
          <p:cNvPr id="205831" name="Object 7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097088" y="2033588"/>
          <a:ext cx="4814887" cy="833437"/>
        </p:xfrm>
        <a:graphic>
          <a:graphicData uri="http://schemas.openxmlformats.org/presentationml/2006/ole">
            <p:oleObj spid="_x0000_s79875" name="Equation" r:id="rId4" imgW="2273040" imgH="393480" progId="">
              <p:embed/>
            </p:oleObj>
          </a:graphicData>
        </a:graphic>
      </p:graphicFrame>
      <p:sp>
        <p:nvSpPr>
          <p:cNvPr id="205835" name="Rectangle 11"/>
          <p:cNvSpPr>
            <a:spLocks noChangeArrowheads="1"/>
          </p:cNvSpPr>
          <p:nvPr/>
        </p:nvSpPr>
        <p:spPr bwMode="auto">
          <a:xfrm>
            <a:off x="566738" y="2708275"/>
            <a:ext cx="8415337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ym typeface="Symbol" pitchFamily="18" charset="2"/>
              </a:rPr>
              <a:t>则每两个相邻“半波带”发出的光在 </a:t>
            </a:r>
            <a:r>
              <a:rPr lang="en-US" altLang="zh-CN" sz="2800" dirty="0">
                <a:sym typeface="Symbol" pitchFamily="18" charset="2"/>
              </a:rPr>
              <a:t>P</a:t>
            </a:r>
            <a:r>
              <a:rPr lang="zh-CN" altLang="en-US" sz="2800" dirty="0">
                <a:sym typeface="Symbol" pitchFamily="18" charset="2"/>
              </a:rPr>
              <a:t>点会聚            ，干涉相消，形成暗纹。</a:t>
            </a:r>
          </a:p>
        </p:txBody>
      </p:sp>
      <p:graphicFrame>
        <p:nvGraphicFramePr>
          <p:cNvPr id="205836" name="Object 1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515225" y="2619375"/>
          <a:ext cx="863600" cy="836613"/>
        </p:xfrm>
        <a:graphic>
          <a:graphicData uri="http://schemas.openxmlformats.org/presentationml/2006/ole">
            <p:oleObj spid="_x0000_s79876" name="Equation" r:id="rId5" imgW="406080" imgH="393480" progId="">
              <p:embed/>
            </p:oleObj>
          </a:graphicData>
        </a:graphic>
      </p:graphicFrame>
      <p:sp>
        <p:nvSpPr>
          <p:cNvPr id="205839" name="Rectangle 15"/>
          <p:cNvSpPr>
            <a:spLocks noChangeArrowheads="1"/>
          </p:cNvSpPr>
          <p:nvPr/>
        </p:nvSpPr>
        <p:spPr bwMode="auto">
          <a:xfrm>
            <a:off x="701675" y="3878263"/>
            <a:ext cx="49641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CC"/>
                </a:solidFill>
              </a:rPr>
              <a:t>若</a:t>
            </a:r>
            <a:r>
              <a:rPr lang="en-US" altLang="zh-CN" sz="2800" dirty="0">
                <a:solidFill>
                  <a:srgbClr val="0000CC"/>
                </a:solidFill>
              </a:rPr>
              <a:t>AB</a:t>
            </a:r>
            <a:r>
              <a:rPr lang="zh-CN" altLang="en-US" sz="2800" dirty="0">
                <a:solidFill>
                  <a:srgbClr val="0000CC"/>
                </a:solidFill>
              </a:rPr>
              <a:t>恰好被分成奇数个半波带</a:t>
            </a:r>
          </a:p>
        </p:txBody>
      </p:sp>
      <p:graphicFrame>
        <p:nvGraphicFramePr>
          <p:cNvPr id="205840" name="Object 16"/>
          <p:cNvGraphicFramePr>
            <a:graphicFrameLocks noChangeAspect="1"/>
          </p:cNvGraphicFramePr>
          <p:nvPr/>
        </p:nvGraphicFramePr>
        <p:xfrm>
          <a:off x="2051050" y="4373563"/>
          <a:ext cx="5407025" cy="833437"/>
        </p:xfrm>
        <a:graphic>
          <a:graphicData uri="http://schemas.openxmlformats.org/presentationml/2006/ole">
            <p:oleObj spid="_x0000_s79877" name="Equation" r:id="rId6" imgW="2552400" imgH="393480" progId="">
              <p:embed/>
            </p:oleObj>
          </a:graphicData>
        </a:graphic>
      </p:graphicFrame>
      <p:sp>
        <p:nvSpPr>
          <p:cNvPr id="205841" name="Rectangle 17"/>
          <p:cNvSpPr>
            <a:spLocks noChangeArrowheads="1"/>
          </p:cNvSpPr>
          <p:nvPr/>
        </p:nvSpPr>
        <p:spPr bwMode="auto">
          <a:xfrm>
            <a:off x="522288" y="5138738"/>
            <a:ext cx="8405812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ym typeface="Symbol" pitchFamily="18" charset="2"/>
              </a:rPr>
              <a:t>则，必定有一个</a:t>
            </a:r>
            <a:r>
              <a:rPr lang="zh-CN" altLang="en-US" sz="2800" dirty="0">
                <a:latin typeface="华文中宋"/>
                <a:sym typeface="Symbol" pitchFamily="18" charset="2"/>
              </a:rPr>
              <a:t>“</a:t>
            </a:r>
            <a:r>
              <a:rPr lang="zh-CN" altLang="en-US" sz="2800" dirty="0">
                <a:sym typeface="Symbol" pitchFamily="18" charset="2"/>
              </a:rPr>
              <a:t>半波带</a:t>
            </a:r>
            <a:r>
              <a:rPr lang="zh-CN" altLang="en-US" sz="2800" dirty="0">
                <a:latin typeface="华文中宋"/>
                <a:sym typeface="Symbol" pitchFamily="18" charset="2"/>
              </a:rPr>
              <a:t>”</a:t>
            </a:r>
            <a:r>
              <a:rPr lang="zh-CN" altLang="en-US" sz="2800" dirty="0">
                <a:sym typeface="Symbol" pitchFamily="18" charset="2"/>
              </a:rPr>
              <a:t>发的</a:t>
            </a:r>
            <a:r>
              <a:rPr lang="zh-CN" altLang="en-US" sz="2800" dirty="0" smtClean="0">
                <a:sym typeface="Symbol" pitchFamily="18" charset="2"/>
              </a:rPr>
              <a:t>光过透镜后会聚在 </a:t>
            </a:r>
            <a:r>
              <a:rPr lang="en-US" altLang="zh-CN" sz="2800" dirty="0">
                <a:sym typeface="Symbol" pitchFamily="18" charset="2"/>
              </a:rPr>
              <a:t>P</a:t>
            </a:r>
            <a:r>
              <a:rPr lang="zh-CN" altLang="en-US" sz="2800" dirty="0">
                <a:sym typeface="Symbol" pitchFamily="18" charset="2"/>
              </a:rPr>
              <a:t>点不能被抵消，形成明纹。</a:t>
            </a:r>
          </a:p>
        </p:txBody>
      </p:sp>
      <p:sp>
        <p:nvSpPr>
          <p:cNvPr id="205843" name="Rectangle 19"/>
          <p:cNvSpPr>
            <a:spLocks noChangeArrowheads="1"/>
          </p:cNvSpPr>
          <p:nvPr/>
        </p:nvSpPr>
        <p:spPr bwMode="auto">
          <a:xfrm>
            <a:off x="7407275" y="2079625"/>
            <a:ext cx="898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CC"/>
                </a:solidFill>
                <a:latin typeface="楷体_GB2312" pitchFamily="49" charset="-122"/>
              </a:rPr>
              <a:t>暗纹</a:t>
            </a:r>
          </a:p>
        </p:txBody>
      </p:sp>
      <p:sp>
        <p:nvSpPr>
          <p:cNvPr id="205844" name="Rectangle 20"/>
          <p:cNvSpPr>
            <a:spLocks noChangeArrowheads="1"/>
          </p:cNvSpPr>
          <p:nvPr/>
        </p:nvSpPr>
        <p:spPr bwMode="auto">
          <a:xfrm>
            <a:off x="7677150" y="4508500"/>
            <a:ext cx="898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明纹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58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4" name="Rectangle 4"/>
          <p:cNvSpPr>
            <a:spLocks noChangeArrowheads="1"/>
          </p:cNvSpPr>
          <p:nvPr/>
        </p:nvSpPr>
        <p:spPr bwMode="auto">
          <a:xfrm>
            <a:off x="431800" y="549275"/>
            <a:ext cx="8415338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>
                <a:sym typeface="Symbol" pitchFamily="18" charset="2"/>
              </a:rPr>
              <a:t>        </a:t>
            </a:r>
            <a:r>
              <a:rPr lang="zh-CN" altLang="en-US" sz="2800" dirty="0">
                <a:sym typeface="Symbol" pitchFamily="18" charset="2"/>
              </a:rPr>
              <a:t>若    不满足明暗条纹条件，则</a:t>
            </a:r>
            <a:r>
              <a:rPr lang="en-US" altLang="zh-CN" sz="2800" b="0" dirty="0">
                <a:sym typeface="Symbol" pitchFamily="18" charset="2"/>
              </a:rPr>
              <a:t>AB</a:t>
            </a:r>
            <a:r>
              <a:rPr lang="en-US" altLang="zh-CN" sz="2800" dirty="0">
                <a:sym typeface="Symbol" pitchFamily="18" charset="2"/>
              </a:rPr>
              <a:t> </a:t>
            </a:r>
            <a:r>
              <a:rPr lang="zh-CN" altLang="en-US" sz="2800" dirty="0">
                <a:sym typeface="Symbol" pitchFamily="18" charset="2"/>
              </a:rPr>
              <a:t>不能被分成整数个半波带，则或多或少总有一部分的振动不能被抵消，此时，会聚在屏上的亮度处于明暗纹之间。</a:t>
            </a:r>
          </a:p>
        </p:txBody>
      </p:sp>
      <p:graphicFrame>
        <p:nvGraphicFramePr>
          <p:cNvPr id="209925" name="Object 5"/>
          <p:cNvGraphicFramePr>
            <a:graphicFrameLocks noGrp="1" noChangeAspect="1"/>
          </p:cNvGraphicFramePr>
          <p:nvPr>
            <p:ph/>
          </p:nvPr>
        </p:nvGraphicFramePr>
        <p:xfrm>
          <a:off x="1447781" y="642918"/>
          <a:ext cx="409575" cy="484187"/>
        </p:xfrm>
        <a:graphic>
          <a:graphicData uri="http://schemas.openxmlformats.org/presentationml/2006/ole">
            <p:oleObj spid="_x0000_s80898" name="Equation" r:id="rId3" imgW="139680" imgH="164880" progId="">
              <p:embed/>
            </p:oleObj>
          </a:graphicData>
        </a:graphic>
      </p:graphicFrame>
      <p:sp>
        <p:nvSpPr>
          <p:cNvPr id="209927" name="Rectangle 7"/>
          <p:cNvSpPr>
            <a:spLocks noChangeArrowheads="1"/>
          </p:cNvSpPr>
          <p:nvPr/>
        </p:nvSpPr>
        <p:spPr bwMode="auto">
          <a:xfrm>
            <a:off x="836613" y="2619375"/>
            <a:ext cx="6613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sym typeface="Symbol" pitchFamily="18" charset="2"/>
              </a:rPr>
              <a:t>综上所述，可得单缝衍射明、暗条纹条件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ChangeArrowheads="1"/>
          </p:cNvSpPr>
          <p:nvPr/>
        </p:nvSpPr>
        <p:spPr bwMode="auto">
          <a:xfrm>
            <a:off x="4418013" y="368300"/>
            <a:ext cx="4725987" cy="54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15000"/>
              </a:lnSpc>
            </a:pPr>
            <a:r>
              <a:rPr lang="zh-CN" altLang="en-US" sz="2800" dirty="0">
                <a:latin typeface="楷体_GB2312" pitchFamily="49" charset="-122"/>
              </a:rPr>
              <a:t>将缝分为两个半波带</a:t>
            </a:r>
          </a:p>
        </p:txBody>
      </p:sp>
      <p:sp>
        <p:nvSpPr>
          <p:cNvPr id="168963" name="Rectangle 3"/>
          <p:cNvSpPr>
            <a:spLocks noChangeArrowheads="1"/>
          </p:cNvSpPr>
          <p:nvPr/>
        </p:nvSpPr>
        <p:spPr bwMode="auto">
          <a:xfrm>
            <a:off x="0" y="0"/>
            <a:ext cx="103981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CN" sz="2200">
                <a:solidFill>
                  <a:srgbClr val="0000FF"/>
                </a:solidFill>
                <a:latin typeface="方正书宋简体"/>
                <a:ea typeface="宋体" pitchFamily="2" charset="-122"/>
                <a:cs typeface="Times New Roman" pitchFamily="18" charset="0"/>
              </a:rPr>
              <a:t>           </a:t>
            </a:r>
            <a:endParaRPr lang="en-US" altLang="zh-CN" sz="2400" b="0">
              <a:ea typeface="宋体" pitchFamily="2" charset="-122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06375" y="1493838"/>
            <a:ext cx="3659188" cy="1219200"/>
            <a:chOff x="65" y="941"/>
            <a:chExt cx="2305" cy="768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65" y="941"/>
              <a:ext cx="2274" cy="768"/>
              <a:chOff x="65" y="941"/>
              <a:chExt cx="2274" cy="768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881" y="941"/>
                <a:ext cx="1458" cy="768"/>
                <a:chOff x="499" y="941"/>
                <a:chExt cx="1344" cy="768"/>
              </a:xfrm>
            </p:grpSpPr>
            <p:sp>
              <p:nvSpPr>
                <p:cNvPr id="168967" name="Rectangle 7" descr="浅色上对角线"/>
                <p:cNvSpPr>
                  <a:spLocks noChangeArrowheads="1"/>
                </p:cNvSpPr>
                <p:nvPr/>
              </p:nvSpPr>
              <p:spPr bwMode="auto">
                <a:xfrm>
                  <a:off x="499" y="941"/>
                  <a:ext cx="1344" cy="384"/>
                </a:xfrm>
                <a:prstGeom prst="rect">
                  <a:avLst/>
                </a:prstGeom>
                <a:pattFill prst="ltUpDiag">
                  <a:fgClr>
                    <a:srgbClr val="CC00CC"/>
                  </a:fgClr>
                  <a:bgClr>
                    <a:schemeClr val="bg1"/>
                  </a:bgClr>
                </a:patt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68968" name="Rectangle 8" descr="浅色下对角线"/>
                <p:cNvSpPr>
                  <a:spLocks noChangeArrowheads="1"/>
                </p:cNvSpPr>
                <p:nvPr/>
              </p:nvSpPr>
              <p:spPr bwMode="auto">
                <a:xfrm>
                  <a:off x="499" y="1325"/>
                  <a:ext cx="1344" cy="384"/>
                </a:xfrm>
                <a:prstGeom prst="rect">
                  <a:avLst/>
                </a:prstGeom>
                <a:pattFill prst="ltDnDiag">
                  <a:fgClr>
                    <a:srgbClr val="CC00CC"/>
                  </a:fgClr>
                  <a:bgClr>
                    <a:schemeClr val="bg1"/>
                  </a:bgClr>
                </a:patt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68969" name="AutoShape 9"/>
              <p:cNvSpPr>
                <a:spLocks/>
              </p:cNvSpPr>
              <p:nvPr/>
            </p:nvSpPr>
            <p:spPr bwMode="auto">
              <a:xfrm>
                <a:off x="725" y="969"/>
                <a:ext cx="142" cy="341"/>
              </a:xfrm>
              <a:prstGeom prst="leftBrace">
                <a:avLst>
                  <a:gd name="adj1" fmla="val 20012"/>
                  <a:gd name="adj2" fmla="val 50000"/>
                </a:avLst>
              </a:prstGeom>
              <a:noFill/>
              <a:ln w="2222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8970" name="AutoShape 10"/>
              <p:cNvSpPr>
                <a:spLocks/>
              </p:cNvSpPr>
              <p:nvPr/>
            </p:nvSpPr>
            <p:spPr bwMode="auto">
              <a:xfrm>
                <a:off x="725" y="1310"/>
                <a:ext cx="113" cy="341"/>
              </a:xfrm>
              <a:prstGeom prst="leftBrace">
                <a:avLst>
                  <a:gd name="adj1" fmla="val 25147"/>
                  <a:gd name="adj2" fmla="val 50000"/>
                </a:avLst>
              </a:prstGeom>
              <a:noFill/>
              <a:ln w="2222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8971" name="Rectangle 11"/>
              <p:cNvSpPr>
                <a:spLocks noChangeArrowheads="1"/>
              </p:cNvSpPr>
              <p:nvPr/>
            </p:nvSpPr>
            <p:spPr bwMode="auto">
              <a:xfrm>
                <a:off x="65" y="998"/>
                <a:ext cx="69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zh-CN" altLang="en-US" sz="2400">
                    <a:solidFill>
                      <a:srgbClr val="CC0000"/>
                    </a:solidFill>
                    <a:latin typeface="楷体_GB2312" pitchFamily="49" charset="-122"/>
                  </a:rPr>
                  <a:t>半波带</a:t>
                </a:r>
              </a:p>
            </p:txBody>
          </p:sp>
          <p:sp>
            <p:nvSpPr>
              <p:cNvPr id="168972" name="Rectangle 12"/>
              <p:cNvSpPr>
                <a:spLocks noChangeArrowheads="1"/>
              </p:cNvSpPr>
              <p:nvPr/>
            </p:nvSpPr>
            <p:spPr bwMode="auto">
              <a:xfrm>
                <a:off x="65" y="1338"/>
                <a:ext cx="69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zh-CN" altLang="en-US" sz="2400">
                    <a:solidFill>
                      <a:srgbClr val="CC0000"/>
                    </a:solidFill>
                    <a:latin typeface="楷体_GB2312" pitchFamily="49" charset="-122"/>
                  </a:rPr>
                  <a:t>半波带</a:t>
                </a:r>
              </a:p>
            </p:txBody>
          </p:sp>
        </p:grp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893" y="1071"/>
              <a:ext cx="1417" cy="384"/>
              <a:chOff x="893" y="1071"/>
              <a:chExt cx="1417" cy="384"/>
            </a:xfrm>
          </p:grpSpPr>
          <p:sp>
            <p:nvSpPr>
              <p:cNvPr id="168974" name="Line 14"/>
              <p:cNvSpPr>
                <a:spLocks noChangeShapeType="1"/>
              </p:cNvSpPr>
              <p:nvPr/>
            </p:nvSpPr>
            <p:spPr bwMode="auto">
              <a:xfrm>
                <a:off x="893" y="1071"/>
                <a:ext cx="1417" cy="12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8975" name="Line 15"/>
              <p:cNvSpPr>
                <a:spLocks noChangeShapeType="1"/>
              </p:cNvSpPr>
              <p:nvPr/>
            </p:nvSpPr>
            <p:spPr bwMode="auto">
              <a:xfrm flipV="1">
                <a:off x="893" y="1451"/>
                <a:ext cx="1417" cy="4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6" name="Group 16"/>
            <p:cNvGrpSpPr>
              <a:grpSpLocks/>
            </p:cNvGrpSpPr>
            <p:nvPr/>
          </p:nvGrpSpPr>
          <p:grpSpPr bwMode="auto">
            <a:xfrm>
              <a:off x="862" y="1207"/>
              <a:ext cx="1508" cy="375"/>
              <a:chOff x="862" y="1207"/>
              <a:chExt cx="1508" cy="375"/>
            </a:xfrm>
          </p:grpSpPr>
          <p:sp>
            <p:nvSpPr>
              <p:cNvPr id="168977" name="Line 17"/>
              <p:cNvSpPr>
                <a:spLocks noChangeShapeType="1"/>
              </p:cNvSpPr>
              <p:nvPr/>
            </p:nvSpPr>
            <p:spPr bwMode="auto">
              <a:xfrm>
                <a:off x="862" y="1207"/>
                <a:ext cx="1495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8978" name="Line 18"/>
              <p:cNvSpPr>
                <a:spLocks noChangeShapeType="1"/>
              </p:cNvSpPr>
              <p:nvPr/>
            </p:nvSpPr>
            <p:spPr bwMode="auto">
              <a:xfrm>
                <a:off x="875" y="1582"/>
                <a:ext cx="1495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68984" name="Rectangle 24"/>
          <p:cNvSpPr>
            <a:spLocks noChangeArrowheads="1"/>
          </p:cNvSpPr>
          <p:nvPr/>
        </p:nvSpPr>
        <p:spPr bwMode="auto">
          <a:xfrm>
            <a:off x="5202238" y="2663825"/>
            <a:ext cx="584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>
                <a:ea typeface="华文中宋" pitchFamily="2" charset="-122"/>
              </a:rPr>
              <a:t> </a:t>
            </a:r>
            <a:r>
              <a:rPr lang="en-US" altLang="zh-CN" i="1">
                <a:ea typeface="华文中宋" pitchFamily="2" charset="-122"/>
              </a:rPr>
              <a:t>C</a:t>
            </a:r>
          </a:p>
        </p:txBody>
      </p:sp>
      <p:sp>
        <p:nvSpPr>
          <p:cNvPr id="168986" name="Line 26"/>
          <p:cNvSpPr>
            <a:spLocks noChangeShapeType="1"/>
          </p:cNvSpPr>
          <p:nvPr/>
        </p:nvSpPr>
        <p:spPr bwMode="auto">
          <a:xfrm>
            <a:off x="5067300" y="2663825"/>
            <a:ext cx="116998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168987" name="Object 27"/>
          <p:cNvGraphicFramePr>
            <a:graphicFrameLocks noChangeAspect="1"/>
          </p:cNvGraphicFramePr>
          <p:nvPr/>
        </p:nvGraphicFramePr>
        <p:xfrm>
          <a:off x="5472113" y="2447925"/>
          <a:ext cx="260350" cy="306388"/>
        </p:xfrm>
        <a:graphic>
          <a:graphicData uri="http://schemas.openxmlformats.org/presentationml/2006/ole">
            <p:oleObj spid="_x0000_s81922" name="公式" r:id="rId3" imgW="139680" imgH="164880" progId="Equation.3">
              <p:embed/>
            </p:oleObj>
          </a:graphicData>
        </a:graphic>
      </p:graphicFrame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3941763" y="728663"/>
            <a:ext cx="4830762" cy="2844800"/>
            <a:chOff x="2483" y="1054"/>
            <a:chExt cx="3043" cy="1792"/>
          </a:xfrm>
        </p:grpSpPr>
        <p:grpSp>
          <p:nvGrpSpPr>
            <p:cNvPr id="8" name="Group 29"/>
            <p:cNvGrpSpPr>
              <a:grpSpLocks/>
            </p:cNvGrpSpPr>
            <p:nvPr/>
          </p:nvGrpSpPr>
          <p:grpSpPr bwMode="auto">
            <a:xfrm>
              <a:off x="2483" y="1054"/>
              <a:ext cx="3043" cy="1792"/>
              <a:chOff x="2200" y="935"/>
              <a:chExt cx="3043" cy="1792"/>
            </a:xfrm>
          </p:grpSpPr>
          <p:grpSp>
            <p:nvGrpSpPr>
              <p:cNvPr id="9" name="Group 30"/>
              <p:cNvGrpSpPr>
                <a:grpSpLocks/>
              </p:cNvGrpSpPr>
              <p:nvPr/>
            </p:nvGrpSpPr>
            <p:grpSpPr bwMode="auto">
              <a:xfrm>
                <a:off x="2925" y="1389"/>
                <a:ext cx="1033" cy="648"/>
                <a:chOff x="3016" y="1434"/>
                <a:chExt cx="1033" cy="648"/>
              </a:xfrm>
            </p:grpSpPr>
            <p:sp>
              <p:nvSpPr>
                <p:cNvPr id="168991" name="Freeform 31"/>
                <p:cNvSpPr>
                  <a:spLocks/>
                </p:cNvSpPr>
                <p:nvPr/>
              </p:nvSpPr>
              <p:spPr bwMode="auto">
                <a:xfrm>
                  <a:off x="3016" y="1434"/>
                  <a:ext cx="1033" cy="240"/>
                </a:xfrm>
                <a:custGeom>
                  <a:avLst/>
                  <a:gdLst/>
                  <a:ahLst/>
                  <a:cxnLst>
                    <a:cxn ang="0">
                      <a:pos x="0" y="432"/>
                    </a:cxn>
                    <a:cxn ang="0">
                      <a:pos x="959" y="0"/>
                    </a:cxn>
                  </a:cxnLst>
                  <a:rect l="0" t="0" r="r" b="b"/>
                  <a:pathLst>
                    <a:path w="959" h="432">
                      <a:moveTo>
                        <a:pt x="0" y="432"/>
                      </a:moveTo>
                      <a:lnTo>
                        <a:pt x="959" y="0"/>
                      </a:lnTo>
                    </a:path>
                  </a:pathLst>
                </a:custGeom>
                <a:noFill/>
                <a:ln w="28575" cmpd="sng">
                  <a:solidFill>
                    <a:srgbClr val="008000"/>
                  </a:solidFill>
                  <a:round/>
                  <a:headEnd type="none" w="sm" len="lg"/>
                  <a:tailEnd type="arrow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68992" name="Freeform 32"/>
                <p:cNvSpPr>
                  <a:spLocks/>
                </p:cNvSpPr>
                <p:nvPr/>
              </p:nvSpPr>
              <p:spPr bwMode="auto">
                <a:xfrm>
                  <a:off x="3016" y="1842"/>
                  <a:ext cx="1033" cy="240"/>
                </a:xfrm>
                <a:custGeom>
                  <a:avLst/>
                  <a:gdLst/>
                  <a:ahLst/>
                  <a:cxnLst>
                    <a:cxn ang="0">
                      <a:pos x="0" y="432"/>
                    </a:cxn>
                    <a:cxn ang="0">
                      <a:pos x="959" y="0"/>
                    </a:cxn>
                  </a:cxnLst>
                  <a:rect l="0" t="0" r="r" b="b"/>
                  <a:pathLst>
                    <a:path w="959" h="432">
                      <a:moveTo>
                        <a:pt x="0" y="432"/>
                      </a:moveTo>
                      <a:lnTo>
                        <a:pt x="959" y="0"/>
                      </a:lnTo>
                    </a:path>
                  </a:pathLst>
                </a:custGeom>
                <a:noFill/>
                <a:ln w="28575" cmpd="sng">
                  <a:solidFill>
                    <a:srgbClr val="008000"/>
                  </a:solidFill>
                  <a:round/>
                  <a:headEnd type="none" w="sm" len="lg"/>
                  <a:tailEnd type="arrow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0" name="Group 33"/>
              <p:cNvGrpSpPr>
                <a:grpSpLocks/>
              </p:cNvGrpSpPr>
              <p:nvPr/>
            </p:nvGrpSpPr>
            <p:grpSpPr bwMode="auto">
              <a:xfrm>
                <a:off x="2925" y="1525"/>
                <a:ext cx="1033" cy="648"/>
                <a:chOff x="3016" y="1570"/>
                <a:chExt cx="1033" cy="648"/>
              </a:xfrm>
            </p:grpSpPr>
            <p:sp>
              <p:nvSpPr>
                <p:cNvPr id="168994" name="Freeform 34"/>
                <p:cNvSpPr>
                  <a:spLocks/>
                </p:cNvSpPr>
                <p:nvPr/>
              </p:nvSpPr>
              <p:spPr bwMode="auto">
                <a:xfrm>
                  <a:off x="3016" y="1570"/>
                  <a:ext cx="1033" cy="240"/>
                </a:xfrm>
                <a:custGeom>
                  <a:avLst/>
                  <a:gdLst/>
                  <a:ahLst/>
                  <a:cxnLst>
                    <a:cxn ang="0">
                      <a:pos x="0" y="432"/>
                    </a:cxn>
                    <a:cxn ang="0">
                      <a:pos x="959" y="0"/>
                    </a:cxn>
                  </a:cxnLst>
                  <a:rect l="0" t="0" r="r" b="b"/>
                  <a:pathLst>
                    <a:path w="959" h="432">
                      <a:moveTo>
                        <a:pt x="0" y="432"/>
                      </a:moveTo>
                      <a:lnTo>
                        <a:pt x="959" y="0"/>
                      </a:lnTo>
                    </a:path>
                  </a:pathLst>
                </a:custGeom>
                <a:noFill/>
                <a:ln w="28575" cmpd="sng">
                  <a:solidFill>
                    <a:srgbClr val="FF0000"/>
                  </a:solidFill>
                  <a:round/>
                  <a:headEnd type="none" w="sm" len="lg"/>
                  <a:tailEnd type="arrow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68995" name="Freeform 35"/>
                <p:cNvSpPr>
                  <a:spLocks/>
                </p:cNvSpPr>
                <p:nvPr/>
              </p:nvSpPr>
              <p:spPr bwMode="auto">
                <a:xfrm>
                  <a:off x="3016" y="1978"/>
                  <a:ext cx="1033" cy="240"/>
                </a:xfrm>
                <a:custGeom>
                  <a:avLst/>
                  <a:gdLst/>
                  <a:ahLst/>
                  <a:cxnLst>
                    <a:cxn ang="0">
                      <a:pos x="0" y="432"/>
                    </a:cxn>
                    <a:cxn ang="0">
                      <a:pos x="959" y="0"/>
                    </a:cxn>
                  </a:cxnLst>
                  <a:rect l="0" t="0" r="r" b="b"/>
                  <a:pathLst>
                    <a:path w="959" h="432">
                      <a:moveTo>
                        <a:pt x="0" y="432"/>
                      </a:moveTo>
                      <a:lnTo>
                        <a:pt x="959" y="0"/>
                      </a:lnTo>
                    </a:path>
                  </a:pathLst>
                </a:custGeom>
                <a:noFill/>
                <a:ln w="28575" cmpd="sng">
                  <a:solidFill>
                    <a:srgbClr val="FF0000"/>
                  </a:solidFill>
                  <a:round/>
                  <a:headEnd type="none" w="sm" len="lg"/>
                  <a:tailEnd type="arrow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68996" name="Line 36"/>
              <p:cNvSpPr>
                <a:spLocks noChangeShapeType="1"/>
              </p:cNvSpPr>
              <p:nvPr/>
            </p:nvSpPr>
            <p:spPr bwMode="auto">
              <a:xfrm>
                <a:off x="2219" y="1942"/>
                <a:ext cx="302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lgDashDot"/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8997" name="Rectangle 37"/>
              <p:cNvSpPr>
                <a:spLocks noChangeArrowheads="1"/>
              </p:cNvSpPr>
              <p:nvPr/>
            </p:nvSpPr>
            <p:spPr bwMode="auto">
              <a:xfrm>
                <a:off x="4938" y="935"/>
                <a:ext cx="34" cy="1775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0"/>
                      <a:invGamma/>
                    </a:schemeClr>
                  </a:gs>
                </a:gsLst>
                <a:lin ang="0" scaled="1"/>
              </a:gra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68998" name="Object 38"/>
              <p:cNvGraphicFramePr>
                <a:graphicFrameLocks noChangeAspect="1"/>
              </p:cNvGraphicFramePr>
              <p:nvPr/>
            </p:nvGraphicFramePr>
            <p:xfrm>
              <a:off x="5019" y="1999"/>
              <a:ext cx="176" cy="231"/>
            </p:xfrm>
            <a:graphic>
              <a:graphicData uri="http://schemas.openxmlformats.org/presentationml/2006/ole">
                <p:oleObj spid="_x0000_s81926" name="Equation" r:id="rId4" imgW="164880" imgH="190440" progId="Equation.3">
                  <p:embed/>
                </p:oleObj>
              </a:graphicData>
            </a:graphic>
          </p:graphicFrame>
          <p:sp>
            <p:nvSpPr>
              <p:cNvPr id="168999" name="Rectangle 39"/>
              <p:cNvSpPr>
                <a:spLocks noChangeArrowheads="1"/>
              </p:cNvSpPr>
              <p:nvPr/>
            </p:nvSpPr>
            <p:spPr bwMode="auto">
              <a:xfrm>
                <a:off x="2831" y="1176"/>
                <a:ext cx="60" cy="382"/>
              </a:xfrm>
              <a:prstGeom prst="rect">
                <a:avLst/>
              </a:prstGeom>
              <a:gradFill rotWithShape="0">
                <a:gsLst>
                  <a:gs pos="0">
                    <a:schemeClr val="tx1"/>
                  </a:gs>
                  <a:gs pos="50000">
                    <a:schemeClr val="tx1">
                      <a:gamma/>
                      <a:tint val="20000"/>
                      <a:invGamma/>
                    </a:schemeClr>
                  </a:gs>
                  <a:gs pos="100000">
                    <a:schemeClr val="tx1"/>
                  </a:gs>
                </a:gsLst>
                <a:lin ang="0" scaled="1"/>
              </a:gra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9000" name="Line 40"/>
              <p:cNvSpPr>
                <a:spLocks noChangeShapeType="1"/>
              </p:cNvSpPr>
              <p:nvPr/>
            </p:nvSpPr>
            <p:spPr bwMode="auto">
              <a:xfrm>
                <a:off x="2370" y="1939"/>
                <a:ext cx="521" cy="3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9001" name="Line 41"/>
              <p:cNvSpPr>
                <a:spLocks noChangeShapeType="1"/>
              </p:cNvSpPr>
              <p:nvPr/>
            </p:nvSpPr>
            <p:spPr bwMode="auto">
              <a:xfrm flipH="1">
                <a:off x="2200" y="1552"/>
                <a:ext cx="27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9002" name="Line 42"/>
              <p:cNvSpPr>
                <a:spLocks noChangeShapeType="1"/>
              </p:cNvSpPr>
              <p:nvPr/>
            </p:nvSpPr>
            <p:spPr bwMode="auto">
              <a:xfrm flipH="1">
                <a:off x="2200" y="1939"/>
                <a:ext cx="27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9003" name="Line 43"/>
              <p:cNvSpPr>
                <a:spLocks noChangeShapeType="1"/>
              </p:cNvSpPr>
              <p:nvPr/>
            </p:nvSpPr>
            <p:spPr bwMode="auto">
              <a:xfrm flipH="1">
                <a:off x="2200" y="2326"/>
                <a:ext cx="27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69004" name="Object 44"/>
              <p:cNvGraphicFramePr>
                <a:graphicFrameLocks noChangeAspect="1"/>
              </p:cNvGraphicFramePr>
              <p:nvPr/>
            </p:nvGraphicFramePr>
            <p:xfrm>
              <a:off x="2583" y="1281"/>
              <a:ext cx="260" cy="281"/>
            </p:xfrm>
            <a:graphic>
              <a:graphicData uri="http://schemas.openxmlformats.org/presentationml/2006/ole">
                <p:oleObj spid="_x0000_s81927" name="Equation" r:id="rId5" imgW="152280" imgH="164880" progId="Equation.3">
                  <p:embed/>
                </p:oleObj>
              </a:graphicData>
            </a:graphic>
          </p:graphicFrame>
          <p:graphicFrame>
            <p:nvGraphicFramePr>
              <p:cNvPr id="169005" name="Object 45"/>
              <p:cNvGraphicFramePr>
                <a:graphicFrameLocks noChangeAspect="1"/>
              </p:cNvGraphicFramePr>
              <p:nvPr/>
            </p:nvGraphicFramePr>
            <p:xfrm>
              <a:off x="2576" y="2330"/>
              <a:ext cx="267" cy="288"/>
            </p:xfrm>
            <a:graphic>
              <a:graphicData uri="http://schemas.openxmlformats.org/presentationml/2006/ole">
                <p:oleObj spid="_x0000_s81928" name="Equation" r:id="rId6" imgW="152280" imgH="164880" progId="Equation.3">
                  <p:embed/>
                </p:oleObj>
              </a:graphicData>
            </a:graphic>
          </p:graphicFrame>
          <p:sp>
            <p:nvSpPr>
              <p:cNvPr id="169006" name="Rectangle 46"/>
              <p:cNvSpPr>
                <a:spLocks noChangeArrowheads="1"/>
              </p:cNvSpPr>
              <p:nvPr/>
            </p:nvSpPr>
            <p:spPr bwMode="auto">
              <a:xfrm>
                <a:off x="2839" y="2326"/>
                <a:ext cx="52" cy="355"/>
              </a:xfrm>
              <a:prstGeom prst="rect">
                <a:avLst/>
              </a:prstGeom>
              <a:gradFill rotWithShape="0">
                <a:gsLst>
                  <a:gs pos="0">
                    <a:schemeClr val="tx1"/>
                  </a:gs>
                  <a:gs pos="50000">
                    <a:schemeClr val="tx1">
                      <a:gamma/>
                      <a:tint val="20000"/>
                      <a:invGamma/>
                    </a:schemeClr>
                  </a:gs>
                  <a:gs pos="100000">
                    <a:schemeClr val="tx1"/>
                  </a:gs>
                </a:gsLst>
                <a:lin ang="0" scaled="1"/>
              </a:gra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69007" name="Object 47"/>
              <p:cNvGraphicFramePr>
                <a:graphicFrameLocks noChangeAspect="1"/>
              </p:cNvGraphicFramePr>
              <p:nvPr/>
            </p:nvGraphicFramePr>
            <p:xfrm>
              <a:off x="4950" y="1451"/>
              <a:ext cx="262" cy="299"/>
            </p:xfrm>
            <a:graphic>
              <a:graphicData uri="http://schemas.openxmlformats.org/presentationml/2006/ole">
                <p:oleObj spid="_x0000_s81929" name="公式" r:id="rId7" imgW="177480" imgH="203040" progId="Equation.3">
                  <p:embed/>
                </p:oleObj>
              </a:graphicData>
            </a:graphic>
          </p:graphicFrame>
          <p:grpSp>
            <p:nvGrpSpPr>
              <p:cNvPr id="11" name="Group 48"/>
              <p:cNvGrpSpPr>
                <a:grpSpLocks/>
              </p:cNvGrpSpPr>
              <p:nvPr/>
            </p:nvGrpSpPr>
            <p:grpSpPr bwMode="auto">
              <a:xfrm>
                <a:off x="2380" y="1552"/>
                <a:ext cx="463" cy="774"/>
                <a:chOff x="2705" y="1050"/>
                <a:chExt cx="463" cy="774"/>
              </a:xfrm>
            </p:grpSpPr>
            <p:sp>
              <p:nvSpPr>
                <p:cNvPr id="169009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2705" y="1050"/>
                  <a:ext cx="453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69010" name="Line 50"/>
                <p:cNvSpPr>
                  <a:spLocks noChangeShapeType="1"/>
                </p:cNvSpPr>
                <p:nvPr/>
              </p:nvSpPr>
              <p:spPr bwMode="auto">
                <a:xfrm>
                  <a:off x="2705" y="1824"/>
                  <a:ext cx="463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69011" name="Freeform 51"/>
              <p:cNvSpPr>
                <a:spLocks/>
              </p:cNvSpPr>
              <p:nvPr/>
            </p:nvSpPr>
            <p:spPr bwMode="auto">
              <a:xfrm>
                <a:off x="2880" y="1298"/>
                <a:ext cx="1033" cy="240"/>
              </a:xfrm>
              <a:custGeom>
                <a:avLst/>
                <a:gdLst/>
                <a:ahLst/>
                <a:cxnLst>
                  <a:cxn ang="0">
                    <a:pos x="0" y="432"/>
                  </a:cxn>
                  <a:cxn ang="0">
                    <a:pos x="959" y="0"/>
                  </a:cxn>
                </a:cxnLst>
                <a:rect l="0" t="0" r="r" b="b"/>
                <a:pathLst>
                  <a:path w="959" h="432">
                    <a:moveTo>
                      <a:pt x="0" y="432"/>
                    </a:moveTo>
                    <a:lnTo>
                      <a:pt x="959" y="0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  <a:headEnd type="none" w="sm" len="lg"/>
                <a:tailEnd type="arrow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9012" name="Line 52"/>
              <p:cNvSpPr>
                <a:spLocks noChangeShapeType="1"/>
              </p:cNvSpPr>
              <p:nvPr/>
            </p:nvSpPr>
            <p:spPr bwMode="auto">
              <a:xfrm rot="21317352" flipV="1">
                <a:off x="3921" y="1653"/>
                <a:ext cx="1034" cy="38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9013" name="Line 53"/>
              <p:cNvSpPr>
                <a:spLocks noChangeShapeType="1"/>
              </p:cNvSpPr>
              <p:nvPr/>
            </p:nvSpPr>
            <p:spPr bwMode="auto">
              <a:xfrm rot="-282648">
                <a:off x="3921" y="1275"/>
                <a:ext cx="986" cy="377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9014" name="Freeform 54"/>
              <p:cNvSpPr>
                <a:spLocks/>
              </p:cNvSpPr>
              <p:nvPr/>
            </p:nvSpPr>
            <p:spPr bwMode="auto">
              <a:xfrm>
                <a:off x="2890" y="1702"/>
                <a:ext cx="1032" cy="240"/>
              </a:xfrm>
              <a:custGeom>
                <a:avLst/>
                <a:gdLst/>
                <a:ahLst/>
                <a:cxnLst>
                  <a:cxn ang="0">
                    <a:pos x="0" y="432"/>
                  </a:cxn>
                  <a:cxn ang="0">
                    <a:pos x="959" y="0"/>
                  </a:cxn>
                </a:cxnLst>
                <a:rect l="0" t="0" r="r" b="b"/>
                <a:pathLst>
                  <a:path w="959" h="432">
                    <a:moveTo>
                      <a:pt x="0" y="432"/>
                    </a:moveTo>
                    <a:lnTo>
                      <a:pt x="959" y="0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  <a:headEnd type="none" w="sm" len="lg"/>
                <a:tailEnd type="arrow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9015" name="Freeform 55"/>
              <p:cNvSpPr>
                <a:spLocks/>
              </p:cNvSpPr>
              <p:nvPr/>
            </p:nvSpPr>
            <p:spPr bwMode="auto">
              <a:xfrm>
                <a:off x="2890" y="2086"/>
                <a:ext cx="1032" cy="240"/>
              </a:xfrm>
              <a:custGeom>
                <a:avLst/>
                <a:gdLst/>
                <a:ahLst/>
                <a:cxnLst>
                  <a:cxn ang="0">
                    <a:pos x="0" y="432"/>
                  </a:cxn>
                  <a:cxn ang="0">
                    <a:pos x="959" y="0"/>
                  </a:cxn>
                </a:cxnLst>
                <a:rect l="0" t="0" r="r" b="b"/>
                <a:pathLst>
                  <a:path w="959" h="432">
                    <a:moveTo>
                      <a:pt x="0" y="432"/>
                    </a:moveTo>
                    <a:lnTo>
                      <a:pt x="959" y="0"/>
                    </a:lnTo>
                  </a:path>
                </a:pathLst>
              </a:custGeom>
              <a:noFill/>
              <a:ln w="28575" cmpd="sng">
                <a:solidFill>
                  <a:srgbClr val="0000FF"/>
                </a:solidFill>
                <a:round/>
                <a:headEnd type="none" w="sm" len="lg"/>
                <a:tailEnd type="arrow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9016" name="Line 56"/>
              <p:cNvSpPr>
                <a:spLocks noChangeShapeType="1"/>
              </p:cNvSpPr>
              <p:nvPr/>
            </p:nvSpPr>
            <p:spPr bwMode="auto">
              <a:xfrm rot="-282648">
                <a:off x="3936" y="1652"/>
                <a:ext cx="97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9017" name="Oval 57"/>
              <p:cNvSpPr>
                <a:spLocks noChangeArrowheads="1"/>
              </p:cNvSpPr>
              <p:nvPr/>
            </p:nvSpPr>
            <p:spPr bwMode="auto">
              <a:xfrm>
                <a:off x="3707" y="1030"/>
                <a:ext cx="251" cy="1658"/>
              </a:xfrm>
              <a:prstGeom prst="ellipse">
                <a:avLst/>
              </a:prstGeom>
              <a:solidFill>
                <a:srgbClr val="00FFCC">
                  <a:alpha val="50000"/>
                </a:srgbClr>
              </a:solidFill>
              <a:ln w="19050">
                <a:solidFill>
                  <a:srgbClr val="006666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69018" name="Object 58"/>
              <p:cNvGraphicFramePr>
                <a:graphicFrameLocks noChangeAspect="1"/>
              </p:cNvGraphicFramePr>
              <p:nvPr/>
            </p:nvGraphicFramePr>
            <p:xfrm>
              <a:off x="2597" y="1650"/>
              <a:ext cx="319" cy="319"/>
            </p:xfrm>
            <a:graphic>
              <a:graphicData uri="http://schemas.openxmlformats.org/presentationml/2006/ole">
                <p:oleObj spid="_x0000_s81930" name="Equation" r:id="rId8" imgW="177480" imgH="215640" progId="Equation.3">
                  <p:embed/>
                </p:oleObj>
              </a:graphicData>
            </a:graphic>
          </p:graphicFrame>
          <p:grpSp>
            <p:nvGrpSpPr>
              <p:cNvPr id="12" name="Group 59"/>
              <p:cNvGrpSpPr>
                <a:grpSpLocks/>
              </p:cNvGrpSpPr>
              <p:nvPr/>
            </p:nvGrpSpPr>
            <p:grpSpPr bwMode="auto">
              <a:xfrm>
                <a:off x="2838" y="1504"/>
                <a:ext cx="768" cy="1223"/>
                <a:chOff x="3158" y="1008"/>
                <a:chExt cx="768" cy="1223"/>
              </a:xfrm>
            </p:grpSpPr>
            <p:graphicFrame>
              <p:nvGraphicFramePr>
                <p:cNvPr id="169020" name="Object 60"/>
                <p:cNvGraphicFramePr>
                  <a:graphicFrameLocks noChangeAspect="1"/>
                </p:cNvGraphicFramePr>
                <p:nvPr/>
              </p:nvGraphicFramePr>
              <p:xfrm>
                <a:off x="3494" y="1920"/>
                <a:ext cx="432" cy="311"/>
              </p:xfrm>
              <a:graphic>
                <a:graphicData uri="http://schemas.openxmlformats.org/presentationml/2006/ole">
                  <p:oleObj spid="_x0000_s81931" name="Equation" r:id="rId9" imgW="304560" imgH="177480" progId="Equation.3">
                    <p:embed/>
                  </p:oleObj>
                </a:graphicData>
              </a:graphic>
            </p:graphicFrame>
            <p:sp>
              <p:nvSpPr>
                <p:cNvPr id="169021" name="Freeform 61" descr="浅色上对角线"/>
                <p:cNvSpPr>
                  <a:spLocks/>
                </p:cNvSpPr>
                <p:nvPr/>
              </p:nvSpPr>
              <p:spPr bwMode="auto">
                <a:xfrm>
                  <a:off x="3206" y="1008"/>
                  <a:ext cx="288" cy="12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88" y="1152"/>
                    </a:cxn>
                    <a:cxn ang="0">
                      <a:pos x="192" y="1200"/>
                    </a:cxn>
                    <a:cxn ang="0">
                      <a:pos x="0" y="432"/>
                    </a:cxn>
                    <a:cxn ang="0">
                      <a:pos x="0" y="48"/>
                    </a:cxn>
                  </a:cxnLst>
                  <a:rect l="0" t="0" r="r" b="b"/>
                  <a:pathLst>
                    <a:path w="288" h="1200">
                      <a:moveTo>
                        <a:pt x="0" y="0"/>
                      </a:moveTo>
                      <a:lnTo>
                        <a:pt x="288" y="1152"/>
                      </a:lnTo>
                      <a:lnTo>
                        <a:pt x="192" y="1200"/>
                      </a:lnTo>
                      <a:lnTo>
                        <a:pt x="0" y="432"/>
                      </a:lnTo>
                      <a:lnTo>
                        <a:pt x="0" y="48"/>
                      </a:lnTo>
                    </a:path>
                  </a:pathLst>
                </a:custGeom>
                <a:pattFill prst="ltUpDiag">
                  <a:fgClr>
                    <a:schemeClr val="tx1"/>
                  </a:fgClr>
                  <a:bgClr>
                    <a:srgbClr val="FFDDFF"/>
                  </a:bgClr>
                </a:pattFill>
                <a:ln w="9525" cap="flat" cmpd="sng">
                  <a:noFill/>
                  <a:prstDash val="solid"/>
                  <a:round/>
                  <a:headEnd type="none" w="med" len="med"/>
                  <a:tailEnd type="triangle" w="sm" len="lg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169022" name="Freeform 62" descr="浅色下对角线"/>
                <p:cNvSpPr>
                  <a:spLocks/>
                </p:cNvSpPr>
                <p:nvPr/>
              </p:nvSpPr>
              <p:spPr bwMode="auto">
                <a:xfrm>
                  <a:off x="3206" y="1440"/>
                  <a:ext cx="192" cy="768"/>
                </a:xfrm>
                <a:custGeom>
                  <a:avLst/>
                  <a:gdLst/>
                  <a:ahLst/>
                  <a:cxnLst>
                    <a:cxn ang="0">
                      <a:pos x="192" y="768"/>
                    </a:cxn>
                    <a:cxn ang="0">
                      <a:pos x="0" y="0"/>
                    </a:cxn>
                    <a:cxn ang="0">
                      <a:pos x="0" y="384"/>
                    </a:cxn>
                    <a:cxn ang="0">
                      <a:pos x="96" y="768"/>
                    </a:cxn>
                    <a:cxn ang="0">
                      <a:pos x="192" y="768"/>
                    </a:cxn>
                  </a:cxnLst>
                  <a:rect l="0" t="0" r="r" b="b"/>
                  <a:pathLst>
                    <a:path w="192" h="768">
                      <a:moveTo>
                        <a:pt x="192" y="768"/>
                      </a:moveTo>
                      <a:lnTo>
                        <a:pt x="0" y="0"/>
                      </a:lnTo>
                      <a:lnTo>
                        <a:pt x="0" y="384"/>
                      </a:lnTo>
                      <a:lnTo>
                        <a:pt x="96" y="768"/>
                      </a:lnTo>
                      <a:lnTo>
                        <a:pt x="192" y="768"/>
                      </a:lnTo>
                      <a:close/>
                    </a:path>
                  </a:pathLst>
                </a:custGeom>
                <a:pattFill prst="ltDnDiag">
                  <a:fgClr>
                    <a:schemeClr val="tx1"/>
                  </a:fgClr>
                  <a:bgClr>
                    <a:srgbClr val="FFDDFF"/>
                  </a:bgClr>
                </a:pattFill>
                <a:ln w="9525" cap="flat" cmpd="sng">
                  <a:noFill/>
                  <a:prstDash val="solid"/>
                  <a:round/>
                  <a:headEnd type="none" w="med" len="med"/>
                  <a:tailEnd type="none" w="sm" len="lg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169023" name="Line 63"/>
                <p:cNvSpPr>
                  <a:spLocks noChangeShapeType="1"/>
                </p:cNvSpPr>
                <p:nvPr/>
              </p:nvSpPr>
              <p:spPr bwMode="auto">
                <a:xfrm>
                  <a:off x="3206" y="1056"/>
                  <a:ext cx="288" cy="110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sm" len="lg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169024" name="Line 64"/>
                <p:cNvSpPr>
                  <a:spLocks noChangeShapeType="1"/>
                </p:cNvSpPr>
                <p:nvPr/>
              </p:nvSpPr>
              <p:spPr bwMode="auto">
                <a:xfrm>
                  <a:off x="3206" y="1440"/>
                  <a:ext cx="192" cy="7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sm" len="lg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169025" name="Line 65"/>
                <p:cNvSpPr>
                  <a:spLocks noChangeShapeType="1"/>
                </p:cNvSpPr>
                <p:nvPr/>
              </p:nvSpPr>
              <p:spPr bwMode="auto">
                <a:xfrm>
                  <a:off x="3216" y="1824"/>
                  <a:ext cx="96" cy="38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none" w="sm" len="lg"/>
                </a:ln>
                <a:effectLst/>
              </p:spPr>
              <p:txBody>
                <a:bodyPr wrap="none"/>
                <a:lstStyle/>
                <a:p>
                  <a:endParaRPr lang="zh-CN" altLang="en-US"/>
                </a:p>
              </p:txBody>
            </p:sp>
            <p:sp>
              <p:nvSpPr>
                <p:cNvPr id="169026" name="Line 66"/>
                <p:cNvSpPr>
                  <a:spLocks noChangeShapeType="1"/>
                </p:cNvSpPr>
                <p:nvPr/>
              </p:nvSpPr>
              <p:spPr bwMode="auto">
                <a:xfrm flipV="1">
                  <a:off x="3158" y="2016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69027" name="Freeform 67"/>
                <p:cNvSpPr>
                  <a:spLocks/>
                </p:cNvSpPr>
                <p:nvPr/>
              </p:nvSpPr>
              <p:spPr bwMode="auto">
                <a:xfrm>
                  <a:off x="3446" y="1872"/>
                  <a:ext cx="288" cy="138"/>
                </a:xfrm>
                <a:custGeom>
                  <a:avLst/>
                  <a:gdLst/>
                  <a:ahLst/>
                  <a:cxnLst>
                    <a:cxn ang="0">
                      <a:pos x="288" y="0"/>
                    </a:cxn>
                    <a:cxn ang="0">
                      <a:pos x="0" y="138"/>
                    </a:cxn>
                  </a:cxnLst>
                  <a:rect l="0" t="0" r="r" b="b"/>
                  <a:pathLst>
                    <a:path w="288" h="138">
                      <a:moveTo>
                        <a:pt x="288" y="0"/>
                      </a:moveTo>
                      <a:lnTo>
                        <a:pt x="0" y="138"/>
                      </a:lnTo>
                    </a:path>
                  </a:pathLst>
                </a:cu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69028" name="Line 68"/>
            <p:cNvSpPr>
              <a:spLocks noChangeShapeType="1"/>
            </p:cNvSpPr>
            <p:nvPr/>
          </p:nvSpPr>
          <p:spPr bwMode="auto">
            <a:xfrm>
              <a:off x="3192" y="1678"/>
              <a:ext cx="7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169029" name="Object 69"/>
            <p:cNvGraphicFramePr>
              <a:graphicFrameLocks noChangeAspect="1"/>
            </p:cNvGraphicFramePr>
            <p:nvPr/>
          </p:nvGraphicFramePr>
          <p:xfrm>
            <a:off x="3447" y="1542"/>
            <a:ext cx="164" cy="193"/>
          </p:xfrm>
          <a:graphic>
            <a:graphicData uri="http://schemas.openxmlformats.org/presentationml/2006/ole">
              <p:oleObj spid="_x0000_s81925" name="公式" r:id="rId10" imgW="139680" imgH="164880" progId="Equation.3">
                <p:embed/>
              </p:oleObj>
            </a:graphicData>
          </a:graphic>
        </p:graphicFrame>
      </p:grpSp>
      <p:sp>
        <p:nvSpPr>
          <p:cNvPr id="169031" name="Rectangle 71"/>
          <p:cNvSpPr>
            <a:spLocks noChangeArrowheads="1"/>
          </p:cNvSpPr>
          <p:nvPr/>
        </p:nvSpPr>
        <p:spPr bwMode="auto">
          <a:xfrm>
            <a:off x="657225" y="3608388"/>
            <a:ext cx="8054975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楷体_GB2312" pitchFamily="49" charset="-122"/>
              </a:rPr>
              <a:t>相邻两个半波带对应点光程差均是</a:t>
            </a:r>
            <a:r>
              <a:rPr lang="zh-CN" altLang="en-US" sz="2800" i="1" dirty="0">
                <a:sym typeface="Symbol" pitchFamily="18" charset="2"/>
              </a:rPr>
              <a:t></a:t>
            </a:r>
            <a:r>
              <a:rPr lang="en-US" altLang="zh-CN" sz="2800" dirty="0">
                <a:sym typeface="Symbol" pitchFamily="18" charset="2"/>
              </a:rPr>
              <a:t>/2,</a:t>
            </a:r>
            <a:r>
              <a:rPr lang="zh-CN" altLang="en-US" sz="2800" dirty="0">
                <a:sym typeface="Symbol" pitchFamily="18" charset="2"/>
              </a:rPr>
              <a:t>每两个相邻“半波带”发的光在 </a:t>
            </a:r>
            <a:r>
              <a:rPr lang="en-US" altLang="zh-CN" sz="2800" dirty="0">
                <a:sym typeface="Symbol" pitchFamily="18" charset="2"/>
              </a:rPr>
              <a:t>P</a:t>
            </a:r>
            <a:r>
              <a:rPr lang="zh-CN" altLang="en-US" sz="2800" dirty="0">
                <a:sym typeface="Symbol" pitchFamily="18" charset="2"/>
              </a:rPr>
              <a:t>处干涉相消形成暗纹。</a:t>
            </a:r>
          </a:p>
        </p:txBody>
      </p:sp>
      <p:sp>
        <p:nvSpPr>
          <p:cNvPr id="169033" name="Rectangle 7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69032" name="Object 72"/>
          <p:cNvGraphicFramePr>
            <a:graphicFrameLocks noChangeAspect="1"/>
          </p:cNvGraphicFramePr>
          <p:nvPr/>
        </p:nvGraphicFramePr>
        <p:xfrm>
          <a:off x="1692275" y="368300"/>
          <a:ext cx="2430463" cy="754063"/>
        </p:xfrm>
        <a:graphic>
          <a:graphicData uri="http://schemas.openxmlformats.org/presentationml/2006/ole">
            <p:oleObj spid="_x0000_s81923" name="Equation" r:id="rId11" imgW="1258392" imgH="394042" progId="">
              <p:embed/>
            </p:oleObj>
          </a:graphicData>
        </a:graphic>
      </p:graphicFrame>
      <p:sp>
        <p:nvSpPr>
          <p:cNvPr id="169034" name="Text Box 74"/>
          <p:cNvSpPr txBox="1">
            <a:spLocks noChangeArrowheads="1"/>
          </p:cNvSpPr>
          <p:nvPr/>
        </p:nvSpPr>
        <p:spPr bwMode="auto">
          <a:xfrm>
            <a:off x="476250" y="458788"/>
            <a:ext cx="14859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rgbClr val="0000CC"/>
                </a:solidFill>
                <a:latin typeface="楷体_GB2312" pitchFamily="49" charset="-122"/>
              </a:rPr>
              <a:t>1</a:t>
            </a:r>
            <a:r>
              <a:rPr lang="zh-CN" altLang="en-US" sz="2800" dirty="0">
                <a:solidFill>
                  <a:srgbClr val="0000CC"/>
                </a:solidFill>
                <a:latin typeface="楷体_GB2312" pitchFamily="49" charset="-122"/>
              </a:rPr>
              <a:t>）</a:t>
            </a:r>
            <a:r>
              <a:rPr lang="zh-CN" altLang="en-US" sz="2800" dirty="0">
                <a:latin typeface="楷体_GB2312" pitchFamily="49" charset="-122"/>
              </a:rPr>
              <a:t>若</a:t>
            </a:r>
            <a:r>
              <a:rPr lang="zh-CN" altLang="en-US" sz="2800" dirty="0">
                <a:solidFill>
                  <a:srgbClr val="0000CC"/>
                </a:solidFill>
                <a:latin typeface="楷体_GB2312" pitchFamily="49" charset="-122"/>
              </a:rPr>
              <a:t>                               </a:t>
            </a:r>
          </a:p>
        </p:txBody>
      </p:sp>
      <p:sp>
        <p:nvSpPr>
          <p:cNvPr id="169035" name="Rectangle 75"/>
          <p:cNvSpPr>
            <a:spLocks noChangeArrowheads="1"/>
          </p:cNvSpPr>
          <p:nvPr/>
        </p:nvSpPr>
        <p:spPr bwMode="auto">
          <a:xfrm>
            <a:off x="611188" y="4689475"/>
            <a:ext cx="80565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 dirty="0"/>
              <a:t>若</a:t>
            </a:r>
            <a:r>
              <a:rPr lang="en-US" altLang="zh-CN" sz="2800" dirty="0"/>
              <a:t>AB</a:t>
            </a:r>
            <a:r>
              <a:rPr lang="zh-CN" altLang="en-US" sz="2800" dirty="0"/>
              <a:t>恰好被分成偶数个半波带，</a:t>
            </a:r>
            <a:r>
              <a:rPr lang="zh-CN" altLang="en-US" sz="2800" dirty="0">
                <a:solidFill>
                  <a:srgbClr val="CC0000"/>
                </a:solidFill>
                <a:sym typeface="Symbol" pitchFamily="18" charset="2"/>
              </a:rPr>
              <a:t>偶数个</a:t>
            </a:r>
            <a:r>
              <a:rPr lang="zh-CN" altLang="en-US" sz="2800" dirty="0">
                <a:solidFill>
                  <a:srgbClr val="CC0000"/>
                </a:solidFill>
                <a:latin typeface="华文中宋"/>
                <a:sym typeface="Symbol" pitchFamily="18" charset="2"/>
              </a:rPr>
              <a:t>“</a:t>
            </a:r>
            <a:r>
              <a:rPr lang="zh-CN" altLang="en-US" sz="2800" dirty="0">
                <a:solidFill>
                  <a:srgbClr val="CC0000"/>
                </a:solidFill>
                <a:sym typeface="Symbol" pitchFamily="18" charset="2"/>
              </a:rPr>
              <a:t>半波带</a:t>
            </a:r>
            <a:r>
              <a:rPr lang="zh-CN" altLang="en-US" sz="2800" dirty="0">
                <a:solidFill>
                  <a:srgbClr val="CC0000"/>
                </a:solidFill>
                <a:latin typeface="华文中宋"/>
                <a:sym typeface="Symbol" pitchFamily="18" charset="2"/>
              </a:rPr>
              <a:t>”</a:t>
            </a:r>
            <a:r>
              <a:rPr lang="zh-CN" altLang="en-US" sz="2800" dirty="0">
                <a:solidFill>
                  <a:srgbClr val="CC0000"/>
                </a:solidFill>
                <a:sym typeface="Symbol" pitchFamily="18" charset="2"/>
              </a:rPr>
              <a:t>发的光在 </a:t>
            </a:r>
            <a:r>
              <a:rPr lang="en-US" altLang="zh-CN" sz="2800" dirty="0">
                <a:solidFill>
                  <a:srgbClr val="CC0000"/>
                </a:solidFill>
                <a:sym typeface="Symbol" pitchFamily="18" charset="2"/>
              </a:rPr>
              <a:t>P</a:t>
            </a:r>
            <a:r>
              <a:rPr lang="zh-CN" altLang="en-US" sz="2800" dirty="0">
                <a:solidFill>
                  <a:srgbClr val="CC0000"/>
                </a:solidFill>
                <a:sym typeface="Symbol" pitchFamily="18" charset="2"/>
              </a:rPr>
              <a:t>处干涉相消形成暗纹。即</a:t>
            </a:r>
          </a:p>
        </p:txBody>
      </p:sp>
      <p:graphicFrame>
        <p:nvGraphicFramePr>
          <p:cNvPr id="169037" name="Object 77"/>
          <p:cNvGraphicFramePr>
            <a:graphicFrameLocks noChangeAspect="1"/>
          </p:cNvGraphicFramePr>
          <p:nvPr/>
        </p:nvGraphicFramePr>
        <p:xfrm>
          <a:off x="1692275" y="5543550"/>
          <a:ext cx="4814888" cy="833438"/>
        </p:xfrm>
        <a:graphic>
          <a:graphicData uri="http://schemas.openxmlformats.org/presentationml/2006/ole">
            <p:oleObj spid="_x0000_s81924" name="Equation" r:id="rId12" imgW="2273040" imgH="393480" progId="">
              <p:embed/>
            </p:oleObj>
          </a:graphicData>
        </a:graphic>
      </p:graphicFrame>
      <p:sp>
        <p:nvSpPr>
          <p:cNvPr id="169038" name="Rectangle 78"/>
          <p:cNvSpPr>
            <a:spLocks noChangeArrowheads="1"/>
          </p:cNvSpPr>
          <p:nvPr/>
        </p:nvSpPr>
        <p:spPr bwMode="auto">
          <a:xfrm>
            <a:off x="7002463" y="5724525"/>
            <a:ext cx="898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CC"/>
                </a:solidFill>
                <a:latin typeface="楷体_GB2312" pitchFamily="49" charset="-122"/>
              </a:rPr>
              <a:t>暗纹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1690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1690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1690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2" grpId="0"/>
      <p:bldP spid="1690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01675" y="1268413"/>
            <a:ext cx="2635250" cy="1600200"/>
            <a:chOff x="359" y="2400"/>
            <a:chExt cx="1660" cy="1008"/>
          </a:xfrm>
        </p:grpSpPr>
        <p:sp>
          <p:nvSpPr>
            <p:cNvPr id="169987" name="Rectangle 3" descr="浅色上对角线"/>
            <p:cNvSpPr>
              <a:spLocks noChangeArrowheads="1"/>
            </p:cNvSpPr>
            <p:nvPr/>
          </p:nvSpPr>
          <p:spPr bwMode="auto">
            <a:xfrm>
              <a:off x="694" y="2544"/>
              <a:ext cx="1007" cy="256"/>
            </a:xfrm>
            <a:prstGeom prst="rect">
              <a:avLst/>
            </a:prstGeom>
            <a:pattFill prst="ltUpDiag">
              <a:fgClr>
                <a:srgbClr val="00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9988" name="Rectangle 4" descr="浅色下对角线"/>
            <p:cNvSpPr>
              <a:spLocks noChangeArrowheads="1"/>
            </p:cNvSpPr>
            <p:nvPr/>
          </p:nvSpPr>
          <p:spPr bwMode="auto">
            <a:xfrm>
              <a:off x="694" y="2800"/>
              <a:ext cx="1007" cy="256"/>
            </a:xfrm>
            <a:prstGeom prst="rect">
              <a:avLst/>
            </a:prstGeom>
            <a:pattFill prst="ltDnDiag">
              <a:fgClr>
                <a:srgbClr val="00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9989" name="Rectangle 5" descr="浅色上对角线"/>
            <p:cNvSpPr>
              <a:spLocks noChangeArrowheads="1"/>
            </p:cNvSpPr>
            <p:nvPr/>
          </p:nvSpPr>
          <p:spPr bwMode="auto">
            <a:xfrm>
              <a:off x="694" y="3056"/>
              <a:ext cx="1007" cy="256"/>
            </a:xfrm>
            <a:prstGeom prst="rect">
              <a:avLst/>
            </a:prstGeom>
            <a:pattFill prst="ltUpDiag">
              <a:fgClr>
                <a:srgbClr val="009900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359" y="2544"/>
              <a:ext cx="336" cy="768"/>
              <a:chOff x="359" y="2544"/>
              <a:chExt cx="336" cy="768"/>
            </a:xfrm>
          </p:grpSpPr>
          <p:sp>
            <p:nvSpPr>
              <p:cNvPr id="169991" name="Line 7"/>
              <p:cNvSpPr>
                <a:spLocks noChangeShapeType="1"/>
              </p:cNvSpPr>
              <p:nvPr/>
            </p:nvSpPr>
            <p:spPr bwMode="auto">
              <a:xfrm flipH="1">
                <a:off x="359" y="2544"/>
                <a:ext cx="3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9992" name="Line 8"/>
              <p:cNvSpPr>
                <a:spLocks noChangeShapeType="1"/>
              </p:cNvSpPr>
              <p:nvPr/>
            </p:nvSpPr>
            <p:spPr bwMode="auto">
              <a:xfrm flipH="1">
                <a:off x="359" y="3312"/>
                <a:ext cx="33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9993" name="Line 9"/>
              <p:cNvSpPr>
                <a:spLocks noChangeShapeType="1"/>
              </p:cNvSpPr>
              <p:nvPr/>
            </p:nvSpPr>
            <p:spPr bwMode="auto">
              <a:xfrm>
                <a:off x="455" y="2544"/>
                <a:ext cx="0" cy="7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 type="triangle" w="sm" len="lg"/>
                <a:tailEnd type="triangl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69994" name="Object 10"/>
              <p:cNvGraphicFramePr>
                <a:graphicFrameLocks noChangeAspect="1"/>
              </p:cNvGraphicFramePr>
              <p:nvPr/>
            </p:nvGraphicFramePr>
            <p:xfrm>
              <a:off x="460" y="2799"/>
              <a:ext cx="171" cy="188"/>
            </p:xfrm>
            <a:graphic>
              <a:graphicData uri="http://schemas.openxmlformats.org/presentationml/2006/ole">
                <p:oleObj spid="_x0000_s82959" name="Equation" r:id="rId3" imgW="139680" imgH="152280" progId="">
                  <p:embed/>
                </p:oleObj>
              </a:graphicData>
            </a:graphic>
          </p:graphicFrame>
        </p:grpSp>
        <p:graphicFrame>
          <p:nvGraphicFramePr>
            <p:cNvPr id="169995" name="Object 11"/>
            <p:cNvGraphicFramePr>
              <a:graphicFrameLocks noChangeAspect="1"/>
            </p:cNvGraphicFramePr>
            <p:nvPr/>
          </p:nvGraphicFramePr>
          <p:xfrm>
            <a:off x="1708" y="2400"/>
            <a:ext cx="311" cy="336"/>
          </p:xfrm>
          <a:graphic>
            <a:graphicData uri="http://schemas.openxmlformats.org/presentationml/2006/ole">
              <p:oleObj spid="_x0000_s82957" name="Equation" r:id="rId4" imgW="152280" imgH="164880" progId="Equation.3">
                <p:embed/>
              </p:oleObj>
            </a:graphicData>
          </a:graphic>
        </p:graphicFrame>
        <p:graphicFrame>
          <p:nvGraphicFramePr>
            <p:cNvPr id="169996" name="Object 12"/>
            <p:cNvGraphicFramePr>
              <a:graphicFrameLocks noChangeAspect="1"/>
            </p:cNvGraphicFramePr>
            <p:nvPr/>
          </p:nvGraphicFramePr>
          <p:xfrm>
            <a:off x="1704" y="3120"/>
            <a:ext cx="267" cy="288"/>
          </p:xfrm>
          <a:graphic>
            <a:graphicData uri="http://schemas.openxmlformats.org/presentationml/2006/ole">
              <p:oleObj spid="_x0000_s82958" name="Equation" r:id="rId5" imgW="152280" imgH="164880" progId="Equation.3">
                <p:embed/>
              </p:oleObj>
            </a:graphicData>
          </a:graphic>
        </p:graphicFrame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311525" y="863600"/>
            <a:ext cx="4838700" cy="2900363"/>
            <a:chOff x="2290" y="845"/>
            <a:chExt cx="3048" cy="1827"/>
          </a:xfrm>
        </p:grpSpPr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2608" y="1376"/>
              <a:ext cx="1299" cy="1296"/>
              <a:chOff x="2877" y="2832"/>
              <a:chExt cx="1299" cy="1296"/>
            </a:xfrm>
          </p:grpSpPr>
          <p:grpSp>
            <p:nvGrpSpPr>
              <p:cNvPr id="6" name="Group 15"/>
              <p:cNvGrpSpPr>
                <a:grpSpLocks/>
              </p:cNvGrpSpPr>
              <p:nvPr/>
            </p:nvGrpSpPr>
            <p:grpSpPr bwMode="auto">
              <a:xfrm>
                <a:off x="2877" y="2832"/>
                <a:ext cx="826" cy="816"/>
                <a:chOff x="2877" y="2832"/>
                <a:chExt cx="826" cy="816"/>
              </a:xfrm>
            </p:grpSpPr>
            <p:graphicFrame>
              <p:nvGraphicFramePr>
                <p:cNvPr id="170000" name="Object 16"/>
                <p:cNvGraphicFramePr>
                  <a:graphicFrameLocks noChangeAspect="1"/>
                </p:cNvGraphicFramePr>
                <p:nvPr/>
              </p:nvGraphicFramePr>
              <p:xfrm>
                <a:off x="2900" y="2832"/>
                <a:ext cx="316" cy="384"/>
              </p:xfrm>
              <a:graphic>
                <a:graphicData uri="http://schemas.openxmlformats.org/presentationml/2006/ole">
                  <p:oleObj spid="_x0000_s82954" name="Equation" r:id="rId6" imgW="177480" imgH="215640" progId="Equation.3">
                    <p:embed/>
                  </p:oleObj>
                </a:graphicData>
              </a:graphic>
            </p:graphicFrame>
            <p:graphicFrame>
              <p:nvGraphicFramePr>
                <p:cNvPr id="170001" name="Object 17"/>
                <p:cNvGraphicFramePr>
                  <a:graphicFrameLocks noChangeAspect="1"/>
                </p:cNvGraphicFramePr>
                <p:nvPr/>
              </p:nvGraphicFramePr>
              <p:xfrm>
                <a:off x="2877" y="3264"/>
                <a:ext cx="339" cy="384"/>
              </p:xfrm>
              <a:graphic>
                <a:graphicData uri="http://schemas.openxmlformats.org/presentationml/2006/ole">
                  <p:oleObj spid="_x0000_s82955" name="Equation" r:id="rId7" imgW="190440" imgH="215640" progId="Equation.3">
                    <p:embed/>
                  </p:oleObj>
                </a:graphicData>
              </a:graphic>
            </p:graphicFrame>
            <p:graphicFrame>
              <p:nvGraphicFramePr>
                <p:cNvPr id="170002" name="Object 18"/>
                <p:cNvGraphicFramePr>
                  <a:graphicFrameLocks noChangeAspect="1"/>
                </p:cNvGraphicFramePr>
                <p:nvPr/>
              </p:nvGraphicFramePr>
              <p:xfrm>
                <a:off x="3456" y="3264"/>
                <a:ext cx="247" cy="288"/>
              </p:xfrm>
              <a:graphic>
                <a:graphicData uri="http://schemas.openxmlformats.org/presentationml/2006/ole">
                  <p:oleObj spid="_x0000_s82956" name="Equation" r:id="rId8" imgW="152280" imgH="177480" progId="Equation.3">
                    <p:embed/>
                  </p:oleObj>
                </a:graphicData>
              </a:graphic>
            </p:graphicFrame>
          </p:grpSp>
          <p:grpSp>
            <p:nvGrpSpPr>
              <p:cNvPr id="7" name="Group 19"/>
              <p:cNvGrpSpPr>
                <a:grpSpLocks/>
              </p:cNvGrpSpPr>
              <p:nvPr/>
            </p:nvGrpSpPr>
            <p:grpSpPr bwMode="auto">
              <a:xfrm>
                <a:off x="3164" y="2880"/>
                <a:ext cx="1012" cy="1248"/>
                <a:chOff x="3164" y="2880"/>
                <a:chExt cx="1012" cy="1248"/>
              </a:xfrm>
            </p:grpSpPr>
            <p:grpSp>
              <p:nvGrpSpPr>
                <p:cNvPr id="8" name="Group 20"/>
                <p:cNvGrpSpPr>
                  <a:grpSpLocks/>
                </p:cNvGrpSpPr>
                <p:nvPr/>
              </p:nvGrpSpPr>
              <p:grpSpPr bwMode="auto">
                <a:xfrm>
                  <a:off x="3216" y="2880"/>
                  <a:ext cx="460" cy="1204"/>
                  <a:chOff x="3216" y="2880"/>
                  <a:chExt cx="460" cy="1204"/>
                </a:xfrm>
              </p:grpSpPr>
              <p:sp>
                <p:nvSpPr>
                  <p:cNvPr id="170005" name="Freeform 21" descr="浅色上对角线"/>
                  <p:cNvSpPr>
                    <a:spLocks/>
                  </p:cNvSpPr>
                  <p:nvPr/>
                </p:nvSpPr>
                <p:spPr bwMode="auto">
                  <a:xfrm>
                    <a:off x="3230" y="3388"/>
                    <a:ext cx="280" cy="68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80" y="668"/>
                      </a:cxn>
                      <a:cxn ang="0">
                        <a:pos x="200" y="686"/>
                      </a:cxn>
                      <a:cxn ang="0">
                        <a:pos x="20" y="244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280" h="686">
                        <a:moveTo>
                          <a:pt x="0" y="0"/>
                        </a:moveTo>
                        <a:lnTo>
                          <a:pt x="280" y="668"/>
                        </a:lnTo>
                        <a:lnTo>
                          <a:pt x="200" y="686"/>
                        </a:lnTo>
                        <a:lnTo>
                          <a:pt x="20" y="24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pattFill prst="ltUpDiag">
                    <a:fgClr>
                      <a:srgbClr val="009900"/>
                    </a:fgClr>
                    <a:bgClr>
                      <a:schemeClr val="bg1"/>
                    </a:bgClr>
                  </a:patt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sm" len="lg"/>
                  </a:ln>
                  <a:effectLst/>
                </p:spPr>
                <p:txBody>
                  <a:bodyPr wrap="none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0006" name="Freeform 22" descr="浅色上对角线"/>
                  <p:cNvSpPr>
                    <a:spLocks/>
                  </p:cNvSpPr>
                  <p:nvPr/>
                </p:nvSpPr>
                <p:spPr bwMode="auto">
                  <a:xfrm>
                    <a:off x="3216" y="2888"/>
                    <a:ext cx="460" cy="1124"/>
                  </a:xfrm>
                  <a:custGeom>
                    <a:avLst/>
                    <a:gdLst/>
                    <a:ahLst/>
                    <a:cxnLst>
                      <a:cxn ang="0">
                        <a:pos x="12" y="0"/>
                      </a:cxn>
                      <a:cxn ang="0">
                        <a:pos x="460" y="1084"/>
                      </a:cxn>
                      <a:cxn ang="0">
                        <a:pos x="380" y="1124"/>
                      </a:cxn>
                      <a:cxn ang="0">
                        <a:pos x="0" y="259"/>
                      </a:cxn>
                      <a:cxn ang="0">
                        <a:pos x="12" y="0"/>
                      </a:cxn>
                    </a:cxnLst>
                    <a:rect l="0" t="0" r="r" b="b"/>
                    <a:pathLst>
                      <a:path w="460" h="1124">
                        <a:moveTo>
                          <a:pt x="12" y="0"/>
                        </a:moveTo>
                        <a:lnTo>
                          <a:pt x="460" y="1084"/>
                        </a:lnTo>
                        <a:lnTo>
                          <a:pt x="380" y="1124"/>
                        </a:lnTo>
                        <a:lnTo>
                          <a:pt x="0" y="259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pattFill prst="ltUpDiag">
                    <a:fgClr>
                      <a:srgbClr val="009900"/>
                    </a:fgClr>
                    <a:bgClr>
                      <a:schemeClr val="bg1"/>
                    </a:bgClr>
                  </a:pattFill>
                  <a:ln w="12700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sm" len="lg"/>
                  </a:ln>
                  <a:effectLst/>
                </p:spPr>
                <p:txBody>
                  <a:bodyPr wrap="none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0007" name="Freeform 23" descr="浅色横线"/>
                  <p:cNvSpPr>
                    <a:spLocks/>
                  </p:cNvSpPr>
                  <p:nvPr/>
                </p:nvSpPr>
                <p:spPr bwMode="auto">
                  <a:xfrm>
                    <a:off x="3230" y="3152"/>
                    <a:ext cx="376" cy="89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376" y="864"/>
                      </a:cxn>
                      <a:cxn ang="0">
                        <a:pos x="274" y="892"/>
                      </a:cxn>
                      <a:cxn ang="0">
                        <a:pos x="48" y="344"/>
                      </a:cxn>
                      <a:cxn ang="0">
                        <a:pos x="0" y="24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76" h="892">
                        <a:moveTo>
                          <a:pt x="0" y="0"/>
                        </a:moveTo>
                        <a:lnTo>
                          <a:pt x="376" y="864"/>
                        </a:lnTo>
                        <a:lnTo>
                          <a:pt x="274" y="892"/>
                        </a:lnTo>
                        <a:lnTo>
                          <a:pt x="48" y="344"/>
                        </a:lnTo>
                        <a:lnTo>
                          <a:pt x="0" y="24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pattFill prst="ltHorz">
                    <a:fgClr>
                      <a:srgbClr val="008000"/>
                    </a:fgClr>
                    <a:bgClr>
                      <a:schemeClr val="bg1"/>
                    </a:bgClr>
                  </a:patt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sm" len="lg"/>
                  </a:ln>
                  <a:effectLst/>
                </p:spPr>
                <p:txBody>
                  <a:bodyPr wrap="none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9" name="Group 24"/>
                  <p:cNvGrpSpPr>
                    <a:grpSpLocks/>
                  </p:cNvGrpSpPr>
                  <p:nvPr/>
                </p:nvGrpSpPr>
                <p:grpSpPr bwMode="auto">
                  <a:xfrm>
                    <a:off x="3216" y="2880"/>
                    <a:ext cx="460" cy="1204"/>
                    <a:chOff x="3236" y="2880"/>
                    <a:chExt cx="460" cy="1204"/>
                  </a:xfrm>
                </p:grpSpPr>
                <p:sp>
                  <p:nvSpPr>
                    <p:cNvPr id="170009" name="Freeform 25" descr="宽上对角线"/>
                    <p:cNvSpPr>
                      <a:spLocks/>
                    </p:cNvSpPr>
                    <p:nvPr/>
                  </p:nvSpPr>
                  <p:spPr bwMode="auto">
                    <a:xfrm>
                      <a:off x="3252" y="3624"/>
                      <a:ext cx="188" cy="46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88" y="460"/>
                        </a:cxn>
                      </a:cxnLst>
                      <a:rect l="0" t="0" r="r" b="b"/>
                      <a:pathLst>
                        <a:path w="188" h="460">
                          <a:moveTo>
                            <a:pt x="0" y="0"/>
                          </a:moveTo>
                          <a:lnTo>
                            <a:pt x="188" y="460"/>
                          </a:lnTo>
                        </a:path>
                      </a:pathLst>
                    </a:custGeom>
                    <a:pattFill prst="wdUpDiag">
                      <a:fgClr>
                        <a:srgbClr val="009900"/>
                      </a:fgClr>
                      <a:bgClr>
                        <a:schemeClr val="bg1"/>
                      </a:bgClr>
                    </a:pattFill>
                    <a:ln w="1905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0010" name="Freeform 26" descr="宽上对角线"/>
                    <p:cNvSpPr>
                      <a:spLocks/>
                    </p:cNvSpPr>
                    <p:nvPr/>
                  </p:nvSpPr>
                  <p:spPr bwMode="auto">
                    <a:xfrm>
                      <a:off x="3252" y="2880"/>
                      <a:ext cx="444" cy="1092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444" y="1092"/>
                        </a:cxn>
                      </a:cxnLst>
                      <a:rect l="0" t="0" r="r" b="b"/>
                      <a:pathLst>
                        <a:path w="444" h="1092">
                          <a:moveTo>
                            <a:pt x="0" y="0"/>
                          </a:moveTo>
                          <a:lnTo>
                            <a:pt x="444" y="1092"/>
                          </a:lnTo>
                        </a:path>
                      </a:pathLst>
                    </a:custGeom>
                    <a:pattFill prst="wdUpDiag">
                      <a:fgClr>
                        <a:srgbClr val="009900"/>
                      </a:fgClr>
                      <a:bgClr>
                        <a:schemeClr val="bg1"/>
                      </a:bgClr>
                    </a:pattFill>
                    <a:ln w="1905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0011" name="Freeform 27" descr="宽上对角线"/>
                    <p:cNvSpPr>
                      <a:spLocks/>
                    </p:cNvSpPr>
                    <p:nvPr/>
                  </p:nvSpPr>
                  <p:spPr bwMode="auto">
                    <a:xfrm>
                      <a:off x="3236" y="3122"/>
                      <a:ext cx="380" cy="89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380" y="890"/>
                        </a:cxn>
                      </a:cxnLst>
                      <a:rect l="0" t="0" r="r" b="b"/>
                      <a:pathLst>
                        <a:path w="380" h="890">
                          <a:moveTo>
                            <a:pt x="0" y="0"/>
                          </a:moveTo>
                          <a:lnTo>
                            <a:pt x="380" y="890"/>
                          </a:lnTo>
                        </a:path>
                      </a:pathLst>
                    </a:custGeom>
                    <a:pattFill prst="wdUpDiag">
                      <a:fgClr>
                        <a:srgbClr val="009900"/>
                      </a:fgClr>
                      <a:bgClr>
                        <a:schemeClr val="bg1"/>
                      </a:bgClr>
                    </a:pattFill>
                    <a:ln w="1905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70012" name="Freeform 28" descr="宽上对角线"/>
                    <p:cNvSpPr>
                      <a:spLocks/>
                    </p:cNvSpPr>
                    <p:nvPr/>
                  </p:nvSpPr>
                  <p:spPr bwMode="auto">
                    <a:xfrm>
                      <a:off x="3236" y="3374"/>
                      <a:ext cx="280" cy="676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280" y="676"/>
                        </a:cxn>
                      </a:cxnLst>
                      <a:rect l="0" t="0" r="r" b="b"/>
                      <a:pathLst>
                        <a:path w="280" h="676">
                          <a:moveTo>
                            <a:pt x="0" y="0"/>
                          </a:moveTo>
                          <a:lnTo>
                            <a:pt x="280" y="676"/>
                          </a:lnTo>
                        </a:path>
                      </a:pathLst>
                    </a:custGeom>
                    <a:pattFill prst="wdUpDiag">
                      <a:fgClr>
                        <a:srgbClr val="009900"/>
                      </a:fgClr>
                      <a:bgClr>
                        <a:schemeClr val="bg1"/>
                      </a:bgClr>
                    </a:pattFill>
                    <a:ln w="19050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10" name="Group 29"/>
                <p:cNvGrpSpPr>
                  <a:grpSpLocks/>
                </p:cNvGrpSpPr>
                <p:nvPr/>
              </p:nvGrpSpPr>
              <p:grpSpPr bwMode="auto">
                <a:xfrm>
                  <a:off x="3164" y="3640"/>
                  <a:ext cx="1012" cy="488"/>
                  <a:chOff x="3164" y="3640"/>
                  <a:chExt cx="1012" cy="488"/>
                </a:xfrm>
              </p:grpSpPr>
              <p:sp>
                <p:nvSpPr>
                  <p:cNvPr id="170014" name="Freeform 30"/>
                  <p:cNvSpPr>
                    <a:spLocks/>
                  </p:cNvSpPr>
                  <p:nvPr/>
                </p:nvSpPr>
                <p:spPr bwMode="auto">
                  <a:xfrm>
                    <a:off x="3164" y="3792"/>
                    <a:ext cx="340" cy="132"/>
                  </a:xfrm>
                  <a:custGeom>
                    <a:avLst/>
                    <a:gdLst/>
                    <a:ahLst/>
                    <a:cxnLst>
                      <a:cxn ang="0">
                        <a:pos x="0" y="132"/>
                      </a:cxn>
                      <a:cxn ang="0">
                        <a:pos x="340" y="0"/>
                      </a:cxn>
                    </a:cxnLst>
                    <a:rect l="0" t="0" r="r" b="b"/>
                    <a:pathLst>
                      <a:path w="340" h="132">
                        <a:moveTo>
                          <a:pt x="0" y="132"/>
                        </a:moveTo>
                        <a:lnTo>
                          <a:pt x="340" y="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0015" name="Freeform 31"/>
                  <p:cNvSpPr>
                    <a:spLocks/>
                  </p:cNvSpPr>
                  <p:nvPr/>
                </p:nvSpPr>
                <p:spPr bwMode="auto">
                  <a:xfrm>
                    <a:off x="3596" y="3640"/>
                    <a:ext cx="308" cy="120"/>
                  </a:xfrm>
                  <a:custGeom>
                    <a:avLst/>
                    <a:gdLst/>
                    <a:ahLst/>
                    <a:cxnLst>
                      <a:cxn ang="0">
                        <a:pos x="308" y="0"/>
                      </a:cxn>
                      <a:cxn ang="0">
                        <a:pos x="0" y="120"/>
                      </a:cxn>
                    </a:cxnLst>
                    <a:rect l="0" t="0" r="r" b="b"/>
                    <a:pathLst>
                      <a:path w="308" h="120">
                        <a:moveTo>
                          <a:pt x="308" y="0"/>
                        </a:moveTo>
                        <a:lnTo>
                          <a:pt x="0" y="120"/>
                        </a:lnTo>
                      </a:path>
                    </a:pathLst>
                  </a:cu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graphicFrame>
                <p:nvGraphicFramePr>
                  <p:cNvPr id="170016" name="Object 32"/>
                  <p:cNvGraphicFramePr>
                    <a:graphicFrameLocks noChangeAspect="1"/>
                  </p:cNvGraphicFramePr>
                  <p:nvPr/>
                </p:nvGraphicFramePr>
                <p:xfrm>
                  <a:off x="3643" y="3817"/>
                  <a:ext cx="533" cy="311"/>
                </p:xfrm>
                <a:graphic>
                  <a:graphicData uri="http://schemas.openxmlformats.org/presentationml/2006/ole">
                    <p:oleObj spid="_x0000_s82953" name="Equation" r:id="rId9" imgW="304560" imgH="177480" progId="Equation.3">
                      <p:embed/>
                    </p:oleObj>
                  </a:graphicData>
                </a:graphic>
              </p:graphicFrame>
            </p:grpSp>
          </p:grpSp>
        </p:grpSp>
        <p:grpSp>
          <p:nvGrpSpPr>
            <p:cNvPr id="11" name="Group 33"/>
            <p:cNvGrpSpPr>
              <a:grpSpLocks/>
            </p:cNvGrpSpPr>
            <p:nvPr/>
          </p:nvGrpSpPr>
          <p:grpSpPr bwMode="auto">
            <a:xfrm rot="-83261">
              <a:off x="2913" y="1131"/>
              <a:ext cx="1105" cy="1055"/>
              <a:chOff x="3120" y="2688"/>
              <a:chExt cx="912" cy="1008"/>
            </a:xfrm>
          </p:grpSpPr>
          <p:sp>
            <p:nvSpPr>
              <p:cNvPr id="170018" name="Line 34"/>
              <p:cNvSpPr>
                <a:spLocks noChangeShapeType="1"/>
              </p:cNvSpPr>
              <p:nvPr/>
            </p:nvSpPr>
            <p:spPr bwMode="auto">
              <a:xfrm flipV="1">
                <a:off x="3120" y="2688"/>
                <a:ext cx="864" cy="272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0019" name="Line 35"/>
              <p:cNvSpPr>
                <a:spLocks noChangeShapeType="1"/>
              </p:cNvSpPr>
              <p:nvPr/>
            </p:nvSpPr>
            <p:spPr bwMode="auto">
              <a:xfrm flipV="1">
                <a:off x="3120" y="2928"/>
                <a:ext cx="912" cy="28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0020" name="Line 36"/>
              <p:cNvSpPr>
                <a:spLocks noChangeShapeType="1"/>
              </p:cNvSpPr>
              <p:nvPr/>
            </p:nvSpPr>
            <p:spPr bwMode="auto">
              <a:xfrm flipV="1">
                <a:off x="3120" y="3168"/>
                <a:ext cx="912" cy="28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0021" name="Line 37"/>
              <p:cNvSpPr>
                <a:spLocks noChangeShapeType="1"/>
              </p:cNvSpPr>
              <p:nvPr/>
            </p:nvSpPr>
            <p:spPr bwMode="auto">
              <a:xfrm flipV="1">
                <a:off x="3120" y="3408"/>
                <a:ext cx="912" cy="28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2" name="Group 38"/>
            <p:cNvGrpSpPr>
              <a:grpSpLocks/>
            </p:cNvGrpSpPr>
            <p:nvPr/>
          </p:nvGrpSpPr>
          <p:grpSpPr bwMode="auto">
            <a:xfrm>
              <a:off x="3970" y="1132"/>
              <a:ext cx="1056" cy="720"/>
              <a:chOff x="4224" y="2592"/>
              <a:chExt cx="1056" cy="720"/>
            </a:xfrm>
          </p:grpSpPr>
          <p:sp>
            <p:nvSpPr>
              <p:cNvPr id="170023" name="Line 39"/>
              <p:cNvSpPr>
                <a:spLocks noChangeShapeType="1"/>
              </p:cNvSpPr>
              <p:nvPr/>
            </p:nvSpPr>
            <p:spPr bwMode="auto">
              <a:xfrm>
                <a:off x="4272" y="2832"/>
                <a:ext cx="1008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0024" name="Line 40"/>
              <p:cNvSpPr>
                <a:spLocks noChangeShapeType="1"/>
              </p:cNvSpPr>
              <p:nvPr/>
            </p:nvSpPr>
            <p:spPr bwMode="auto">
              <a:xfrm flipV="1">
                <a:off x="4272" y="2832"/>
                <a:ext cx="1008" cy="233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0025" name="Line 41"/>
              <p:cNvSpPr>
                <a:spLocks noChangeShapeType="1"/>
              </p:cNvSpPr>
              <p:nvPr/>
            </p:nvSpPr>
            <p:spPr bwMode="auto">
              <a:xfrm>
                <a:off x="4224" y="2592"/>
                <a:ext cx="1056" cy="24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0026" name="Line 42"/>
              <p:cNvSpPr>
                <a:spLocks noChangeShapeType="1"/>
              </p:cNvSpPr>
              <p:nvPr/>
            </p:nvSpPr>
            <p:spPr bwMode="auto">
              <a:xfrm flipV="1">
                <a:off x="4272" y="2832"/>
                <a:ext cx="1008" cy="48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70027" name="Line 43"/>
            <p:cNvSpPr>
              <a:spLocks noChangeShapeType="1"/>
            </p:cNvSpPr>
            <p:nvPr/>
          </p:nvSpPr>
          <p:spPr bwMode="auto">
            <a:xfrm>
              <a:off x="2386" y="1804"/>
              <a:ext cx="292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0028" name="Rectangle 44"/>
            <p:cNvSpPr>
              <a:spLocks noChangeArrowheads="1"/>
            </p:cNvSpPr>
            <p:nvPr/>
          </p:nvSpPr>
          <p:spPr bwMode="auto">
            <a:xfrm>
              <a:off x="5009" y="845"/>
              <a:ext cx="34" cy="177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70029" name="Object 45"/>
            <p:cNvGraphicFramePr>
              <a:graphicFrameLocks noChangeAspect="1"/>
            </p:cNvGraphicFramePr>
            <p:nvPr/>
          </p:nvGraphicFramePr>
          <p:xfrm>
            <a:off x="5090" y="1813"/>
            <a:ext cx="176" cy="231"/>
          </p:xfrm>
          <a:graphic>
            <a:graphicData uri="http://schemas.openxmlformats.org/presentationml/2006/ole">
              <p:oleObj spid="_x0000_s82948" name="Equation" r:id="rId10" imgW="164880" imgH="190440" progId="Equation.3">
                <p:embed/>
              </p:oleObj>
            </a:graphicData>
          </a:graphic>
        </p:graphicFrame>
        <p:sp>
          <p:nvSpPr>
            <p:cNvPr id="170030" name="Rectangle 46"/>
            <p:cNvSpPr>
              <a:spLocks noChangeArrowheads="1"/>
            </p:cNvSpPr>
            <p:nvPr/>
          </p:nvSpPr>
          <p:spPr bwMode="auto">
            <a:xfrm>
              <a:off x="2902" y="1038"/>
              <a:ext cx="60" cy="382"/>
            </a:xfrm>
            <a:prstGeom prst="rect">
              <a:avLst/>
            </a:prstGeom>
            <a:gradFill rotWithShape="0">
              <a:gsLst>
                <a:gs pos="0">
                  <a:schemeClr val="tx1"/>
                </a:gs>
                <a:gs pos="50000">
                  <a:schemeClr val="tx1">
                    <a:gamma/>
                    <a:tint val="20000"/>
                    <a:invGamma/>
                  </a:schemeClr>
                </a:gs>
                <a:gs pos="100000">
                  <a:schemeClr val="tx1"/>
                </a:gs>
              </a:gsLst>
              <a:lin ang="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0031" name="Rectangle 47"/>
            <p:cNvSpPr>
              <a:spLocks noChangeArrowheads="1"/>
            </p:cNvSpPr>
            <p:nvPr/>
          </p:nvSpPr>
          <p:spPr bwMode="auto">
            <a:xfrm>
              <a:off x="2910" y="2188"/>
              <a:ext cx="52" cy="355"/>
            </a:xfrm>
            <a:prstGeom prst="rect">
              <a:avLst/>
            </a:prstGeom>
            <a:gradFill rotWithShape="0">
              <a:gsLst>
                <a:gs pos="0">
                  <a:schemeClr val="tx1"/>
                </a:gs>
                <a:gs pos="50000">
                  <a:schemeClr val="tx1">
                    <a:gamma/>
                    <a:tint val="20000"/>
                    <a:invGamma/>
                  </a:schemeClr>
                </a:gs>
                <a:gs pos="100000">
                  <a:schemeClr val="tx1"/>
                </a:gs>
              </a:gsLst>
              <a:lin ang="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70032" name="Object 48"/>
            <p:cNvGraphicFramePr>
              <a:graphicFrameLocks noChangeAspect="1"/>
            </p:cNvGraphicFramePr>
            <p:nvPr/>
          </p:nvGraphicFramePr>
          <p:xfrm>
            <a:off x="5002" y="1084"/>
            <a:ext cx="336" cy="384"/>
          </p:xfrm>
          <a:graphic>
            <a:graphicData uri="http://schemas.openxmlformats.org/presentationml/2006/ole">
              <p:oleObj spid="_x0000_s82949" name="公式" r:id="rId11" imgW="177480" imgH="203040" progId="Equation.3">
                <p:embed/>
              </p:oleObj>
            </a:graphicData>
          </a:graphic>
        </p:graphicFrame>
        <p:graphicFrame>
          <p:nvGraphicFramePr>
            <p:cNvPr id="170033" name="Object 49"/>
            <p:cNvGraphicFramePr>
              <a:graphicFrameLocks noChangeAspect="1"/>
            </p:cNvGraphicFramePr>
            <p:nvPr/>
          </p:nvGraphicFramePr>
          <p:xfrm>
            <a:off x="2603" y="1084"/>
            <a:ext cx="311" cy="336"/>
          </p:xfrm>
          <a:graphic>
            <a:graphicData uri="http://schemas.openxmlformats.org/presentationml/2006/ole">
              <p:oleObj spid="_x0000_s82950" name="Equation" r:id="rId12" imgW="152280" imgH="164880" progId="Equation.3">
                <p:embed/>
              </p:oleObj>
            </a:graphicData>
          </a:graphic>
        </p:graphicFrame>
        <p:graphicFrame>
          <p:nvGraphicFramePr>
            <p:cNvPr id="170034" name="Object 50"/>
            <p:cNvGraphicFramePr>
              <a:graphicFrameLocks noChangeAspect="1"/>
            </p:cNvGraphicFramePr>
            <p:nvPr/>
          </p:nvGraphicFramePr>
          <p:xfrm>
            <a:off x="2578" y="2140"/>
            <a:ext cx="315" cy="340"/>
          </p:xfrm>
          <a:graphic>
            <a:graphicData uri="http://schemas.openxmlformats.org/presentationml/2006/ole">
              <p:oleObj spid="_x0000_s82951" name="Equation" r:id="rId13" imgW="152280" imgH="164880" progId="Equation.3">
                <p:embed/>
              </p:oleObj>
            </a:graphicData>
          </a:graphic>
        </p:graphicFrame>
        <p:sp>
          <p:nvSpPr>
            <p:cNvPr id="170035" name="Line 51"/>
            <p:cNvSpPr>
              <a:spLocks noChangeShapeType="1"/>
            </p:cNvSpPr>
            <p:nvPr/>
          </p:nvSpPr>
          <p:spPr bwMode="auto">
            <a:xfrm>
              <a:off x="2962" y="142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170036" name="Object 52"/>
            <p:cNvGraphicFramePr>
              <a:graphicFrameLocks noChangeAspect="1"/>
            </p:cNvGraphicFramePr>
            <p:nvPr/>
          </p:nvGraphicFramePr>
          <p:xfrm>
            <a:off x="3492" y="1225"/>
            <a:ext cx="167" cy="197"/>
          </p:xfrm>
          <a:graphic>
            <a:graphicData uri="http://schemas.openxmlformats.org/presentationml/2006/ole">
              <p:oleObj spid="_x0000_s82952" name="公式" r:id="rId14" imgW="139680" imgH="164880" progId="Equation.3">
                <p:embed/>
              </p:oleObj>
            </a:graphicData>
          </a:graphic>
        </p:graphicFrame>
        <p:grpSp>
          <p:nvGrpSpPr>
            <p:cNvPr id="13" name="Group 53"/>
            <p:cNvGrpSpPr>
              <a:grpSpLocks/>
            </p:cNvGrpSpPr>
            <p:nvPr/>
          </p:nvGrpSpPr>
          <p:grpSpPr bwMode="auto">
            <a:xfrm>
              <a:off x="2290" y="1420"/>
              <a:ext cx="643" cy="768"/>
              <a:chOff x="2592" y="2880"/>
              <a:chExt cx="643" cy="768"/>
            </a:xfrm>
          </p:grpSpPr>
          <p:sp>
            <p:nvSpPr>
              <p:cNvPr id="170038" name="Line 54"/>
              <p:cNvSpPr>
                <a:spLocks noChangeShapeType="1"/>
              </p:cNvSpPr>
              <p:nvPr/>
            </p:nvSpPr>
            <p:spPr bwMode="auto">
              <a:xfrm flipV="1">
                <a:off x="2762" y="3168"/>
                <a:ext cx="473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0039" name="Line 55"/>
              <p:cNvSpPr>
                <a:spLocks noChangeShapeType="1"/>
              </p:cNvSpPr>
              <p:nvPr/>
            </p:nvSpPr>
            <p:spPr bwMode="auto">
              <a:xfrm>
                <a:off x="2762" y="3408"/>
                <a:ext cx="473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0040" name="Line 56"/>
              <p:cNvSpPr>
                <a:spLocks noChangeShapeType="1"/>
              </p:cNvSpPr>
              <p:nvPr/>
            </p:nvSpPr>
            <p:spPr bwMode="auto">
              <a:xfrm flipV="1">
                <a:off x="2762" y="3648"/>
                <a:ext cx="473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0041" name="Line 57"/>
              <p:cNvSpPr>
                <a:spLocks noChangeShapeType="1"/>
              </p:cNvSpPr>
              <p:nvPr/>
            </p:nvSpPr>
            <p:spPr bwMode="auto">
              <a:xfrm>
                <a:off x="2772" y="2880"/>
                <a:ext cx="463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0042" name="Line 58"/>
              <p:cNvSpPr>
                <a:spLocks noChangeShapeType="1"/>
              </p:cNvSpPr>
              <p:nvPr/>
            </p:nvSpPr>
            <p:spPr bwMode="auto">
              <a:xfrm flipH="1">
                <a:off x="2592" y="3168"/>
                <a:ext cx="27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0043" name="Line 59"/>
              <p:cNvSpPr>
                <a:spLocks noChangeShapeType="1"/>
              </p:cNvSpPr>
              <p:nvPr/>
            </p:nvSpPr>
            <p:spPr bwMode="auto">
              <a:xfrm flipH="1">
                <a:off x="2592" y="3408"/>
                <a:ext cx="27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0044" name="Line 60"/>
              <p:cNvSpPr>
                <a:spLocks noChangeShapeType="1"/>
              </p:cNvSpPr>
              <p:nvPr/>
            </p:nvSpPr>
            <p:spPr bwMode="auto">
              <a:xfrm flipH="1">
                <a:off x="2592" y="3647"/>
                <a:ext cx="27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70045" name="Line 61"/>
              <p:cNvSpPr>
                <a:spLocks noChangeShapeType="1"/>
              </p:cNvSpPr>
              <p:nvPr/>
            </p:nvSpPr>
            <p:spPr bwMode="auto">
              <a:xfrm flipH="1">
                <a:off x="2592" y="2880"/>
                <a:ext cx="27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triangl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70046" name="Oval 62"/>
            <p:cNvSpPr>
              <a:spLocks noChangeArrowheads="1"/>
            </p:cNvSpPr>
            <p:nvPr/>
          </p:nvSpPr>
          <p:spPr bwMode="auto">
            <a:xfrm>
              <a:off x="3767" y="892"/>
              <a:ext cx="251" cy="1658"/>
            </a:xfrm>
            <a:prstGeom prst="ellipse">
              <a:avLst/>
            </a:prstGeom>
            <a:solidFill>
              <a:srgbClr val="00FFCC">
                <a:alpha val="50000"/>
              </a:srgbClr>
            </a:solidFill>
            <a:ln w="19050">
              <a:solidFill>
                <a:srgbClr val="0066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70047" name="Rectangle 63"/>
          <p:cNvSpPr>
            <a:spLocks noChangeArrowheads="1"/>
          </p:cNvSpPr>
          <p:nvPr/>
        </p:nvSpPr>
        <p:spPr bwMode="auto">
          <a:xfrm>
            <a:off x="476250" y="501650"/>
            <a:ext cx="7651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800" dirty="0">
                <a:solidFill>
                  <a:srgbClr val="0000CC"/>
                </a:solidFill>
                <a:latin typeface="楷体_GB2312" pitchFamily="49" charset="-122"/>
              </a:rPr>
              <a:t>2</a:t>
            </a:r>
            <a:r>
              <a:rPr lang="zh-CN" altLang="en-US" sz="2800" dirty="0">
                <a:solidFill>
                  <a:srgbClr val="0000CC"/>
                </a:solidFill>
                <a:latin typeface="楷体_GB2312" pitchFamily="49" charset="-122"/>
              </a:rPr>
              <a:t>）</a:t>
            </a:r>
          </a:p>
        </p:txBody>
      </p:sp>
      <p:sp>
        <p:nvSpPr>
          <p:cNvPr id="170053" name="Rectangle 69"/>
          <p:cNvSpPr>
            <a:spLocks noChangeArrowheads="1"/>
          </p:cNvSpPr>
          <p:nvPr/>
        </p:nvSpPr>
        <p:spPr bwMode="auto">
          <a:xfrm>
            <a:off x="431800" y="3698875"/>
            <a:ext cx="8397875" cy="1602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latin typeface="楷体_GB2312" pitchFamily="49" charset="-122"/>
              </a:rPr>
              <a:t>因每</a:t>
            </a:r>
            <a:r>
              <a:rPr lang="zh-CN" altLang="en-US" sz="2800" dirty="0">
                <a:sym typeface="Symbol" pitchFamily="18" charset="2"/>
              </a:rPr>
              <a:t>两个相邻“半波带”发的光在 </a:t>
            </a:r>
            <a:r>
              <a:rPr lang="en-US" altLang="zh-CN" sz="2800" dirty="0">
                <a:sym typeface="Symbol" pitchFamily="18" charset="2"/>
              </a:rPr>
              <a:t>P</a:t>
            </a:r>
            <a:r>
              <a:rPr lang="zh-CN" altLang="en-US" sz="2800" dirty="0">
                <a:sym typeface="Symbol" pitchFamily="18" charset="2"/>
              </a:rPr>
              <a:t>处干涉相消，则必定有一个“半波带”发的光在 </a:t>
            </a:r>
            <a:r>
              <a:rPr lang="en-US" altLang="zh-CN" sz="2800" dirty="0">
                <a:sym typeface="Symbol" pitchFamily="18" charset="2"/>
              </a:rPr>
              <a:t>P</a:t>
            </a:r>
            <a:r>
              <a:rPr lang="zh-CN" altLang="en-US" sz="2800" dirty="0">
                <a:sym typeface="Symbol" pitchFamily="18" charset="2"/>
              </a:rPr>
              <a:t>未被抵消，形成明纹。</a:t>
            </a:r>
          </a:p>
        </p:txBody>
      </p:sp>
      <p:sp>
        <p:nvSpPr>
          <p:cNvPr id="170055" name="Rectangle 7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70054" name="Object 70"/>
          <p:cNvGraphicFramePr>
            <a:graphicFrameLocks noChangeAspect="1"/>
          </p:cNvGraphicFramePr>
          <p:nvPr/>
        </p:nvGraphicFramePr>
        <p:xfrm>
          <a:off x="1016000" y="414338"/>
          <a:ext cx="2327275" cy="728662"/>
        </p:xfrm>
        <a:graphic>
          <a:graphicData uri="http://schemas.openxmlformats.org/presentationml/2006/ole">
            <p:oleObj spid="_x0000_s82946" name="Equation" r:id="rId15" imgW="1245681" imgH="394042" progId="">
              <p:embed/>
            </p:oleObj>
          </a:graphicData>
        </a:graphic>
      </p:graphicFrame>
      <p:sp>
        <p:nvSpPr>
          <p:cNvPr id="170056" name="Rectangle 72"/>
          <p:cNvSpPr>
            <a:spLocks noChangeArrowheads="1"/>
          </p:cNvSpPr>
          <p:nvPr/>
        </p:nvSpPr>
        <p:spPr bwMode="auto">
          <a:xfrm>
            <a:off x="3581400" y="458788"/>
            <a:ext cx="33988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楷体_GB2312" pitchFamily="49" charset="-122"/>
              </a:rPr>
              <a:t>将缝分为</a:t>
            </a:r>
            <a:r>
              <a:rPr lang="en-US" altLang="zh-CN" sz="2800" dirty="0"/>
              <a:t>3</a:t>
            </a:r>
            <a:r>
              <a:rPr lang="zh-CN" altLang="en-US" sz="2800" dirty="0">
                <a:latin typeface="楷体_GB2312" pitchFamily="49" charset="-122"/>
              </a:rPr>
              <a:t>个半波带</a:t>
            </a:r>
            <a:r>
              <a:rPr lang="en-US" altLang="zh-CN" sz="2800" dirty="0">
                <a:latin typeface="楷体_GB2312" pitchFamily="49" charset="-122"/>
              </a:rPr>
              <a:t>.</a:t>
            </a:r>
          </a:p>
        </p:txBody>
      </p:sp>
      <p:sp>
        <p:nvSpPr>
          <p:cNvPr id="170057" name="Rectangle 73"/>
          <p:cNvSpPr>
            <a:spLocks noChangeArrowheads="1"/>
          </p:cNvSpPr>
          <p:nvPr/>
        </p:nvSpPr>
        <p:spPr bwMode="auto">
          <a:xfrm>
            <a:off x="566738" y="5126056"/>
            <a:ext cx="81915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0000CC"/>
                </a:solidFill>
              </a:rPr>
              <a:t> </a:t>
            </a:r>
            <a:r>
              <a:rPr lang="zh-CN" altLang="en-US" sz="2800" dirty="0">
                <a:solidFill>
                  <a:srgbClr val="0000CC"/>
                </a:solidFill>
              </a:rPr>
              <a:t>若</a:t>
            </a:r>
            <a:r>
              <a:rPr lang="en-US" altLang="zh-CN" sz="2800" dirty="0">
                <a:solidFill>
                  <a:srgbClr val="0000CC"/>
                </a:solidFill>
              </a:rPr>
              <a:t>AB</a:t>
            </a:r>
            <a:r>
              <a:rPr lang="zh-CN" altLang="en-US" sz="2800" dirty="0">
                <a:solidFill>
                  <a:srgbClr val="0000CC"/>
                </a:solidFill>
              </a:rPr>
              <a:t>恰好被分成奇数个半波带</a:t>
            </a:r>
            <a:r>
              <a:rPr lang="en-US" altLang="zh-CN" sz="2800" dirty="0">
                <a:solidFill>
                  <a:srgbClr val="0000CC"/>
                </a:solidFill>
              </a:rPr>
              <a:t>,</a:t>
            </a:r>
            <a:r>
              <a:rPr lang="zh-CN" altLang="en-US" sz="2800" dirty="0">
                <a:solidFill>
                  <a:srgbClr val="CC0000"/>
                </a:solidFill>
                <a:sym typeface="Symbol" pitchFamily="18" charset="2"/>
              </a:rPr>
              <a:t>奇数个</a:t>
            </a:r>
            <a:r>
              <a:rPr lang="zh-CN" altLang="en-US" sz="2800" dirty="0">
                <a:solidFill>
                  <a:srgbClr val="CC0000"/>
                </a:solidFill>
                <a:latin typeface="华文中宋"/>
                <a:sym typeface="Symbol" pitchFamily="18" charset="2"/>
              </a:rPr>
              <a:t>“</a:t>
            </a:r>
            <a:r>
              <a:rPr lang="zh-CN" altLang="en-US" sz="2800" dirty="0">
                <a:solidFill>
                  <a:srgbClr val="CC0000"/>
                </a:solidFill>
                <a:sym typeface="Symbol" pitchFamily="18" charset="2"/>
              </a:rPr>
              <a:t>半波带</a:t>
            </a:r>
            <a:r>
              <a:rPr lang="zh-CN" altLang="en-US" sz="2800" dirty="0">
                <a:solidFill>
                  <a:srgbClr val="CC0000"/>
                </a:solidFill>
                <a:latin typeface="华文中宋"/>
                <a:sym typeface="Symbol" pitchFamily="18" charset="2"/>
              </a:rPr>
              <a:t>”</a:t>
            </a:r>
            <a:r>
              <a:rPr lang="zh-CN" altLang="en-US" sz="2800" dirty="0">
                <a:solidFill>
                  <a:srgbClr val="CC0000"/>
                </a:solidFill>
                <a:sym typeface="Symbol" pitchFamily="18" charset="2"/>
              </a:rPr>
              <a:t>发的光在</a:t>
            </a:r>
            <a:r>
              <a:rPr lang="en-US" altLang="zh-CN" sz="2800" dirty="0">
                <a:solidFill>
                  <a:srgbClr val="CC0000"/>
                </a:solidFill>
                <a:sym typeface="Symbol" pitchFamily="18" charset="2"/>
              </a:rPr>
              <a:t>P</a:t>
            </a:r>
            <a:r>
              <a:rPr lang="zh-CN" altLang="en-US" sz="2800" dirty="0">
                <a:solidFill>
                  <a:srgbClr val="CC0000"/>
                </a:solidFill>
                <a:sym typeface="Symbol" pitchFamily="18" charset="2"/>
              </a:rPr>
              <a:t>处干涉形成明纹</a:t>
            </a:r>
            <a:r>
              <a:rPr lang="en-US" altLang="zh-CN" sz="2800" dirty="0">
                <a:solidFill>
                  <a:srgbClr val="CC0000"/>
                </a:solidFill>
                <a:sym typeface="Symbol" pitchFamily="18" charset="2"/>
              </a:rPr>
              <a:t>,</a:t>
            </a:r>
            <a:r>
              <a:rPr lang="zh-CN" altLang="en-US" sz="2800" dirty="0">
                <a:solidFill>
                  <a:srgbClr val="CC0000"/>
                </a:solidFill>
                <a:sym typeface="Symbol" pitchFamily="18" charset="2"/>
              </a:rPr>
              <a:t>即</a:t>
            </a:r>
          </a:p>
        </p:txBody>
      </p:sp>
      <p:graphicFrame>
        <p:nvGraphicFramePr>
          <p:cNvPr id="170058" name="Object 74"/>
          <p:cNvGraphicFramePr>
            <a:graphicFrameLocks noChangeAspect="1"/>
          </p:cNvGraphicFramePr>
          <p:nvPr/>
        </p:nvGraphicFramePr>
        <p:xfrm>
          <a:off x="1601788" y="5934098"/>
          <a:ext cx="5535612" cy="852488"/>
        </p:xfrm>
        <a:graphic>
          <a:graphicData uri="http://schemas.openxmlformats.org/presentationml/2006/ole">
            <p:oleObj spid="_x0000_s82947" name="Equation" r:id="rId16" imgW="2552400" imgH="393480" progId="">
              <p:embed/>
            </p:oleObj>
          </a:graphicData>
        </a:graphic>
      </p:graphicFrame>
      <p:sp>
        <p:nvSpPr>
          <p:cNvPr id="170059" name="Rectangle 75"/>
          <p:cNvSpPr>
            <a:spLocks noChangeArrowheads="1"/>
          </p:cNvSpPr>
          <p:nvPr/>
        </p:nvSpPr>
        <p:spPr bwMode="auto">
          <a:xfrm>
            <a:off x="7451725" y="5981722"/>
            <a:ext cx="898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明纹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70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70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70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047" grpId="0"/>
      <p:bldP spid="1700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2" name="Rectangle 4"/>
          <p:cNvSpPr>
            <a:spLocks noChangeArrowheads="1"/>
          </p:cNvSpPr>
          <p:nvPr/>
        </p:nvSpPr>
        <p:spPr bwMode="auto">
          <a:xfrm>
            <a:off x="0" y="504825"/>
            <a:ext cx="11064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800" dirty="0">
                <a:solidFill>
                  <a:srgbClr val="0000CC"/>
                </a:solidFill>
                <a:latin typeface="楷体_GB2312" pitchFamily="49" charset="-122"/>
              </a:rPr>
              <a:t>3</a:t>
            </a:r>
            <a:r>
              <a:rPr lang="zh-CN" altLang="en-US" sz="2800" dirty="0">
                <a:solidFill>
                  <a:srgbClr val="0000CC"/>
                </a:solidFill>
                <a:latin typeface="楷体_GB2312" pitchFamily="49" charset="-122"/>
              </a:rPr>
              <a:t>）</a:t>
            </a:r>
          </a:p>
        </p:txBody>
      </p:sp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5221288" y="549275"/>
            <a:ext cx="3578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楷体_GB2312" pitchFamily="49" charset="-122"/>
              </a:rPr>
              <a:t>缝分成</a:t>
            </a:r>
            <a:r>
              <a:rPr lang="zh-CN" altLang="en-US" sz="2800" dirty="0"/>
              <a:t>整数个</a:t>
            </a:r>
            <a:r>
              <a:rPr lang="zh-CN" altLang="en-US" sz="2800" dirty="0">
                <a:latin typeface="楷体_GB2312" pitchFamily="49" charset="-122"/>
              </a:rPr>
              <a:t>半波带</a:t>
            </a:r>
            <a:r>
              <a:rPr lang="en-US" altLang="zh-CN" sz="2800" dirty="0">
                <a:latin typeface="楷体_GB2312" pitchFamily="49" charset="-122"/>
              </a:rPr>
              <a:t>.</a:t>
            </a:r>
          </a:p>
        </p:txBody>
      </p:sp>
      <p:sp>
        <p:nvSpPr>
          <p:cNvPr id="171016" name="Rectangle 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71015" name="Object 7"/>
          <p:cNvGraphicFramePr>
            <a:graphicFrameLocks noChangeAspect="1"/>
          </p:cNvGraphicFramePr>
          <p:nvPr/>
        </p:nvGraphicFramePr>
        <p:xfrm>
          <a:off x="701675" y="368300"/>
          <a:ext cx="4279900" cy="909638"/>
        </p:xfrm>
        <a:graphic>
          <a:graphicData uri="http://schemas.openxmlformats.org/presentationml/2006/ole">
            <p:oleObj spid="_x0000_s83970" name="Equation" r:id="rId3" imgW="1841400" imgH="393480" progId="">
              <p:embed/>
            </p:oleObj>
          </a:graphicData>
        </a:graphic>
      </p:graphicFrame>
      <p:sp>
        <p:nvSpPr>
          <p:cNvPr id="171017" name="Rectangle 9"/>
          <p:cNvSpPr>
            <a:spLocks noChangeArrowheads="1"/>
          </p:cNvSpPr>
          <p:nvPr/>
        </p:nvSpPr>
        <p:spPr bwMode="auto">
          <a:xfrm>
            <a:off x="296863" y="1314450"/>
            <a:ext cx="18421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楷体_GB2312" pitchFamily="49" charset="-122"/>
              </a:rPr>
              <a:t>n</a:t>
            </a:r>
            <a:r>
              <a:rPr lang="zh-CN" altLang="en-US" sz="2800" dirty="0">
                <a:latin typeface="楷体_GB2312" pitchFamily="49" charset="-122"/>
              </a:rPr>
              <a:t>为偶数，</a:t>
            </a:r>
          </a:p>
        </p:txBody>
      </p:sp>
      <p:graphicFrame>
        <p:nvGraphicFramePr>
          <p:cNvPr id="171018" name="Object 10"/>
          <p:cNvGraphicFramePr>
            <a:graphicFrameLocks noChangeAspect="1"/>
          </p:cNvGraphicFramePr>
          <p:nvPr/>
        </p:nvGraphicFramePr>
        <p:xfrm>
          <a:off x="2006600" y="1223963"/>
          <a:ext cx="5284788" cy="909637"/>
        </p:xfrm>
        <a:graphic>
          <a:graphicData uri="http://schemas.openxmlformats.org/presentationml/2006/ole">
            <p:oleObj spid="_x0000_s83971" name="Equation" r:id="rId4" imgW="2273040" imgH="393480" progId="">
              <p:embed/>
            </p:oleObj>
          </a:graphicData>
        </a:graphic>
      </p:graphicFrame>
      <p:sp>
        <p:nvSpPr>
          <p:cNvPr id="171019" name="Rectangle 11"/>
          <p:cNvSpPr>
            <a:spLocks noChangeArrowheads="1"/>
          </p:cNvSpPr>
          <p:nvPr/>
        </p:nvSpPr>
        <p:spPr bwMode="auto">
          <a:xfrm>
            <a:off x="7721600" y="1358900"/>
            <a:ext cx="898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0000CC"/>
                </a:solidFill>
                <a:latin typeface="楷体_GB2312" pitchFamily="49" charset="-122"/>
              </a:rPr>
              <a:t>暗纹</a:t>
            </a:r>
          </a:p>
        </p:txBody>
      </p:sp>
      <p:sp>
        <p:nvSpPr>
          <p:cNvPr id="171020" name="Rectangle 12"/>
          <p:cNvSpPr>
            <a:spLocks noChangeArrowheads="1"/>
          </p:cNvSpPr>
          <p:nvPr/>
        </p:nvSpPr>
        <p:spPr bwMode="auto">
          <a:xfrm>
            <a:off x="296863" y="2259013"/>
            <a:ext cx="18421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楷体_GB2312" pitchFamily="49" charset="-122"/>
              </a:rPr>
              <a:t>n</a:t>
            </a:r>
            <a:r>
              <a:rPr lang="zh-CN" altLang="en-US" sz="2800" dirty="0">
                <a:latin typeface="楷体_GB2312" pitchFamily="49" charset="-122"/>
              </a:rPr>
              <a:t>为奇数，</a:t>
            </a:r>
          </a:p>
        </p:txBody>
      </p:sp>
      <p:graphicFrame>
        <p:nvGraphicFramePr>
          <p:cNvPr id="171021" name="Object 13"/>
          <p:cNvGraphicFramePr>
            <a:graphicFrameLocks noChangeAspect="1"/>
          </p:cNvGraphicFramePr>
          <p:nvPr/>
        </p:nvGraphicFramePr>
        <p:xfrm>
          <a:off x="1871663" y="2124075"/>
          <a:ext cx="5934075" cy="909638"/>
        </p:xfrm>
        <a:graphic>
          <a:graphicData uri="http://schemas.openxmlformats.org/presentationml/2006/ole">
            <p:oleObj spid="_x0000_s83972" name="Equation" r:id="rId5" imgW="2552400" imgH="393480" progId="">
              <p:embed/>
            </p:oleObj>
          </a:graphicData>
        </a:graphic>
      </p:graphicFrame>
      <p:sp>
        <p:nvSpPr>
          <p:cNvPr id="171022" name="Rectangle 14"/>
          <p:cNvSpPr>
            <a:spLocks noChangeArrowheads="1"/>
          </p:cNvSpPr>
          <p:nvPr/>
        </p:nvSpPr>
        <p:spPr bwMode="auto">
          <a:xfrm>
            <a:off x="7812088" y="2259013"/>
            <a:ext cx="898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明纹</a:t>
            </a:r>
          </a:p>
        </p:txBody>
      </p:sp>
      <p:sp>
        <p:nvSpPr>
          <p:cNvPr id="171023" name="Rectangle 15"/>
          <p:cNvSpPr>
            <a:spLocks noChangeArrowheads="1"/>
          </p:cNvSpPr>
          <p:nvPr/>
        </p:nvSpPr>
        <p:spPr bwMode="auto">
          <a:xfrm>
            <a:off x="0" y="3249613"/>
            <a:ext cx="9715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800" dirty="0">
                <a:solidFill>
                  <a:srgbClr val="0000CC"/>
                </a:solidFill>
                <a:latin typeface="楷体_GB2312" pitchFamily="49" charset="-122"/>
              </a:rPr>
              <a:t>4</a:t>
            </a:r>
            <a:r>
              <a:rPr lang="zh-CN" altLang="en-US" sz="2800" dirty="0">
                <a:solidFill>
                  <a:srgbClr val="0000CC"/>
                </a:solidFill>
                <a:latin typeface="楷体_GB2312" pitchFamily="49" charset="-122"/>
              </a:rPr>
              <a:t>）</a:t>
            </a:r>
          </a:p>
        </p:txBody>
      </p:sp>
      <p:sp>
        <p:nvSpPr>
          <p:cNvPr id="171024" name="Rectangle 16"/>
          <p:cNvSpPr>
            <a:spLocks noChangeArrowheads="1"/>
          </p:cNvSpPr>
          <p:nvPr/>
        </p:nvSpPr>
        <p:spPr bwMode="auto">
          <a:xfrm>
            <a:off x="476250" y="3968750"/>
            <a:ext cx="79216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dirty="0">
                <a:latin typeface="楷体_GB2312" pitchFamily="49" charset="-122"/>
              </a:rPr>
              <a:t>   </a:t>
            </a:r>
            <a:r>
              <a:rPr lang="zh-CN" altLang="en-US" sz="2800" dirty="0">
                <a:latin typeface="楷体_GB2312" pitchFamily="49" charset="-122"/>
              </a:rPr>
              <a:t>则总有一部分振动不能被抵消，会聚在屏上的亮度介于明暗纹之间。</a:t>
            </a:r>
          </a:p>
        </p:txBody>
      </p:sp>
      <p:graphicFrame>
        <p:nvGraphicFramePr>
          <p:cNvPr id="171025" name="Object 17"/>
          <p:cNvGraphicFramePr>
            <a:graphicFrameLocks noChangeAspect="1"/>
          </p:cNvGraphicFramePr>
          <p:nvPr/>
        </p:nvGraphicFramePr>
        <p:xfrm>
          <a:off x="385763" y="3068638"/>
          <a:ext cx="4633912" cy="909637"/>
        </p:xfrm>
        <a:graphic>
          <a:graphicData uri="http://schemas.openxmlformats.org/presentationml/2006/ole">
            <p:oleObj spid="_x0000_s83973" name="Equation" r:id="rId6" imgW="1993680" imgH="393480" progId="">
              <p:embed/>
            </p:oleObj>
          </a:graphicData>
        </a:graphic>
      </p:graphicFrame>
      <p:sp>
        <p:nvSpPr>
          <p:cNvPr id="171026" name="Rectangle 18"/>
          <p:cNvSpPr>
            <a:spLocks noChangeArrowheads="1"/>
          </p:cNvSpPr>
          <p:nvPr/>
        </p:nvSpPr>
        <p:spPr bwMode="auto">
          <a:xfrm>
            <a:off x="5021263" y="3249613"/>
            <a:ext cx="4292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楷体_GB2312" pitchFamily="49" charset="-122"/>
              </a:rPr>
              <a:t>缝不能分成整数</a:t>
            </a:r>
            <a:r>
              <a:rPr lang="zh-CN" altLang="en-US" sz="2800" dirty="0"/>
              <a:t>个</a:t>
            </a:r>
            <a:r>
              <a:rPr lang="zh-CN" altLang="en-US" sz="2800" dirty="0">
                <a:latin typeface="楷体_GB2312" pitchFamily="49" charset="-122"/>
              </a:rPr>
              <a:t>半波带</a:t>
            </a:r>
            <a:r>
              <a:rPr lang="en-US" altLang="zh-CN" sz="2800" dirty="0">
                <a:latin typeface="楷体_GB2312" pitchFamily="49" charset="-122"/>
              </a:rPr>
              <a:t>.</a:t>
            </a:r>
          </a:p>
        </p:txBody>
      </p:sp>
      <p:sp>
        <p:nvSpPr>
          <p:cNvPr id="171029" name="Rectangle 21"/>
          <p:cNvSpPr>
            <a:spLocks noChangeArrowheads="1"/>
          </p:cNvSpPr>
          <p:nvPr/>
        </p:nvSpPr>
        <p:spPr bwMode="auto">
          <a:xfrm>
            <a:off x="657225" y="5094288"/>
            <a:ext cx="4292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2800" dirty="0">
                <a:latin typeface="楷体_GB2312" pitchFamily="49" charset="-122"/>
              </a:rPr>
              <a:t>综上可知，可得如下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结论</a:t>
            </a:r>
            <a:r>
              <a:rPr lang="zh-CN" altLang="en-US" sz="2800" dirty="0">
                <a:latin typeface="楷体_GB2312" pitchFamily="49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2" grpId="0"/>
      <p:bldP spid="1710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AutoShape 3"/>
          <p:cNvSpPr>
            <a:spLocks/>
          </p:cNvSpPr>
          <p:nvPr/>
        </p:nvSpPr>
        <p:spPr bwMode="auto">
          <a:xfrm>
            <a:off x="385763" y="1493838"/>
            <a:ext cx="315912" cy="2160587"/>
          </a:xfrm>
          <a:prstGeom prst="leftBrace">
            <a:avLst>
              <a:gd name="adj1" fmla="val 56993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3125" name="Text Box 5"/>
          <p:cNvSpPr txBox="1">
            <a:spLocks noChangeArrowheads="1"/>
          </p:cNvSpPr>
          <p:nvPr/>
        </p:nvSpPr>
        <p:spPr bwMode="auto">
          <a:xfrm>
            <a:off x="746125" y="3114675"/>
            <a:ext cx="20685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</a:rPr>
              <a:t>暗纹中心</a:t>
            </a:r>
            <a:endParaRPr kumimoji="0" lang="zh-CN" altLang="en-US" sz="2800" dirty="0">
              <a:solidFill>
                <a:srgbClr val="0000FF"/>
              </a:solidFill>
              <a:latin typeface="楷体_GB2312" pitchFamily="49" charset="-122"/>
            </a:endParaRPr>
          </a:p>
        </p:txBody>
      </p:sp>
      <p:sp>
        <p:nvSpPr>
          <p:cNvPr id="133127" name="Text Box 7"/>
          <p:cNvSpPr txBox="1">
            <a:spLocks noChangeArrowheads="1"/>
          </p:cNvSpPr>
          <p:nvPr/>
        </p:nvSpPr>
        <p:spPr bwMode="auto">
          <a:xfrm>
            <a:off x="701675" y="2212975"/>
            <a:ext cx="33131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明纹中心（近似）</a:t>
            </a:r>
          </a:p>
        </p:txBody>
      </p:sp>
      <p:sp>
        <p:nvSpPr>
          <p:cNvPr id="133139" name="Text Box 19"/>
          <p:cNvSpPr txBox="1">
            <a:spLocks noChangeArrowheads="1"/>
          </p:cNvSpPr>
          <p:nvPr/>
        </p:nvSpPr>
        <p:spPr bwMode="auto">
          <a:xfrm>
            <a:off x="836613" y="1358900"/>
            <a:ext cx="3124200" cy="519113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lg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中央明纹中心</a:t>
            </a:r>
          </a:p>
        </p:txBody>
      </p:sp>
      <p:graphicFrame>
        <p:nvGraphicFramePr>
          <p:cNvPr id="133153" name="Object 33"/>
          <p:cNvGraphicFramePr>
            <a:graphicFrameLocks noChangeAspect="1"/>
          </p:cNvGraphicFramePr>
          <p:nvPr/>
        </p:nvGraphicFramePr>
        <p:xfrm>
          <a:off x="2501900" y="2979738"/>
          <a:ext cx="4008438" cy="830262"/>
        </p:xfrm>
        <a:graphic>
          <a:graphicData uri="http://schemas.openxmlformats.org/presentationml/2006/ole">
            <p:oleObj spid="_x0000_s84994" name="Equation" r:id="rId3" imgW="1904760" imgH="393480" progId="">
              <p:embed/>
            </p:oleObj>
          </a:graphicData>
        </a:graphic>
      </p:graphicFrame>
      <p:graphicFrame>
        <p:nvGraphicFramePr>
          <p:cNvPr id="133154" name="Object 34"/>
          <p:cNvGraphicFramePr>
            <a:graphicFrameLocks noChangeAspect="1"/>
          </p:cNvGraphicFramePr>
          <p:nvPr/>
        </p:nvGraphicFramePr>
        <p:xfrm>
          <a:off x="3492500" y="1403350"/>
          <a:ext cx="2428875" cy="531813"/>
        </p:xfrm>
        <a:graphic>
          <a:graphicData uri="http://schemas.openxmlformats.org/presentationml/2006/ole">
            <p:oleObj spid="_x0000_s84995" name="Equation" r:id="rId4" imgW="927000" imgH="203040" progId="">
              <p:embed/>
            </p:oleObj>
          </a:graphicData>
        </a:graphic>
      </p:graphicFrame>
      <p:graphicFrame>
        <p:nvGraphicFramePr>
          <p:cNvPr id="133155" name="Object 35"/>
          <p:cNvGraphicFramePr>
            <a:graphicFrameLocks noChangeAspect="1"/>
          </p:cNvGraphicFramePr>
          <p:nvPr/>
        </p:nvGraphicFramePr>
        <p:xfrm>
          <a:off x="3671888" y="2033588"/>
          <a:ext cx="4868862" cy="873125"/>
        </p:xfrm>
        <a:graphic>
          <a:graphicData uri="http://schemas.openxmlformats.org/presentationml/2006/ole">
            <p:oleObj spid="_x0000_s84996" name="Equation" r:id="rId5" imgW="2197080" imgH="393480" progId="">
              <p:embed/>
            </p:oleObj>
          </a:graphicData>
        </a:graphic>
      </p:graphicFrame>
      <p:sp>
        <p:nvSpPr>
          <p:cNvPr id="133157" name="Text Box 37"/>
          <p:cNvSpPr txBox="1">
            <a:spLocks noChangeArrowheads="1"/>
          </p:cNvSpPr>
          <p:nvPr/>
        </p:nvSpPr>
        <p:spPr bwMode="auto">
          <a:xfrm>
            <a:off x="296863" y="503238"/>
            <a:ext cx="4591050" cy="519112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lg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△</a:t>
            </a: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单缝衍射明、暗条纹条件</a:t>
            </a:r>
          </a:p>
        </p:txBody>
      </p:sp>
      <p:sp>
        <p:nvSpPr>
          <p:cNvPr id="133160" name="Rectangle 40"/>
          <p:cNvSpPr>
            <a:spLocks noChangeArrowheads="1"/>
          </p:cNvSpPr>
          <p:nvPr/>
        </p:nvSpPr>
        <p:spPr bwMode="auto">
          <a:xfrm>
            <a:off x="0" y="31988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sp>
        <p:nvSpPr>
          <p:cNvPr id="133161" name="Rectangle 41"/>
          <p:cNvSpPr>
            <a:spLocks noChangeArrowheads="1"/>
          </p:cNvSpPr>
          <p:nvPr/>
        </p:nvSpPr>
        <p:spPr bwMode="auto">
          <a:xfrm>
            <a:off x="611188" y="4149725"/>
            <a:ext cx="8101012" cy="138271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dirty="0">
                <a:latin typeface="楷体_GB2312" pitchFamily="49" charset="-122"/>
                <a:cs typeface="Times New Roman" pitchFamily="18" charset="0"/>
              </a:rPr>
              <a:t> </a:t>
            </a:r>
            <a:r>
              <a:rPr lang="en-US" altLang="zh-CN" sz="2800" i="1" dirty="0">
                <a:cs typeface="Times New Roman" pitchFamily="18" charset="0"/>
              </a:rPr>
              <a:t>k</a:t>
            </a:r>
            <a:r>
              <a:rPr lang="en-US" altLang="zh-CN" sz="2800" dirty="0">
                <a:latin typeface="楷体_GB2312" pitchFamily="49" charset="-122"/>
                <a:cs typeface="Times New Roman" pitchFamily="18" charset="0"/>
              </a:rPr>
              <a:t>=0</a:t>
            </a:r>
            <a:r>
              <a:rPr lang="zh-CN" altLang="en-US" sz="2800" dirty="0">
                <a:latin typeface="楷体_GB2312" pitchFamily="49" charset="-122"/>
                <a:cs typeface="Times New Roman" pitchFamily="18" charset="0"/>
              </a:rPr>
              <a:t>为中央明纹，</a:t>
            </a:r>
            <a:r>
              <a:rPr lang="en-US" altLang="zh-CN" sz="2800" i="1" dirty="0">
                <a:cs typeface="Times New Roman" pitchFamily="18" charset="0"/>
              </a:rPr>
              <a:t>k</a:t>
            </a:r>
            <a:r>
              <a:rPr lang="en-US" altLang="zh-CN" sz="2800" dirty="0">
                <a:latin typeface="楷体_GB2312" pitchFamily="49" charset="-122"/>
                <a:cs typeface="Times New Roman" pitchFamily="18" charset="0"/>
              </a:rPr>
              <a:t>=1,2,</a:t>
            </a:r>
            <a:r>
              <a:rPr lang="en-US" altLang="zh-CN" sz="2800" dirty="0">
                <a:latin typeface="华文中宋"/>
                <a:cs typeface="Times New Roman" pitchFamily="18" charset="0"/>
              </a:rPr>
              <a:t>…</a:t>
            </a:r>
            <a:r>
              <a:rPr lang="zh-CN" altLang="en-US" sz="2800" dirty="0">
                <a:latin typeface="楷体_GB2312" pitchFamily="49" charset="-122"/>
                <a:cs typeface="Times New Roman" pitchFamily="18" charset="0"/>
              </a:rPr>
              <a:t>分别称为第一，二，</a:t>
            </a:r>
            <a:r>
              <a:rPr lang="en-US" altLang="zh-CN" sz="2800" dirty="0">
                <a:latin typeface="华文中宋"/>
                <a:cs typeface="Times New Roman" pitchFamily="18" charset="0"/>
              </a:rPr>
              <a:t>…</a:t>
            </a:r>
            <a:r>
              <a:rPr lang="zh-CN" altLang="en-US" sz="2800" dirty="0">
                <a:latin typeface="楷体_GB2312" pitchFamily="49" charset="-122"/>
                <a:cs typeface="Times New Roman" pitchFamily="18" charset="0"/>
              </a:rPr>
              <a:t>级明纹（或暗纹）；正负表示对称。可见，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  <a:cs typeface="Times New Roman" pitchFamily="18" charset="0"/>
              </a:rPr>
              <a:t>单缝衍射条纹是关于中央亮纹对称分布的</a:t>
            </a:r>
            <a:r>
              <a:rPr lang="zh-CN" altLang="en-US" sz="2800" dirty="0">
                <a:latin typeface="楷体_GB2312" pitchFamily="49" charset="-122"/>
                <a:cs typeface="Times New Roman" pitchFamily="18" charset="0"/>
              </a:rPr>
              <a:t>。 </a:t>
            </a:r>
          </a:p>
        </p:txBody>
      </p:sp>
      <p:sp>
        <p:nvSpPr>
          <p:cNvPr id="133185" name="Text Box 65"/>
          <p:cNvSpPr txBox="1">
            <a:spLocks noChangeArrowheads="1"/>
          </p:cNvSpPr>
          <p:nvPr/>
        </p:nvSpPr>
        <p:spPr bwMode="auto">
          <a:xfrm>
            <a:off x="6777038" y="3338513"/>
            <a:ext cx="1576387" cy="3968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>
                <a:solidFill>
                  <a:srgbClr val="CC0000"/>
                </a:solidFill>
              </a:rPr>
              <a:t>2</a:t>
            </a:r>
            <a:r>
              <a:rPr lang="en-US" altLang="zh-CN" sz="2000" i="1">
                <a:solidFill>
                  <a:srgbClr val="CC0000"/>
                </a:solidFill>
              </a:rPr>
              <a:t>k</a:t>
            </a:r>
            <a:r>
              <a:rPr lang="zh-CN" altLang="en-US" sz="2000">
                <a:solidFill>
                  <a:srgbClr val="CC0000"/>
                </a:solidFill>
              </a:rPr>
              <a:t>个半波带</a:t>
            </a:r>
          </a:p>
        </p:txBody>
      </p:sp>
      <p:sp>
        <p:nvSpPr>
          <p:cNvPr id="133186" name="Text Box 66"/>
          <p:cNvSpPr txBox="1">
            <a:spLocks noChangeArrowheads="1"/>
          </p:cNvSpPr>
          <p:nvPr/>
        </p:nvSpPr>
        <p:spPr bwMode="auto">
          <a:xfrm>
            <a:off x="6867525" y="2754313"/>
            <a:ext cx="1817688" cy="954107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rgbClr val="CC0000"/>
                </a:solidFill>
              </a:rPr>
              <a:t>2</a:t>
            </a:r>
            <a:r>
              <a:rPr lang="en-US" altLang="zh-CN" sz="2800" i="1" dirty="0">
                <a:solidFill>
                  <a:srgbClr val="CC0000"/>
                </a:solidFill>
              </a:rPr>
              <a:t>k+</a:t>
            </a:r>
            <a:r>
              <a:rPr lang="en-US" altLang="zh-CN" sz="2800" dirty="0">
                <a:solidFill>
                  <a:srgbClr val="CC0000"/>
                </a:solidFill>
              </a:rPr>
              <a:t>1</a:t>
            </a:r>
            <a:r>
              <a:rPr lang="zh-CN" altLang="en-US" sz="2800" dirty="0">
                <a:solidFill>
                  <a:srgbClr val="CC0000"/>
                </a:solidFill>
              </a:rPr>
              <a:t>个半波带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6" name="Rectangle 4"/>
          <p:cNvSpPr>
            <a:spLocks noChangeArrowheads="1"/>
          </p:cNvSpPr>
          <p:nvPr/>
        </p:nvSpPr>
        <p:spPr bwMode="auto">
          <a:xfrm>
            <a:off x="701675" y="863600"/>
            <a:ext cx="2700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2800" dirty="0">
                <a:solidFill>
                  <a:srgbClr val="CC0000"/>
                </a:solidFill>
              </a:rPr>
              <a:t>1)</a:t>
            </a:r>
            <a:r>
              <a:rPr lang="zh-CN" altLang="en-US" sz="2800" dirty="0">
                <a:solidFill>
                  <a:srgbClr val="CC0000"/>
                </a:solidFill>
              </a:rPr>
              <a:t>中央明纹</a:t>
            </a:r>
            <a:endParaRPr lang="zh-CN" altLang="en-US" sz="2800" dirty="0"/>
          </a:p>
        </p:txBody>
      </p:sp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522288" y="368300"/>
            <a:ext cx="1800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800" dirty="0">
                <a:solidFill>
                  <a:srgbClr val="0000CC"/>
                </a:solidFill>
                <a:latin typeface="楷体_GB2312" pitchFamily="49" charset="-122"/>
              </a:rPr>
              <a:t>3.</a:t>
            </a:r>
            <a:r>
              <a:rPr lang="zh-CN" altLang="en-US" sz="2800" dirty="0">
                <a:solidFill>
                  <a:srgbClr val="0000CC"/>
                </a:solidFill>
                <a:latin typeface="楷体_GB2312" pitchFamily="49" charset="-122"/>
              </a:rPr>
              <a:t>说明</a:t>
            </a:r>
          </a:p>
        </p:txBody>
      </p:sp>
      <p:sp>
        <p:nvSpPr>
          <p:cNvPr id="172039" name="Rectangle 7"/>
          <p:cNvSpPr>
            <a:spLocks noChangeArrowheads="1"/>
          </p:cNvSpPr>
          <p:nvPr/>
        </p:nvSpPr>
        <p:spPr bwMode="auto">
          <a:xfrm>
            <a:off x="341313" y="1493838"/>
            <a:ext cx="62103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zh-CN" altLang="en-US" sz="2800" dirty="0">
                <a:solidFill>
                  <a:srgbClr val="CC0000"/>
                </a:solidFill>
                <a:latin typeface="宋体" pitchFamily="2" charset="-122"/>
                <a:cs typeface="Times New Roman" pitchFamily="18" charset="0"/>
              </a:rPr>
              <a:t>半角宽度</a:t>
            </a:r>
            <a:r>
              <a:rPr lang="zh-CN" altLang="en-US" sz="2800" dirty="0">
                <a:latin typeface="宋体" pitchFamily="2" charset="-122"/>
                <a:cs typeface="Times New Roman" pitchFamily="18" charset="0"/>
              </a:rPr>
              <a:t>：</a:t>
            </a:r>
            <a:r>
              <a:rPr lang="en-US" altLang="zh-CN" sz="2800" i="1" dirty="0">
                <a:cs typeface="Times New Roman" pitchFamily="18" charset="0"/>
              </a:rPr>
              <a:t>k</a:t>
            </a:r>
            <a:r>
              <a:rPr lang="en-US" altLang="zh-CN" sz="2800" dirty="0">
                <a:latin typeface="宋体" pitchFamily="2" charset="-122"/>
                <a:cs typeface="Times New Roman" pitchFamily="18" charset="0"/>
              </a:rPr>
              <a:t>=1</a:t>
            </a:r>
            <a:r>
              <a:rPr lang="zh-CN" altLang="en-US" sz="2800" dirty="0">
                <a:latin typeface="宋体" pitchFamily="2" charset="-122"/>
                <a:cs typeface="Times New Roman" pitchFamily="18" charset="0"/>
              </a:rPr>
              <a:t>级暗纹所对应的衍射角</a:t>
            </a:r>
            <a:endParaRPr lang="zh-CN" altLang="en-US" sz="2800" dirty="0">
              <a:cs typeface="Times New Roman" pitchFamily="18" charset="0"/>
            </a:endParaRPr>
          </a:p>
        </p:txBody>
      </p:sp>
      <p:graphicFrame>
        <p:nvGraphicFramePr>
          <p:cNvPr id="172038" name="Object 6"/>
          <p:cNvGraphicFramePr>
            <a:graphicFrameLocks noChangeAspect="1"/>
          </p:cNvGraphicFramePr>
          <p:nvPr/>
        </p:nvGraphicFramePr>
        <p:xfrm>
          <a:off x="2141538" y="2033588"/>
          <a:ext cx="3665537" cy="811212"/>
        </p:xfrm>
        <a:graphic>
          <a:graphicData uri="http://schemas.openxmlformats.org/presentationml/2006/ole">
            <p:oleObj spid="_x0000_s86018" name="Equation" r:id="rId3" imgW="1765080" imgH="393480" progId="">
              <p:embed/>
            </p:oleObj>
          </a:graphicData>
        </a:graphic>
      </p:graphicFrame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701675" y="3384550"/>
            <a:ext cx="3052763" cy="1093788"/>
            <a:chOff x="555" y="2482"/>
            <a:chExt cx="1923" cy="689"/>
          </a:xfrm>
        </p:grpSpPr>
        <p:graphicFrame>
          <p:nvGraphicFramePr>
            <p:cNvPr id="172111" name="Object 79"/>
            <p:cNvGraphicFramePr>
              <a:graphicFrameLocks noChangeAspect="1"/>
            </p:cNvGraphicFramePr>
            <p:nvPr/>
          </p:nvGraphicFramePr>
          <p:xfrm>
            <a:off x="1424" y="2482"/>
            <a:ext cx="1054" cy="689"/>
          </p:xfrm>
          <a:graphic>
            <a:graphicData uri="http://schemas.openxmlformats.org/presentationml/2006/ole">
              <p:oleObj spid="_x0000_s86021" name="公式" r:id="rId4" imgW="698400" imgH="457200" progId="Equation.3">
                <p:embed/>
              </p:oleObj>
            </a:graphicData>
          </a:graphic>
        </p:graphicFrame>
        <p:sp>
          <p:nvSpPr>
            <p:cNvPr id="172112" name="Text Box 80"/>
            <p:cNvSpPr txBox="1">
              <a:spLocks noChangeArrowheads="1"/>
            </p:cNvSpPr>
            <p:nvPr/>
          </p:nvSpPr>
          <p:spPr bwMode="auto">
            <a:xfrm>
              <a:off x="555" y="2628"/>
              <a:ext cx="86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rgbClr val="CC0000"/>
                  </a:solidFill>
                </a:rPr>
                <a:t>角宽度</a:t>
              </a:r>
              <a:r>
                <a:rPr lang="en-US" altLang="zh-CN" sz="2800" dirty="0">
                  <a:solidFill>
                    <a:srgbClr val="CC0000"/>
                  </a:solidFill>
                </a:rPr>
                <a:t>:</a:t>
              </a:r>
            </a:p>
          </p:txBody>
        </p:sp>
      </p:grpSp>
      <p:sp>
        <p:nvSpPr>
          <p:cNvPr id="172113" name="Rectangle 81"/>
          <p:cNvSpPr>
            <a:spLocks noChangeArrowheads="1"/>
          </p:cNvSpPr>
          <p:nvPr/>
        </p:nvSpPr>
        <p:spPr bwMode="auto">
          <a:xfrm>
            <a:off x="476250" y="4373563"/>
            <a:ext cx="71564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线</a:t>
            </a:r>
            <a:r>
              <a:rPr lang="zh-CN" altLang="en-US" sz="2800" dirty="0">
                <a:solidFill>
                  <a:srgbClr val="CC0000"/>
                </a:solidFill>
              </a:rPr>
              <a:t>宽度</a:t>
            </a:r>
            <a:r>
              <a:rPr lang="en-US" altLang="zh-CN" sz="2800" dirty="0">
                <a:solidFill>
                  <a:srgbClr val="CC0000"/>
                </a:solidFill>
              </a:rPr>
              <a:t>: </a:t>
            </a:r>
            <a:r>
              <a:rPr lang="en-US" altLang="zh-CN" sz="2800" i="1" dirty="0"/>
              <a:t>k</a:t>
            </a:r>
            <a:r>
              <a:rPr lang="en-US" altLang="zh-CN" sz="2800" dirty="0"/>
              <a:t>=1</a:t>
            </a:r>
            <a:r>
              <a:rPr lang="zh-CN" altLang="en-US" sz="2800" dirty="0"/>
              <a:t>和</a:t>
            </a:r>
            <a:r>
              <a:rPr lang="en-US" altLang="zh-CN" sz="2800" i="1" dirty="0"/>
              <a:t>k</a:t>
            </a:r>
            <a:r>
              <a:rPr lang="en-US" altLang="zh-CN" sz="2800" dirty="0"/>
              <a:t>= -1</a:t>
            </a:r>
            <a:r>
              <a:rPr lang="zh-CN" altLang="en-US" sz="2800" dirty="0"/>
              <a:t>两个第一级暗纹间距离。</a:t>
            </a:r>
          </a:p>
        </p:txBody>
      </p:sp>
      <p:graphicFrame>
        <p:nvGraphicFramePr>
          <p:cNvPr id="172116" name="Object 84"/>
          <p:cNvGraphicFramePr>
            <a:graphicFrameLocks noChangeAspect="1"/>
          </p:cNvGraphicFramePr>
          <p:nvPr/>
        </p:nvGraphicFramePr>
        <p:xfrm>
          <a:off x="1557338" y="5003800"/>
          <a:ext cx="5881687" cy="960438"/>
        </p:xfrm>
        <a:graphic>
          <a:graphicData uri="http://schemas.openxmlformats.org/presentationml/2006/ole">
            <p:oleObj spid="_x0000_s86019" name="Equation" r:id="rId5" imgW="2387520" imgH="393480" progId="">
              <p:embed/>
            </p:oleObj>
          </a:graphicData>
        </a:graphic>
      </p:graphicFrame>
      <p:sp>
        <p:nvSpPr>
          <p:cNvPr id="172119" name="Rectangle 87"/>
          <p:cNvSpPr>
            <a:spLocks noChangeArrowheads="1"/>
          </p:cNvSpPr>
          <p:nvPr/>
        </p:nvSpPr>
        <p:spPr bwMode="auto">
          <a:xfrm>
            <a:off x="2636838" y="4149725"/>
            <a:ext cx="336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1200" b="0">
                <a:latin typeface="宋体" pitchFamily="2" charset="-122"/>
                <a:ea typeface="宋体" pitchFamily="2" charset="-122"/>
                <a:cs typeface="Times New Roman" pitchFamily="18" charset="0"/>
              </a:rPr>
              <a:t>。</a:t>
            </a:r>
            <a:endParaRPr lang="zh-CN" altLang="en-US" sz="2400" b="0">
              <a:ea typeface="宋体" pitchFamily="2" charset="-122"/>
            </a:endParaRPr>
          </a:p>
        </p:txBody>
      </p:sp>
      <p:sp>
        <p:nvSpPr>
          <p:cNvPr id="172121" name="AutoShape 89"/>
          <p:cNvSpPr>
            <a:spLocks/>
          </p:cNvSpPr>
          <p:nvPr/>
        </p:nvSpPr>
        <p:spPr bwMode="auto">
          <a:xfrm>
            <a:off x="250825" y="1628775"/>
            <a:ext cx="315913" cy="2970213"/>
          </a:xfrm>
          <a:prstGeom prst="leftBrace">
            <a:avLst>
              <a:gd name="adj1" fmla="val 78350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172122" name="Picture 9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62700" y="908050"/>
            <a:ext cx="2781300" cy="3505200"/>
          </a:xfrm>
          <a:prstGeom prst="rect">
            <a:avLst/>
          </a:prstGeom>
          <a:noFill/>
        </p:spPr>
      </p:pic>
      <p:graphicFrame>
        <p:nvGraphicFramePr>
          <p:cNvPr id="172124" name="Object 92"/>
          <p:cNvGraphicFramePr>
            <a:graphicFrameLocks noChangeAspect="1"/>
          </p:cNvGraphicFramePr>
          <p:nvPr/>
        </p:nvGraphicFramePr>
        <p:xfrm>
          <a:off x="2457450" y="2754313"/>
          <a:ext cx="3297238" cy="811212"/>
        </p:xfrm>
        <a:graphic>
          <a:graphicData uri="http://schemas.openxmlformats.org/presentationml/2006/ole">
            <p:oleObj spid="_x0000_s86020" name="Equation" r:id="rId7" imgW="1587240" imgH="393480" progId="">
              <p:embed/>
            </p:oleObj>
          </a:graphicData>
        </a:graphic>
      </p:graphicFrame>
      <p:sp>
        <p:nvSpPr>
          <p:cNvPr id="172125" name="Rectangle 93"/>
          <p:cNvSpPr>
            <a:spLocks noChangeArrowheads="1"/>
          </p:cNvSpPr>
          <p:nvPr/>
        </p:nvSpPr>
        <p:spPr bwMode="auto">
          <a:xfrm>
            <a:off x="1331913" y="2933700"/>
            <a:ext cx="541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/>
              <a:t>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2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2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6" grpId="0" autoUpdateAnimBg="0"/>
      <p:bldP spid="17211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0" name="Text Box 4"/>
          <p:cNvSpPr txBox="1">
            <a:spLocks noChangeArrowheads="1"/>
          </p:cNvSpPr>
          <p:nvPr/>
        </p:nvSpPr>
        <p:spPr bwMode="auto">
          <a:xfrm>
            <a:off x="250825" y="323850"/>
            <a:ext cx="5310188" cy="519113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lg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800" dirty="0">
                <a:solidFill>
                  <a:srgbClr val="FF0000"/>
                </a:solidFill>
                <a:latin typeface="楷体_GB2312" pitchFamily="49" charset="-122"/>
              </a:rPr>
              <a:t>2</a:t>
            </a:r>
            <a:r>
              <a:rPr kumimoji="0" lang="zh-CN" altLang="en-US" sz="2800" dirty="0">
                <a:solidFill>
                  <a:srgbClr val="FF0000"/>
                </a:solidFill>
                <a:latin typeface="楷体_GB2312" pitchFamily="49" charset="-122"/>
              </a:rPr>
              <a:t>）其他条纹在屏幕上线位置</a:t>
            </a:r>
          </a:p>
        </p:txBody>
      </p:sp>
      <p:sp>
        <p:nvSpPr>
          <p:cNvPr id="173061" name="Text Box 5"/>
          <p:cNvSpPr txBox="1">
            <a:spLocks noChangeArrowheads="1"/>
          </p:cNvSpPr>
          <p:nvPr/>
        </p:nvSpPr>
        <p:spPr bwMode="auto">
          <a:xfrm>
            <a:off x="565150" y="3157538"/>
            <a:ext cx="2116138" cy="519112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lg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暗纹中心：</a:t>
            </a:r>
          </a:p>
        </p:txBody>
      </p:sp>
      <p:graphicFrame>
        <p:nvGraphicFramePr>
          <p:cNvPr id="173062" name="Object 6"/>
          <p:cNvGraphicFramePr>
            <a:graphicFrameLocks noGrp="1" noChangeAspect="1"/>
          </p:cNvGraphicFramePr>
          <p:nvPr>
            <p:ph sz="half" idx="1"/>
          </p:nvPr>
        </p:nvGraphicFramePr>
        <p:xfrm>
          <a:off x="2411413" y="2301875"/>
          <a:ext cx="6030912" cy="801688"/>
        </p:xfrm>
        <a:graphic>
          <a:graphicData uri="http://schemas.openxmlformats.org/presentationml/2006/ole">
            <p:oleObj spid="_x0000_s87042" name="Equation" r:id="rId3" imgW="2958840" imgH="393480" progId="">
              <p:embed/>
            </p:oleObj>
          </a:graphicData>
        </a:graphic>
      </p:graphicFrame>
      <p:graphicFrame>
        <p:nvGraphicFramePr>
          <p:cNvPr id="173064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2457450" y="2979738"/>
          <a:ext cx="5670550" cy="892175"/>
        </p:xfrm>
        <a:graphic>
          <a:graphicData uri="http://schemas.openxmlformats.org/presentationml/2006/ole">
            <p:oleObj spid="_x0000_s87043" name="公式" r:id="rId4" imgW="2908080" imgH="457200" progId="Equation.3">
              <p:embed/>
            </p:oleObj>
          </a:graphicData>
        </a:graphic>
      </p:graphicFrame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520700" y="2481263"/>
            <a:ext cx="2116138" cy="519112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lg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明纹中心：</a:t>
            </a:r>
          </a:p>
        </p:txBody>
      </p:sp>
      <p:sp>
        <p:nvSpPr>
          <p:cNvPr id="173069" name="Rectangle 13"/>
          <p:cNvSpPr>
            <a:spLocks noChangeArrowheads="1"/>
          </p:cNvSpPr>
          <p:nvPr/>
        </p:nvSpPr>
        <p:spPr bwMode="auto">
          <a:xfrm>
            <a:off x="250825" y="3968750"/>
            <a:ext cx="8056563" cy="4270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3</a:t>
            </a:r>
            <a:r>
              <a:rPr lang="zh-CN" altLang="en-US" sz="2800" dirty="0">
                <a:solidFill>
                  <a:srgbClr val="FF0000"/>
                </a:solidFill>
              </a:rPr>
              <a:t>）其他明纹的线宽度：相邻暗纹中心间的距离</a:t>
            </a:r>
          </a:p>
        </p:txBody>
      </p:sp>
      <p:graphicFrame>
        <p:nvGraphicFramePr>
          <p:cNvPr id="173070" name="Object 14"/>
          <p:cNvGraphicFramePr>
            <a:graphicFrameLocks noChangeAspect="1"/>
          </p:cNvGraphicFramePr>
          <p:nvPr/>
        </p:nvGraphicFramePr>
        <p:xfrm>
          <a:off x="2501900" y="4554538"/>
          <a:ext cx="2925763" cy="922337"/>
        </p:xfrm>
        <a:graphic>
          <a:graphicData uri="http://schemas.openxmlformats.org/presentationml/2006/ole">
            <p:oleObj spid="_x0000_s87044" name="Equation" r:id="rId5" imgW="1447560" imgH="457200" progId="">
              <p:embed/>
            </p:oleObj>
          </a:graphicData>
        </a:graphic>
      </p:graphicFrame>
      <p:sp>
        <p:nvSpPr>
          <p:cNvPr id="173076" name="Rectangle 20"/>
          <p:cNvSpPr>
            <a:spLocks noChangeArrowheads="1"/>
          </p:cNvSpPr>
          <p:nvPr/>
        </p:nvSpPr>
        <p:spPr bwMode="auto">
          <a:xfrm>
            <a:off x="657225" y="5499100"/>
            <a:ext cx="67929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即中央明纹宽度为其他明纹宽度的两倍。 </a:t>
            </a:r>
          </a:p>
        </p:txBody>
      </p:sp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3897313" y="368300"/>
            <a:ext cx="4695825" cy="2047875"/>
            <a:chOff x="1507" y="629"/>
            <a:chExt cx="2958" cy="1290"/>
          </a:xfrm>
        </p:grpSpPr>
        <p:sp>
          <p:nvSpPr>
            <p:cNvPr id="173105" name="Line 49"/>
            <p:cNvSpPr>
              <a:spLocks noChangeShapeType="1"/>
            </p:cNvSpPr>
            <p:nvPr/>
          </p:nvSpPr>
          <p:spPr bwMode="auto">
            <a:xfrm>
              <a:off x="1916" y="1395"/>
              <a:ext cx="2519" cy="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Dot"/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" name="Group 50"/>
            <p:cNvGrpSpPr>
              <a:grpSpLocks/>
            </p:cNvGrpSpPr>
            <p:nvPr/>
          </p:nvGrpSpPr>
          <p:grpSpPr bwMode="auto">
            <a:xfrm>
              <a:off x="2001" y="998"/>
              <a:ext cx="879" cy="231"/>
              <a:chOff x="2064" y="3150"/>
              <a:chExt cx="1050" cy="162"/>
            </a:xfrm>
          </p:grpSpPr>
          <p:sp>
            <p:nvSpPr>
              <p:cNvPr id="173107" name="Freeform 51"/>
              <p:cNvSpPr>
                <a:spLocks/>
              </p:cNvSpPr>
              <p:nvPr/>
            </p:nvSpPr>
            <p:spPr bwMode="auto">
              <a:xfrm>
                <a:off x="2064" y="3150"/>
                <a:ext cx="1050" cy="162"/>
              </a:xfrm>
              <a:custGeom>
                <a:avLst/>
                <a:gdLst/>
                <a:ahLst/>
                <a:cxnLst>
                  <a:cxn ang="0">
                    <a:pos x="1044" y="0"/>
                  </a:cxn>
                  <a:cxn ang="0">
                    <a:pos x="0" y="162"/>
                  </a:cxn>
                  <a:cxn ang="0">
                    <a:pos x="1050" y="162"/>
                  </a:cxn>
                  <a:cxn ang="0">
                    <a:pos x="1044" y="0"/>
                  </a:cxn>
                </a:cxnLst>
                <a:rect l="0" t="0" r="r" b="b"/>
                <a:pathLst>
                  <a:path w="1050" h="162">
                    <a:moveTo>
                      <a:pt x="1044" y="0"/>
                    </a:moveTo>
                    <a:lnTo>
                      <a:pt x="0" y="162"/>
                    </a:lnTo>
                    <a:lnTo>
                      <a:pt x="1050" y="162"/>
                    </a:lnTo>
                    <a:lnTo>
                      <a:pt x="104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chemeClr val="bg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sm" len="lg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3108" name="Line 52"/>
              <p:cNvSpPr>
                <a:spLocks noChangeShapeType="1"/>
              </p:cNvSpPr>
              <p:nvPr/>
            </p:nvSpPr>
            <p:spPr bwMode="auto">
              <a:xfrm>
                <a:off x="2064" y="3312"/>
                <a:ext cx="864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4" name="Group 53"/>
            <p:cNvGrpSpPr>
              <a:grpSpLocks/>
            </p:cNvGrpSpPr>
            <p:nvPr/>
          </p:nvGrpSpPr>
          <p:grpSpPr bwMode="auto">
            <a:xfrm>
              <a:off x="2341" y="1168"/>
              <a:ext cx="879" cy="221"/>
              <a:chOff x="2064" y="3150"/>
              <a:chExt cx="1050" cy="162"/>
            </a:xfrm>
          </p:grpSpPr>
          <p:sp>
            <p:nvSpPr>
              <p:cNvPr id="173110" name="Freeform 54"/>
              <p:cNvSpPr>
                <a:spLocks/>
              </p:cNvSpPr>
              <p:nvPr/>
            </p:nvSpPr>
            <p:spPr bwMode="auto">
              <a:xfrm>
                <a:off x="2064" y="3150"/>
                <a:ext cx="1050" cy="162"/>
              </a:xfrm>
              <a:custGeom>
                <a:avLst/>
                <a:gdLst/>
                <a:ahLst/>
                <a:cxnLst>
                  <a:cxn ang="0">
                    <a:pos x="1044" y="0"/>
                  </a:cxn>
                  <a:cxn ang="0">
                    <a:pos x="0" y="162"/>
                  </a:cxn>
                  <a:cxn ang="0">
                    <a:pos x="1050" y="162"/>
                  </a:cxn>
                  <a:cxn ang="0">
                    <a:pos x="1044" y="0"/>
                  </a:cxn>
                </a:cxnLst>
                <a:rect l="0" t="0" r="r" b="b"/>
                <a:pathLst>
                  <a:path w="1050" h="162">
                    <a:moveTo>
                      <a:pt x="1044" y="0"/>
                    </a:moveTo>
                    <a:lnTo>
                      <a:pt x="0" y="162"/>
                    </a:lnTo>
                    <a:lnTo>
                      <a:pt x="1050" y="162"/>
                    </a:lnTo>
                    <a:lnTo>
                      <a:pt x="104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chemeClr val="bg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sm" len="lg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3111" name="Line 55"/>
              <p:cNvSpPr>
                <a:spLocks noChangeShapeType="1"/>
              </p:cNvSpPr>
              <p:nvPr/>
            </p:nvSpPr>
            <p:spPr bwMode="auto">
              <a:xfrm>
                <a:off x="2064" y="3312"/>
                <a:ext cx="864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173112" name="Rectangle 56"/>
            <p:cNvSpPr>
              <a:spLocks noChangeArrowheads="1"/>
            </p:cNvSpPr>
            <p:nvPr/>
          </p:nvSpPr>
          <p:spPr bwMode="auto">
            <a:xfrm>
              <a:off x="1954" y="923"/>
              <a:ext cx="41" cy="303"/>
            </a:xfrm>
            <a:prstGeom prst="rect">
              <a:avLst/>
            </a:prstGeom>
            <a:solidFill>
              <a:srgbClr val="6633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13" name="Rectangle 57"/>
            <p:cNvSpPr>
              <a:spLocks noChangeArrowheads="1"/>
            </p:cNvSpPr>
            <p:nvPr/>
          </p:nvSpPr>
          <p:spPr bwMode="auto">
            <a:xfrm>
              <a:off x="1954" y="1573"/>
              <a:ext cx="41" cy="303"/>
            </a:xfrm>
            <a:prstGeom prst="rect">
              <a:avLst/>
            </a:prstGeom>
            <a:solidFill>
              <a:srgbClr val="6633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14" name="Line 58"/>
            <p:cNvSpPr>
              <a:spLocks noChangeShapeType="1"/>
            </p:cNvSpPr>
            <p:nvPr/>
          </p:nvSpPr>
          <p:spPr bwMode="auto">
            <a:xfrm>
              <a:off x="1507" y="1226"/>
              <a:ext cx="4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15" name="Line 59"/>
            <p:cNvSpPr>
              <a:spLocks noChangeShapeType="1"/>
            </p:cNvSpPr>
            <p:nvPr/>
          </p:nvSpPr>
          <p:spPr bwMode="auto">
            <a:xfrm>
              <a:off x="1507" y="1313"/>
              <a:ext cx="4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16" name="Line 60"/>
            <p:cNvSpPr>
              <a:spLocks noChangeShapeType="1"/>
            </p:cNvSpPr>
            <p:nvPr/>
          </p:nvSpPr>
          <p:spPr bwMode="auto">
            <a:xfrm>
              <a:off x="1519" y="1395"/>
              <a:ext cx="435" cy="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17" name="Line 61"/>
            <p:cNvSpPr>
              <a:spLocks noChangeShapeType="1"/>
            </p:cNvSpPr>
            <p:nvPr/>
          </p:nvSpPr>
          <p:spPr bwMode="auto">
            <a:xfrm>
              <a:off x="1507" y="1486"/>
              <a:ext cx="4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18" name="Line 62"/>
            <p:cNvSpPr>
              <a:spLocks noChangeShapeType="1"/>
            </p:cNvSpPr>
            <p:nvPr/>
          </p:nvSpPr>
          <p:spPr bwMode="auto">
            <a:xfrm>
              <a:off x="1507" y="1573"/>
              <a:ext cx="4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19" name="Line 63"/>
            <p:cNvSpPr>
              <a:spLocks noChangeShapeType="1"/>
            </p:cNvSpPr>
            <p:nvPr/>
          </p:nvSpPr>
          <p:spPr bwMode="auto">
            <a:xfrm flipV="1">
              <a:off x="2001" y="1139"/>
              <a:ext cx="329" cy="8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20" name="Line 64"/>
            <p:cNvSpPr>
              <a:spLocks noChangeShapeType="1"/>
            </p:cNvSpPr>
            <p:nvPr/>
          </p:nvSpPr>
          <p:spPr bwMode="auto">
            <a:xfrm flipV="1">
              <a:off x="1954" y="1207"/>
              <a:ext cx="427" cy="10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21" name="Line 65"/>
            <p:cNvSpPr>
              <a:spLocks noChangeShapeType="1"/>
            </p:cNvSpPr>
            <p:nvPr/>
          </p:nvSpPr>
          <p:spPr bwMode="auto">
            <a:xfrm flipV="1">
              <a:off x="1954" y="1298"/>
              <a:ext cx="382" cy="10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22" name="Line 66"/>
            <p:cNvSpPr>
              <a:spLocks noChangeShapeType="1"/>
            </p:cNvSpPr>
            <p:nvPr/>
          </p:nvSpPr>
          <p:spPr bwMode="auto">
            <a:xfrm flipV="1">
              <a:off x="1973" y="941"/>
              <a:ext cx="2117" cy="54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23" name="Line 67"/>
            <p:cNvSpPr>
              <a:spLocks noChangeShapeType="1"/>
            </p:cNvSpPr>
            <p:nvPr/>
          </p:nvSpPr>
          <p:spPr bwMode="auto">
            <a:xfrm flipV="1">
              <a:off x="1954" y="941"/>
              <a:ext cx="2145" cy="63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24" name="Rectangle 68"/>
            <p:cNvSpPr>
              <a:spLocks noChangeArrowheads="1"/>
            </p:cNvSpPr>
            <p:nvPr/>
          </p:nvSpPr>
          <p:spPr bwMode="auto">
            <a:xfrm>
              <a:off x="4071" y="629"/>
              <a:ext cx="39" cy="129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25" name="Line 69"/>
            <p:cNvSpPr>
              <a:spLocks noChangeShapeType="1"/>
            </p:cNvSpPr>
            <p:nvPr/>
          </p:nvSpPr>
          <p:spPr bwMode="auto">
            <a:xfrm flipV="1">
              <a:off x="2336" y="941"/>
              <a:ext cx="1763" cy="35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26" name="Line 70"/>
            <p:cNvSpPr>
              <a:spLocks noChangeShapeType="1"/>
            </p:cNvSpPr>
            <p:nvPr/>
          </p:nvSpPr>
          <p:spPr bwMode="auto">
            <a:xfrm flipV="1">
              <a:off x="2381" y="941"/>
              <a:ext cx="1690" cy="26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27" name="Line 71"/>
            <p:cNvSpPr>
              <a:spLocks noChangeShapeType="1"/>
            </p:cNvSpPr>
            <p:nvPr/>
          </p:nvSpPr>
          <p:spPr bwMode="auto">
            <a:xfrm flipV="1">
              <a:off x="2313" y="941"/>
              <a:ext cx="1758" cy="19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3128" name="Line 72"/>
            <p:cNvSpPr>
              <a:spLocks noChangeShapeType="1"/>
            </p:cNvSpPr>
            <p:nvPr/>
          </p:nvSpPr>
          <p:spPr bwMode="auto">
            <a:xfrm>
              <a:off x="2256" y="1820"/>
              <a:ext cx="1813" cy="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lg"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73129" name="Object 73"/>
            <p:cNvGraphicFramePr>
              <a:graphicFrameLocks noChangeAspect="1"/>
            </p:cNvGraphicFramePr>
            <p:nvPr/>
          </p:nvGraphicFramePr>
          <p:xfrm>
            <a:off x="3022" y="1480"/>
            <a:ext cx="316" cy="303"/>
          </p:xfrm>
          <a:graphic>
            <a:graphicData uri="http://schemas.openxmlformats.org/presentationml/2006/ole">
              <p:oleObj spid="_x0000_s87046" name="公式" r:id="rId6" imgW="215640" imgH="304560" progId="Equation.3">
                <p:embed/>
              </p:oleObj>
            </a:graphicData>
          </a:graphic>
        </p:graphicFrame>
        <p:graphicFrame>
          <p:nvGraphicFramePr>
            <p:cNvPr id="173130" name="Object 74"/>
            <p:cNvGraphicFramePr>
              <a:graphicFrameLocks noChangeAspect="1"/>
            </p:cNvGraphicFramePr>
            <p:nvPr/>
          </p:nvGraphicFramePr>
          <p:xfrm>
            <a:off x="2036" y="962"/>
            <a:ext cx="172" cy="225"/>
          </p:xfrm>
          <a:graphic>
            <a:graphicData uri="http://schemas.openxmlformats.org/presentationml/2006/ole">
              <p:oleObj spid="_x0000_s87047" name="公式" r:id="rId7" imgW="164880" imgH="203040" progId="Equation.3">
                <p:embed/>
              </p:oleObj>
            </a:graphicData>
          </a:graphic>
        </p:graphicFrame>
        <p:sp>
          <p:nvSpPr>
            <p:cNvPr id="173131" name="Oval 75"/>
            <p:cNvSpPr>
              <a:spLocks noChangeArrowheads="1"/>
            </p:cNvSpPr>
            <p:nvPr/>
          </p:nvSpPr>
          <p:spPr bwMode="auto">
            <a:xfrm>
              <a:off x="2200" y="941"/>
              <a:ext cx="122" cy="865"/>
            </a:xfrm>
            <a:prstGeom prst="ellipse">
              <a:avLst/>
            </a:prstGeom>
            <a:solidFill>
              <a:srgbClr val="00FFCC">
                <a:alpha val="50000"/>
              </a:srgbClr>
            </a:solidFill>
            <a:ln w="19050">
              <a:solidFill>
                <a:srgbClr val="0066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73132" name="Object 76"/>
            <p:cNvGraphicFramePr>
              <a:graphicFrameLocks noChangeAspect="1"/>
            </p:cNvGraphicFramePr>
            <p:nvPr/>
          </p:nvGraphicFramePr>
          <p:xfrm>
            <a:off x="4092" y="1400"/>
            <a:ext cx="221" cy="274"/>
          </p:xfrm>
          <a:graphic>
            <a:graphicData uri="http://schemas.openxmlformats.org/presentationml/2006/ole">
              <p:oleObj spid="_x0000_s87048" name="Equation" r:id="rId8" imgW="152280" imgH="177480" progId="Equation.3">
                <p:embed/>
              </p:oleObj>
            </a:graphicData>
          </a:graphic>
        </p:graphicFrame>
        <p:graphicFrame>
          <p:nvGraphicFramePr>
            <p:cNvPr id="173133" name="Object 77"/>
            <p:cNvGraphicFramePr>
              <a:graphicFrameLocks noChangeAspect="1"/>
            </p:cNvGraphicFramePr>
            <p:nvPr/>
          </p:nvGraphicFramePr>
          <p:xfrm>
            <a:off x="2865" y="1259"/>
            <a:ext cx="157" cy="196"/>
          </p:xfrm>
          <a:graphic>
            <a:graphicData uri="http://schemas.openxmlformats.org/presentationml/2006/ole">
              <p:oleObj spid="_x0000_s87049" name="公式" r:id="rId9" imgW="152280" imgH="177480" progId="Equation.3">
                <p:embed/>
              </p:oleObj>
            </a:graphicData>
          </a:graphic>
        </p:graphicFrame>
        <p:sp>
          <p:nvSpPr>
            <p:cNvPr id="173134" name="Line 78"/>
            <p:cNvSpPr>
              <a:spLocks noChangeShapeType="1"/>
            </p:cNvSpPr>
            <p:nvPr/>
          </p:nvSpPr>
          <p:spPr bwMode="auto">
            <a:xfrm>
              <a:off x="4099" y="941"/>
              <a:ext cx="36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lg"/>
              <a:tailEnd type="none" w="sm" len="lg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173135" name="Object 79"/>
            <p:cNvGraphicFramePr>
              <a:graphicFrameLocks noChangeAspect="1"/>
            </p:cNvGraphicFramePr>
            <p:nvPr/>
          </p:nvGraphicFramePr>
          <p:xfrm>
            <a:off x="4184" y="1026"/>
            <a:ext cx="228" cy="260"/>
          </p:xfrm>
          <a:graphic>
            <a:graphicData uri="http://schemas.openxmlformats.org/presentationml/2006/ole">
              <p:oleObj spid="_x0000_s87050" name="Equation" r:id="rId10" imgW="177480" imgH="190440" progId="Equation.3">
                <p:embed/>
              </p:oleObj>
            </a:graphicData>
          </a:graphic>
        </p:graphicFrame>
        <p:sp>
          <p:nvSpPr>
            <p:cNvPr id="173136" name="Line 80"/>
            <p:cNvSpPr>
              <a:spLocks noChangeShapeType="1"/>
            </p:cNvSpPr>
            <p:nvPr/>
          </p:nvSpPr>
          <p:spPr bwMode="auto">
            <a:xfrm>
              <a:off x="4354" y="1399"/>
              <a:ext cx="0" cy="2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triangle" w="sm" len="lg"/>
              <a:tailEnd type="none" w="sm" len="lg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3137" name="Line 81"/>
            <p:cNvSpPr>
              <a:spLocks noChangeShapeType="1"/>
            </p:cNvSpPr>
            <p:nvPr/>
          </p:nvSpPr>
          <p:spPr bwMode="auto">
            <a:xfrm flipV="1">
              <a:off x="4326" y="657"/>
              <a:ext cx="0" cy="2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triangle" w="sm" len="lg"/>
              <a:tailEnd type="none" w="sm" len="lg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173138" name="Text Box 82"/>
          <p:cNvSpPr txBox="1">
            <a:spLocks noChangeArrowheads="1"/>
          </p:cNvSpPr>
          <p:nvPr/>
        </p:nvSpPr>
        <p:spPr bwMode="auto">
          <a:xfrm>
            <a:off x="836613" y="998538"/>
            <a:ext cx="2819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 sz="2800" dirty="0">
                <a:latin typeface="楷体_GB2312" pitchFamily="49" charset="-122"/>
              </a:rPr>
              <a:t>当</a:t>
            </a:r>
            <a:r>
              <a:rPr kumimoji="0" lang="zh-CN" altLang="en-US" sz="2800" i="1" dirty="0">
                <a:sym typeface="Symbol" pitchFamily="18" charset="2"/>
              </a:rPr>
              <a:t> </a:t>
            </a:r>
            <a:r>
              <a:rPr kumimoji="0" lang="zh-CN" altLang="en-US" sz="2800" dirty="0">
                <a:latin typeface="楷体_GB2312" pitchFamily="49" charset="-122"/>
              </a:rPr>
              <a:t>较小时</a:t>
            </a:r>
            <a:r>
              <a:rPr kumimoji="0" lang="zh-CN" altLang="en-US" sz="2800" dirty="0">
                <a:latin typeface="宋体" pitchFamily="2" charset="-122"/>
                <a:ea typeface="宋体" pitchFamily="2" charset="-122"/>
              </a:rPr>
              <a:t>，</a:t>
            </a:r>
          </a:p>
        </p:txBody>
      </p:sp>
      <p:graphicFrame>
        <p:nvGraphicFramePr>
          <p:cNvPr id="173139" name="Object 83"/>
          <p:cNvGraphicFramePr>
            <a:graphicFrameLocks noChangeAspect="1"/>
          </p:cNvGraphicFramePr>
          <p:nvPr/>
        </p:nvGraphicFramePr>
        <p:xfrm>
          <a:off x="836613" y="1719263"/>
          <a:ext cx="2384425" cy="563562"/>
        </p:xfrm>
        <a:graphic>
          <a:graphicData uri="http://schemas.openxmlformats.org/presentationml/2006/ole">
            <p:oleObj spid="_x0000_s87045" name="公式" r:id="rId11" imgW="91440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3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3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3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1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431800" y="4508500"/>
            <a:ext cx="841533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04800"/>
            <a:r>
              <a:rPr lang="en-US" altLang="zh-CN" sz="2800" i="1" dirty="0"/>
              <a:t>  k</a:t>
            </a:r>
            <a:r>
              <a:rPr lang="zh-CN" altLang="en-US" sz="2800" dirty="0">
                <a:latin typeface="楷体_GB2312" pitchFamily="49" charset="-122"/>
              </a:rPr>
              <a:t>级亮</a:t>
            </a:r>
            <a:r>
              <a:rPr lang="zh-CN" altLang="en-US" sz="2800" dirty="0" smtClean="0">
                <a:latin typeface="楷体_GB2312" pitchFamily="49" charset="-122"/>
              </a:rPr>
              <a:t>纹对应（</a:t>
            </a:r>
            <a:r>
              <a:rPr lang="en-US" altLang="zh-CN" sz="2800" dirty="0">
                <a:latin typeface="楷体_GB2312" pitchFamily="49" charset="-122"/>
              </a:rPr>
              <a:t>2</a:t>
            </a:r>
            <a:r>
              <a:rPr lang="en-US" altLang="zh-CN" sz="2800" i="1" dirty="0"/>
              <a:t>k</a:t>
            </a:r>
            <a:r>
              <a:rPr lang="en-US" altLang="zh-CN" sz="2800" dirty="0">
                <a:latin typeface="楷体_GB2312" pitchFamily="49" charset="-122"/>
              </a:rPr>
              <a:t>+1</a:t>
            </a:r>
            <a:r>
              <a:rPr lang="zh-CN" altLang="en-US" sz="2800" dirty="0">
                <a:latin typeface="楷体_GB2312" pitchFamily="49" charset="-122"/>
              </a:rPr>
              <a:t>）个半波带；</a:t>
            </a:r>
            <a:r>
              <a:rPr lang="en-US" altLang="zh-CN" sz="2800" i="1" dirty="0"/>
              <a:t>k</a:t>
            </a:r>
            <a:r>
              <a:rPr lang="zh-CN" altLang="en-US" sz="2800" dirty="0">
                <a:latin typeface="楷体_GB2312" pitchFamily="49" charset="-122"/>
              </a:rPr>
              <a:t>级暗纹对应</a:t>
            </a:r>
            <a:r>
              <a:rPr lang="en-US" altLang="zh-CN" sz="2800" dirty="0">
                <a:latin typeface="楷体_GB2312" pitchFamily="49" charset="-122"/>
              </a:rPr>
              <a:t>2</a:t>
            </a:r>
            <a:r>
              <a:rPr lang="en-US" altLang="zh-CN" sz="2800" i="1" dirty="0"/>
              <a:t>k</a:t>
            </a:r>
            <a:r>
              <a:rPr lang="zh-CN" altLang="en-US" sz="2800" dirty="0">
                <a:latin typeface="楷体_GB2312" pitchFamily="49" charset="-122"/>
              </a:rPr>
              <a:t>个半波带</a:t>
            </a:r>
            <a:r>
              <a:rPr lang="en-US" altLang="zh-CN" sz="2800" dirty="0">
                <a:latin typeface="楷体_GB2312" pitchFamily="49" charset="-122"/>
              </a:rPr>
              <a:t>.</a:t>
            </a:r>
            <a:r>
              <a:rPr lang="en-US" altLang="zh-CN" sz="2800" i="1" dirty="0"/>
              <a:t>k</a:t>
            </a:r>
            <a:r>
              <a:rPr lang="zh-CN" altLang="en-US" sz="2800" dirty="0">
                <a:latin typeface="楷体_GB2312" pitchFamily="49" charset="-122"/>
              </a:rPr>
              <a:t>越大，</a:t>
            </a:r>
            <a:r>
              <a:rPr lang="en-US" altLang="zh-CN" sz="2800" dirty="0">
                <a:latin typeface="楷体_GB2312" pitchFamily="49" charset="-122"/>
              </a:rPr>
              <a:t>AB</a:t>
            </a:r>
            <a:r>
              <a:rPr lang="zh-CN" altLang="en-US" sz="2800" dirty="0">
                <a:latin typeface="楷体_GB2312" pitchFamily="49" charset="-122"/>
              </a:rPr>
              <a:t>上波阵面分成的波带数就越多，所以，每个半波带的面积就越小，在</a:t>
            </a:r>
            <a:r>
              <a:rPr lang="en-US" altLang="zh-CN" sz="2800" dirty="0">
                <a:latin typeface="楷体_GB2312" pitchFamily="49" charset="-122"/>
              </a:rPr>
              <a:t>P</a:t>
            </a:r>
            <a:r>
              <a:rPr lang="zh-CN" altLang="en-US" sz="2800" dirty="0">
                <a:latin typeface="楷体_GB2312" pitchFamily="49" charset="-122"/>
              </a:rPr>
              <a:t>点引起的光强就越弱。因此，</a:t>
            </a:r>
            <a:r>
              <a:rPr lang="zh-CN" altLang="en-US" sz="2800" dirty="0">
                <a:solidFill>
                  <a:srgbClr val="FF0000"/>
                </a:solidFill>
                <a:latin typeface="楷体_GB2312" pitchFamily="49" charset="-122"/>
              </a:rPr>
              <a:t>各级明纹随着级次的增加而亮度减弱</a:t>
            </a:r>
            <a:r>
              <a:rPr lang="zh-CN" altLang="en-US" sz="2800" dirty="0">
                <a:solidFill>
                  <a:srgbClr val="CC3300"/>
                </a:solidFill>
                <a:latin typeface="楷体_GB2312" pitchFamily="49" charset="-122"/>
              </a:rPr>
              <a:t>。</a:t>
            </a:r>
          </a:p>
        </p:txBody>
      </p:sp>
      <p:sp>
        <p:nvSpPr>
          <p:cNvPr id="177157" name="Rectangle 5"/>
          <p:cNvSpPr>
            <a:spLocks noChangeArrowheads="1"/>
          </p:cNvSpPr>
          <p:nvPr/>
        </p:nvSpPr>
        <p:spPr bwMode="auto">
          <a:xfrm>
            <a:off x="431800" y="414338"/>
            <a:ext cx="39853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楷体_GB2312" pitchFamily="49" charset="-122"/>
              </a:rPr>
              <a:t>4</a:t>
            </a:r>
            <a:r>
              <a:rPr lang="zh-CN" altLang="en-US" sz="2800" dirty="0">
                <a:solidFill>
                  <a:srgbClr val="FF0000"/>
                </a:solidFill>
                <a:latin typeface="楷体_GB2312" pitchFamily="49" charset="-122"/>
              </a:rPr>
              <a:t>）单缝衍射的光强分布</a:t>
            </a:r>
          </a:p>
        </p:txBody>
      </p:sp>
      <p:pic>
        <p:nvPicPr>
          <p:cNvPr id="177182" name="Picture 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2400" y="998538"/>
            <a:ext cx="7113588" cy="2828925"/>
          </a:xfrm>
          <a:prstGeom prst="rect">
            <a:avLst/>
          </a:prstGeom>
          <a:noFill/>
        </p:spPr>
      </p:pic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1241425" y="3698875"/>
            <a:ext cx="6781800" cy="565150"/>
            <a:chOff x="672" y="2304"/>
            <a:chExt cx="4272" cy="384"/>
          </a:xfrm>
        </p:grpSpPr>
        <p:sp>
          <p:nvSpPr>
            <p:cNvPr id="177184" name="Rectangle 32"/>
            <p:cNvSpPr>
              <a:spLocks noChangeArrowheads="1"/>
            </p:cNvSpPr>
            <p:nvPr/>
          </p:nvSpPr>
          <p:spPr bwMode="auto">
            <a:xfrm>
              <a:off x="672" y="2304"/>
              <a:ext cx="4272" cy="384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185" name="Rectangle 33"/>
            <p:cNvSpPr>
              <a:spLocks noChangeArrowheads="1"/>
            </p:cNvSpPr>
            <p:nvPr/>
          </p:nvSpPr>
          <p:spPr bwMode="auto">
            <a:xfrm>
              <a:off x="2208" y="2304"/>
              <a:ext cx="1152" cy="384"/>
            </a:xfrm>
            <a:prstGeom prst="rect">
              <a:avLst/>
            </a:prstGeom>
            <a:gradFill rotWithShape="0">
              <a:gsLst>
                <a:gs pos="0">
                  <a:srgbClr val="FFFFCC">
                    <a:gamma/>
                    <a:shade val="16078"/>
                    <a:invGamma/>
                  </a:srgbClr>
                </a:gs>
                <a:gs pos="50000">
                  <a:srgbClr val="FFFFCC"/>
                </a:gs>
                <a:gs pos="100000">
                  <a:srgbClr val="FFFFCC">
                    <a:gamma/>
                    <a:shade val="16078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186" name="Rectangle 34"/>
            <p:cNvSpPr>
              <a:spLocks noChangeArrowheads="1"/>
            </p:cNvSpPr>
            <p:nvPr/>
          </p:nvSpPr>
          <p:spPr bwMode="auto">
            <a:xfrm>
              <a:off x="3552" y="2304"/>
              <a:ext cx="384" cy="384"/>
            </a:xfrm>
            <a:prstGeom prst="rect">
              <a:avLst/>
            </a:prstGeom>
            <a:gradFill rotWithShape="0">
              <a:gsLst>
                <a:gs pos="0">
                  <a:srgbClr val="FFFFCC">
                    <a:gamma/>
                    <a:shade val="16078"/>
                    <a:invGamma/>
                  </a:srgbClr>
                </a:gs>
                <a:gs pos="50000">
                  <a:srgbClr val="FFFFCC"/>
                </a:gs>
                <a:gs pos="100000">
                  <a:srgbClr val="FFFFCC">
                    <a:gamma/>
                    <a:shade val="16078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187" name="Rectangle 35"/>
            <p:cNvSpPr>
              <a:spLocks noChangeArrowheads="1"/>
            </p:cNvSpPr>
            <p:nvPr/>
          </p:nvSpPr>
          <p:spPr bwMode="auto">
            <a:xfrm>
              <a:off x="1632" y="2304"/>
              <a:ext cx="384" cy="384"/>
            </a:xfrm>
            <a:prstGeom prst="rect">
              <a:avLst/>
            </a:prstGeom>
            <a:gradFill rotWithShape="0">
              <a:gsLst>
                <a:gs pos="0">
                  <a:srgbClr val="FFFFCC">
                    <a:gamma/>
                    <a:shade val="16078"/>
                    <a:invGamma/>
                  </a:srgbClr>
                </a:gs>
                <a:gs pos="50000">
                  <a:srgbClr val="FFFFCC"/>
                </a:gs>
                <a:gs pos="100000">
                  <a:srgbClr val="FFFFCC">
                    <a:gamma/>
                    <a:shade val="16078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188" name="Rectangle 36"/>
            <p:cNvSpPr>
              <a:spLocks noChangeArrowheads="1"/>
            </p:cNvSpPr>
            <p:nvPr/>
          </p:nvSpPr>
          <p:spPr bwMode="auto">
            <a:xfrm>
              <a:off x="4272" y="2304"/>
              <a:ext cx="240" cy="384"/>
            </a:xfrm>
            <a:prstGeom prst="rect">
              <a:avLst/>
            </a:prstGeom>
            <a:gradFill rotWithShape="0">
              <a:gsLst>
                <a:gs pos="0">
                  <a:srgbClr val="FFFFCC">
                    <a:gamma/>
                    <a:shade val="16078"/>
                    <a:invGamma/>
                  </a:srgbClr>
                </a:gs>
                <a:gs pos="50000">
                  <a:srgbClr val="FFFFCC"/>
                </a:gs>
                <a:gs pos="100000">
                  <a:srgbClr val="FFFFCC">
                    <a:gamma/>
                    <a:shade val="16078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189" name="Rectangle 37"/>
            <p:cNvSpPr>
              <a:spLocks noChangeArrowheads="1"/>
            </p:cNvSpPr>
            <p:nvPr/>
          </p:nvSpPr>
          <p:spPr bwMode="auto">
            <a:xfrm>
              <a:off x="1104" y="2304"/>
              <a:ext cx="240" cy="384"/>
            </a:xfrm>
            <a:prstGeom prst="rect">
              <a:avLst/>
            </a:prstGeom>
            <a:gradFill rotWithShape="0">
              <a:gsLst>
                <a:gs pos="0">
                  <a:srgbClr val="FFFFCC">
                    <a:gamma/>
                    <a:shade val="16078"/>
                    <a:invGamma/>
                  </a:srgbClr>
                </a:gs>
                <a:gs pos="50000">
                  <a:srgbClr val="FFFFCC"/>
                </a:gs>
                <a:gs pos="100000">
                  <a:srgbClr val="FFFFCC">
                    <a:gamma/>
                    <a:shade val="16078"/>
                    <a:invGamma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190" name="Rectangle 38"/>
            <p:cNvSpPr>
              <a:spLocks noChangeArrowheads="1"/>
            </p:cNvSpPr>
            <p:nvPr/>
          </p:nvSpPr>
          <p:spPr bwMode="auto">
            <a:xfrm>
              <a:off x="4272" y="2304"/>
              <a:ext cx="240" cy="384"/>
            </a:xfrm>
            <a:prstGeom prst="rect">
              <a:avLst/>
            </a:prstGeom>
            <a:solidFill>
              <a:srgbClr val="292929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191" name="Rectangle 39"/>
            <p:cNvSpPr>
              <a:spLocks noChangeArrowheads="1"/>
            </p:cNvSpPr>
            <p:nvPr/>
          </p:nvSpPr>
          <p:spPr bwMode="auto">
            <a:xfrm>
              <a:off x="1104" y="2304"/>
              <a:ext cx="240" cy="384"/>
            </a:xfrm>
            <a:prstGeom prst="rect">
              <a:avLst/>
            </a:prstGeom>
            <a:solidFill>
              <a:srgbClr val="292929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192" name="Rectangle 40"/>
            <p:cNvSpPr>
              <a:spLocks noChangeArrowheads="1"/>
            </p:cNvSpPr>
            <p:nvPr/>
          </p:nvSpPr>
          <p:spPr bwMode="auto">
            <a:xfrm>
              <a:off x="1680" y="2304"/>
              <a:ext cx="288" cy="384"/>
            </a:xfrm>
            <a:prstGeom prst="rect">
              <a:avLst/>
            </a:prstGeom>
            <a:solidFill>
              <a:srgbClr val="80808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193" name="Rectangle 41"/>
            <p:cNvSpPr>
              <a:spLocks noChangeArrowheads="1"/>
            </p:cNvSpPr>
            <p:nvPr/>
          </p:nvSpPr>
          <p:spPr bwMode="auto">
            <a:xfrm>
              <a:off x="3600" y="2304"/>
              <a:ext cx="288" cy="384"/>
            </a:xfrm>
            <a:prstGeom prst="rect">
              <a:avLst/>
            </a:prstGeom>
            <a:solidFill>
              <a:srgbClr val="808080">
                <a:alpha val="50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5392738" y="-171450"/>
            <a:ext cx="3751262" cy="2070100"/>
            <a:chOff x="1507" y="629"/>
            <a:chExt cx="2958" cy="1290"/>
          </a:xfrm>
        </p:grpSpPr>
        <p:sp>
          <p:nvSpPr>
            <p:cNvPr id="177196" name="Line 44"/>
            <p:cNvSpPr>
              <a:spLocks noChangeShapeType="1"/>
            </p:cNvSpPr>
            <p:nvPr/>
          </p:nvSpPr>
          <p:spPr bwMode="auto">
            <a:xfrm>
              <a:off x="1916" y="1395"/>
              <a:ext cx="2519" cy="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Dot"/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" name="Group 45"/>
            <p:cNvGrpSpPr>
              <a:grpSpLocks/>
            </p:cNvGrpSpPr>
            <p:nvPr/>
          </p:nvGrpSpPr>
          <p:grpSpPr bwMode="auto">
            <a:xfrm>
              <a:off x="2001" y="998"/>
              <a:ext cx="879" cy="231"/>
              <a:chOff x="2064" y="3150"/>
              <a:chExt cx="1050" cy="162"/>
            </a:xfrm>
          </p:grpSpPr>
          <p:sp>
            <p:nvSpPr>
              <p:cNvPr id="177198" name="Freeform 46"/>
              <p:cNvSpPr>
                <a:spLocks/>
              </p:cNvSpPr>
              <p:nvPr/>
            </p:nvSpPr>
            <p:spPr bwMode="auto">
              <a:xfrm>
                <a:off x="2064" y="3150"/>
                <a:ext cx="1050" cy="162"/>
              </a:xfrm>
              <a:custGeom>
                <a:avLst/>
                <a:gdLst/>
                <a:ahLst/>
                <a:cxnLst>
                  <a:cxn ang="0">
                    <a:pos x="1044" y="0"/>
                  </a:cxn>
                  <a:cxn ang="0">
                    <a:pos x="0" y="162"/>
                  </a:cxn>
                  <a:cxn ang="0">
                    <a:pos x="1050" y="162"/>
                  </a:cxn>
                  <a:cxn ang="0">
                    <a:pos x="1044" y="0"/>
                  </a:cxn>
                </a:cxnLst>
                <a:rect l="0" t="0" r="r" b="b"/>
                <a:pathLst>
                  <a:path w="1050" h="162">
                    <a:moveTo>
                      <a:pt x="1044" y="0"/>
                    </a:moveTo>
                    <a:lnTo>
                      <a:pt x="0" y="162"/>
                    </a:lnTo>
                    <a:lnTo>
                      <a:pt x="1050" y="162"/>
                    </a:lnTo>
                    <a:lnTo>
                      <a:pt x="104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chemeClr val="bg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sm" len="lg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7199" name="Line 47"/>
              <p:cNvSpPr>
                <a:spLocks noChangeShapeType="1"/>
              </p:cNvSpPr>
              <p:nvPr/>
            </p:nvSpPr>
            <p:spPr bwMode="auto">
              <a:xfrm>
                <a:off x="2064" y="3312"/>
                <a:ext cx="864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grpSp>
          <p:nvGrpSpPr>
            <p:cNvPr id="5" name="Group 48"/>
            <p:cNvGrpSpPr>
              <a:grpSpLocks/>
            </p:cNvGrpSpPr>
            <p:nvPr/>
          </p:nvGrpSpPr>
          <p:grpSpPr bwMode="auto">
            <a:xfrm>
              <a:off x="2341" y="1168"/>
              <a:ext cx="879" cy="221"/>
              <a:chOff x="2064" y="3150"/>
              <a:chExt cx="1050" cy="162"/>
            </a:xfrm>
          </p:grpSpPr>
          <p:sp>
            <p:nvSpPr>
              <p:cNvPr id="177201" name="Freeform 49"/>
              <p:cNvSpPr>
                <a:spLocks/>
              </p:cNvSpPr>
              <p:nvPr/>
            </p:nvSpPr>
            <p:spPr bwMode="auto">
              <a:xfrm>
                <a:off x="2064" y="3150"/>
                <a:ext cx="1050" cy="162"/>
              </a:xfrm>
              <a:custGeom>
                <a:avLst/>
                <a:gdLst/>
                <a:ahLst/>
                <a:cxnLst>
                  <a:cxn ang="0">
                    <a:pos x="1044" y="0"/>
                  </a:cxn>
                  <a:cxn ang="0">
                    <a:pos x="0" y="162"/>
                  </a:cxn>
                  <a:cxn ang="0">
                    <a:pos x="1050" y="162"/>
                  </a:cxn>
                  <a:cxn ang="0">
                    <a:pos x="1044" y="0"/>
                  </a:cxn>
                </a:cxnLst>
                <a:rect l="0" t="0" r="r" b="b"/>
                <a:pathLst>
                  <a:path w="1050" h="162">
                    <a:moveTo>
                      <a:pt x="1044" y="0"/>
                    </a:moveTo>
                    <a:lnTo>
                      <a:pt x="0" y="162"/>
                    </a:lnTo>
                    <a:lnTo>
                      <a:pt x="1050" y="162"/>
                    </a:lnTo>
                    <a:lnTo>
                      <a:pt x="104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chemeClr val="bg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sm" len="lg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77202" name="Line 50"/>
              <p:cNvSpPr>
                <a:spLocks noChangeShapeType="1"/>
              </p:cNvSpPr>
              <p:nvPr/>
            </p:nvSpPr>
            <p:spPr bwMode="auto">
              <a:xfrm>
                <a:off x="2064" y="3312"/>
                <a:ext cx="864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</p:grpSp>
        <p:sp>
          <p:nvSpPr>
            <p:cNvPr id="177203" name="Rectangle 51"/>
            <p:cNvSpPr>
              <a:spLocks noChangeArrowheads="1"/>
            </p:cNvSpPr>
            <p:nvPr/>
          </p:nvSpPr>
          <p:spPr bwMode="auto">
            <a:xfrm>
              <a:off x="1954" y="923"/>
              <a:ext cx="41" cy="303"/>
            </a:xfrm>
            <a:prstGeom prst="rect">
              <a:avLst/>
            </a:prstGeom>
            <a:solidFill>
              <a:srgbClr val="6633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04" name="Rectangle 52"/>
            <p:cNvSpPr>
              <a:spLocks noChangeArrowheads="1"/>
            </p:cNvSpPr>
            <p:nvPr/>
          </p:nvSpPr>
          <p:spPr bwMode="auto">
            <a:xfrm>
              <a:off x="1954" y="1573"/>
              <a:ext cx="41" cy="303"/>
            </a:xfrm>
            <a:prstGeom prst="rect">
              <a:avLst/>
            </a:prstGeom>
            <a:solidFill>
              <a:srgbClr val="6633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05" name="Line 53"/>
            <p:cNvSpPr>
              <a:spLocks noChangeShapeType="1"/>
            </p:cNvSpPr>
            <p:nvPr/>
          </p:nvSpPr>
          <p:spPr bwMode="auto">
            <a:xfrm>
              <a:off x="1507" y="1226"/>
              <a:ext cx="4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06" name="Line 54"/>
            <p:cNvSpPr>
              <a:spLocks noChangeShapeType="1"/>
            </p:cNvSpPr>
            <p:nvPr/>
          </p:nvSpPr>
          <p:spPr bwMode="auto">
            <a:xfrm>
              <a:off x="1507" y="1313"/>
              <a:ext cx="4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07" name="Line 55"/>
            <p:cNvSpPr>
              <a:spLocks noChangeShapeType="1"/>
            </p:cNvSpPr>
            <p:nvPr/>
          </p:nvSpPr>
          <p:spPr bwMode="auto">
            <a:xfrm>
              <a:off x="1519" y="1395"/>
              <a:ext cx="435" cy="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08" name="Line 56"/>
            <p:cNvSpPr>
              <a:spLocks noChangeShapeType="1"/>
            </p:cNvSpPr>
            <p:nvPr/>
          </p:nvSpPr>
          <p:spPr bwMode="auto">
            <a:xfrm>
              <a:off x="1507" y="1486"/>
              <a:ext cx="4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09" name="Line 57"/>
            <p:cNvSpPr>
              <a:spLocks noChangeShapeType="1"/>
            </p:cNvSpPr>
            <p:nvPr/>
          </p:nvSpPr>
          <p:spPr bwMode="auto">
            <a:xfrm>
              <a:off x="1507" y="1573"/>
              <a:ext cx="488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10" name="Line 58"/>
            <p:cNvSpPr>
              <a:spLocks noChangeShapeType="1"/>
            </p:cNvSpPr>
            <p:nvPr/>
          </p:nvSpPr>
          <p:spPr bwMode="auto">
            <a:xfrm flipV="1">
              <a:off x="2001" y="1139"/>
              <a:ext cx="329" cy="8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11" name="Line 59"/>
            <p:cNvSpPr>
              <a:spLocks noChangeShapeType="1"/>
            </p:cNvSpPr>
            <p:nvPr/>
          </p:nvSpPr>
          <p:spPr bwMode="auto">
            <a:xfrm flipV="1">
              <a:off x="1954" y="1207"/>
              <a:ext cx="427" cy="10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12" name="Line 60"/>
            <p:cNvSpPr>
              <a:spLocks noChangeShapeType="1"/>
            </p:cNvSpPr>
            <p:nvPr/>
          </p:nvSpPr>
          <p:spPr bwMode="auto">
            <a:xfrm flipV="1">
              <a:off x="1954" y="1298"/>
              <a:ext cx="382" cy="10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13" name="Line 61"/>
            <p:cNvSpPr>
              <a:spLocks noChangeShapeType="1"/>
            </p:cNvSpPr>
            <p:nvPr/>
          </p:nvSpPr>
          <p:spPr bwMode="auto">
            <a:xfrm flipV="1">
              <a:off x="1973" y="941"/>
              <a:ext cx="2117" cy="545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14" name="Line 62"/>
            <p:cNvSpPr>
              <a:spLocks noChangeShapeType="1"/>
            </p:cNvSpPr>
            <p:nvPr/>
          </p:nvSpPr>
          <p:spPr bwMode="auto">
            <a:xfrm flipV="1">
              <a:off x="1954" y="941"/>
              <a:ext cx="2145" cy="632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15" name="Rectangle 63"/>
            <p:cNvSpPr>
              <a:spLocks noChangeArrowheads="1"/>
            </p:cNvSpPr>
            <p:nvPr/>
          </p:nvSpPr>
          <p:spPr bwMode="auto">
            <a:xfrm>
              <a:off x="4071" y="629"/>
              <a:ext cx="39" cy="1290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0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16" name="Line 64"/>
            <p:cNvSpPr>
              <a:spLocks noChangeShapeType="1"/>
            </p:cNvSpPr>
            <p:nvPr/>
          </p:nvSpPr>
          <p:spPr bwMode="auto">
            <a:xfrm flipV="1">
              <a:off x="2336" y="941"/>
              <a:ext cx="1763" cy="357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17" name="Line 65"/>
            <p:cNvSpPr>
              <a:spLocks noChangeShapeType="1"/>
            </p:cNvSpPr>
            <p:nvPr/>
          </p:nvSpPr>
          <p:spPr bwMode="auto">
            <a:xfrm flipV="1">
              <a:off x="2381" y="941"/>
              <a:ext cx="1690" cy="26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18" name="Line 66"/>
            <p:cNvSpPr>
              <a:spLocks noChangeShapeType="1"/>
            </p:cNvSpPr>
            <p:nvPr/>
          </p:nvSpPr>
          <p:spPr bwMode="auto">
            <a:xfrm flipV="1">
              <a:off x="2313" y="941"/>
              <a:ext cx="1758" cy="19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7219" name="Line 67"/>
            <p:cNvSpPr>
              <a:spLocks noChangeShapeType="1"/>
            </p:cNvSpPr>
            <p:nvPr/>
          </p:nvSpPr>
          <p:spPr bwMode="auto">
            <a:xfrm>
              <a:off x="2256" y="1820"/>
              <a:ext cx="1813" cy="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lg"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77220" name="Object 68"/>
            <p:cNvGraphicFramePr>
              <a:graphicFrameLocks noChangeAspect="1"/>
            </p:cNvGraphicFramePr>
            <p:nvPr/>
          </p:nvGraphicFramePr>
          <p:xfrm>
            <a:off x="3022" y="1480"/>
            <a:ext cx="316" cy="303"/>
          </p:xfrm>
          <a:graphic>
            <a:graphicData uri="http://schemas.openxmlformats.org/presentationml/2006/ole">
              <p:oleObj spid="_x0000_s88066" name="公式" r:id="rId4" imgW="215640" imgH="304560" progId="Equation.3">
                <p:embed/>
              </p:oleObj>
            </a:graphicData>
          </a:graphic>
        </p:graphicFrame>
        <p:graphicFrame>
          <p:nvGraphicFramePr>
            <p:cNvPr id="177221" name="Object 69"/>
            <p:cNvGraphicFramePr>
              <a:graphicFrameLocks noChangeAspect="1"/>
            </p:cNvGraphicFramePr>
            <p:nvPr/>
          </p:nvGraphicFramePr>
          <p:xfrm>
            <a:off x="2036" y="962"/>
            <a:ext cx="172" cy="225"/>
          </p:xfrm>
          <a:graphic>
            <a:graphicData uri="http://schemas.openxmlformats.org/presentationml/2006/ole">
              <p:oleObj spid="_x0000_s88067" name="公式" r:id="rId5" imgW="164880" imgH="203040" progId="Equation.3">
                <p:embed/>
              </p:oleObj>
            </a:graphicData>
          </a:graphic>
        </p:graphicFrame>
        <p:sp>
          <p:nvSpPr>
            <p:cNvPr id="177222" name="Oval 70"/>
            <p:cNvSpPr>
              <a:spLocks noChangeArrowheads="1"/>
            </p:cNvSpPr>
            <p:nvPr/>
          </p:nvSpPr>
          <p:spPr bwMode="auto">
            <a:xfrm>
              <a:off x="2200" y="941"/>
              <a:ext cx="122" cy="865"/>
            </a:xfrm>
            <a:prstGeom prst="ellipse">
              <a:avLst/>
            </a:prstGeom>
            <a:solidFill>
              <a:srgbClr val="00FFCC">
                <a:alpha val="50000"/>
              </a:srgbClr>
            </a:solidFill>
            <a:ln w="19050">
              <a:solidFill>
                <a:srgbClr val="0066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77223" name="Object 71"/>
            <p:cNvGraphicFramePr>
              <a:graphicFrameLocks noChangeAspect="1"/>
            </p:cNvGraphicFramePr>
            <p:nvPr/>
          </p:nvGraphicFramePr>
          <p:xfrm>
            <a:off x="4092" y="1400"/>
            <a:ext cx="221" cy="274"/>
          </p:xfrm>
          <a:graphic>
            <a:graphicData uri="http://schemas.openxmlformats.org/presentationml/2006/ole">
              <p:oleObj spid="_x0000_s88068" name="Equation" r:id="rId6" imgW="152280" imgH="177480" progId="Equation.3">
                <p:embed/>
              </p:oleObj>
            </a:graphicData>
          </a:graphic>
        </p:graphicFrame>
        <p:graphicFrame>
          <p:nvGraphicFramePr>
            <p:cNvPr id="177224" name="Object 72"/>
            <p:cNvGraphicFramePr>
              <a:graphicFrameLocks noChangeAspect="1"/>
            </p:cNvGraphicFramePr>
            <p:nvPr/>
          </p:nvGraphicFramePr>
          <p:xfrm>
            <a:off x="2865" y="1259"/>
            <a:ext cx="157" cy="196"/>
          </p:xfrm>
          <a:graphic>
            <a:graphicData uri="http://schemas.openxmlformats.org/presentationml/2006/ole">
              <p:oleObj spid="_x0000_s88069" name="公式" r:id="rId7" imgW="152280" imgH="177480" progId="Equation.3">
                <p:embed/>
              </p:oleObj>
            </a:graphicData>
          </a:graphic>
        </p:graphicFrame>
        <p:sp>
          <p:nvSpPr>
            <p:cNvPr id="177225" name="Line 73"/>
            <p:cNvSpPr>
              <a:spLocks noChangeShapeType="1"/>
            </p:cNvSpPr>
            <p:nvPr/>
          </p:nvSpPr>
          <p:spPr bwMode="auto">
            <a:xfrm>
              <a:off x="4099" y="941"/>
              <a:ext cx="36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lg"/>
              <a:tailEnd type="none" w="sm" len="lg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graphicFrame>
          <p:nvGraphicFramePr>
            <p:cNvPr id="177226" name="Object 74"/>
            <p:cNvGraphicFramePr>
              <a:graphicFrameLocks noChangeAspect="1"/>
            </p:cNvGraphicFramePr>
            <p:nvPr/>
          </p:nvGraphicFramePr>
          <p:xfrm>
            <a:off x="4184" y="1026"/>
            <a:ext cx="228" cy="260"/>
          </p:xfrm>
          <a:graphic>
            <a:graphicData uri="http://schemas.openxmlformats.org/presentationml/2006/ole">
              <p:oleObj spid="_x0000_s88070" name="Equation" r:id="rId8" imgW="177480" imgH="190440" progId="Equation.3">
                <p:embed/>
              </p:oleObj>
            </a:graphicData>
          </a:graphic>
        </p:graphicFrame>
        <p:sp>
          <p:nvSpPr>
            <p:cNvPr id="177227" name="Line 75"/>
            <p:cNvSpPr>
              <a:spLocks noChangeShapeType="1"/>
            </p:cNvSpPr>
            <p:nvPr/>
          </p:nvSpPr>
          <p:spPr bwMode="auto">
            <a:xfrm>
              <a:off x="4354" y="1399"/>
              <a:ext cx="0" cy="2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triangle" w="sm" len="lg"/>
              <a:tailEnd type="none" w="sm" len="lg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77228" name="Line 76"/>
            <p:cNvSpPr>
              <a:spLocks noChangeShapeType="1"/>
            </p:cNvSpPr>
            <p:nvPr/>
          </p:nvSpPr>
          <p:spPr bwMode="auto">
            <a:xfrm flipV="1">
              <a:off x="4326" y="657"/>
              <a:ext cx="0" cy="2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triangle" w="sm" len="lg"/>
              <a:tailEnd type="none" w="sm" len="lg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9" name="Rectangle 3"/>
          <p:cNvSpPr>
            <a:spLocks noChangeArrowheads="1"/>
          </p:cNvSpPr>
          <p:nvPr/>
        </p:nvSpPr>
        <p:spPr bwMode="auto">
          <a:xfrm>
            <a:off x="296863" y="368300"/>
            <a:ext cx="11993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Aft>
                <a:spcPct val="20000"/>
              </a:spcAft>
            </a:pPr>
            <a:r>
              <a:rPr lang="en-US" altLang="zh-CN" sz="2800" dirty="0">
                <a:solidFill>
                  <a:srgbClr val="0000CC"/>
                </a:solidFill>
                <a:latin typeface="楷体_GB2312" pitchFamily="49" charset="-122"/>
              </a:rPr>
              <a:t>4.</a:t>
            </a:r>
            <a:r>
              <a:rPr lang="zh-CN" altLang="en-US" sz="2800" dirty="0">
                <a:solidFill>
                  <a:srgbClr val="0000CC"/>
                </a:solidFill>
                <a:latin typeface="楷体_GB2312" pitchFamily="49" charset="-122"/>
              </a:rPr>
              <a:t>讨论</a:t>
            </a:r>
            <a:endParaRPr lang="zh-CN" altLang="en-US" sz="2800" dirty="0"/>
          </a:p>
        </p:txBody>
      </p:sp>
      <p:sp>
        <p:nvSpPr>
          <p:cNvPr id="193552" name="Text Box 16"/>
          <p:cNvSpPr txBox="1">
            <a:spLocks noChangeArrowheads="1"/>
          </p:cNvSpPr>
          <p:nvPr/>
        </p:nvSpPr>
        <p:spPr bwMode="auto">
          <a:xfrm>
            <a:off x="341313" y="2411412"/>
            <a:ext cx="81899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dirty="0">
                <a:latin typeface="楷体_GB2312" pitchFamily="49" charset="-122"/>
              </a:rPr>
              <a:t>  </a:t>
            </a:r>
            <a:r>
              <a:rPr kumimoji="0" lang="zh-CN" altLang="en-US" sz="2800" dirty="0">
                <a:latin typeface="楷体_GB2312" pitchFamily="49" charset="-122"/>
              </a:rPr>
              <a:t>指出：</a:t>
            </a: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白光照射，中央明纹为白色，每一级明纹都成彩色（紫</a:t>
            </a:r>
            <a:r>
              <a:rPr kumimoji="0"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-</a:t>
            </a: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红），称为衍射光谱。</a:t>
            </a:r>
          </a:p>
        </p:txBody>
      </p:sp>
      <p:sp>
        <p:nvSpPr>
          <p:cNvPr id="193554" name="Rectangle 18"/>
          <p:cNvSpPr>
            <a:spLocks noChangeArrowheads="1"/>
          </p:cNvSpPr>
          <p:nvPr/>
        </p:nvSpPr>
        <p:spPr bwMode="auto">
          <a:xfrm>
            <a:off x="792163" y="3481392"/>
            <a:ext cx="6256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楷体_GB2312" pitchFamily="49" charset="-122"/>
              </a:rPr>
              <a:t>对于高级次衍射条纹会发生重叠，条件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106488" y="3968750"/>
            <a:ext cx="3038475" cy="1638300"/>
            <a:chOff x="583" y="3181"/>
            <a:chExt cx="1914" cy="1032"/>
          </a:xfrm>
        </p:grpSpPr>
        <p:sp>
          <p:nvSpPr>
            <p:cNvPr id="193553" name="AutoShape 17"/>
            <p:cNvSpPr>
              <a:spLocks/>
            </p:cNvSpPr>
            <p:nvPr/>
          </p:nvSpPr>
          <p:spPr bwMode="auto">
            <a:xfrm>
              <a:off x="583" y="3322"/>
              <a:ext cx="113" cy="786"/>
            </a:xfrm>
            <a:prstGeom prst="leftBrace">
              <a:avLst>
                <a:gd name="adj1" fmla="val 57965"/>
                <a:gd name="adj2" fmla="val 5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93555" name="Object 19"/>
            <p:cNvGraphicFramePr>
              <a:graphicFrameLocks noChangeAspect="1"/>
            </p:cNvGraphicFramePr>
            <p:nvPr/>
          </p:nvGraphicFramePr>
          <p:xfrm>
            <a:off x="725" y="3663"/>
            <a:ext cx="1772" cy="550"/>
          </p:xfrm>
          <a:graphic>
            <a:graphicData uri="http://schemas.openxmlformats.org/presentationml/2006/ole">
              <p:oleObj spid="_x0000_s89093" name="Equation" r:id="rId3" imgW="1269720" imgH="393480" progId="">
                <p:embed/>
              </p:oleObj>
            </a:graphicData>
          </a:graphic>
        </p:graphicFrame>
        <p:graphicFrame>
          <p:nvGraphicFramePr>
            <p:cNvPr id="193556" name="Object 20"/>
            <p:cNvGraphicFramePr>
              <a:graphicFrameLocks noChangeAspect="1"/>
            </p:cNvGraphicFramePr>
            <p:nvPr/>
          </p:nvGraphicFramePr>
          <p:xfrm>
            <a:off x="725" y="3181"/>
            <a:ext cx="1737" cy="550"/>
          </p:xfrm>
          <a:graphic>
            <a:graphicData uri="http://schemas.openxmlformats.org/presentationml/2006/ole">
              <p:oleObj spid="_x0000_s89094" name="Equation" r:id="rId4" imgW="1244520" imgH="393480" progId="">
                <p:embed/>
              </p:oleObj>
            </a:graphicData>
          </a:graphic>
        </p:graphicFrame>
      </p:grpSp>
      <p:graphicFrame>
        <p:nvGraphicFramePr>
          <p:cNvPr id="193559" name="Object 23"/>
          <p:cNvGraphicFramePr>
            <a:graphicFrameLocks noChangeAspect="1"/>
          </p:cNvGraphicFramePr>
          <p:nvPr/>
        </p:nvGraphicFramePr>
        <p:xfrm>
          <a:off x="4257675" y="0"/>
          <a:ext cx="2538413" cy="830263"/>
        </p:xfrm>
        <a:graphic>
          <a:graphicData uri="http://schemas.openxmlformats.org/presentationml/2006/ole">
            <p:oleObj spid="_x0000_s89090" name="Equation" r:id="rId5" imgW="1206360" imgH="393480" progId="">
              <p:embed/>
            </p:oleObj>
          </a:graphicData>
        </a:graphic>
      </p:graphicFrame>
      <p:graphicFrame>
        <p:nvGraphicFramePr>
          <p:cNvPr id="193561" name="Object 25"/>
          <p:cNvGraphicFramePr>
            <a:graphicFrameLocks noChangeAspect="1"/>
          </p:cNvGraphicFramePr>
          <p:nvPr/>
        </p:nvGraphicFramePr>
        <p:xfrm>
          <a:off x="7181850" y="0"/>
          <a:ext cx="1709738" cy="947738"/>
        </p:xfrm>
        <a:graphic>
          <a:graphicData uri="http://schemas.openxmlformats.org/presentationml/2006/ole">
            <p:oleObj spid="_x0000_s89091" name="Equation" r:id="rId6" imgW="711000" imgH="393480" progId="">
              <p:embed/>
            </p:oleObj>
          </a:graphicData>
        </a:graphic>
      </p:graphicFrame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522288" y="1493838"/>
            <a:ext cx="7875587" cy="584200"/>
            <a:chOff x="300" y="1196"/>
            <a:chExt cx="4961" cy="368"/>
          </a:xfrm>
        </p:grpSpPr>
        <p:sp>
          <p:nvSpPr>
            <p:cNvPr id="193538" name="Text Box 2"/>
            <p:cNvSpPr txBox="1">
              <a:spLocks noChangeArrowheads="1"/>
            </p:cNvSpPr>
            <p:nvPr/>
          </p:nvSpPr>
          <p:spPr bwMode="auto">
            <a:xfrm>
              <a:off x="300" y="1196"/>
              <a:ext cx="4961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en-US" altLang="zh-CN" sz="2800" i="1" dirty="0"/>
                <a:t>  </a:t>
              </a:r>
              <a:r>
                <a:rPr kumimoji="0" lang="en-US" altLang="zh-CN" sz="3200" i="1" dirty="0"/>
                <a:t>a</a:t>
              </a:r>
              <a:r>
                <a:rPr kumimoji="0" lang="zh-CN" altLang="en-US" sz="3200" dirty="0">
                  <a:latin typeface="楷体_GB2312" pitchFamily="49" charset="-122"/>
                </a:rPr>
                <a:t>一定，         ，</a:t>
              </a:r>
              <a:r>
                <a:rPr kumimoji="0" lang="en-US" altLang="zh-CN" sz="3200" dirty="0">
                  <a:latin typeface="楷体_GB2312" pitchFamily="49" charset="-122"/>
                </a:rPr>
                <a:t>λ</a:t>
              </a:r>
              <a:r>
                <a:rPr kumimoji="0" lang="zh-CN" altLang="en-US" sz="3200" dirty="0">
                  <a:latin typeface="楷体_GB2312" pitchFamily="49" charset="-122"/>
                </a:rPr>
                <a:t>越大，衍射效应越明显</a:t>
              </a:r>
              <a:r>
                <a:rPr kumimoji="0" lang="en-US" altLang="zh-CN" sz="3200" dirty="0">
                  <a:latin typeface="楷体_GB2312" pitchFamily="49" charset="-122"/>
                </a:rPr>
                <a:t>.</a:t>
              </a:r>
            </a:p>
          </p:txBody>
        </p:sp>
        <p:graphicFrame>
          <p:nvGraphicFramePr>
            <p:cNvPr id="193562" name="Object 26"/>
            <p:cNvGraphicFramePr>
              <a:graphicFrameLocks noChangeAspect="1"/>
            </p:cNvGraphicFramePr>
            <p:nvPr/>
          </p:nvGraphicFramePr>
          <p:xfrm>
            <a:off x="1343" y="1224"/>
            <a:ext cx="923" cy="308"/>
          </p:xfrm>
          <a:graphic>
            <a:graphicData uri="http://schemas.openxmlformats.org/presentationml/2006/ole">
              <p:oleObj spid="_x0000_s89092" name="Equation" r:id="rId7" imgW="609480" imgH="203040" progId="">
                <p:embed/>
              </p:oleObj>
            </a:graphicData>
          </a:graphic>
        </p:graphicFrame>
      </p:grpSp>
      <p:sp>
        <p:nvSpPr>
          <p:cNvPr id="193564" name="Rectangle 28"/>
          <p:cNvSpPr>
            <a:spLocks noChangeArrowheads="1"/>
          </p:cNvSpPr>
          <p:nvPr/>
        </p:nvSpPr>
        <p:spPr bwMode="auto">
          <a:xfrm>
            <a:off x="522288" y="863600"/>
            <a:ext cx="47259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800" dirty="0">
                <a:latin typeface="楷体_GB2312" pitchFamily="49" charset="-122"/>
              </a:rPr>
              <a:t>1)</a:t>
            </a:r>
            <a:r>
              <a:rPr lang="zh-CN" altLang="en-US" sz="2800" dirty="0"/>
              <a:t>波长变化对条纹的影响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1935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/>
      <p:bldP spid="193552" grpId="0"/>
      <p:bldP spid="19356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71550" y="5786438"/>
            <a:ext cx="6375400" cy="547687"/>
            <a:chOff x="1744" y="750"/>
            <a:chExt cx="4016" cy="345"/>
          </a:xfrm>
        </p:grpSpPr>
        <p:sp>
          <p:nvSpPr>
            <p:cNvPr id="194563" name="Text Box 3"/>
            <p:cNvSpPr txBox="1">
              <a:spLocks noChangeArrowheads="1"/>
            </p:cNvSpPr>
            <p:nvPr/>
          </p:nvSpPr>
          <p:spPr bwMode="auto">
            <a:xfrm>
              <a:off x="1906" y="768"/>
              <a:ext cx="385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sz="2800" dirty="0">
                  <a:latin typeface="楷体_GB2312" pitchFamily="49" charset="-122"/>
                </a:rPr>
                <a:t>越大，  越大，衍射效应越明显</a:t>
              </a:r>
              <a:r>
                <a:rPr kumimoji="0" lang="en-US" altLang="zh-CN" sz="2800" dirty="0">
                  <a:latin typeface="楷体_GB2312" pitchFamily="49" charset="-122"/>
                </a:rPr>
                <a:t>.</a:t>
              </a:r>
            </a:p>
          </p:txBody>
        </p:sp>
        <p:graphicFrame>
          <p:nvGraphicFramePr>
            <p:cNvPr id="194564" name="Object 4"/>
            <p:cNvGraphicFramePr>
              <a:graphicFrameLocks noChangeAspect="1"/>
            </p:cNvGraphicFramePr>
            <p:nvPr/>
          </p:nvGraphicFramePr>
          <p:xfrm>
            <a:off x="1744" y="823"/>
            <a:ext cx="210" cy="257"/>
          </p:xfrm>
          <a:graphic>
            <a:graphicData uri="http://schemas.openxmlformats.org/presentationml/2006/ole">
              <p:oleObj spid="_x0000_s90115" name="公式" r:id="rId4" imgW="164880" imgH="203040" progId="Equation.3">
                <p:embed/>
              </p:oleObj>
            </a:graphicData>
          </a:graphic>
        </p:graphicFrame>
        <p:graphicFrame>
          <p:nvGraphicFramePr>
            <p:cNvPr id="194565" name="Object 5"/>
            <p:cNvGraphicFramePr>
              <a:graphicFrameLocks noChangeAspect="1"/>
            </p:cNvGraphicFramePr>
            <p:nvPr/>
          </p:nvGraphicFramePr>
          <p:xfrm>
            <a:off x="2527" y="750"/>
            <a:ext cx="231" cy="322"/>
          </p:xfrm>
          <a:graphic>
            <a:graphicData uri="http://schemas.openxmlformats.org/presentationml/2006/ole">
              <p:oleObj spid="_x0000_s90116" name="公式" r:id="rId5" imgW="190440" imgH="266400" progId="Equation.3">
                <p:embed/>
              </p:oleObj>
            </a:graphicData>
          </a:graphic>
        </p:graphicFrame>
      </p:grpSp>
      <p:sp>
        <p:nvSpPr>
          <p:cNvPr id="194567" name="Rectangle 7"/>
          <p:cNvSpPr>
            <a:spLocks noChangeArrowheads="1"/>
          </p:cNvSpPr>
          <p:nvPr/>
        </p:nvSpPr>
        <p:spPr bwMode="auto">
          <a:xfrm>
            <a:off x="611188" y="638175"/>
            <a:ext cx="7165975" cy="519113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lg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dirty="0">
                <a:latin typeface="楷体_GB2312" pitchFamily="49" charset="-122"/>
              </a:rPr>
              <a:t> </a:t>
            </a:r>
            <a:r>
              <a:rPr kumimoji="0" lang="zh-CN" altLang="en-US" sz="2800" dirty="0">
                <a:latin typeface="楷体_GB2312" pitchFamily="49" charset="-122"/>
              </a:rPr>
              <a:t>观察：入射波长变化，衍射效应如何变化 </a:t>
            </a:r>
            <a:r>
              <a:rPr kumimoji="0" lang="en-US" altLang="zh-CN" sz="2800" dirty="0">
                <a:latin typeface="楷体_GB2312" pitchFamily="49" charset="-122"/>
              </a:rPr>
              <a:t>?</a:t>
            </a:r>
          </a:p>
        </p:txBody>
      </p:sp>
    </p:spTree>
    <p:controls>
      <p:control spid="90114" name="ShockwaveFlash1" r:id="rId2" imgW="6934801" imgH="4572396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8662" name="Object 6"/>
          <p:cNvGraphicFramePr>
            <a:graphicFrameLocks noChangeAspect="1"/>
          </p:cNvGraphicFramePr>
          <p:nvPr/>
        </p:nvGraphicFramePr>
        <p:xfrm>
          <a:off x="1401763" y="4914900"/>
          <a:ext cx="2859087" cy="830263"/>
        </p:xfrm>
        <a:graphic>
          <a:graphicData uri="http://schemas.openxmlformats.org/presentationml/2006/ole">
            <p:oleObj spid="_x0000_s91138" name="Equation" r:id="rId3" imgW="1358640" imgH="393480" progId="">
              <p:embed/>
            </p:oleObj>
          </a:graphicData>
        </a:graphic>
      </p:graphicFrame>
      <p:sp>
        <p:nvSpPr>
          <p:cNvPr id="198667" name="Rectangle 11"/>
          <p:cNvSpPr>
            <a:spLocks noChangeArrowheads="1"/>
          </p:cNvSpPr>
          <p:nvPr/>
        </p:nvSpPr>
        <p:spPr bwMode="auto">
          <a:xfrm>
            <a:off x="611188" y="4329113"/>
            <a:ext cx="60785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3)</a:t>
            </a:r>
            <a:r>
              <a:rPr lang="en-US" altLang="zh-CN" sz="2800" i="1" dirty="0">
                <a:solidFill>
                  <a:srgbClr val="CC0000"/>
                </a:solidFill>
              </a:rPr>
              <a:t>a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、</a:t>
            </a:r>
            <a:r>
              <a:rPr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λ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一定，能看到条纹的最高级次</a:t>
            </a:r>
          </a:p>
        </p:txBody>
      </p:sp>
      <p:graphicFrame>
        <p:nvGraphicFramePr>
          <p:cNvPr id="198668" name="Object 12"/>
          <p:cNvGraphicFramePr>
            <a:graphicFrameLocks noChangeAspect="1"/>
          </p:cNvGraphicFramePr>
          <p:nvPr/>
        </p:nvGraphicFramePr>
        <p:xfrm>
          <a:off x="385763" y="4914900"/>
          <a:ext cx="882650" cy="830263"/>
        </p:xfrm>
        <a:graphic>
          <a:graphicData uri="http://schemas.openxmlformats.org/presentationml/2006/ole">
            <p:oleObj spid="_x0000_s91139" name="Equation" r:id="rId4" imgW="419040" imgH="393480" progId="">
              <p:embed/>
            </p:oleObj>
          </a:graphicData>
        </a:graphic>
      </p:graphicFrame>
      <p:sp>
        <p:nvSpPr>
          <p:cNvPr id="198669" name="Rectangle 13"/>
          <p:cNvSpPr>
            <a:spLocks noChangeArrowheads="1"/>
          </p:cNvSpPr>
          <p:nvPr/>
        </p:nvSpPr>
        <p:spPr bwMode="auto">
          <a:xfrm>
            <a:off x="3929058" y="4959350"/>
            <a:ext cx="575189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400" dirty="0"/>
              <a:t>（</a:t>
            </a:r>
            <a:r>
              <a:rPr lang="zh-CN" altLang="en-US" sz="2800" dirty="0"/>
              <a:t>若</a:t>
            </a:r>
            <a:r>
              <a:rPr lang="en-US" altLang="zh-CN" sz="2800" i="1" dirty="0"/>
              <a:t>k</a:t>
            </a:r>
            <a:r>
              <a:rPr lang="en-US" altLang="zh-CN" sz="2800" i="1" baseline="-25000" dirty="0"/>
              <a:t>m</a:t>
            </a:r>
            <a:r>
              <a:rPr lang="en-US" altLang="zh-CN" sz="2800" dirty="0"/>
              <a:t> </a:t>
            </a:r>
            <a:r>
              <a:rPr lang="zh-CN" altLang="en-US" sz="2800" dirty="0"/>
              <a:t>不是整数</a:t>
            </a:r>
            <a:r>
              <a:rPr lang="zh-CN" altLang="en-US" sz="2800" i="1" dirty="0"/>
              <a:t>， </a:t>
            </a:r>
            <a:r>
              <a:rPr lang="en-US" altLang="zh-CN" sz="2800" i="1" dirty="0"/>
              <a:t>k</a:t>
            </a:r>
            <a:r>
              <a:rPr lang="en-US" altLang="zh-CN" sz="2800" i="1" baseline="-25000" dirty="0"/>
              <a:t>m</a:t>
            </a:r>
            <a:r>
              <a:rPr lang="zh-CN" altLang="en-US" sz="2800" dirty="0">
                <a:latin typeface="楷体_GB2312" pitchFamily="49" charset="-122"/>
              </a:rPr>
              <a:t>取整数部分）</a:t>
            </a:r>
            <a:r>
              <a:rPr lang="zh-CN" altLang="en-US" sz="2800" dirty="0"/>
              <a:t> </a:t>
            </a:r>
          </a:p>
          <a:p>
            <a:r>
              <a:rPr lang="zh-CN" altLang="en-US" sz="2800" dirty="0"/>
              <a:t>（若</a:t>
            </a:r>
            <a:r>
              <a:rPr lang="en-US" altLang="zh-CN" sz="2800" i="1" dirty="0"/>
              <a:t>k</a:t>
            </a:r>
            <a:r>
              <a:rPr lang="en-US" altLang="zh-CN" sz="2800" i="1" baseline="-25000" dirty="0"/>
              <a:t>m</a:t>
            </a:r>
            <a:r>
              <a:rPr lang="en-US" altLang="zh-CN" sz="2800" dirty="0"/>
              <a:t> </a:t>
            </a:r>
            <a:r>
              <a:rPr lang="zh-CN" altLang="en-US" sz="2800" dirty="0">
                <a:latin typeface="楷体_GB2312" pitchFamily="49" charset="-122"/>
              </a:rPr>
              <a:t>为整数，则取</a:t>
            </a:r>
            <a:r>
              <a:rPr lang="en-US" altLang="zh-CN" sz="2800" i="1" dirty="0"/>
              <a:t>k</a:t>
            </a:r>
            <a:r>
              <a:rPr lang="en-US" altLang="zh-CN" sz="2800" i="1" baseline="-25000" dirty="0"/>
              <a:t>m</a:t>
            </a:r>
            <a:r>
              <a:rPr lang="en-US" altLang="zh-CN" sz="2800" i="1" dirty="0"/>
              <a:t>-</a:t>
            </a:r>
            <a:r>
              <a:rPr lang="en-US" altLang="zh-CN" sz="2800" dirty="0"/>
              <a:t>1</a:t>
            </a:r>
            <a:r>
              <a:rPr lang="zh-CN" altLang="en-US" sz="2800" dirty="0">
                <a:latin typeface="楷体_GB2312" pitchFamily="49" charset="-122"/>
              </a:rPr>
              <a:t>）</a:t>
            </a:r>
            <a:r>
              <a:rPr lang="zh-CN" altLang="en-US" sz="2800" dirty="0"/>
              <a:t> </a:t>
            </a:r>
          </a:p>
        </p:txBody>
      </p:sp>
      <p:sp>
        <p:nvSpPr>
          <p:cNvPr id="198670" name="Rectangle 14"/>
          <p:cNvSpPr>
            <a:spLocks noChangeArrowheads="1"/>
          </p:cNvSpPr>
          <p:nvPr/>
        </p:nvSpPr>
        <p:spPr bwMode="auto">
          <a:xfrm>
            <a:off x="522288" y="549275"/>
            <a:ext cx="47259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800" dirty="0">
                <a:latin typeface="楷体_GB2312" pitchFamily="49" charset="-122"/>
              </a:rPr>
              <a:t>2)</a:t>
            </a:r>
            <a:r>
              <a:rPr lang="zh-CN" altLang="en-US" sz="2800" dirty="0"/>
              <a:t>缝宽变化对条纹的影响</a:t>
            </a:r>
          </a:p>
        </p:txBody>
      </p:sp>
      <p:sp>
        <p:nvSpPr>
          <p:cNvPr id="198680" name="Text Box 24"/>
          <p:cNvSpPr txBox="1">
            <a:spLocks noChangeArrowheads="1"/>
          </p:cNvSpPr>
          <p:nvPr/>
        </p:nvSpPr>
        <p:spPr bwMode="auto">
          <a:xfrm>
            <a:off x="2097088" y="1270000"/>
            <a:ext cx="36385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800" i="1" dirty="0"/>
              <a:t>a</a:t>
            </a:r>
            <a:r>
              <a:rPr kumimoji="0" lang="zh-CN" altLang="en-US" sz="2800" dirty="0">
                <a:latin typeface="楷体_GB2312" pitchFamily="49" charset="-122"/>
              </a:rPr>
              <a:t>越</a:t>
            </a: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小</a:t>
            </a:r>
            <a:r>
              <a:rPr kumimoji="0" lang="zh-CN" altLang="en-US" sz="2800" dirty="0">
                <a:latin typeface="楷体_GB2312" pitchFamily="49" charset="-122"/>
              </a:rPr>
              <a:t>，</a:t>
            </a:r>
            <a:r>
              <a:rPr kumimoji="0" lang="zh-CN" altLang="en-US" sz="2800" dirty="0">
                <a:latin typeface="楷体_GB2312" pitchFamily="49" charset="-122"/>
                <a:sym typeface="Symbol" pitchFamily="18" charset="2"/>
              </a:rPr>
              <a:t></a:t>
            </a:r>
            <a:r>
              <a:rPr kumimoji="0" lang="zh-CN" altLang="en-US" sz="2800" dirty="0">
                <a:latin typeface="楷体_GB2312" pitchFamily="49" charset="-122"/>
              </a:rPr>
              <a:t>越</a:t>
            </a:r>
            <a:r>
              <a:rPr kumimoji="0" lang="zh-CN" altLang="en-US" sz="2800" dirty="0">
                <a:solidFill>
                  <a:srgbClr val="0000FF"/>
                </a:solidFill>
                <a:latin typeface="楷体_GB2312" pitchFamily="49" charset="-122"/>
              </a:rPr>
              <a:t>大，</a:t>
            </a:r>
          </a:p>
        </p:txBody>
      </p:sp>
      <p:sp>
        <p:nvSpPr>
          <p:cNvPr id="198681" name="Text Box 25"/>
          <p:cNvSpPr txBox="1">
            <a:spLocks noChangeArrowheads="1"/>
          </p:cNvSpPr>
          <p:nvPr/>
        </p:nvSpPr>
        <p:spPr bwMode="auto">
          <a:xfrm>
            <a:off x="385763" y="1808163"/>
            <a:ext cx="24955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800" dirty="0">
                <a:latin typeface="楷体_GB2312" pitchFamily="49" charset="-122"/>
                <a:sym typeface="Symbol" pitchFamily="18" charset="2"/>
              </a:rPr>
              <a:t>  </a:t>
            </a:r>
            <a:r>
              <a:rPr kumimoji="0" lang="zh-CN" altLang="en-US" sz="2800" dirty="0">
                <a:latin typeface="楷体_GB2312" pitchFamily="49" charset="-122"/>
              </a:rPr>
              <a:t>一定</a:t>
            </a:r>
          </a:p>
        </p:txBody>
      </p:sp>
      <p:sp>
        <p:nvSpPr>
          <p:cNvPr id="198682" name="Text Box 26"/>
          <p:cNvSpPr txBox="1">
            <a:spLocks noChangeArrowheads="1"/>
          </p:cNvSpPr>
          <p:nvPr/>
        </p:nvSpPr>
        <p:spPr bwMode="auto">
          <a:xfrm>
            <a:off x="4797425" y="1223963"/>
            <a:ext cx="2057400" cy="528637"/>
          </a:xfrm>
          <a:prstGeom prst="rect">
            <a:avLst/>
          </a:prstGeom>
          <a:gradFill rotWithShape="0">
            <a:gsLst>
              <a:gs pos="0">
                <a:srgbClr val="FFD9FF"/>
              </a:gs>
              <a:gs pos="50000">
                <a:srgbClr val="FFFFFF"/>
              </a:gs>
              <a:gs pos="100000">
                <a:srgbClr val="FFD9FF"/>
              </a:gs>
            </a:gsLst>
            <a:lin ang="5400000" scaled="1"/>
          </a:gradFill>
          <a:ln w="9525">
            <a:solidFill>
              <a:srgbClr val="CC00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zh-CN" altLang="en-US" sz="2800" dirty="0">
                <a:latin typeface="楷体_GB2312" pitchFamily="49" charset="-122"/>
              </a:rPr>
              <a:t>衍射越明显</a:t>
            </a:r>
          </a:p>
        </p:txBody>
      </p:sp>
      <p:sp>
        <p:nvSpPr>
          <p:cNvPr id="198683" name="Text Box 27"/>
          <p:cNvSpPr txBox="1">
            <a:spLocks noChangeArrowheads="1"/>
          </p:cNvSpPr>
          <p:nvPr/>
        </p:nvSpPr>
        <p:spPr bwMode="auto">
          <a:xfrm>
            <a:off x="2141538" y="2168525"/>
            <a:ext cx="63007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800" i="1" dirty="0"/>
              <a:t>a</a:t>
            </a:r>
            <a:r>
              <a:rPr kumimoji="0" lang="zh-CN" altLang="en-US" sz="2800" dirty="0">
                <a:latin typeface="楷体_GB2312" pitchFamily="49" charset="-122"/>
              </a:rPr>
              <a:t>越大，</a:t>
            </a:r>
            <a:r>
              <a:rPr kumimoji="0" lang="zh-CN" altLang="en-US" sz="2800" dirty="0">
                <a:latin typeface="楷体_GB2312" pitchFamily="49" charset="-122"/>
                <a:sym typeface="Symbol" pitchFamily="18" charset="2"/>
              </a:rPr>
              <a:t></a:t>
            </a:r>
            <a:r>
              <a:rPr kumimoji="0" lang="zh-CN" altLang="en-US" sz="2800" dirty="0">
                <a:latin typeface="楷体_GB2312" pitchFamily="49" charset="-122"/>
              </a:rPr>
              <a:t>越小，各级条纹向中央靠拢；</a:t>
            </a:r>
            <a:endParaRPr kumimoji="0" lang="zh-CN" altLang="en-US" sz="2800" b="0" dirty="0"/>
          </a:p>
        </p:txBody>
      </p:sp>
      <p:sp>
        <p:nvSpPr>
          <p:cNvPr id="198685" name="AutoShape 29"/>
          <p:cNvSpPr>
            <a:spLocks/>
          </p:cNvSpPr>
          <p:nvPr/>
        </p:nvSpPr>
        <p:spPr bwMode="auto">
          <a:xfrm>
            <a:off x="1916113" y="1493838"/>
            <a:ext cx="179387" cy="1247775"/>
          </a:xfrm>
          <a:prstGeom prst="leftBrace">
            <a:avLst>
              <a:gd name="adj1" fmla="val 57965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1428751" y="2643191"/>
            <a:ext cx="6999288" cy="774701"/>
            <a:chOff x="1014" y="1664"/>
            <a:chExt cx="4409" cy="488"/>
          </a:xfrm>
        </p:grpSpPr>
        <p:sp>
          <p:nvSpPr>
            <p:cNvPr id="198679" name="Text Box 23"/>
            <p:cNvSpPr txBox="1">
              <a:spLocks noChangeArrowheads="1"/>
            </p:cNvSpPr>
            <p:nvPr/>
          </p:nvSpPr>
          <p:spPr bwMode="auto">
            <a:xfrm>
              <a:off x="4127" y="1791"/>
              <a:ext cx="1296" cy="333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50000">
                  <a:srgbClr val="FFFFFF"/>
                </a:gs>
                <a:gs pos="100000">
                  <a:schemeClr val="accent1"/>
                </a:gs>
              </a:gsLst>
              <a:lin ang="5400000" scaled="1"/>
            </a:gra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0" lang="zh-CN" altLang="en-US" sz="2800" dirty="0">
                  <a:latin typeface="楷体_GB2312" pitchFamily="49" charset="-122"/>
                </a:rPr>
                <a:t>光直线传播</a:t>
              </a:r>
            </a:p>
          </p:txBody>
        </p:sp>
        <p:graphicFrame>
          <p:nvGraphicFramePr>
            <p:cNvPr id="198684" name="Object 28"/>
            <p:cNvGraphicFramePr>
              <a:graphicFrameLocks noChangeAspect="1"/>
            </p:cNvGraphicFramePr>
            <p:nvPr/>
          </p:nvGraphicFramePr>
          <p:xfrm>
            <a:off x="2679" y="1664"/>
            <a:ext cx="1099" cy="488"/>
          </p:xfrm>
          <a:graphic>
            <a:graphicData uri="http://schemas.openxmlformats.org/presentationml/2006/ole">
              <p:oleObj spid="_x0000_s91142" name="Equation" r:id="rId5" imgW="888840" imgH="393480" progId="">
                <p:embed/>
              </p:oleObj>
            </a:graphicData>
          </a:graphic>
        </p:graphicFrame>
        <p:sp>
          <p:nvSpPr>
            <p:cNvPr id="198686" name="Rectangle 30"/>
            <p:cNvSpPr>
              <a:spLocks noChangeArrowheads="1"/>
            </p:cNvSpPr>
            <p:nvPr/>
          </p:nvSpPr>
          <p:spPr bwMode="auto">
            <a:xfrm>
              <a:off x="1014" y="1749"/>
              <a:ext cx="1845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kumimoji="0" lang="zh-CN" altLang="en-US" sz="2800" dirty="0" smtClean="0">
                  <a:latin typeface="楷体_GB2312" pitchFamily="49" charset="-122"/>
                </a:rPr>
                <a:t>当         时</a:t>
              </a:r>
              <a:r>
                <a:rPr kumimoji="0" lang="zh-CN" altLang="en-US" sz="2800" b="0" dirty="0"/>
                <a:t>，</a:t>
              </a:r>
            </a:p>
          </p:txBody>
        </p:sp>
      </p:grpSp>
      <p:graphicFrame>
        <p:nvGraphicFramePr>
          <p:cNvPr id="198696" name="Object 40"/>
          <p:cNvGraphicFramePr>
            <a:graphicFrameLocks noGrp="1" noChangeAspect="1"/>
          </p:cNvGraphicFramePr>
          <p:nvPr>
            <p:ph sz="half" idx="2"/>
          </p:nvPr>
        </p:nvGraphicFramePr>
        <p:xfrm>
          <a:off x="7208838" y="0"/>
          <a:ext cx="1935162" cy="1071563"/>
        </p:xfrm>
        <a:graphic>
          <a:graphicData uri="http://schemas.openxmlformats.org/presentationml/2006/ole">
            <p:oleObj spid="_x0000_s91140" name="Equation" r:id="rId6" imgW="711000" imgH="393480" progId="">
              <p:embed/>
            </p:oleObj>
          </a:graphicData>
        </a:graphic>
      </p:graphicFrame>
      <p:grpSp>
        <p:nvGrpSpPr>
          <p:cNvPr id="3" name="Group 45"/>
          <p:cNvGrpSpPr>
            <a:grpSpLocks/>
          </p:cNvGrpSpPr>
          <p:nvPr/>
        </p:nvGrpSpPr>
        <p:grpSpPr bwMode="auto">
          <a:xfrm>
            <a:off x="836613" y="3429000"/>
            <a:ext cx="6840537" cy="812800"/>
            <a:chOff x="669" y="2273"/>
            <a:chExt cx="4309" cy="512"/>
          </a:xfrm>
        </p:grpSpPr>
        <p:sp>
          <p:nvSpPr>
            <p:cNvPr id="198687" name="Rectangle 31"/>
            <p:cNvSpPr>
              <a:spLocks noChangeArrowheads="1"/>
            </p:cNvSpPr>
            <p:nvPr/>
          </p:nvSpPr>
          <p:spPr bwMode="auto">
            <a:xfrm>
              <a:off x="669" y="2358"/>
              <a:ext cx="4309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zh-CN" altLang="en-US" sz="2800" dirty="0">
                  <a:latin typeface="楷体_GB2312" pitchFamily="49" charset="-122"/>
                </a:rPr>
                <a:t>可见，几何光学是波动光学     的极限</a:t>
              </a:r>
              <a:r>
                <a:rPr lang="en-US" altLang="zh-CN" sz="2800" dirty="0">
                  <a:latin typeface="楷体_GB2312" pitchFamily="49" charset="-122"/>
                </a:rPr>
                <a:t>.</a:t>
              </a:r>
            </a:p>
          </p:txBody>
        </p:sp>
        <p:graphicFrame>
          <p:nvGraphicFramePr>
            <p:cNvPr id="198700" name="Object 44"/>
            <p:cNvGraphicFramePr>
              <a:graphicFrameLocks noChangeAspect="1"/>
            </p:cNvGraphicFramePr>
            <p:nvPr/>
          </p:nvGraphicFramePr>
          <p:xfrm>
            <a:off x="3447" y="2273"/>
            <a:ext cx="595" cy="512"/>
          </p:xfrm>
          <a:graphic>
            <a:graphicData uri="http://schemas.openxmlformats.org/presentationml/2006/ole">
              <p:oleObj spid="_x0000_s91141" name="Equation" r:id="rId7" imgW="457200" imgH="393480" progId="">
                <p:embed/>
              </p:oleObj>
            </a:graphicData>
          </a:graphic>
        </p:graphicFrame>
      </p:grpSp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2214546" y="2857496"/>
          <a:ext cx="1143008" cy="444503"/>
        </p:xfrm>
        <a:graphic>
          <a:graphicData uri="http://schemas.openxmlformats.org/presentationml/2006/ole">
            <p:oleObj spid="_x0000_s91144" name="Equation" r:id="rId8" imgW="45720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986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500"/>
                                        <p:tgtEl>
                                          <p:spTgt spid="19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9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70" grpId="0"/>
      <p:bldP spid="198680" grpId="0"/>
      <p:bldP spid="198681" grpId="0"/>
      <p:bldP spid="198682" grpId="0" animBg="1" autoUpdateAnimBg="0"/>
      <p:bldP spid="198683" grpId="0"/>
      <p:bldP spid="19868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Rectangle 3"/>
          <p:cNvSpPr>
            <a:spLocks noChangeArrowheads="1"/>
          </p:cNvSpPr>
          <p:nvPr/>
        </p:nvSpPr>
        <p:spPr bwMode="auto">
          <a:xfrm>
            <a:off x="566738" y="368300"/>
            <a:ext cx="7875587" cy="519113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lg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 sz="2800" dirty="0">
                <a:latin typeface="楷体_GB2312" pitchFamily="49" charset="-122"/>
              </a:rPr>
              <a:t>观察：单缝宽度变化，中央明纹宽度如何变化？</a:t>
            </a:r>
          </a:p>
        </p:txBody>
      </p:sp>
      <p:sp>
        <p:nvSpPr>
          <p:cNvPr id="195588" name="Text Box 4"/>
          <p:cNvSpPr txBox="1">
            <a:spLocks noChangeArrowheads="1"/>
          </p:cNvSpPr>
          <p:nvPr/>
        </p:nvSpPr>
        <p:spPr bwMode="auto">
          <a:xfrm>
            <a:off x="1511300" y="5768975"/>
            <a:ext cx="6075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800" i="1" dirty="0"/>
              <a:t>a</a:t>
            </a:r>
            <a:r>
              <a:rPr kumimoji="0" lang="zh-CN" altLang="en-US" sz="2800" dirty="0">
                <a:latin typeface="楷体_GB2312" pitchFamily="49" charset="-122"/>
              </a:rPr>
              <a:t>减小，</a:t>
            </a:r>
            <a:r>
              <a:rPr kumimoji="0" lang="zh-CN" altLang="en-US" sz="2800" dirty="0">
                <a:latin typeface="楷体_GB2312" pitchFamily="49" charset="-122"/>
                <a:sym typeface="Symbol" pitchFamily="18" charset="2"/>
              </a:rPr>
              <a:t></a:t>
            </a:r>
            <a:r>
              <a:rPr kumimoji="0" lang="en-US" altLang="zh-CN" sz="2800" baseline="-25000" dirty="0">
                <a:latin typeface="楷体_GB2312" pitchFamily="49" charset="-122"/>
                <a:sym typeface="Symbol" pitchFamily="18" charset="2"/>
              </a:rPr>
              <a:t>1</a:t>
            </a:r>
            <a:r>
              <a:rPr kumimoji="0" lang="zh-CN" altLang="en-US" sz="2800" dirty="0">
                <a:latin typeface="楷体_GB2312" pitchFamily="49" charset="-122"/>
              </a:rPr>
              <a:t>增大，衍射效应越明显</a:t>
            </a:r>
            <a:r>
              <a:rPr kumimoji="0" lang="en-US" altLang="zh-CN" sz="2800" dirty="0">
                <a:latin typeface="楷体_GB2312" pitchFamily="49" charset="-122"/>
              </a:rPr>
              <a:t>.</a:t>
            </a:r>
          </a:p>
        </p:txBody>
      </p:sp>
    </p:spTree>
    <p:controls>
      <p:control spid="92162" name="ShockwaveFlash1" r:id="rId2" imgW="6248942" imgH="4801016"/>
    </p:controls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ext Box 2"/>
          <p:cNvSpPr txBox="1">
            <a:spLocks noChangeArrowheads="1"/>
          </p:cNvSpPr>
          <p:nvPr/>
        </p:nvSpPr>
        <p:spPr bwMode="auto">
          <a:xfrm>
            <a:off x="522288" y="458788"/>
            <a:ext cx="76057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latin typeface="楷体_GB2312" pitchFamily="49" charset="-122"/>
              </a:rPr>
              <a:t> 4</a:t>
            </a:r>
            <a:r>
              <a:rPr lang="zh-CN" altLang="en-US" sz="2800" dirty="0">
                <a:latin typeface="楷体_GB2312" pitchFamily="49" charset="-122"/>
              </a:rPr>
              <a:t>）在单缝衍射中，</a:t>
            </a: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若使单缝和</a:t>
            </a:r>
            <a:r>
              <a:rPr lang="zh-CN" altLang="en-US" sz="2800" dirty="0"/>
              <a:t>单缝后</a:t>
            </a: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透镜分别稍向上移，则衍射条纹将如何变化？</a:t>
            </a:r>
          </a:p>
        </p:txBody>
      </p:sp>
      <p:sp>
        <p:nvSpPr>
          <p:cNvPr id="196611" name="Text Box 3"/>
          <p:cNvSpPr txBox="1">
            <a:spLocks noChangeArrowheads="1"/>
          </p:cNvSpPr>
          <p:nvPr/>
        </p:nvSpPr>
        <p:spPr bwMode="auto">
          <a:xfrm>
            <a:off x="566738" y="1449388"/>
            <a:ext cx="777081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latin typeface="楷体_GB2312" pitchFamily="49" charset="-122"/>
              </a:rPr>
              <a:t>   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单缝上移</a:t>
            </a: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</a:t>
            </a:r>
            <a:r>
              <a:rPr lang="zh-CN" altLang="en-US" sz="2800" dirty="0">
                <a:latin typeface="楷体_GB2312" pitchFamily="49" charset="-122"/>
              </a:rPr>
              <a:t>衍射光束向上平移</a:t>
            </a: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</a:t>
            </a:r>
            <a:r>
              <a:rPr lang="zh-CN" altLang="en-US" sz="2800" dirty="0">
                <a:latin typeface="楷体_GB2312" pitchFamily="49" charset="-122"/>
              </a:rPr>
              <a:t>经透镜聚焦后，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位置不变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  <a:sym typeface="Symbol" pitchFamily="18" charset="2"/>
              </a:rPr>
              <a:t>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条纹不变</a:t>
            </a:r>
          </a:p>
        </p:txBody>
      </p:sp>
      <p:sp>
        <p:nvSpPr>
          <p:cNvPr id="196612" name="Text Box 4"/>
          <p:cNvSpPr txBox="1">
            <a:spLocks noChangeArrowheads="1"/>
          </p:cNvSpPr>
          <p:nvPr/>
        </p:nvSpPr>
        <p:spPr bwMode="auto">
          <a:xfrm>
            <a:off x="611188" y="2349500"/>
            <a:ext cx="78152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/>
              <a:t>     </a:t>
            </a:r>
            <a:r>
              <a:rPr lang="zh-CN" altLang="en-US" sz="2800" dirty="0"/>
              <a:t>单缝后的</a:t>
            </a:r>
            <a:r>
              <a:rPr lang="zh-CN" altLang="en-US" sz="2800" dirty="0">
                <a:solidFill>
                  <a:srgbClr val="FF0000"/>
                </a:solidFill>
                <a:latin typeface="楷体_GB2312" pitchFamily="49" charset="-122"/>
              </a:rPr>
              <a:t>透镜上移</a:t>
            </a: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</a:t>
            </a:r>
            <a:r>
              <a:rPr lang="zh-CN" altLang="en-US" sz="2800" dirty="0">
                <a:latin typeface="楷体_GB2312" pitchFamily="49" charset="-122"/>
              </a:rPr>
              <a:t>衍射光束经透镜聚焦后，位置随之上移</a:t>
            </a: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</a:t>
            </a:r>
            <a:r>
              <a:rPr lang="zh-CN" altLang="en-US" sz="2800" dirty="0">
                <a:solidFill>
                  <a:srgbClr val="FF0000"/>
                </a:solidFill>
                <a:latin typeface="楷体_GB2312" pitchFamily="49" charset="-122"/>
              </a:rPr>
              <a:t>条纹向上平移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150938" y="3159125"/>
            <a:ext cx="7418387" cy="2717800"/>
            <a:chOff x="272" y="1558"/>
            <a:chExt cx="5228" cy="2256"/>
          </a:xfrm>
        </p:grpSpPr>
        <p:sp>
          <p:nvSpPr>
            <p:cNvPr id="196614" name="Line 6"/>
            <p:cNvSpPr>
              <a:spLocks noChangeShapeType="1"/>
            </p:cNvSpPr>
            <p:nvPr/>
          </p:nvSpPr>
          <p:spPr bwMode="auto">
            <a:xfrm>
              <a:off x="1982" y="1894"/>
              <a:ext cx="15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 type="triangle" w="sm" len="lg"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96615" name="Object 7"/>
            <p:cNvGraphicFramePr>
              <a:graphicFrameLocks noChangeAspect="1"/>
            </p:cNvGraphicFramePr>
            <p:nvPr/>
          </p:nvGraphicFramePr>
          <p:xfrm>
            <a:off x="2589" y="1558"/>
            <a:ext cx="305" cy="336"/>
          </p:xfrm>
          <a:graphic>
            <a:graphicData uri="http://schemas.openxmlformats.org/presentationml/2006/ole">
              <p:oleObj spid="_x0000_s93186" name="公式" r:id="rId3" imgW="215640" imgH="304560" progId="Equation.3">
                <p:embed/>
              </p:oleObj>
            </a:graphicData>
          </a:graphic>
        </p:graphicFrame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272" y="1606"/>
              <a:ext cx="5228" cy="2208"/>
              <a:chOff x="272" y="1606"/>
              <a:chExt cx="5228" cy="2208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4156" y="1692"/>
                <a:ext cx="1344" cy="2112"/>
                <a:chOff x="4416" y="576"/>
                <a:chExt cx="1344" cy="2112"/>
              </a:xfrm>
            </p:grpSpPr>
            <p:grpSp>
              <p:nvGrpSpPr>
                <p:cNvPr id="5" name="Group 10"/>
                <p:cNvGrpSpPr>
                  <a:grpSpLocks/>
                </p:cNvGrpSpPr>
                <p:nvPr/>
              </p:nvGrpSpPr>
              <p:grpSpPr bwMode="auto">
                <a:xfrm rot="5400000">
                  <a:off x="3921" y="1071"/>
                  <a:ext cx="2112" cy="1122"/>
                  <a:chOff x="3744" y="1824"/>
                  <a:chExt cx="1824" cy="1122"/>
                </a:xfrm>
              </p:grpSpPr>
              <p:sp>
                <p:nvSpPr>
                  <p:cNvPr id="19661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3744" y="1824"/>
                    <a:ext cx="1824" cy="1122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20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3744" y="1824"/>
                    <a:ext cx="1824" cy="1122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21" name="Freeform 13"/>
                  <p:cNvSpPr>
                    <a:spLocks/>
                  </p:cNvSpPr>
                  <p:nvPr/>
                </p:nvSpPr>
                <p:spPr bwMode="auto">
                  <a:xfrm>
                    <a:off x="3788" y="2870"/>
                    <a:ext cx="64" cy="38"/>
                  </a:xfrm>
                  <a:custGeom>
                    <a:avLst/>
                    <a:gdLst/>
                    <a:ahLst/>
                    <a:cxnLst>
                      <a:cxn ang="0">
                        <a:pos x="0" y="38"/>
                      </a:cxn>
                      <a:cxn ang="0">
                        <a:pos x="0" y="38"/>
                      </a:cxn>
                      <a:cxn ang="0">
                        <a:pos x="0" y="38"/>
                      </a:cxn>
                      <a:cxn ang="0">
                        <a:pos x="7" y="38"/>
                      </a:cxn>
                      <a:cxn ang="0">
                        <a:pos x="7" y="32"/>
                      </a:cxn>
                      <a:cxn ang="0">
                        <a:pos x="7" y="32"/>
                      </a:cxn>
                      <a:cxn ang="0">
                        <a:pos x="7" y="32"/>
                      </a:cxn>
                      <a:cxn ang="0">
                        <a:pos x="13" y="32"/>
                      </a:cxn>
                      <a:cxn ang="0">
                        <a:pos x="13" y="25"/>
                      </a:cxn>
                      <a:cxn ang="0">
                        <a:pos x="13" y="25"/>
                      </a:cxn>
                      <a:cxn ang="0">
                        <a:pos x="13" y="25"/>
                      </a:cxn>
                      <a:cxn ang="0">
                        <a:pos x="19" y="25"/>
                      </a:cxn>
                      <a:cxn ang="0">
                        <a:pos x="19" y="19"/>
                      </a:cxn>
                      <a:cxn ang="0">
                        <a:pos x="19" y="19"/>
                      </a:cxn>
                      <a:cxn ang="0">
                        <a:pos x="19" y="19"/>
                      </a:cxn>
                      <a:cxn ang="0">
                        <a:pos x="26" y="19"/>
                      </a:cxn>
                      <a:cxn ang="0">
                        <a:pos x="26" y="19"/>
                      </a:cxn>
                      <a:cxn ang="0">
                        <a:pos x="26" y="13"/>
                      </a:cxn>
                      <a:cxn ang="0">
                        <a:pos x="32" y="13"/>
                      </a:cxn>
                      <a:cxn ang="0">
                        <a:pos x="32" y="13"/>
                      </a:cxn>
                      <a:cxn ang="0">
                        <a:pos x="32" y="13"/>
                      </a:cxn>
                      <a:cxn ang="0">
                        <a:pos x="32" y="13"/>
                      </a:cxn>
                      <a:cxn ang="0">
                        <a:pos x="38" y="13"/>
                      </a:cxn>
                      <a:cxn ang="0">
                        <a:pos x="38" y="6"/>
                      </a:cxn>
                      <a:cxn ang="0">
                        <a:pos x="38" y="6"/>
                      </a:cxn>
                      <a:cxn ang="0">
                        <a:pos x="38" y="6"/>
                      </a:cxn>
                      <a:cxn ang="0">
                        <a:pos x="45" y="6"/>
                      </a:cxn>
                      <a:cxn ang="0">
                        <a:pos x="45" y="6"/>
                      </a:cxn>
                      <a:cxn ang="0">
                        <a:pos x="45" y="6"/>
                      </a:cxn>
                      <a:cxn ang="0">
                        <a:pos x="51" y="6"/>
                      </a:cxn>
                      <a:cxn ang="0">
                        <a:pos x="51" y="6"/>
                      </a:cxn>
                      <a:cxn ang="0">
                        <a:pos x="51" y="6"/>
                      </a:cxn>
                      <a:cxn ang="0">
                        <a:pos x="51" y="6"/>
                      </a:cxn>
                      <a:cxn ang="0">
                        <a:pos x="57" y="6"/>
                      </a:cxn>
                      <a:cxn ang="0">
                        <a:pos x="57" y="0"/>
                      </a:cxn>
                      <a:cxn ang="0">
                        <a:pos x="57" y="0"/>
                      </a:cxn>
                      <a:cxn ang="0">
                        <a:pos x="57" y="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</a:cxnLst>
                    <a:rect l="0" t="0" r="r" b="b"/>
                    <a:pathLst>
                      <a:path w="64" h="38">
                        <a:moveTo>
                          <a:pt x="0" y="38"/>
                        </a:moveTo>
                        <a:lnTo>
                          <a:pt x="0" y="38"/>
                        </a:lnTo>
                        <a:lnTo>
                          <a:pt x="0" y="38"/>
                        </a:lnTo>
                        <a:lnTo>
                          <a:pt x="7" y="38"/>
                        </a:lnTo>
                        <a:lnTo>
                          <a:pt x="7" y="32"/>
                        </a:lnTo>
                        <a:lnTo>
                          <a:pt x="7" y="32"/>
                        </a:lnTo>
                        <a:lnTo>
                          <a:pt x="7" y="32"/>
                        </a:lnTo>
                        <a:lnTo>
                          <a:pt x="13" y="32"/>
                        </a:lnTo>
                        <a:lnTo>
                          <a:pt x="13" y="25"/>
                        </a:lnTo>
                        <a:lnTo>
                          <a:pt x="13" y="25"/>
                        </a:lnTo>
                        <a:lnTo>
                          <a:pt x="13" y="25"/>
                        </a:lnTo>
                        <a:lnTo>
                          <a:pt x="19" y="25"/>
                        </a:lnTo>
                        <a:lnTo>
                          <a:pt x="19" y="19"/>
                        </a:lnTo>
                        <a:lnTo>
                          <a:pt x="19" y="19"/>
                        </a:lnTo>
                        <a:lnTo>
                          <a:pt x="19" y="19"/>
                        </a:lnTo>
                        <a:lnTo>
                          <a:pt x="26" y="19"/>
                        </a:lnTo>
                        <a:lnTo>
                          <a:pt x="26" y="19"/>
                        </a:lnTo>
                        <a:lnTo>
                          <a:pt x="26" y="13"/>
                        </a:lnTo>
                        <a:lnTo>
                          <a:pt x="32" y="13"/>
                        </a:lnTo>
                        <a:lnTo>
                          <a:pt x="32" y="13"/>
                        </a:lnTo>
                        <a:lnTo>
                          <a:pt x="32" y="13"/>
                        </a:lnTo>
                        <a:lnTo>
                          <a:pt x="32" y="13"/>
                        </a:lnTo>
                        <a:lnTo>
                          <a:pt x="38" y="13"/>
                        </a:lnTo>
                        <a:lnTo>
                          <a:pt x="38" y="6"/>
                        </a:lnTo>
                        <a:lnTo>
                          <a:pt x="38" y="6"/>
                        </a:lnTo>
                        <a:lnTo>
                          <a:pt x="38" y="6"/>
                        </a:lnTo>
                        <a:lnTo>
                          <a:pt x="45" y="6"/>
                        </a:lnTo>
                        <a:lnTo>
                          <a:pt x="45" y="6"/>
                        </a:lnTo>
                        <a:lnTo>
                          <a:pt x="45" y="6"/>
                        </a:lnTo>
                        <a:lnTo>
                          <a:pt x="51" y="6"/>
                        </a:lnTo>
                        <a:lnTo>
                          <a:pt x="51" y="6"/>
                        </a:lnTo>
                        <a:lnTo>
                          <a:pt x="51" y="6"/>
                        </a:lnTo>
                        <a:lnTo>
                          <a:pt x="51" y="6"/>
                        </a:lnTo>
                        <a:lnTo>
                          <a:pt x="57" y="6"/>
                        </a:lnTo>
                        <a:lnTo>
                          <a:pt x="57" y="0"/>
                        </a:lnTo>
                        <a:lnTo>
                          <a:pt x="57" y="0"/>
                        </a:lnTo>
                        <a:lnTo>
                          <a:pt x="57" y="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22" name="Freeform 14"/>
                  <p:cNvSpPr>
                    <a:spLocks/>
                  </p:cNvSpPr>
                  <p:nvPr/>
                </p:nvSpPr>
                <p:spPr bwMode="auto">
                  <a:xfrm>
                    <a:off x="3852" y="2870"/>
                    <a:ext cx="57" cy="3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6"/>
                      </a:cxn>
                      <a:cxn ang="0">
                        <a:pos x="6" y="6"/>
                      </a:cxn>
                      <a:cxn ang="0">
                        <a:pos x="12" y="6"/>
                      </a:cxn>
                      <a:cxn ang="0">
                        <a:pos x="12" y="6"/>
                      </a:cxn>
                      <a:cxn ang="0">
                        <a:pos x="12" y="6"/>
                      </a:cxn>
                      <a:cxn ang="0">
                        <a:pos x="19" y="6"/>
                      </a:cxn>
                      <a:cxn ang="0">
                        <a:pos x="19" y="6"/>
                      </a:cxn>
                      <a:cxn ang="0">
                        <a:pos x="19" y="6"/>
                      </a:cxn>
                      <a:cxn ang="0">
                        <a:pos x="19" y="6"/>
                      </a:cxn>
                      <a:cxn ang="0">
                        <a:pos x="25" y="6"/>
                      </a:cxn>
                      <a:cxn ang="0">
                        <a:pos x="25" y="6"/>
                      </a:cxn>
                      <a:cxn ang="0">
                        <a:pos x="25" y="13"/>
                      </a:cxn>
                      <a:cxn ang="0">
                        <a:pos x="25" y="13"/>
                      </a:cxn>
                      <a:cxn ang="0">
                        <a:pos x="31" y="13"/>
                      </a:cxn>
                      <a:cxn ang="0">
                        <a:pos x="31" y="13"/>
                      </a:cxn>
                      <a:cxn ang="0">
                        <a:pos x="31" y="13"/>
                      </a:cxn>
                      <a:cxn ang="0">
                        <a:pos x="38" y="19"/>
                      </a:cxn>
                      <a:cxn ang="0">
                        <a:pos x="38" y="19"/>
                      </a:cxn>
                      <a:cxn ang="0">
                        <a:pos x="38" y="19"/>
                      </a:cxn>
                      <a:cxn ang="0">
                        <a:pos x="38" y="19"/>
                      </a:cxn>
                      <a:cxn ang="0">
                        <a:pos x="44" y="19"/>
                      </a:cxn>
                      <a:cxn ang="0">
                        <a:pos x="44" y="25"/>
                      </a:cxn>
                      <a:cxn ang="0">
                        <a:pos x="44" y="25"/>
                      </a:cxn>
                      <a:cxn ang="0">
                        <a:pos x="44" y="25"/>
                      </a:cxn>
                      <a:cxn ang="0">
                        <a:pos x="50" y="25"/>
                      </a:cxn>
                      <a:cxn ang="0">
                        <a:pos x="50" y="25"/>
                      </a:cxn>
                      <a:cxn ang="0">
                        <a:pos x="50" y="32"/>
                      </a:cxn>
                      <a:cxn ang="0">
                        <a:pos x="57" y="32"/>
                      </a:cxn>
                      <a:cxn ang="0">
                        <a:pos x="57" y="32"/>
                      </a:cxn>
                      <a:cxn ang="0">
                        <a:pos x="57" y="32"/>
                      </a:cxn>
                    </a:cxnLst>
                    <a:rect l="0" t="0" r="r" b="b"/>
                    <a:pathLst>
                      <a:path w="57" h="3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6"/>
                        </a:lnTo>
                        <a:lnTo>
                          <a:pt x="6" y="6"/>
                        </a:lnTo>
                        <a:lnTo>
                          <a:pt x="12" y="6"/>
                        </a:lnTo>
                        <a:lnTo>
                          <a:pt x="12" y="6"/>
                        </a:lnTo>
                        <a:lnTo>
                          <a:pt x="12" y="6"/>
                        </a:lnTo>
                        <a:lnTo>
                          <a:pt x="19" y="6"/>
                        </a:lnTo>
                        <a:lnTo>
                          <a:pt x="19" y="6"/>
                        </a:lnTo>
                        <a:lnTo>
                          <a:pt x="19" y="6"/>
                        </a:lnTo>
                        <a:lnTo>
                          <a:pt x="19" y="6"/>
                        </a:lnTo>
                        <a:lnTo>
                          <a:pt x="25" y="6"/>
                        </a:lnTo>
                        <a:lnTo>
                          <a:pt x="25" y="6"/>
                        </a:lnTo>
                        <a:lnTo>
                          <a:pt x="25" y="13"/>
                        </a:lnTo>
                        <a:lnTo>
                          <a:pt x="25" y="13"/>
                        </a:lnTo>
                        <a:lnTo>
                          <a:pt x="31" y="13"/>
                        </a:lnTo>
                        <a:lnTo>
                          <a:pt x="31" y="13"/>
                        </a:lnTo>
                        <a:lnTo>
                          <a:pt x="31" y="13"/>
                        </a:lnTo>
                        <a:lnTo>
                          <a:pt x="38" y="19"/>
                        </a:lnTo>
                        <a:lnTo>
                          <a:pt x="38" y="19"/>
                        </a:lnTo>
                        <a:lnTo>
                          <a:pt x="38" y="19"/>
                        </a:lnTo>
                        <a:lnTo>
                          <a:pt x="38" y="19"/>
                        </a:lnTo>
                        <a:lnTo>
                          <a:pt x="44" y="19"/>
                        </a:lnTo>
                        <a:lnTo>
                          <a:pt x="44" y="25"/>
                        </a:lnTo>
                        <a:lnTo>
                          <a:pt x="44" y="25"/>
                        </a:lnTo>
                        <a:lnTo>
                          <a:pt x="44" y="25"/>
                        </a:lnTo>
                        <a:lnTo>
                          <a:pt x="50" y="25"/>
                        </a:lnTo>
                        <a:lnTo>
                          <a:pt x="50" y="25"/>
                        </a:lnTo>
                        <a:lnTo>
                          <a:pt x="50" y="32"/>
                        </a:lnTo>
                        <a:lnTo>
                          <a:pt x="57" y="32"/>
                        </a:lnTo>
                        <a:lnTo>
                          <a:pt x="57" y="32"/>
                        </a:lnTo>
                        <a:lnTo>
                          <a:pt x="57" y="32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23" name="Freeform 15"/>
                  <p:cNvSpPr>
                    <a:spLocks/>
                  </p:cNvSpPr>
                  <p:nvPr/>
                </p:nvSpPr>
                <p:spPr bwMode="auto">
                  <a:xfrm>
                    <a:off x="3909" y="2902"/>
                    <a:ext cx="63" cy="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6"/>
                      </a:cxn>
                      <a:cxn ang="0">
                        <a:pos x="6" y="6"/>
                      </a:cxn>
                      <a:cxn ang="0">
                        <a:pos x="6" y="6"/>
                      </a:cxn>
                      <a:cxn ang="0">
                        <a:pos x="6" y="6"/>
                      </a:cxn>
                      <a:cxn ang="0">
                        <a:pos x="6" y="12"/>
                      </a:cxn>
                      <a:cxn ang="0">
                        <a:pos x="12" y="12"/>
                      </a:cxn>
                      <a:cxn ang="0">
                        <a:pos x="12" y="12"/>
                      </a:cxn>
                      <a:cxn ang="0">
                        <a:pos x="12" y="12"/>
                      </a:cxn>
                      <a:cxn ang="0">
                        <a:pos x="12" y="19"/>
                      </a:cxn>
                      <a:cxn ang="0">
                        <a:pos x="19" y="19"/>
                      </a:cxn>
                      <a:cxn ang="0">
                        <a:pos x="19" y="19"/>
                      </a:cxn>
                      <a:cxn ang="0">
                        <a:pos x="19" y="19"/>
                      </a:cxn>
                      <a:cxn ang="0">
                        <a:pos x="25" y="25"/>
                      </a:cxn>
                      <a:cxn ang="0">
                        <a:pos x="25" y="25"/>
                      </a:cxn>
                      <a:cxn ang="0">
                        <a:pos x="25" y="25"/>
                      </a:cxn>
                      <a:cxn ang="0">
                        <a:pos x="25" y="25"/>
                      </a:cxn>
                      <a:cxn ang="0">
                        <a:pos x="31" y="25"/>
                      </a:cxn>
                      <a:cxn ang="0">
                        <a:pos x="31" y="31"/>
                      </a:cxn>
                      <a:cxn ang="0">
                        <a:pos x="31" y="31"/>
                      </a:cxn>
                      <a:cxn ang="0">
                        <a:pos x="38" y="31"/>
                      </a:cxn>
                      <a:cxn ang="0">
                        <a:pos x="38" y="31"/>
                      </a:cxn>
                      <a:cxn ang="0">
                        <a:pos x="38" y="31"/>
                      </a:cxn>
                      <a:cxn ang="0">
                        <a:pos x="38" y="31"/>
                      </a:cxn>
                      <a:cxn ang="0">
                        <a:pos x="44" y="38"/>
                      </a:cxn>
                      <a:cxn ang="0">
                        <a:pos x="44" y="38"/>
                      </a:cxn>
                      <a:cxn ang="0">
                        <a:pos x="44" y="38"/>
                      </a:cxn>
                      <a:cxn ang="0">
                        <a:pos x="44" y="38"/>
                      </a:cxn>
                      <a:cxn ang="0">
                        <a:pos x="50" y="38"/>
                      </a:cxn>
                      <a:cxn ang="0">
                        <a:pos x="50" y="38"/>
                      </a:cxn>
                      <a:cxn ang="0">
                        <a:pos x="50" y="38"/>
                      </a:cxn>
                      <a:cxn ang="0">
                        <a:pos x="57" y="38"/>
                      </a:cxn>
                      <a:cxn ang="0">
                        <a:pos x="57" y="38"/>
                      </a:cxn>
                      <a:cxn ang="0">
                        <a:pos x="57" y="38"/>
                      </a:cxn>
                      <a:cxn ang="0">
                        <a:pos x="57" y="38"/>
                      </a:cxn>
                      <a:cxn ang="0">
                        <a:pos x="57" y="38"/>
                      </a:cxn>
                      <a:cxn ang="0">
                        <a:pos x="57" y="38"/>
                      </a:cxn>
                      <a:cxn ang="0">
                        <a:pos x="57" y="38"/>
                      </a:cxn>
                      <a:cxn ang="0">
                        <a:pos x="63" y="38"/>
                      </a:cxn>
                      <a:cxn ang="0">
                        <a:pos x="63" y="38"/>
                      </a:cxn>
                      <a:cxn ang="0">
                        <a:pos x="63" y="38"/>
                      </a:cxn>
                      <a:cxn ang="0">
                        <a:pos x="63" y="38"/>
                      </a:cxn>
                      <a:cxn ang="0">
                        <a:pos x="63" y="38"/>
                      </a:cxn>
                      <a:cxn ang="0">
                        <a:pos x="63" y="38"/>
                      </a:cxn>
                      <a:cxn ang="0">
                        <a:pos x="63" y="38"/>
                      </a:cxn>
                      <a:cxn ang="0">
                        <a:pos x="63" y="38"/>
                      </a:cxn>
                      <a:cxn ang="0">
                        <a:pos x="63" y="38"/>
                      </a:cxn>
                      <a:cxn ang="0">
                        <a:pos x="63" y="38"/>
                      </a:cxn>
                      <a:cxn ang="0">
                        <a:pos x="63" y="38"/>
                      </a:cxn>
                      <a:cxn ang="0">
                        <a:pos x="63" y="38"/>
                      </a:cxn>
                      <a:cxn ang="0">
                        <a:pos x="63" y="38"/>
                      </a:cxn>
                    </a:cxnLst>
                    <a:rect l="0" t="0" r="r" b="b"/>
                    <a:pathLst>
                      <a:path w="63" h="38">
                        <a:moveTo>
                          <a:pt x="0" y="0"/>
                        </a:moveTo>
                        <a:lnTo>
                          <a:pt x="0" y="6"/>
                        </a:lnTo>
                        <a:lnTo>
                          <a:pt x="6" y="6"/>
                        </a:lnTo>
                        <a:lnTo>
                          <a:pt x="6" y="6"/>
                        </a:lnTo>
                        <a:lnTo>
                          <a:pt x="6" y="6"/>
                        </a:lnTo>
                        <a:lnTo>
                          <a:pt x="6" y="12"/>
                        </a:lnTo>
                        <a:lnTo>
                          <a:pt x="12" y="12"/>
                        </a:lnTo>
                        <a:lnTo>
                          <a:pt x="12" y="12"/>
                        </a:lnTo>
                        <a:lnTo>
                          <a:pt x="12" y="12"/>
                        </a:lnTo>
                        <a:lnTo>
                          <a:pt x="12" y="19"/>
                        </a:lnTo>
                        <a:lnTo>
                          <a:pt x="19" y="19"/>
                        </a:lnTo>
                        <a:lnTo>
                          <a:pt x="19" y="19"/>
                        </a:lnTo>
                        <a:lnTo>
                          <a:pt x="19" y="19"/>
                        </a:lnTo>
                        <a:lnTo>
                          <a:pt x="25" y="25"/>
                        </a:lnTo>
                        <a:lnTo>
                          <a:pt x="25" y="25"/>
                        </a:lnTo>
                        <a:lnTo>
                          <a:pt x="25" y="25"/>
                        </a:lnTo>
                        <a:lnTo>
                          <a:pt x="25" y="25"/>
                        </a:lnTo>
                        <a:lnTo>
                          <a:pt x="31" y="25"/>
                        </a:lnTo>
                        <a:lnTo>
                          <a:pt x="31" y="31"/>
                        </a:lnTo>
                        <a:lnTo>
                          <a:pt x="31" y="31"/>
                        </a:lnTo>
                        <a:lnTo>
                          <a:pt x="38" y="31"/>
                        </a:lnTo>
                        <a:lnTo>
                          <a:pt x="38" y="31"/>
                        </a:lnTo>
                        <a:lnTo>
                          <a:pt x="38" y="31"/>
                        </a:lnTo>
                        <a:lnTo>
                          <a:pt x="38" y="31"/>
                        </a:lnTo>
                        <a:lnTo>
                          <a:pt x="44" y="38"/>
                        </a:lnTo>
                        <a:lnTo>
                          <a:pt x="44" y="38"/>
                        </a:lnTo>
                        <a:lnTo>
                          <a:pt x="44" y="38"/>
                        </a:lnTo>
                        <a:lnTo>
                          <a:pt x="44" y="38"/>
                        </a:lnTo>
                        <a:lnTo>
                          <a:pt x="50" y="38"/>
                        </a:lnTo>
                        <a:lnTo>
                          <a:pt x="50" y="38"/>
                        </a:lnTo>
                        <a:lnTo>
                          <a:pt x="50" y="38"/>
                        </a:lnTo>
                        <a:lnTo>
                          <a:pt x="57" y="38"/>
                        </a:lnTo>
                        <a:lnTo>
                          <a:pt x="57" y="38"/>
                        </a:lnTo>
                        <a:lnTo>
                          <a:pt x="57" y="38"/>
                        </a:lnTo>
                        <a:lnTo>
                          <a:pt x="57" y="38"/>
                        </a:lnTo>
                        <a:lnTo>
                          <a:pt x="57" y="38"/>
                        </a:lnTo>
                        <a:lnTo>
                          <a:pt x="57" y="38"/>
                        </a:lnTo>
                        <a:lnTo>
                          <a:pt x="57" y="38"/>
                        </a:ln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3" y="38"/>
                        </a:lnTo>
                        <a:lnTo>
                          <a:pt x="63" y="38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24" name="Freeform 16"/>
                  <p:cNvSpPr>
                    <a:spLocks/>
                  </p:cNvSpPr>
                  <p:nvPr/>
                </p:nvSpPr>
                <p:spPr bwMode="auto">
                  <a:xfrm>
                    <a:off x="3972" y="2895"/>
                    <a:ext cx="57" cy="45"/>
                  </a:xfrm>
                  <a:custGeom>
                    <a:avLst/>
                    <a:gdLst/>
                    <a:ahLst/>
                    <a:cxnLst>
                      <a:cxn ang="0">
                        <a:pos x="0" y="45"/>
                      </a:cxn>
                      <a:cxn ang="0">
                        <a:pos x="0" y="45"/>
                      </a:cxn>
                      <a:cxn ang="0">
                        <a:pos x="0" y="45"/>
                      </a:cxn>
                      <a:cxn ang="0">
                        <a:pos x="0" y="45"/>
                      </a:cxn>
                      <a:cxn ang="0">
                        <a:pos x="0" y="45"/>
                      </a:cxn>
                      <a:cxn ang="0">
                        <a:pos x="0" y="45"/>
                      </a:cxn>
                      <a:cxn ang="0">
                        <a:pos x="0" y="45"/>
                      </a:cxn>
                      <a:cxn ang="0">
                        <a:pos x="0" y="45"/>
                      </a:cxn>
                      <a:cxn ang="0">
                        <a:pos x="0" y="45"/>
                      </a:cxn>
                      <a:cxn ang="0">
                        <a:pos x="0" y="45"/>
                      </a:cxn>
                      <a:cxn ang="0">
                        <a:pos x="0" y="45"/>
                      </a:cxn>
                      <a:cxn ang="0">
                        <a:pos x="6" y="45"/>
                      </a:cxn>
                      <a:cxn ang="0">
                        <a:pos x="6" y="45"/>
                      </a:cxn>
                      <a:cxn ang="0">
                        <a:pos x="6" y="45"/>
                      </a:cxn>
                      <a:cxn ang="0">
                        <a:pos x="13" y="45"/>
                      </a:cxn>
                      <a:cxn ang="0">
                        <a:pos x="13" y="45"/>
                      </a:cxn>
                      <a:cxn ang="0">
                        <a:pos x="13" y="45"/>
                      </a:cxn>
                      <a:cxn ang="0">
                        <a:pos x="13" y="45"/>
                      </a:cxn>
                      <a:cxn ang="0">
                        <a:pos x="19" y="45"/>
                      </a:cxn>
                      <a:cxn ang="0">
                        <a:pos x="19" y="45"/>
                      </a:cxn>
                      <a:cxn ang="0">
                        <a:pos x="19" y="38"/>
                      </a:cxn>
                      <a:cxn ang="0">
                        <a:pos x="19" y="38"/>
                      </a:cxn>
                      <a:cxn ang="0">
                        <a:pos x="25" y="38"/>
                      </a:cxn>
                      <a:cxn ang="0">
                        <a:pos x="25" y="38"/>
                      </a:cxn>
                      <a:cxn ang="0">
                        <a:pos x="25" y="38"/>
                      </a:cxn>
                      <a:cxn ang="0">
                        <a:pos x="25" y="38"/>
                      </a:cxn>
                      <a:cxn ang="0">
                        <a:pos x="32" y="32"/>
                      </a:cxn>
                      <a:cxn ang="0">
                        <a:pos x="32" y="32"/>
                      </a:cxn>
                      <a:cxn ang="0">
                        <a:pos x="32" y="32"/>
                      </a:cxn>
                      <a:cxn ang="0">
                        <a:pos x="38" y="32"/>
                      </a:cxn>
                      <a:cxn ang="0">
                        <a:pos x="38" y="26"/>
                      </a:cxn>
                      <a:cxn ang="0">
                        <a:pos x="38" y="26"/>
                      </a:cxn>
                      <a:cxn ang="0">
                        <a:pos x="38" y="26"/>
                      </a:cxn>
                      <a:cxn ang="0">
                        <a:pos x="44" y="26"/>
                      </a:cxn>
                      <a:cxn ang="0">
                        <a:pos x="44" y="19"/>
                      </a:cxn>
                      <a:cxn ang="0">
                        <a:pos x="44" y="19"/>
                      </a:cxn>
                      <a:cxn ang="0">
                        <a:pos x="44" y="19"/>
                      </a:cxn>
                      <a:cxn ang="0">
                        <a:pos x="51" y="13"/>
                      </a:cxn>
                      <a:cxn ang="0">
                        <a:pos x="51" y="13"/>
                      </a:cxn>
                      <a:cxn ang="0">
                        <a:pos x="51" y="13"/>
                      </a:cxn>
                      <a:cxn ang="0">
                        <a:pos x="57" y="7"/>
                      </a:cxn>
                      <a:cxn ang="0">
                        <a:pos x="57" y="7"/>
                      </a:cxn>
                      <a:cxn ang="0">
                        <a:pos x="57" y="7"/>
                      </a:cxn>
                      <a:cxn ang="0">
                        <a:pos x="57" y="0"/>
                      </a:cxn>
                    </a:cxnLst>
                    <a:rect l="0" t="0" r="r" b="b"/>
                    <a:pathLst>
                      <a:path w="57" h="45">
                        <a:moveTo>
                          <a:pt x="0" y="45"/>
                        </a:moveTo>
                        <a:lnTo>
                          <a:pt x="0" y="45"/>
                        </a:lnTo>
                        <a:lnTo>
                          <a:pt x="0" y="45"/>
                        </a:lnTo>
                        <a:lnTo>
                          <a:pt x="0" y="45"/>
                        </a:lnTo>
                        <a:lnTo>
                          <a:pt x="0" y="45"/>
                        </a:lnTo>
                        <a:lnTo>
                          <a:pt x="0" y="45"/>
                        </a:lnTo>
                        <a:lnTo>
                          <a:pt x="0" y="45"/>
                        </a:lnTo>
                        <a:lnTo>
                          <a:pt x="0" y="45"/>
                        </a:lnTo>
                        <a:lnTo>
                          <a:pt x="0" y="45"/>
                        </a:lnTo>
                        <a:lnTo>
                          <a:pt x="0" y="45"/>
                        </a:lnTo>
                        <a:lnTo>
                          <a:pt x="0" y="45"/>
                        </a:lnTo>
                        <a:lnTo>
                          <a:pt x="6" y="45"/>
                        </a:lnTo>
                        <a:lnTo>
                          <a:pt x="6" y="45"/>
                        </a:lnTo>
                        <a:lnTo>
                          <a:pt x="6" y="45"/>
                        </a:lnTo>
                        <a:lnTo>
                          <a:pt x="13" y="45"/>
                        </a:lnTo>
                        <a:lnTo>
                          <a:pt x="13" y="45"/>
                        </a:lnTo>
                        <a:lnTo>
                          <a:pt x="13" y="45"/>
                        </a:lnTo>
                        <a:lnTo>
                          <a:pt x="13" y="45"/>
                        </a:lnTo>
                        <a:lnTo>
                          <a:pt x="19" y="45"/>
                        </a:lnTo>
                        <a:lnTo>
                          <a:pt x="19" y="45"/>
                        </a:lnTo>
                        <a:lnTo>
                          <a:pt x="19" y="38"/>
                        </a:lnTo>
                        <a:lnTo>
                          <a:pt x="19" y="38"/>
                        </a:lnTo>
                        <a:lnTo>
                          <a:pt x="25" y="38"/>
                        </a:lnTo>
                        <a:lnTo>
                          <a:pt x="25" y="38"/>
                        </a:lnTo>
                        <a:lnTo>
                          <a:pt x="25" y="38"/>
                        </a:lnTo>
                        <a:lnTo>
                          <a:pt x="25" y="38"/>
                        </a:lnTo>
                        <a:lnTo>
                          <a:pt x="32" y="32"/>
                        </a:lnTo>
                        <a:lnTo>
                          <a:pt x="32" y="32"/>
                        </a:lnTo>
                        <a:lnTo>
                          <a:pt x="32" y="32"/>
                        </a:lnTo>
                        <a:lnTo>
                          <a:pt x="38" y="32"/>
                        </a:lnTo>
                        <a:lnTo>
                          <a:pt x="38" y="26"/>
                        </a:lnTo>
                        <a:lnTo>
                          <a:pt x="38" y="26"/>
                        </a:lnTo>
                        <a:lnTo>
                          <a:pt x="38" y="26"/>
                        </a:lnTo>
                        <a:lnTo>
                          <a:pt x="44" y="26"/>
                        </a:lnTo>
                        <a:lnTo>
                          <a:pt x="44" y="19"/>
                        </a:lnTo>
                        <a:lnTo>
                          <a:pt x="44" y="19"/>
                        </a:lnTo>
                        <a:lnTo>
                          <a:pt x="44" y="19"/>
                        </a:lnTo>
                        <a:lnTo>
                          <a:pt x="51" y="13"/>
                        </a:lnTo>
                        <a:lnTo>
                          <a:pt x="51" y="13"/>
                        </a:lnTo>
                        <a:lnTo>
                          <a:pt x="51" y="13"/>
                        </a:lnTo>
                        <a:lnTo>
                          <a:pt x="57" y="7"/>
                        </a:lnTo>
                        <a:lnTo>
                          <a:pt x="57" y="7"/>
                        </a:lnTo>
                        <a:lnTo>
                          <a:pt x="57" y="7"/>
                        </a:lnTo>
                        <a:lnTo>
                          <a:pt x="57" y="0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25" name="Freeform 17"/>
                  <p:cNvSpPr>
                    <a:spLocks/>
                  </p:cNvSpPr>
                  <p:nvPr/>
                </p:nvSpPr>
                <p:spPr bwMode="auto">
                  <a:xfrm>
                    <a:off x="4029" y="2845"/>
                    <a:ext cx="70" cy="50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6" y="50"/>
                      </a:cxn>
                      <a:cxn ang="0">
                        <a:pos x="6" y="50"/>
                      </a:cxn>
                      <a:cxn ang="0">
                        <a:pos x="6" y="44"/>
                      </a:cxn>
                      <a:cxn ang="0">
                        <a:pos x="13" y="44"/>
                      </a:cxn>
                      <a:cxn ang="0">
                        <a:pos x="13" y="44"/>
                      </a:cxn>
                      <a:cxn ang="0">
                        <a:pos x="13" y="38"/>
                      </a:cxn>
                      <a:cxn ang="0">
                        <a:pos x="13" y="38"/>
                      </a:cxn>
                      <a:cxn ang="0">
                        <a:pos x="19" y="38"/>
                      </a:cxn>
                      <a:cxn ang="0">
                        <a:pos x="19" y="31"/>
                      </a:cxn>
                      <a:cxn ang="0">
                        <a:pos x="19" y="31"/>
                      </a:cxn>
                      <a:cxn ang="0">
                        <a:pos x="19" y="31"/>
                      </a:cxn>
                      <a:cxn ang="0">
                        <a:pos x="25" y="25"/>
                      </a:cxn>
                      <a:cxn ang="0">
                        <a:pos x="25" y="25"/>
                      </a:cxn>
                      <a:cxn ang="0">
                        <a:pos x="25" y="25"/>
                      </a:cxn>
                      <a:cxn ang="0">
                        <a:pos x="32" y="19"/>
                      </a:cxn>
                      <a:cxn ang="0">
                        <a:pos x="32" y="19"/>
                      </a:cxn>
                      <a:cxn ang="0">
                        <a:pos x="32" y="19"/>
                      </a:cxn>
                      <a:cxn ang="0">
                        <a:pos x="32" y="19"/>
                      </a:cxn>
                      <a:cxn ang="0">
                        <a:pos x="38" y="12"/>
                      </a:cxn>
                      <a:cxn ang="0">
                        <a:pos x="38" y="12"/>
                      </a:cxn>
                      <a:cxn ang="0">
                        <a:pos x="38" y="12"/>
                      </a:cxn>
                      <a:cxn ang="0">
                        <a:pos x="38" y="12"/>
                      </a:cxn>
                      <a:cxn ang="0">
                        <a:pos x="44" y="6"/>
                      </a:cxn>
                      <a:cxn ang="0">
                        <a:pos x="44" y="6"/>
                      </a:cxn>
                      <a:cxn ang="0">
                        <a:pos x="44" y="6"/>
                      </a:cxn>
                      <a:cxn ang="0">
                        <a:pos x="51" y="6"/>
                      </a:cxn>
                      <a:cxn ang="0">
                        <a:pos x="51" y="6"/>
                      </a:cxn>
                      <a:cxn ang="0">
                        <a:pos x="51" y="0"/>
                      </a:cxn>
                      <a:cxn ang="0">
                        <a:pos x="51" y="0"/>
                      </a:cxn>
                      <a:cxn ang="0">
                        <a:pos x="57" y="0"/>
                      </a:cxn>
                      <a:cxn ang="0">
                        <a:pos x="57" y="0"/>
                      </a:cxn>
                      <a:cxn ang="0">
                        <a:pos x="57" y="0"/>
                      </a:cxn>
                      <a:cxn ang="0">
                        <a:pos x="57" y="0"/>
                      </a:cxn>
                      <a:cxn ang="0">
                        <a:pos x="63" y="0"/>
                      </a:cxn>
                      <a:cxn ang="0">
                        <a:pos x="63" y="0"/>
                      </a:cxn>
                      <a:cxn ang="0">
                        <a:pos x="63" y="0"/>
                      </a:cxn>
                      <a:cxn ang="0">
                        <a:pos x="63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</a:cxnLst>
                    <a:rect l="0" t="0" r="r" b="b"/>
                    <a:pathLst>
                      <a:path w="70" h="50">
                        <a:moveTo>
                          <a:pt x="0" y="50"/>
                        </a:moveTo>
                        <a:lnTo>
                          <a:pt x="6" y="50"/>
                        </a:lnTo>
                        <a:lnTo>
                          <a:pt x="6" y="50"/>
                        </a:lnTo>
                        <a:lnTo>
                          <a:pt x="6" y="44"/>
                        </a:lnTo>
                        <a:lnTo>
                          <a:pt x="13" y="44"/>
                        </a:lnTo>
                        <a:lnTo>
                          <a:pt x="13" y="44"/>
                        </a:lnTo>
                        <a:lnTo>
                          <a:pt x="13" y="38"/>
                        </a:lnTo>
                        <a:lnTo>
                          <a:pt x="13" y="38"/>
                        </a:lnTo>
                        <a:lnTo>
                          <a:pt x="19" y="38"/>
                        </a:lnTo>
                        <a:lnTo>
                          <a:pt x="19" y="31"/>
                        </a:lnTo>
                        <a:lnTo>
                          <a:pt x="19" y="31"/>
                        </a:lnTo>
                        <a:lnTo>
                          <a:pt x="19" y="31"/>
                        </a:lnTo>
                        <a:lnTo>
                          <a:pt x="25" y="25"/>
                        </a:lnTo>
                        <a:lnTo>
                          <a:pt x="25" y="25"/>
                        </a:lnTo>
                        <a:lnTo>
                          <a:pt x="25" y="25"/>
                        </a:lnTo>
                        <a:lnTo>
                          <a:pt x="32" y="19"/>
                        </a:lnTo>
                        <a:lnTo>
                          <a:pt x="32" y="19"/>
                        </a:lnTo>
                        <a:lnTo>
                          <a:pt x="32" y="19"/>
                        </a:lnTo>
                        <a:lnTo>
                          <a:pt x="32" y="19"/>
                        </a:lnTo>
                        <a:lnTo>
                          <a:pt x="38" y="12"/>
                        </a:lnTo>
                        <a:lnTo>
                          <a:pt x="38" y="12"/>
                        </a:lnTo>
                        <a:lnTo>
                          <a:pt x="38" y="12"/>
                        </a:lnTo>
                        <a:lnTo>
                          <a:pt x="38" y="12"/>
                        </a:lnTo>
                        <a:lnTo>
                          <a:pt x="44" y="6"/>
                        </a:lnTo>
                        <a:lnTo>
                          <a:pt x="44" y="6"/>
                        </a:lnTo>
                        <a:lnTo>
                          <a:pt x="44" y="6"/>
                        </a:lnTo>
                        <a:lnTo>
                          <a:pt x="51" y="6"/>
                        </a:lnTo>
                        <a:lnTo>
                          <a:pt x="51" y="6"/>
                        </a:lnTo>
                        <a:lnTo>
                          <a:pt x="51" y="0"/>
                        </a:lnTo>
                        <a:lnTo>
                          <a:pt x="51" y="0"/>
                        </a:lnTo>
                        <a:lnTo>
                          <a:pt x="57" y="0"/>
                        </a:lnTo>
                        <a:lnTo>
                          <a:pt x="57" y="0"/>
                        </a:lnTo>
                        <a:lnTo>
                          <a:pt x="57" y="0"/>
                        </a:lnTo>
                        <a:lnTo>
                          <a:pt x="57" y="0"/>
                        </a:lnTo>
                        <a:lnTo>
                          <a:pt x="63" y="0"/>
                        </a:lnTo>
                        <a:lnTo>
                          <a:pt x="63" y="0"/>
                        </a:lnTo>
                        <a:lnTo>
                          <a:pt x="63" y="0"/>
                        </a:lnTo>
                        <a:lnTo>
                          <a:pt x="63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26" name="Freeform 18"/>
                  <p:cNvSpPr>
                    <a:spLocks/>
                  </p:cNvSpPr>
                  <p:nvPr/>
                </p:nvSpPr>
                <p:spPr bwMode="auto">
                  <a:xfrm>
                    <a:off x="4099" y="2845"/>
                    <a:ext cx="57" cy="4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12" y="0"/>
                      </a:cxn>
                      <a:cxn ang="0">
                        <a:pos x="12" y="0"/>
                      </a:cxn>
                      <a:cxn ang="0">
                        <a:pos x="12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6"/>
                      </a:cxn>
                      <a:cxn ang="0">
                        <a:pos x="25" y="6"/>
                      </a:cxn>
                      <a:cxn ang="0">
                        <a:pos x="25" y="6"/>
                      </a:cxn>
                      <a:cxn ang="0">
                        <a:pos x="25" y="6"/>
                      </a:cxn>
                      <a:cxn ang="0">
                        <a:pos x="25" y="6"/>
                      </a:cxn>
                      <a:cxn ang="0">
                        <a:pos x="31" y="12"/>
                      </a:cxn>
                      <a:cxn ang="0">
                        <a:pos x="31" y="12"/>
                      </a:cxn>
                      <a:cxn ang="0">
                        <a:pos x="31" y="12"/>
                      </a:cxn>
                      <a:cxn ang="0">
                        <a:pos x="38" y="12"/>
                      </a:cxn>
                      <a:cxn ang="0">
                        <a:pos x="38" y="19"/>
                      </a:cxn>
                      <a:cxn ang="0">
                        <a:pos x="38" y="19"/>
                      </a:cxn>
                      <a:cxn ang="0">
                        <a:pos x="38" y="19"/>
                      </a:cxn>
                      <a:cxn ang="0">
                        <a:pos x="44" y="25"/>
                      </a:cxn>
                      <a:cxn ang="0">
                        <a:pos x="44" y="25"/>
                      </a:cxn>
                      <a:cxn ang="0">
                        <a:pos x="44" y="25"/>
                      </a:cxn>
                      <a:cxn ang="0">
                        <a:pos x="44" y="31"/>
                      </a:cxn>
                      <a:cxn ang="0">
                        <a:pos x="50" y="31"/>
                      </a:cxn>
                      <a:cxn ang="0">
                        <a:pos x="50" y="31"/>
                      </a:cxn>
                      <a:cxn ang="0">
                        <a:pos x="50" y="38"/>
                      </a:cxn>
                      <a:cxn ang="0">
                        <a:pos x="57" y="38"/>
                      </a:cxn>
                      <a:cxn ang="0">
                        <a:pos x="57" y="38"/>
                      </a:cxn>
                      <a:cxn ang="0">
                        <a:pos x="57" y="44"/>
                      </a:cxn>
                      <a:cxn ang="0">
                        <a:pos x="57" y="44"/>
                      </a:cxn>
                    </a:cxnLst>
                    <a:rect l="0" t="0" r="r" b="b"/>
                    <a:pathLst>
                      <a:path w="57" h="44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12" y="0"/>
                        </a:lnTo>
                        <a:lnTo>
                          <a:pt x="12" y="0"/>
                        </a:lnTo>
                        <a:lnTo>
                          <a:pt x="12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6"/>
                        </a:lnTo>
                        <a:lnTo>
                          <a:pt x="25" y="6"/>
                        </a:lnTo>
                        <a:lnTo>
                          <a:pt x="25" y="6"/>
                        </a:lnTo>
                        <a:lnTo>
                          <a:pt x="25" y="6"/>
                        </a:lnTo>
                        <a:lnTo>
                          <a:pt x="25" y="6"/>
                        </a:lnTo>
                        <a:lnTo>
                          <a:pt x="31" y="12"/>
                        </a:lnTo>
                        <a:lnTo>
                          <a:pt x="31" y="12"/>
                        </a:lnTo>
                        <a:lnTo>
                          <a:pt x="31" y="12"/>
                        </a:lnTo>
                        <a:lnTo>
                          <a:pt x="38" y="12"/>
                        </a:lnTo>
                        <a:lnTo>
                          <a:pt x="38" y="19"/>
                        </a:lnTo>
                        <a:lnTo>
                          <a:pt x="38" y="19"/>
                        </a:lnTo>
                        <a:lnTo>
                          <a:pt x="38" y="19"/>
                        </a:lnTo>
                        <a:lnTo>
                          <a:pt x="44" y="25"/>
                        </a:lnTo>
                        <a:lnTo>
                          <a:pt x="44" y="25"/>
                        </a:lnTo>
                        <a:lnTo>
                          <a:pt x="44" y="25"/>
                        </a:lnTo>
                        <a:lnTo>
                          <a:pt x="44" y="31"/>
                        </a:lnTo>
                        <a:lnTo>
                          <a:pt x="50" y="31"/>
                        </a:lnTo>
                        <a:lnTo>
                          <a:pt x="50" y="31"/>
                        </a:lnTo>
                        <a:lnTo>
                          <a:pt x="50" y="38"/>
                        </a:lnTo>
                        <a:lnTo>
                          <a:pt x="57" y="38"/>
                        </a:lnTo>
                        <a:lnTo>
                          <a:pt x="57" y="38"/>
                        </a:lnTo>
                        <a:lnTo>
                          <a:pt x="57" y="44"/>
                        </a:lnTo>
                        <a:lnTo>
                          <a:pt x="57" y="44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27" name="Freeform 19"/>
                  <p:cNvSpPr>
                    <a:spLocks/>
                  </p:cNvSpPr>
                  <p:nvPr/>
                </p:nvSpPr>
                <p:spPr bwMode="auto">
                  <a:xfrm>
                    <a:off x="4156" y="2889"/>
                    <a:ext cx="63" cy="5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" y="0"/>
                      </a:cxn>
                      <a:cxn ang="0">
                        <a:pos x="6" y="6"/>
                      </a:cxn>
                      <a:cxn ang="0">
                        <a:pos x="6" y="6"/>
                      </a:cxn>
                      <a:cxn ang="0">
                        <a:pos x="6" y="13"/>
                      </a:cxn>
                      <a:cxn ang="0">
                        <a:pos x="12" y="13"/>
                      </a:cxn>
                      <a:cxn ang="0">
                        <a:pos x="12" y="13"/>
                      </a:cxn>
                      <a:cxn ang="0">
                        <a:pos x="12" y="19"/>
                      </a:cxn>
                      <a:cxn ang="0">
                        <a:pos x="19" y="19"/>
                      </a:cxn>
                      <a:cxn ang="0">
                        <a:pos x="19" y="19"/>
                      </a:cxn>
                      <a:cxn ang="0">
                        <a:pos x="19" y="25"/>
                      </a:cxn>
                      <a:cxn ang="0">
                        <a:pos x="19" y="25"/>
                      </a:cxn>
                      <a:cxn ang="0">
                        <a:pos x="25" y="25"/>
                      </a:cxn>
                      <a:cxn ang="0">
                        <a:pos x="25" y="32"/>
                      </a:cxn>
                      <a:cxn ang="0">
                        <a:pos x="25" y="32"/>
                      </a:cxn>
                      <a:cxn ang="0">
                        <a:pos x="25" y="32"/>
                      </a:cxn>
                      <a:cxn ang="0">
                        <a:pos x="31" y="38"/>
                      </a:cxn>
                      <a:cxn ang="0">
                        <a:pos x="31" y="38"/>
                      </a:cxn>
                      <a:cxn ang="0">
                        <a:pos x="31" y="38"/>
                      </a:cxn>
                      <a:cxn ang="0">
                        <a:pos x="38" y="38"/>
                      </a:cxn>
                      <a:cxn ang="0">
                        <a:pos x="38" y="44"/>
                      </a:cxn>
                      <a:cxn ang="0">
                        <a:pos x="38" y="44"/>
                      </a:cxn>
                      <a:cxn ang="0">
                        <a:pos x="38" y="44"/>
                      </a:cxn>
                      <a:cxn ang="0">
                        <a:pos x="44" y="44"/>
                      </a:cxn>
                      <a:cxn ang="0">
                        <a:pos x="44" y="51"/>
                      </a:cxn>
                      <a:cxn ang="0">
                        <a:pos x="44" y="51"/>
                      </a:cxn>
                      <a:cxn ang="0">
                        <a:pos x="44" y="51"/>
                      </a:cxn>
                      <a:cxn ang="0">
                        <a:pos x="50" y="51"/>
                      </a:cxn>
                      <a:cxn ang="0">
                        <a:pos x="50" y="51"/>
                      </a:cxn>
                      <a:cxn ang="0">
                        <a:pos x="50" y="51"/>
                      </a:cxn>
                      <a:cxn ang="0">
                        <a:pos x="57" y="51"/>
                      </a:cxn>
                      <a:cxn ang="0">
                        <a:pos x="57" y="51"/>
                      </a:cxn>
                      <a:cxn ang="0">
                        <a:pos x="57" y="51"/>
                      </a:cxn>
                      <a:cxn ang="0">
                        <a:pos x="57" y="51"/>
                      </a:cxn>
                      <a:cxn ang="0">
                        <a:pos x="57" y="51"/>
                      </a:cxn>
                      <a:cxn ang="0">
                        <a:pos x="57" y="51"/>
                      </a:cxn>
                      <a:cxn ang="0">
                        <a:pos x="57" y="51"/>
                      </a:cxn>
                      <a:cxn ang="0">
                        <a:pos x="57" y="51"/>
                      </a:cxn>
                      <a:cxn ang="0">
                        <a:pos x="57" y="51"/>
                      </a:cxn>
                      <a:cxn ang="0">
                        <a:pos x="57" y="51"/>
                      </a:cxn>
                      <a:cxn ang="0">
                        <a:pos x="57" y="51"/>
                      </a:cxn>
                      <a:cxn ang="0">
                        <a:pos x="57" y="51"/>
                      </a:cxn>
                      <a:cxn ang="0">
                        <a:pos x="63" y="51"/>
                      </a:cxn>
                      <a:cxn ang="0">
                        <a:pos x="63" y="51"/>
                      </a:cxn>
                      <a:cxn ang="0">
                        <a:pos x="63" y="51"/>
                      </a:cxn>
                      <a:cxn ang="0">
                        <a:pos x="63" y="51"/>
                      </a:cxn>
                      <a:cxn ang="0">
                        <a:pos x="63" y="51"/>
                      </a:cxn>
                      <a:cxn ang="0">
                        <a:pos x="63" y="51"/>
                      </a:cxn>
                      <a:cxn ang="0">
                        <a:pos x="63" y="51"/>
                      </a:cxn>
                      <a:cxn ang="0">
                        <a:pos x="63" y="51"/>
                      </a:cxn>
                      <a:cxn ang="0">
                        <a:pos x="63" y="51"/>
                      </a:cxn>
                    </a:cxnLst>
                    <a:rect l="0" t="0" r="r" b="b"/>
                    <a:pathLst>
                      <a:path w="63" h="51">
                        <a:moveTo>
                          <a:pt x="0" y="0"/>
                        </a:moveTo>
                        <a:lnTo>
                          <a:pt x="6" y="0"/>
                        </a:lnTo>
                        <a:lnTo>
                          <a:pt x="6" y="6"/>
                        </a:lnTo>
                        <a:lnTo>
                          <a:pt x="6" y="6"/>
                        </a:lnTo>
                        <a:lnTo>
                          <a:pt x="6" y="13"/>
                        </a:lnTo>
                        <a:lnTo>
                          <a:pt x="12" y="13"/>
                        </a:lnTo>
                        <a:lnTo>
                          <a:pt x="12" y="13"/>
                        </a:lnTo>
                        <a:lnTo>
                          <a:pt x="12" y="19"/>
                        </a:lnTo>
                        <a:lnTo>
                          <a:pt x="19" y="19"/>
                        </a:lnTo>
                        <a:lnTo>
                          <a:pt x="19" y="19"/>
                        </a:lnTo>
                        <a:lnTo>
                          <a:pt x="19" y="25"/>
                        </a:lnTo>
                        <a:lnTo>
                          <a:pt x="19" y="25"/>
                        </a:lnTo>
                        <a:lnTo>
                          <a:pt x="25" y="25"/>
                        </a:lnTo>
                        <a:lnTo>
                          <a:pt x="25" y="32"/>
                        </a:lnTo>
                        <a:lnTo>
                          <a:pt x="25" y="32"/>
                        </a:lnTo>
                        <a:lnTo>
                          <a:pt x="25" y="32"/>
                        </a:lnTo>
                        <a:lnTo>
                          <a:pt x="31" y="38"/>
                        </a:lnTo>
                        <a:lnTo>
                          <a:pt x="31" y="38"/>
                        </a:lnTo>
                        <a:lnTo>
                          <a:pt x="31" y="38"/>
                        </a:lnTo>
                        <a:lnTo>
                          <a:pt x="38" y="38"/>
                        </a:lnTo>
                        <a:lnTo>
                          <a:pt x="38" y="44"/>
                        </a:lnTo>
                        <a:lnTo>
                          <a:pt x="38" y="44"/>
                        </a:lnTo>
                        <a:lnTo>
                          <a:pt x="38" y="44"/>
                        </a:lnTo>
                        <a:lnTo>
                          <a:pt x="44" y="44"/>
                        </a:lnTo>
                        <a:lnTo>
                          <a:pt x="44" y="51"/>
                        </a:lnTo>
                        <a:lnTo>
                          <a:pt x="44" y="51"/>
                        </a:lnTo>
                        <a:lnTo>
                          <a:pt x="44" y="51"/>
                        </a:lnTo>
                        <a:lnTo>
                          <a:pt x="50" y="51"/>
                        </a:lnTo>
                        <a:lnTo>
                          <a:pt x="50" y="51"/>
                        </a:lnTo>
                        <a:lnTo>
                          <a:pt x="50" y="51"/>
                        </a:lnTo>
                        <a:lnTo>
                          <a:pt x="57" y="51"/>
                        </a:lnTo>
                        <a:lnTo>
                          <a:pt x="57" y="51"/>
                        </a:lnTo>
                        <a:lnTo>
                          <a:pt x="57" y="51"/>
                        </a:lnTo>
                        <a:lnTo>
                          <a:pt x="57" y="51"/>
                        </a:lnTo>
                        <a:lnTo>
                          <a:pt x="57" y="51"/>
                        </a:lnTo>
                        <a:lnTo>
                          <a:pt x="57" y="51"/>
                        </a:lnTo>
                        <a:lnTo>
                          <a:pt x="57" y="51"/>
                        </a:lnTo>
                        <a:lnTo>
                          <a:pt x="57" y="51"/>
                        </a:lnTo>
                        <a:lnTo>
                          <a:pt x="57" y="51"/>
                        </a:lnTo>
                        <a:lnTo>
                          <a:pt x="57" y="51"/>
                        </a:lnTo>
                        <a:lnTo>
                          <a:pt x="57" y="51"/>
                        </a:lnTo>
                        <a:lnTo>
                          <a:pt x="57" y="51"/>
                        </a:lnTo>
                        <a:lnTo>
                          <a:pt x="63" y="51"/>
                        </a:lnTo>
                        <a:lnTo>
                          <a:pt x="63" y="51"/>
                        </a:lnTo>
                        <a:lnTo>
                          <a:pt x="63" y="51"/>
                        </a:lnTo>
                        <a:lnTo>
                          <a:pt x="63" y="51"/>
                        </a:lnTo>
                        <a:lnTo>
                          <a:pt x="63" y="51"/>
                        </a:lnTo>
                        <a:lnTo>
                          <a:pt x="63" y="51"/>
                        </a:lnTo>
                        <a:lnTo>
                          <a:pt x="63" y="51"/>
                        </a:lnTo>
                        <a:lnTo>
                          <a:pt x="63" y="51"/>
                        </a:lnTo>
                        <a:lnTo>
                          <a:pt x="63" y="51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28" name="Freeform 20"/>
                  <p:cNvSpPr>
                    <a:spLocks/>
                  </p:cNvSpPr>
                  <p:nvPr/>
                </p:nvSpPr>
                <p:spPr bwMode="auto">
                  <a:xfrm>
                    <a:off x="4219" y="2864"/>
                    <a:ext cx="57" cy="76"/>
                  </a:xfrm>
                  <a:custGeom>
                    <a:avLst/>
                    <a:gdLst/>
                    <a:ahLst/>
                    <a:cxnLst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6" y="76"/>
                      </a:cxn>
                      <a:cxn ang="0">
                        <a:pos x="6" y="76"/>
                      </a:cxn>
                      <a:cxn ang="0">
                        <a:pos x="6" y="76"/>
                      </a:cxn>
                      <a:cxn ang="0">
                        <a:pos x="13" y="76"/>
                      </a:cxn>
                      <a:cxn ang="0">
                        <a:pos x="13" y="76"/>
                      </a:cxn>
                      <a:cxn ang="0">
                        <a:pos x="13" y="76"/>
                      </a:cxn>
                      <a:cxn ang="0">
                        <a:pos x="13" y="69"/>
                      </a:cxn>
                      <a:cxn ang="0">
                        <a:pos x="19" y="69"/>
                      </a:cxn>
                      <a:cxn ang="0">
                        <a:pos x="19" y="69"/>
                      </a:cxn>
                      <a:cxn ang="0">
                        <a:pos x="19" y="69"/>
                      </a:cxn>
                      <a:cxn ang="0">
                        <a:pos x="19" y="63"/>
                      </a:cxn>
                      <a:cxn ang="0">
                        <a:pos x="25" y="63"/>
                      </a:cxn>
                      <a:cxn ang="0">
                        <a:pos x="25" y="63"/>
                      </a:cxn>
                      <a:cxn ang="0">
                        <a:pos x="25" y="57"/>
                      </a:cxn>
                      <a:cxn ang="0">
                        <a:pos x="32" y="57"/>
                      </a:cxn>
                      <a:cxn ang="0">
                        <a:pos x="32" y="57"/>
                      </a:cxn>
                      <a:cxn ang="0">
                        <a:pos x="32" y="50"/>
                      </a:cxn>
                      <a:cxn ang="0">
                        <a:pos x="32" y="50"/>
                      </a:cxn>
                      <a:cxn ang="0">
                        <a:pos x="38" y="44"/>
                      </a:cxn>
                      <a:cxn ang="0">
                        <a:pos x="38" y="44"/>
                      </a:cxn>
                      <a:cxn ang="0">
                        <a:pos x="38" y="44"/>
                      </a:cxn>
                      <a:cxn ang="0">
                        <a:pos x="38" y="38"/>
                      </a:cxn>
                      <a:cxn ang="0">
                        <a:pos x="44" y="38"/>
                      </a:cxn>
                      <a:cxn ang="0">
                        <a:pos x="44" y="31"/>
                      </a:cxn>
                      <a:cxn ang="0">
                        <a:pos x="44" y="31"/>
                      </a:cxn>
                      <a:cxn ang="0">
                        <a:pos x="51" y="25"/>
                      </a:cxn>
                      <a:cxn ang="0">
                        <a:pos x="51" y="25"/>
                      </a:cxn>
                      <a:cxn ang="0">
                        <a:pos x="51" y="19"/>
                      </a:cxn>
                      <a:cxn ang="0">
                        <a:pos x="51" y="12"/>
                      </a:cxn>
                      <a:cxn ang="0">
                        <a:pos x="57" y="12"/>
                      </a:cxn>
                      <a:cxn ang="0">
                        <a:pos x="57" y="6"/>
                      </a:cxn>
                      <a:cxn ang="0">
                        <a:pos x="57" y="6"/>
                      </a:cxn>
                      <a:cxn ang="0">
                        <a:pos x="57" y="0"/>
                      </a:cxn>
                    </a:cxnLst>
                    <a:rect l="0" t="0" r="r" b="b"/>
                    <a:pathLst>
                      <a:path w="57" h="76">
                        <a:moveTo>
                          <a:pt x="0" y="76"/>
                        </a:move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6" y="76"/>
                        </a:lnTo>
                        <a:lnTo>
                          <a:pt x="6" y="76"/>
                        </a:lnTo>
                        <a:lnTo>
                          <a:pt x="6" y="76"/>
                        </a:lnTo>
                        <a:lnTo>
                          <a:pt x="13" y="76"/>
                        </a:lnTo>
                        <a:lnTo>
                          <a:pt x="13" y="76"/>
                        </a:lnTo>
                        <a:lnTo>
                          <a:pt x="13" y="76"/>
                        </a:lnTo>
                        <a:lnTo>
                          <a:pt x="13" y="69"/>
                        </a:lnTo>
                        <a:lnTo>
                          <a:pt x="19" y="69"/>
                        </a:lnTo>
                        <a:lnTo>
                          <a:pt x="19" y="69"/>
                        </a:lnTo>
                        <a:lnTo>
                          <a:pt x="19" y="69"/>
                        </a:lnTo>
                        <a:lnTo>
                          <a:pt x="19" y="63"/>
                        </a:lnTo>
                        <a:lnTo>
                          <a:pt x="25" y="63"/>
                        </a:lnTo>
                        <a:lnTo>
                          <a:pt x="25" y="63"/>
                        </a:lnTo>
                        <a:lnTo>
                          <a:pt x="25" y="57"/>
                        </a:lnTo>
                        <a:lnTo>
                          <a:pt x="32" y="57"/>
                        </a:lnTo>
                        <a:lnTo>
                          <a:pt x="32" y="57"/>
                        </a:lnTo>
                        <a:lnTo>
                          <a:pt x="32" y="50"/>
                        </a:lnTo>
                        <a:lnTo>
                          <a:pt x="32" y="50"/>
                        </a:lnTo>
                        <a:lnTo>
                          <a:pt x="38" y="44"/>
                        </a:lnTo>
                        <a:lnTo>
                          <a:pt x="38" y="44"/>
                        </a:lnTo>
                        <a:lnTo>
                          <a:pt x="38" y="44"/>
                        </a:lnTo>
                        <a:lnTo>
                          <a:pt x="38" y="38"/>
                        </a:lnTo>
                        <a:lnTo>
                          <a:pt x="44" y="38"/>
                        </a:lnTo>
                        <a:lnTo>
                          <a:pt x="44" y="31"/>
                        </a:lnTo>
                        <a:lnTo>
                          <a:pt x="44" y="31"/>
                        </a:lnTo>
                        <a:lnTo>
                          <a:pt x="51" y="25"/>
                        </a:lnTo>
                        <a:lnTo>
                          <a:pt x="51" y="25"/>
                        </a:lnTo>
                        <a:lnTo>
                          <a:pt x="51" y="19"/>
                        </a:lnTo>
                        <a:lnTo>
                          <a:pt x="51" y="12"/>
                        </a:lnTo>
                        <a:lnTo>
                          <a:pt x="57" y="12"/>
                        </a:lnTo>
                        <a:lnTo>
                          <a:pt x="57" y="6"/>
                        </a:lnTo>
                        <a:lnTo>
                          <a:pt x="57" y="6"/>
                        </a:lnTo>
                        <a:lnTo>
                          <a:pt x="57" y="0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29" name="Freeform 21"/>
                  <p:cNvSpPr>
                    <a:spLocks/>
                  </p:cNvSpPr>
                  <p:nvPr/>
                </p:nvSpPr>
                <p:spPr bwMode="auto">
                  <a:xfrm>
                    <a:off x="4276" y="2762"/>
                    <a:ext cx="70" cy="102"/>
                  </a:xfrm>
                  <a:custGeom>
                    <a:avLst/>
                    <a:gdLst/>
                    <a:ahLst/>
                    <a:cxnLst>
                      <a:cxn ang="0">
                        <a:pos x="0" y="102"/>
                      </a:cxn>
                      <a:cxn ang="0">
                        <a:pos x="6" y="102"/>
                      </a:cxn>
                      <a:cxn ang="0">
                        <a:pos x="6" y="95"/>
                      </a:cxn>
                      <a:cxn ang="0">
                        <a:pos x="6" y="89"/>
                      </a:cxn>
                      <a:cxn ang="0">
                        <a:pos x="13" y="89"/>
                      </a:cxn>
                      <a:cxn ang="0">
                        <a:pos x="13" y="83"/>
                      </a:cxn>
                      <a:cxn ang="0">
                        <a:pos x="13" y="83"/>
                      </a:cxn>
                      <a:cxn ang="0">
                        <a:pos x="13" y="76"/>
                      </a:cxn>
                      <a:cxn ang="0">
                        <a:pos x="19" y="70"/>
                      </a:cxn>
                      <a:cxn ang="0">
                        <a:pos x="19" y="70"/>
                      </a:cxn>
                      <a:cxn ang="0">
                        <a:pos x="19" y="64"/>
                      </a:cxn>
                      <a:cxn ang="0">
                        <a:pos x="19" y="64"/>
                      </a:cxn>
                      <a:cxn ang="0">
                        <a:pos x="25" y="57"/>
                      </a:cxn>
                      <a:cxn ang="0">
                        <a:pos x="25" y="57"/>
                      </a:cxn>
                      <a:cxn ang="0">
                        <a:pos x="25" y="51"/>
                      </a:cxn>
                      <a:cxn ang="0">
                        <a:pos x="32" y="51"/>
                      </a:cxn>
                      <a:cxn ang="0">
                        <a:pos x="32" y="45"/>
                      </a:cxn>
                      <a:cxn ang="0">
                        <a:pos x="32" y="38"/>
                      </a:cxn>
                      <a:cxn ang="0">
                        <a:pos x="32" y="38"/>
                      </a:cxn>
                      <a:cxn ang="0">
                        <a:pos x="38" y="32"/>
                      </a:cxn>
                      <a:cxn ang="0">
                        <a:pos x="38" y="32"/>
                      </a:cxn>
                      <a:cxn ang="0">
                        <a:pos x="38" y="32"/>
                      </a:cxn>
                      <a:cxn ang="0">
                        <a:pos x="38" y="26"/>
                      </a:cxn>
                      <a:cxn ang="0">
                        <a:pos x="44" y="26"/>
                      </a:cxn>
                      <a:cxn ang="0">
                        <a:pos x="44" y="19"/>
                      </a:cxn>
                      <a:cxn ang="0">
                        <a:pos x="44" y="19"/>
                      </a:cxn>
                      <a:cxn ang="0">
                        <a:pos x="51" y="19"/>
                      </a:cxn>
                      <a:cxn ang="0">
                        <a:pos x="51" y="13"/>
                      </a:cxn>
                      <a:cxn ang="0">
                        <a:pos x="51" y="13"/>
                      </a:cxn>
                      <a:cxn ang="0">
                        <a:pos x="51" y="13"/>
                      </a:cxn>
                      <a:cxn ang="0">
                        <a:pos x="57" y="7"/>
                      </a:cxn>
                      <a:cxn ang="0">
                        <a:pos x="57" y="7"/>
                      </a:cxn>
                      <a:cxn ang="0">
                        <a:pos x="57" y="7"/>
                      </a:cxn>
                      <a:cxn ang="0">
                        <a:pos x="57" y="0"/>
                      </a:cxn>
                      <a:cxn ang="0">
                        <a:pos x="63" y="0"/>
                      </a:cxn>
                      <a:cxn ang="0">
                        <a:pos x="63" y="0"/>
                      </a:cxn>
                      <a:cxn ang="0">
                        <a:pos x="63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</a:cxnLst>
                    <a:rect l="0" t="0" r="r" b="b"/>
                    <a:pathLst>
                      <a:path w="70" h="102">
                        <a:moveTo>
                          <a:pt x="0" y="102"/>
                        </a:moveTo>
                        <a:lnTo>
                          <a:pt x="6" y="102"/>
                        </a:lnTo>
                        <a:lnTo>
                          <a:pt x="6" y="95"/>
                        </a:lnTo>
                        <a:lnTo>
                          <a:pt x="6" y="89"/>
                        </a:lnTo>
                        <a:lnTo>
                          <a:pt x="13" y="89"/>
                        </a:lnTo>
                        <a:lnTo>
                          <a:pt x="13" y="83"/>
                        </a:lnTo>
                        <a:lnTo>
                          <a:pt x="13" y="83"/>
                        </a:lnTo>
                        <a:lnTo>
                          <a:pt x="13" y="76"/>
                        </a:lnTo>
                        <a:lnTo>
                          <a:pt x="19" y="70"/>
                        </a:lnTo>
                        <a:lnTo>
                          <a:pt x="19" y="70"/>
                        </a:lnTo>
                        <a:lnTo>
                          <a:pt x="19" y="64"/>
                        </a:lnTo>
                        <a:lnTo>
                          <a:pt x="19" y="64"/>
                        </a:lnTo>
                        <a:lnTo>
                          <a:pt x="25" y="57"/>
                        </a:lnTo>
                        <a:lnTo>
                          <a:pt x="25" y="57"/>
                        </a:lnTo>
                        <a:lnTo>
                          <a:pt x="25" y="51"/>
                        </a:lnTo>
                        <a:lnTo>
                          <a:pt x="32" y="51"/>
                        </a:lnTo>
                        <a:lnTo>
                          <a:pt x="32" y="45"/>
                        </a:lnTo>
                        <a:lnTo>
                          <a:pt x="32" y="38"/>
                        </a:lnTo>
                        <a:lnTo>
                          <a:pt x="32" y="38"/>
                        </a:lnTo>
                        <a:lnTo>
                          <a:pt x="38" y="32"/>
                        </a:lnTo>
                        <a:lnTo>
                          <a:pt x="38" y="32"/>
                        </a:lnTo>
                        <a:lnTo>
                          <a:pt x="38" y="32"/>
                        </a:lnTo>
                        <a:lnTo>
                          <a:pt x="38" y="26"/>
                        </a:lnTo>
                        <a:lnTo>
                          <a:pt x="44" y="26"/>
                        </a:lnTo>
                        <a:lnTo>
                          <a:pt x="44" y="19"/>
                        </a:lnTo>
                        <a:lnTo>
                          <a:pt x="44" y="19"/>
                        </a:lnTo>
                        <a:lnTo>
                          <a:pt x="51" y="19"/>
                        </a:lnTo>
                        <a:lnTo>
                          <a:pt x="51" y="13"/>
                        </a:lnTo>
                        <a:lnTo>
                          <a:pt x="51" y="13"/>
                        </a:lnTo>
                        <a:lnTo>
                          <a:pt x="51" y="13"/>
                        </a:lnTo>
                        <a:lnTo>
                          <a:pt x="57" y="7"/>
                        </a:lnTo>
                        <a:lnTo>
                          <a:pt x="57" y="7"/>
                        </a:lnTo>
                        <a:lnTo>
                          <a:pt x="57" y="7"/>
                        </a:lnTo>
                        <a:lnTo>
                          <a:pt x="57" y="0"/>
                        </a:lnTo>
                        <a:lnTo>
                          <a:pt x="63" y="0"/>
                        </a:lnTo>
                        <a:lnTo>
                          <a:pt x="63" y="0"/>
                        </a:lnTo>
                        <a:lnTo>
                          <a:pt x="63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30" name="Freeform 22"/>
                  <p:cNvSpPr>
                    <a:spLocks/>
                  </p:cNvSpPr>
                  <p:nvPr/>
                </p:nvSpPr>
                <p:spPr bwMode="auto">
                  <a:xfrm>
                    <a:off x="4346" y="2762"/>
                    <a:ext cx="63" cy="8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12" y="0"/>
                      </a:cxn>
                      <a:cxn ang="0">
                        <a:pos x="12" y="0"/>
                      </a:cxn>
                      <a:cxn ang="0">
                        <a:pos x="12" y="0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25" y="13"/>
                      </a:cxn>
                      <a:cxn ang="0">
                        <a:pos x="25" y="13"/>
                      </a:cxn>
                      <a:cxn ang="0">
                        <a:pos x="25" y="13"/>
                      </a:cxn>
                      <a:cxn ang="0">
                        <a:pos x="25" y="19"/>
                      </a:cxn>
                      <a:cxn ang="0">
                        <a:pos x="31" y="19"/>
                      </a:cxn>
                      <a:cxn ang="0">
                        <a:pos x="31" y="19"/>
                      </a:cxn>
                      <a:cxn ang="0">
                        <a:pos x="31" y="26"/>
                      </a:cxn>
                      <a:cxn ang="0">
                        <a:pos x="38" y="26"/>
                      </a:cxn>
                      <a:cxn ang="0">
                        <a:pos x="38" y="32"/>
                      </a:cxn>
                      <a:cxn ang="0">
                        <a:pos x="38" y="32"/>
                      </a:cxn>
                      <a:cxn ang="0">
                        <a:pos x="38" y="38"/>
                      </a:cxn>
                      <a:cxn ang="0">
                        <a:pos x="44" y="45"/>
                      </a:cxn>
                      <a:cxn ang="0">
                        <a:pos x="44" y="45"/>
                      </a:cxn>
                      <a:cxn ang="0">
                        <a:pos x="44" y="51"/>
                      </a:cxn>
                      <a:cxn ang="0">
                        <a:pos x="44" y="51"/>
                      </a:cxn>
                      <a:cxn ang="0">
                        <a:pos x="50" y="57"/>
                      </a:cxn>
                      <a:cxn ang="0">
                        <a:pos x="50" y="64"/>
                      </a:cxn>
                      <a:cxn ang="0">
                        <a:pos x="50" y="64"/>
                      </a:cxn>
                      <a:cxn ang="0">
                        <a:pos x="57" y="70"/>
                      </a:cxn>
                      <a:cxn ang="0">
                        <a:pos x="57" y="76"/>
                      </a:cxn>
                      <a:cxn ang="0">
                        <a:pos x="57" y="76"/>
                      </a:cxn>
                      <a:cxn ang="0">
                        <a:pos x="57" y="83"/>
                      </a:cxn>
                      <a:cxn ang="0">
                        <a:pos x="63" y="89"/>
                      </a:cxn>
                    </a:cxnLst>
                    <a:rect l="0" t="0" r="r" b="b"/>
                    <a:pathLst>
                      <a:path w="63" h="89">
                        <a:moveTo>
                          <a:pt x="0" y="0"/>
                        </a:move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12" y="0"/>
                        </a:lnTo>
                        <a:lnTo>
                          <a:pt x="12" y="0"/>
                        </a:lnTo>
                        <a:lnTo>
                          <a:pt x="12" y="0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25" y="13"/>
                        </a:lnTo>
                        <a:lnTo>
                          <a:pt x="25" y="13"/>
                        </a:lnTo>
                        <a:lnTo>
                          <a:pt x="25" y="13"/>
                        </a:lnTo>
                        <a:lnTo>
                          <a:pt x="25" y="19"/>
                        </a:lnTo>
                        <a:lnTo>
                          <a:pt x="31" y="19"/>
                        </a:lnTo>
                        <a:lnTo>
                          <a:pt x="31" y="19"/>
                        </a:lnTo>
                        <a:lnTo>
                          <a:pt x="31" y="26"/>
                        </a:lnTo>
                        <a:lnTo>
                          <a:pt x="38" y="26"/>
                        </a:lnTo>
                        <a:lnTo>
                          <a:pt x="38" y="32"/>
                        </a:lnTo>
                        <a:lnTo>
                          <a:pt x="38" y="32"/>
                        </a:lnTo>
                        <a:lnTo>
                          <a:pt x="38" y="38"/>
                        </a:lnTo>
                        <a:lnTo>
                          <a:pt x="44" y="45"/>
                        </a:lnTo>
                        <a:lnTo>
                          <a:pt x="44" y="45"/>
                        </a:lnTo>
                        <a:lnTo>
                          <a:pt x="44" y="51"/>
                        </a:lnTo>
                        <a:lnTo>
                          <a:pt x="44" y="51"/>
                        </a:lnTo>
                        <a:lnTo>
                          <a:pt x="50" y="57"/>
                        </a:lnTo>
                        <a:lnTo>
                          <a:pt x="50" y="64"/>
                        </a:lnTo>
                        <a:lnTo>
                          <a:pt x="50" y="64"/>
                        </a:lnTo>
                        <a:lnTo>
                          <a:pt x="57" y="70"/>
                        </a:lnTo>
                        <a:lnTo>
                          <a:pt x="57" y="76"/>
                        </a:lnTo>
                        <a:lnTo>
                          <a:pt x="57" y="76"/>
                        </a:lnTo>
                        <a:lnTo>
                          <a:pt x="57" y="83"/>
                        </a:lnTo>
                        <a:lnTo>
                          <a:pt x="63" y="89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31" name="Freeform 23"/>
                  <p:cNvSpPr>
                    <a:spLocks/>
                  </p:cNvSpPr>
                  <p:nvPr/>
                </p:nvSpPr>
                <p:spPr bwMode="auto">
                  <a:xfrm>
                    <a:off x="4409" y="2851"/>
                    <a:ext cx="51" cy="8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6"/>
                      </a:cxn>
                      <a:cxn ang="0">
                        <a:pos x="0" y="13"/>
                      </a:cxn>
                      <a:cxn ang="0">
                        <a:pos x="6" y="13"/>
                      </a:cxn>
                      <a:cxn ang="0">
                        <a:pos x="6" y="19"/>
                      </a:cxn>
                      <a:cxn ang="0">
                        <a:pos x="6" y="25"/>
                      </a:cxn>
                      <a:cxn ang="0">
                        <a:pos x="13" y="25"/>
                      </a:cxn>
                      <a:cxn ang="0">
                        <a:pos x="13" y="32"/>
                      </a:cxn>
                      <a:cxn ang="0">
                        <a:pos x="13" y="38"/>
                      </a:cxn>
                      <a:cxn ang="0">
                        <a:pos x="13" y="38"/>
                      </a:cxn>
                      <a:cxn ang="0">
                        <a:pos x="19" y="44"/>
                      </a:cxn>
                      <a:cxn ang="0">
                        <a:pos x="19" y="51"/>
                      </a:cxn>
                      <a:cxn ang="0">
                        <a:pos x="19" y="51"/>
                      </a:cxn>
                      <a:cxn ang="0">
                        <a:pos x="19" y="57"/>
                      </a:cxn>
                      <a:cxn ang="0">
                        <a:pos x="25" y="57"/>
                      </a:cxn>
                      <a:cxn ang="0">
                        <a:pos x="25" y="63"/>
                      </a:cxn>
                      <a:cxn ang="0">
                        <a:pos x="25" y="63"/>
                      </a:cxn>
                      <a:cxn ang="0">
                        <a:pos x="32" y="70"/>
                      </a:cxn>
                      <a:cxn ang="0">
                        <a:pos x="32" y="70"/>
                      </a:cxn>
                      <a:cxn ang="0">
                        <a:pos x="32" y="76"/>
                      </a:cxn>
                      <a:cxn ang="0">
                        <a:pos x="32" y="76"/>
                      </a:cxn>
                      <a:cxn ang="0">
                        <a:pos x="38" y="82"/>
                      </a:cxn>
                      <a:cxn ang="0">
                        <a:pos x="38" y="82"/>
                      </a:cxn>
                      <a:cxn ang="0">
                        <a:pos x="38" y="82"/>
                      </a:cxn>
                      <a:cxn ang="0">
                        <a:pos x="44" y="89"/>
                      </a:cxn>
                      <a:cxn ang="0">
                        <a:pos x="44" y="89"/>
                      </a:cxn>
                      <a:cxn ang="0">
                        <a:pos x="44" y="89"/>
                      </a:cxn>
                      <a:cxn ang="0">
                        <a:pos x="44" y="89"/>
                      </a:cxn>
                      <a:cxn ang="0">
                        <a:pos x="44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  <a:cxn ang="0">
                        <a:pos x="51" y="89"/>
                      </a:cxn>
                    </a:cxnLst>
                    <a:rect l="0" t="0" r="r" b="b"/>
                    <a:pathLst>
                      <a:path w="51" h="89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6"/>
                        </a:lnTo>
                        <a:lnTo>
                          <a:pt x="0" y="13"/>
                        </a:lnTo>
                        <a:lnTo>
                          <a:pt x="6" y="13"/>
                        </a:lnTo>
                        <a:lnTo>
                          <a:pt x="6" y="19"/>
                        </a:lnTo>
                        <a:lnTo>
                          <a:pt x="6" y="25"/>
                        </a:lnTo>
                        <a:lnTo>
                          <a:pt x="13" y="25"/>
                        </a:lnTo>
                        <a:lnTo>
                          <a:pt x="13" y="32"/>
                        </a:lnTo>
                        <a:lnTo>
                          <a:pt x="13" y="38"/>
                        </a:lnTo>
                        <a:lnTo>
                          <a:pt x="13" y="38"/>
                        </a:lnTo>
                        <a:lnTo>
                          <a:pt x="19" y="44"/>
                        </a:lnTo>
                        <a:lnTo>
                          <a:pt x="19" y="51"/>
                        </a:lnTo>
                        <a:lnTo>
                          <a:pt x="19" y="51"/>
                        </a:lnTo>
                        <a:lnTo>
                          <a:pt x="19" y="57"/>
                        </a:lnTo>
                        <a:lnTo>
                          <a:pt x="25" y="57"/>
                        </a:lnTo>
                        <a:lnTo>
                          <a:pt x="25" y="63"/>
                        </a:lnTo>
                        <a:lnTo>
                          <a:pt x="25" y="63"/>
                        </a:lnTo>
                        <a:lnTo>
                          <a:pt x="32" y="70"/>
                        </a:lnTo>
                        <a:lnTo>
                          <a:pt x="32" y="70"/>
                        </a:lnTo>
                        <a:lnTo>
                          <a:pt x="32" y="76"/>
                        </a:lnTo>
                        <a:lnTo>
                          <a:pt x="32" y="76"/>
                        </a:lnTo>
                        <a:lnTo>
                          <a:pt x="38" y="82"/>
                        </a:lnTo>
                        <a:lnTo>
                          <a:pt x="38" y="82"/>
                        </a:lnTo>
                        <a:lnTo>
                          <a:pt x="38" y="82"/>
                        </a:lnTo>
                        <a:lnTo>
                          <a:pt x="44" y="89"/>
                        </a:lnTo>
                        <a:lnTo>
                          <a:pt x="44" y="89"/>
                        </a:lnTo>
                        <a:lnTo>
                          <a:pt x="44" y="89"/>
                        </a:lnTo>
                        <a:lnTo>
                          <a:pt x="44" y="89"/>
                        </a:lnTo>
                        <a:lnTo>
                          <a:pt x="44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  <a:lnTo>
                          <a:pt x="51" y="89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32" name="Freeform 24"/>
                  <p:cNvSpPr>
                    <a:spLocks/>
                  </p:cNvSpPr>
                  <p:nvPr/>
                </p:nvSpPr>
                <p:spPr bwMode="auto">
                  <a:xfrm>
                    <a:off x="4460" y="2692"/>
                    <a:ext cx="69" cy="248"/>
                  </a:xfrm>
                  <a:custGeom>
                    <a:avLst/>
                    <a:gdLst/>
                    <a:ahLst/>
                    <a:cxnLst>
                      <a:cxn ang="0">
                        <a:pos x="0" y="248"/>
                      </a:cxn>
                      <a:cxn ang="0">
                        <a:pos x="0" y="248"/>
                      </a:cxn>
                      <a:cxn ang="0">
                        <a:pos x="0" y="248"/>
                      </a:cxn>
                      <a:cxn ang="0">
                        <a:pos x="0" y="248"/>
                      </a:cxn>
                      <a:cxn ang="0">
                        <a:pos x="0" y="248"/>
                      </a:cxn>
                      <a:cxn ang="0">
                        <a:pos x="0" y="248"/>
                      </a:cxn>
                      <a:cxn ang="0">
                        <a:pos x="0" y="248"/>
                      </a:cxn>
                      <a:cxn ang="0">
                        <a:pos x="6" y="248"/>
                      </a:cxn>
                      <a:cxn ang="0">
                        <a:pos x="6" y="248"/>
                      </a:cxn>
                      <a:cxn ang="0">
                        <a:pos x="6" y="248"/>
                      </a:cxn>
                      <a:cxn ang="0">
                        <a:pos x="6" y="248"/>
                      </a:cxn>
                      <a:cxn ang="0">
                        <a:pos x="6" y="248"/>
                      </a:cxn>
                      <a:cxn ang="0">
                        <a:pos x="12" y="248"/>
                      </a:cxn>
                      <a:cxn ang="0">
                        <a:pos x="12" y="248"/>
                      </a:cxn>
                      <a:cxn ang="0">
                        <a:pos x="12" y="241"/>
                      </a:cxn>
                      <a:cxn ang="0">
                        <a:pos x="12" y="241"/>
                      </a:cxn>
                      <a:cxn ang="0">
                        <a:pos x="19" y="241"/>
                      </a:cxn>
                      <a:cxn ang="0">
                        <a:pos x="19" y="235"/>
                      </a:cxn>
                      <a:cxn ang="0">
                        <a:pos x="19" y="235"/>
                      </a:cxn>
                      <a:cxn ang="0">
                        <a:pos x="19" y="229"/>
                      </a:cxn>
                      <a:cxn ang="0">
                        <a:pos x="25" y="222"/>
                      </a:cxn>
                      <a:cxn ang="0">
                        <a:pos x="25" y="222"/>
                      </a:cxn>
                      <a:cxn ang="0">
                        <a:pos x="25" y="216"/>
                      </a:cxn>
                      <a:cxn ang="0">
                        <a:pos x="31" y="210"/>
                      </a:cxn>
                      <a:cxn ang="0">
                        <a:pos x="31" y="203"/>
                      </a:cxn>
                      <a:cxn ang="0">
                        <a:pos x="31" y="197"/>
                      </a:cxn>
                      <a:cxn ang="0">
                        <a:pos x="31" y="191"/>
                      </a:cxn>
                      <a:cxn ang="0">
                        <a:pos x="38" y="184"/>
                      </a:cxn>
                      <a:cxn ang="0">
                        <a:pos x="38" y="178"/>
                      </a:cxn>
                      <a:cxn ang="0">
                        <a:pos x="38" y="172"/>
                      </a:cxn>
                      <a:cxn ang="0">
                        <a:pos x="38" y="159"/>
                      </a:cxn>
                      <a:cxn ang="0">
                        <a:pos x="44" y="153"/>
                      </a:cxn>
                      <a:cxn ang="0">
                        <a:pos x="44" y="146"/>
                      </a:cxn>
                      <a:cxn ang="0">
                        <a:pos x="44" y="134"/>
                      </a:cxn>
                      <a:cxn ang="0">
                        <a:pos x="50" y="127"/>
                      </a:cxn>
                      <a:cxn ang="0">
                        <a:pos x="50" y="115"/>
                      </a:cxn>
                      <a:cxn ang="0">
                        <a:pos x="50" y="108"/>
                      </a:cxn>
                      <a:cxn ang="0">
                        <a:pos x="50" y="96"/>
                      </a:cxn>
                      <a:cxn ang="0">
                        <a:pos x="57" y="83"/>
                      </a:cxn>
                      <a:cxn ang="0">
                        <a:pos x="57" y="77"/>
                      </a:cxn>
                      <a:cxn ang="0">
                        <a:pos x="57" y="64"/>
                      </a:cxn>
                      <a:cxn ang="0">
                        <a:pos x="57" y="51"/>
                      </a:cxn>
                      <a:cxn ang="0">
                        <a:pos x="63" y="38"/>
                      </a:cxn>
                      <a:cxn ang="0">
                        <a:pos x="63" y="26"/>
                      </a:cxn>
                      <a:cxn ang="0">
                        <a:pos x="63" y="13"/>
                      </a:cxn>
                      <a:cxn ang="0">
                        <a:pos x="69" y="0"/>
                      </a:cxn>
                    </a:cxnLst>
                    <a:rect l="0" t="0" r="r" b="b"/>
                    <a:pathLst>
                      <a:path w="69" h="248">
                        <a:moveTo>
                          <a:pt x="0" y="248"/>
                        </a:moveTo>
                        <a:lnTo>
                          <a:pt x="0" y="248"/>
                        </a:lnTo>
                        <a:lnTo>
                          <a:pt x="0" y="248"/>
                        </a:lnTo>
                        <a:lnTo>
                          <a:pt x="0" y="248"/>
                        </a:lnTo>
                        <a:lnTo>
                          <a:pt x="0" y="248"/>
                        </a:lnTo>
                        <a:lnTo>
                          <a:pt x="0" y="248"/>
                        </a:lnTo>
                        <a:lnTo>
                          <a:pt x="0" y="248"/>
                        </a:lnTo>
                        <a:lnTo>
                          <a:pt x="6" y="248"/>
                        </a:lnTo>
                        <a:lnTo>
                          <a:pt x="6" y="248"/>
                        </a:lnTo>
                        <a:lnTo>
                          <a:pt x="6" y="248"/>
                        </a:lnTo>
                        <a:lnTo>
                          <a:pt x="6" y="248"/>
                        </a:lnTo>
                        <a:lnTo>
                          <a:pt x="6" y="248"/>
                        </a:lnTo>
                        <a:lnTo>
                          <a:pt x="12" y="248"/>
                        </a:lnTo>
                        <a:lnTo>
                          <a:pt x="12" y="248"/>
                        </a:lnTo>
                        <a:lnTo>
                          <a:pt x="12" y="241"/>
                        </a:lnTo>
                        <a:lnTo>
                          <a:pt x="12" y="241"/>
                        </a:lnTo>
                        <a:lnTo>
                          <a:pt x="19" y="241"/>
                        </a:lnTo>
                        <a:lnTo>
                          <a:pt x="19" y="235"/>
                        </a:lnTo>
                        <a:lnTo>
                          <a:pt x="19" y="235"/>
                        </a:lnTo>
                        <a:lnTo>
                          <a:pt x="19" y="229"/>
                        </a:lnTo>
                        <a:lnTo>
                          <a:pt x="25" y="222"/>
                        </a:lnTo>
                        <a:lnTo>
                          <a:pt x="25" y="222"/>
                        </a:lnTo>
                        <a:lnTo>
                          <a:pt x="25" y="216"/>
                        </a:lnTo>
                        <a:lnTo>
                          <a:pt x="31" y="210"/>
                        </a:lnTo>
                        <a:lnTo>
                          <a:pt x="31" y="203"/>
                        </a:lnTo>
                        <a:lnTo>
                          <a:pt x="31" y="197"/>
                        </a:lnTo>
                        <a:lnTo>
                          <a:pt x="31" y="191"/>
                        </a:lnTo>
                        <a:lnTo>
                          <a:pt x="38" y="184"/>
                        </a:lnTo>
                        <a:lnTo>
                          <a:pt x="38" y="178"/>
                        </a:lnTo>
                        <a:lnTo>
                          <a:pt x="38" y="172"/>
                        </a:lnTo>
                        <a:lnTo>
                          <a:pt x="38" y="159"/>
                        </a:lnTo>
                        <a:lnTo>
                          <a:pt x="44" y="153"/>
                        </a:lnTo>
                        <a:lnTo>
                          <a:pt x="44" y="146"/>
                        </a:lnTo>
                        <a:lnTo>
                          <a:pt x="44" y="134"/>
                        </a:lnTo>
                        <a:lnTo>
                          <a:pt x="50" y="127"/>
                        </a:lnTo>
                        <a:lnTo>
                          <a:pt x="50" y="115"/>
                        </a:lnTo>
                        <a:lnTo>
                          <a:pt x="50" y="108"/>
                        </a:lnTo>
                        <a:lnTo>
                          <a:pt x="50" y="96"/>
                        </a:lnTo>
                        <a:lnTo>
                          <a:pt x="57" y="83"/>
                        </a:lnTo>
                        <a:lnTo>
                          <a:pt x="57" y="77"/>
                        </a:lnTo>
                        <a:lnTo>
                          <a:pt x="57" y="64"/>
                        </a:lnTo>
                        <a:lnTo>
                          <a:pt x="57" y="51"/>
                        </a:lnTo>
                        <a:lnTo>
                          <a:pt x="63" y="38"/>
                        </a:lnTo>
                        <a:lnTo>
                          <a:pt x="63" y="26"/>
                        </a:lnTo>
                        <a:lnTo>
                          <a:pt x="63" y="13"/>
                        </a:lnTo>
                        <a:lnTo>
                          <a:pt x="69" y="0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33" name="Freeform 25"/>
                  <p:cNvSpPr>
                    <a:spLocks/>
                  </p:cNvSpPr>
                  <p:nvPr/>
                </p:nvSpPr>
                <p:spPr bwMode="auto">
                  <a:xfrm>
                    <a:off x="4529" y="1938"/>
                    <a:ext cx="83" cy="754"/>
                  </a:xfrm>
                  <a:custGeom>
                    <a:avLst/>
                    <a:gdLst/>
                    <a:ahLst/>
                    <a:cxnLst>
                      <a:cxn ang="0">
                        <a:pos x="0" y="754"/>
                      </a:cxn>
                      <a:cxn ang="0">
                        <a:pos x="0" y="742"/>
                      </a:cxn>
                      <a:cxn ang="0">
                        <a:pos x="0" y="729"/>
                      </a:cxn>
                      <a:cxn ang="0">
                        <a:pos x="0" y="716"/>
                      </a:cxn>
                      <a:cxn ang="0">
                        <a:pos x="7" y="697"/>
                      </a:cxn>
                      <a:cxn ang="0">
                        <a:pos x="7" y="685"/>
                      </a:cxn>
                      <a:cxn ang="0">
                        <a:pos x="7" y="672"/>
                      </a:cxn>
                      <a:cxn ang="0">
                        <a:pos x="7" y="659"/>
                      </a:cxn>
                      <a:cxn ang="0">
                        <a:pos x="13" y="640"/>
                      </a:cxn>
                      <a:cxn ang="0">
                        <a:pos x="13" y="628"/>
                      </a:cxn>
                      <a:cxn ang="0">
                        <a:pos x="13" y="609"/>
                      </a:cxn>
                      <a:cxn ang="0">
                        <a:pos x="19" y="596"/>
                      </a:cxn>
                      <a:cxn ang="0">
                        <a:pos x="19" y="577"/>
                      </a:cxn>
                      <a:cxn ang="0">
                        <a:pos x="19" y="564"/>
                      </a:cxn>
                      <a:cxn ang="0">
                        <a:pos x="19" y="545"/>
                      </a:cxn>
                      <a:cxn ang="0">
                        <a:pos x="26" y="533"/>
                      </a:cxn>
                      <a:cxn ang="0">
                        <a:pos x="26" y="514"/>
                      </a:cxn>
                      <a:cxn ang="0">
                        <a:pos x="26" y="501"/>
                      </a:cxn>
                      <a:cxn ang="0">
                        <a:pos x="26" y="482"/>
                      </a:cxn>
                      <a:cxn ang="0">
                        <a:pos x="32" y="463"/>
                      </a:cxn>
                      <a:cxn ang="0">
                        <a:pos x="32" y="450"/>
                      </a:cxn>
                      <a:cxn ang="0">
                        <a:pos x="32" y="431"/>
                      </a:cxn>
                      <a:cxn ang="0">
                        <a:pos x="38" y="412"/>
                      </a:cxn>
                      <a:cxn ang="0">
                        <a:pos x="38" y="399"/>
                      </a:cxn>
                      <a:cxn ang="0">
                        <a:pos x="38" y="380"/>
                      </a:cxn>
                      <a:cxn ang="0">
                        <a:pos x="38" y="368"/>
                      </a:cxn>
                      <a:cxn ang="0">
                        <a:pos x="45" y="349"/>
                      </a:cxn>
                      <a:cxn ang="0">
                        <a:pos x="45" y="330"/>
                      </a:cxn>
                      <a:cxn ang="0">
                        <a:pos x="45" y="317"/>
                      </a:cxn>
                      <a:cxn ang="0">
                        <a:pos x="45" y="298"/>
                      </a:cxn>
                      <a:cxn ang="0">
                        <a:pos x="51" y="285"/>
                      </a:cxn>
                      <a:cxn ang="0">
                        <a:pos x="51" y="266"/>
                      </a:cxn>
                      <a:cxn ang="0">
                        <a:pos x="51" y="247"/>
                      </a:cxn>
                      <a:cxn ang="0">
                        <a:pos x="57" y="235"/>
                      </a:cxn>
                      <a:cxn ang="0">
                        <a:pos x="57" y="216"/>
                      </a:cxn>
                      <a:cxn ang="0">
                        <a:pos x="57" y="203"/>
                      </a:cxn>
                      <a:cxn ang="0">
                        <a:pos x="57" y="190"/>
                      </a:cxn>
                      <a:cxn ang="0">
                        <a:pos x="64" y="171"/>
                      </a:cxn>
                      <a:cxn ang="0">
                        <a:pos x="64" y="159"/>
                      </a:cxn>
                      <a:cxn ang="0">
                        <a:pos x="64" y="140"/>
                      </a:cxn>
                      <a:cxn ang="0">
                        <a:pos x="64" y="127"/>
                      </a:cxn>
                      <a:cxn ang="0">
                        <a:pos x="70" y="114"/>
                      </a:cxn>
                      <a:cxn ang="0">
                        <a:pos x="70" y="102"/>
                      </a:cxn>
                      <a:cxn ang="0">
                        <a:pos x="70" y="89"/>
                      </a:cxn>
                      <a:cxn ang="0">
                        <a:pos x="76" y="76"/>
                      </a:cxn>
                      <a:cxn ang="0">
                        <a:pos x="76" y="63"/>
                      </a:cxn>
                      <a:cxn ang="0">
                        <a:pos x="76" y="51"/>
                      </a:cxn>
                      <a:cxn ang="0">
                        <a:pos x="76" y="38"/>
                      </a:cxn>
                      <a:cxn ang="0">
                        <a:pos x="83" y="25"/>
                      </a:cxn>
                      <a:cxn ang="0">
                        <a:pos x="83" y="13"/>
                      </a:cxn>
                      <a:cxn ang="0">
                        <a:pos x="83" y="0"/>
                      </a:cxn>
                    </a:cxnLst>
                    <a:rect l="0" t="0" r="r" b="b"/>
                    <a:pathLst>
                      <a:path w="83" h="754">
                        <a:moveTo>
                          <a:pt x="0" y="754"/>
                        </a:moveTo>
                        <a:lnTo>
                          <a:pt x="0" y="742"/>
                        </a:lnTo>
                        <a:lnTo>
                          <a:pt x="0" y="729"/>
                        </a:lnTo>
                        <a:lnTo>
                          <a:pt x="0" y="716"/>
                        </a:lnTo>
                        <a:lnTo>
                          <a:pt x="7" y="697"/>
                        </a:lnTo>
                        <a:lnTo>
                          <a:pt x="7" y="685"/>
                        </a:lnTo>
                        <a:lnTo>
                          <a:pt x="7" y="672"/>
                        </a:lnTo>
                        <a:lnTo>
                          <a:pt x="7" y="659"/>
                        </a:lnTo>
                        <a:lnTo>
                          <a:pt x="13" y="640"/>
                        </a:lnTo>
                        <a:lnTo>
                          <a:pt x="13" y="628"/>
                        </a:lnTo>
                        <a:lnTo>
                          <a:pt x="13" y="609"/>
                        </a:lnTo>
                        <a:lnTo>
                          <a:pt x="19" y="596"/>
                        </a:lnTo>
                        <a:lnTo>
                          <a:pt x="19" y="577"/>
                        </a:lnTo>
                        <a:lnTo>
                          <a:pt x="19" y="564"/>
                        </a:lnTo>
                        <a:lnTo>
                          <a:pt x="19" y="545"/>
                        </a:lnTo>
                        <a:lnTo>
                          <a:pt x="26" y="533"/>
                        </a:lnTo>
                        <a:lnTo>
                          <a:pt x="26" y="514"/>
                        </a:lnTo>
                        <a:lnTo>
                          <a:pt x="26" y="501"/>
                        </a:lnTo>
                        <a:lnTo>
                          <a:pt x="26" y="482"/>
                        </a:lnTo>
                        <a:lnTo>
                          <a:pt x="32" y="463"/>
                        </a:lnTo>
                        <a:lnTo>
                          <a:pt x="32" y="450"/>
                        </a:lnTo>
                        <a:lnTo>
                          <a:pt x="32" y="431"/>
                        </a:lnTo>
                        <a:lnTo>
                          <a:pt x="38" y="412"/>
                        </a:lnTo>
                        <a:lnTo>
                          <a:pt x="38" y="399"/>
                        </a:lnTo>
                        <a:lnTo>
                          <a:pt x="38" y="380"/>
                        </a:lnTo>
                        <a:lnTo>
                          <a:pt x="38" y="368"/>
                        </a:lnTo>
                        <a:lnTo>
                          <a:pt x="45" y="349"/>
                        </a:lnTo>
                        <a:lnTo>
                          <a:pt x="45" y="330"/>
                        </a:lnTo>
                        <a:lnTo>
                          <a:pt x="45" y="317"/>
                        </a:lnTo>
                        <a:lnTo>
                          <a:pt x="45" y="298"/>
                        </a:lnTo>
                        <a:lnTo>
                          <a:pt x="51" y="285"/>
                        </a:lnTo>
                        <a:lnTo>
                          <a:pt x="51" y="266"/>
                        </a:lnTo>
                        <a:lnTo>
                          <a:pt x="51" y="247"/>
                        </a:lnTo>
                        <a:lnTo>
                          <a:pt x="57" y="235"/>
                        </a:lnTo>
                        <a:lnTo>
                          <a:pt x="57" y="216"/>
                        </a:lnTo>
                        <a:lnTo>
                          <a:pt x="57" y="203"/>
                        </a:lnTo>
                        <a:lnTo>
                          <a:pt x="57" y="190"/>
                        </a:lnTo>
                        <a:lnTo>
                          <a:pt x="64" y="171"/>
                        </a:lnTo>
                        <a:lnTo>
                          <a:pt x="64" y="159"/>
                        </a:lnTo>
                        <a:lnTo>
                          <a:pt x="64" y="140"/>
                        </a:lnTo>
                        <a:lnTo>
                          <a:pt x="64" y="127"/>
                        </a:lnTo>
                        <a:lnTo>
                          <a:pt x="70" y="114"/>
                        </a:lnTo>
                        <a:lnTo>
                          <a:pt x="70" y="102"/>
                        </a:lnTo>
                        <a:lnTo>
                          <a:pt x="70" y="89"/>
                        </a:lnTo>
                        <a:lnTo>
                          <a:pt x="76" y="76"/>
                        </a:lnTo>
                        <a:lnTo>
                          <a:pt x="76" y="63"/>
                        </a:lnTo>
                        <a:lnTo>
                          <a:pt x="76" y="51"/>
                        </a:lnTo>
                        <a:lnTo>
                          <a:pt x="76" y="38"/>
                        </a:lnTo>
                        <a:lnTo>
                          <a:pt x="83" y="25"/>
                        </a:lnTo>
                        <a:lnTo>
                          <a:pt x="83" y="13"/>
                        </a:lnTo>
                        <a:lnTo>
                          <a:pt x="83" y="0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34" name="Freeform 26"/>
                  <p:cNvSpPr>
                    <a:spLocks/>
                  </p:cNvSpPr>
                  <p:nvPr/>
                </p:nvSpPr>
                <p:spPr bwMode="auto">
                  <a:xfrm>
                    <a:off x="4612" y="1824"/>
                    <a:ext cx="38" cy="114"/>
                  </a:xfrm>
                  <a:custGeom>
                    <a:avLst/>
                    <a:gdLst/>
                    <a:ahLst/>
                    <a:cxnLst>
                      <a:cxn ang="0">
                        <a:pos x="0" y="114"/>
                      </a:cxn>
                      <a:cxn ang="0">
                        <a:pos x="0" y="108"/>
                      </a:cxn>
                      <a:cxn ang="0">
                        <a:pos x="6" y="95"/>
                      </a:cxn>
                      <a:cxn ang="0">
                        <a:pos x="6" y="89"/>
                      </a:cxn>
                      <a:cxn ang="0">
                        <a:pos x="6" y="76"/>
                      </a:cxn>
                      <a:cxn ang="0">
                        <a:pos x="12" y="70"/>
                      </a:cxn>
                      <a:cxn ang="0">
                        <a:pos x="12" y="57"/>
                      </a:cxn>
                      <a:cxn ang="0">
                        <a:pos x="12" y="51"/>
                      </a:cxn>
                      <a:cxn ang="0">
                        <a:pos x="12" y="44"/>
                      </a:cxn>
                      <a:cxn ang="0">
                        <a:pos x="19" y="38"/>
                      </a:cxn>
                      <a:cxn ang="0">
                        <a:pos x="19" y="32"/>
                      </a:cxn>
                      <a:cxn ang="0">
                        <a:pos x="19" y="25"/>
                      </a:cxn>
                      <a:cxn ang="0">
                        <a:pos x="19" y="19"/>
                      </a:cxn>
                      <a:cxn ang="0">
                        <a:pos x="25" y="19"/>
                      </a:cxn>
                      <a:cxn ang="0">
                        <a:pos x="25" y="13"/>
                      </a:cxn>
                      <a:cxn ang="0">
                        <a:pos x="25" y="6"/>
                      </a:cxn>
                      <a:cxn ang="0">
                        <a:pos x="31" y="6"/>
                      </a:cxn>
                      <a:cxn ang="0">
                        <a:pos x="31" y="0"/>
                      </a:cxn>
                      <a:cxn ang="0">
                        <a:pos x="31" y="0"/>
                      </a:cxn>
                      <a:cxn ang="0">
                        <a:pos x="31" y="0"/>
                      </a:cxn>
                      <a:cxn ang="0">
                        <a:pos x="31" y="0"/>
                      </a:cxn>
                      <a:cxn ang="0">
                        <a:pos x="31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</a:cxnLst>
                    <a:rect l="0" t="0" r="r" b="b"/>
                    <a:pathLst>
                      <a:path w="38" h="114">
                        <a:moveTo>
                          <a:pt x="0" y="114"/>
                        </a:moveTo>
                        <a:lnTo>
                          <a:pt x="0" y="108"/>
                        </a:lnTo>
                        <a:lnTo>
                          <a:pt x="6" y="95"/>
                        </a:lnTo>
                        <a:lnTo>
                          <a:pt x="6" y="89"/>
                        </a:lnTo>
                        <a:lnTo>
                          <a:pt x="6" y="76"/>
                        </a:lnTo>
                        <a:lnTo>
                          <a:pt x="12" y="70"/>
                        </a:lnTo>
                        <a:lnTo>
                          <a:pt x="12" y="57"/>
                        </a:lnTo>
                        <a:lnTo>
                          <a:pt x="12" y="51"/>
                        </a:lnTo>
                        <a:lnTo>
                          <a:pt x="12" y="44"/>
                        </a:lnTo>
                        <a:lnTo>
                          <a:pt x="19" y="38"/>
                        </a:lnTo>
                        <a:lnTo>
                          <a:pt x="19" y="32"/>
                        </a:lnTo>
                        <a:lnTo>
                          <a:pt x="19" y="25"/>
                        </a:lnTo>
                        <a:lnTo>
                          <a:pt x="19" y="19"/>
                        </a:lnTo>
                        <a:lnTo>
                          <a:pt x="25" y="19"/>
                        </a:lnTo>
                        <a:lnTo>
                          <a:pt x="25" y="13"/>
                        </a:lnTo>
                        <a:lnTo>
                          <a:pt x="25" y="6"/>
                        </a:lnTo>
                        <a:lnTo>
                          <a:pt x="31" y="6"/>
                        </a:lnTo>
                        <a:lnTo>
                          <a:pt x="31" y="0"/>
                        </a:lnTo>
                        <a:lnTo>
                          <a:pt x="31" y="0"/>
                        </a:lnTo>
                        <a:lnTo>
                          <a:pt x="31" y="0"/>
                        </a:lnTo>
                        <a:lnTo>
                          <a:pt x="31" y="0"/>
                        </a:lnTo>
                        <a:lnTo>
                          <a:pt x="31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35" name="Freeform 27"/>
                  <p:cNvSpPr>
                    <a:spLocks/>
                  </p:cNvSpPr>
                  <p:nvPr/>
                </p:nvSpPr>
                <p:spPr bwMode="auto">
                  <a:xfrm>
                    <a:off x="4650" y="1824"/>
                    <a:ext cx="88" cy="53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12" y="6"/>
                      </a:cxn>
                      <a:cxn ang="0">
                        <a:pos x="12" y="6"/>
                      </a:cxn>
                      <a:cxn ang="0">
                        <a:pos x="12" y="13"/>
                      </a:cxn>
                      <a:cxn ang="0">
                        <a:pos x="12" y="19"/>
                      </a:cxn>
                      <a:cxn ang="0">
                        <a:pos x="19" y="19"/>
                      </a:cxn>
                      <a:cxn ang="0">
                        <a:pos x="19" y="25"/>
                      </a:cxn>
                      <a:cxn ang="0">
                        <a:pos x="19" y="32"/>
                      </a:cxn>
                      <a:cxn ang="0">
                        <a:pos x="19" y="38"/>
                      </a:cxn>
                      <a:cxn ang="0">
                        <a:pos x="25" y="44"/>
                      </a:cxn>
                      <a:cxn ang="0">
                        <a:pos x="25" y="51"/>
                      </a:cxn>
                      <a:cxn ang="0">
                        <a:pos x="25" y="63"/>
                      </a:cxn>
                      <a:cxn ang="0">
                        <a:pos x="31" y="70"/>
                      </a:cxn>
                      <a:cxn ang="0">
                        <a:pos x="31" y="76"/>
                      </a:cxn>
                      <a:cxn ang="0">
                        <a:pos x="31" y="89"/>
                      </a:cxn>
                      <a:cxn ang="0">
                        <a:pos x="31" y="95"/>
                      </a:cxn>
                      <a:cxn ang="0">
                        <a:pos x="38" y="108"/>
                      </a:cxn>
                      <a:cxn ang="0">
                        <a:pos x="38" y="120"/>
                      </a:cxn>
                      <a:cxn ang="0">
                        <a:pos x="38" y="127"/>
                      </a:cxn>
                      <a:cxn ang="0">
                        <a:pos x="38" y="139"/>
                      </a:cxn>
                      <a:cxn ang="0">
                        <a:pos x="44" y="152"/>
                      </a:cxn>
                      <a:cxn ang="0">
                        <a:pos x="44" y="165"/>
                      </a:cxn>
                      <a:cxn ang="0">
                        <a:pos x="44" y="177"/>
                      </a:cxn>
                      <a:cxn ang="0">
                        <a:pos x="50" y="190"/>
                      </a:cxn>
                      <a:cxn ang="0">
                        <a:pos x="50" y="203"/>
                      </a:cxn>
                      <a:cxn ang="0">
                        <a:pos x="50" y="216"/>
                      </a:cxn>
                      <a:cxn ang="0">
                        <a:pos x="50" y="228"/>
                      </a:cxn>
                      <a:cxn ang="0">
                        <a:pos x="57" y="247"/>
                      </a:cxn>
                      <a:cxn ang="0">
                        <a:pos x="57" y="260"/>
                      </a:cxn>
                      <a:cxn ang="0">
                        <a:pos x="57" y="273"/>
                      </a:cxn>
                      <a:cxn ang="0">
                        <a:pos x="57" y="285"/>
                      </a:cxn>
                      <a:cxn ang="0">
                        <a:pos x="63" y="304"/>
                      </a:cxn>
                      <a:cxn ang="0">
                        <a:pos x="63" y="317"/>
                      </a:cxn>
                      <a:cxn ang="0">
                        <a:pos x="63" y="336"/>
                      </a:cxn>
                      <a:cxn ang="0">
                        <a:pos x="69" y="349"/>
                      </a:cxn>
                      <a:cxn ang="0">
                        <a:pos x="69" y="368"/>
                      </a:cxn>
                      <a:cxn ang="0">
                        <a:pos x="69" y="380"/>
                      </a:cxn>
                      <a:cxn ang="0">
                        <a:pos x="69" y="399"/>
                      </a:cxn>
                      <a:cxn ang="0">
                        <a:pos x="76" y="412"/>
                      </a:cxn>
                      <a:cxn ang="0">
                        <a:pos x="76" y="431"/>
                      </a:cxn>
                      <a:cxn ang="0">
                        <a:pos x="76" y="450"/>
                      </a:cxn>
                      <a:cxn ang="0">
                        <a:pos x="76" y="463"/>
                      </a:cxn>
                      <a:cxn ang="0">
                        <a:pos x="82" y="482"/>
                      </a:cxn>
                      <a:cxn ang="0">
                        <a:pos x="82" y="494"/>
                      </a:cxn>
                      <a:cxn ang="0">
                        <a:pos x="82" y="513"/>
                      </a:cxn>
                      <a:cxn ang="0">
                        <a:pos x="88" y="532"/>
                      </a:cxn>
                    </a:cxnLst>
                    <a:rect l="0" t="0" r="r" b="b"/>
                    <a:pathLst>
                      <a:path w="88" h="53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12" y="6"/>
                        </a:lnTo>
                        <a:lnTo>
                          <a:pt x="12" y="6"/>
                        </a:lnTo>
                        <a:lnTo>
                          <a:pt x="12" y="13"/>
                        </a:lnTo>
                        <a:lnTo>
                          <a:pt x="12" y="19"/>
                        </a:lnTo>
                        <a:lnTo>
                          <a:pt x="19" y="19"/>
                        </a:lnTo>
                        <a:lnTo>
                          <a:pt x="19" y="25"/>
                        </a:lnTo>
                        <a:lnTo>
                          <a:pt x="19" y="32"/>
                        </a:lnTo>
                        <a:lnTo>
                          <a:pt x="19" y="38"/>
                        </a:lnTo>
                        <a:lnTo>
                          <a:pt x="25" y="44"/>
                        </a:lnTo>
                        <a:lnTo>
                          <a:pt x="25" y="51"/>
                        </a:lnTo>
                        <a:lnTo>
                          <a:pt x="25" y="63"/>
                        </a:lnTo>
                        <a:lnTo>
                          <a:pt x="31" y="70"/>
                        </a:lnTo>
                        <a:lnTo>
                          <a:pt x="31" y="76"/>
                        </a:lnTo>
                        <a:lnTo>
                          <a:pt x="31" y="89"/>
                        </a:lnTo>
                        <a:lnTo>
                          <a:pt x="31" y="95"/>
                        </a:lnTo>
                        <a:lnTo>
                          <a:pt x="38" y="108"/>
                        </a:lnTo>
                        <a:lnTo>
                          <a:pt x="38" y="120"/>
                        </a:lnTo>
                        <a:lnTo>
                          <a:pt x="38" y="127"/>
                        </a:lnTo>
                        <a:lnTo>
                          <a:pt x="38" y="139"/>
                        </a:lnTo>
                        <a:lnTo>
                          <a:pt x="44" y="152"/>
                        </a:lnTo>
                        <a:lnTo>
                          <a:pt x="44" y="165"/>
                        </a:lnTo>
                        <a:lnTo>
                          <a:pt x="44" y="177"/>
                        </a:lnTo>
                        <a:lnTo>
                          <a:pt x="50" y="190"/>
                        </a:lnTo>
                        <a:lnTo>
                          <a:pt x="50" y="203"/>
                        </a:lnTo>
                        <a:lnTo>
                          <a:pt x="50" y="216"/>
                        </a:lnTo>
                        <a:lnTo>
                          <a:pt x="50" y="228"/>
                        </a:lnTo>
                        <a:lnTo>
                          <a:pt x="57" y="247"/>
                        </a:lnTo>
                        <a:lnTo>
                          <a:pt x="57" y="260"/>
                        </a:lnTo>
                        <a:lnTo>
                          <a:pt x="57" y="273"/>
                        </a:lnTo>
                        <a:lnTo>
                          <a:pt x="57" y="285"/>
                        </a:lnTo>
                        <a:lnTo>
                          <a:pt x="63" y="304"/>
                        </a:lnTo>
                        <a:lnTo>
                          <a:pt x="63" y="317"/>
                        </a:lnTo>
                        <a:lnTo>
                          <a:pt x="63" y="336"/>
                        </a:lnTo>
                        <a:lnTo>
                          <a:pt x="69" y="349"/>
                        </a:lnTo>
                        <a:lnTo>
                          <a:pt x="69" y="368"/>
                        </a:lnTo>
                        <a:lnTo>
                          <a:pt x="69" y="380"/>
                        </a:lnTo>
                        <a:lnTo>
                          <a:pt x="69" y="399"/>
                        </a:lnTo>
                        <a:lnTo>
                          <a:pt x="76" y="412"/>
                        </a:lnTo>
                        <a:lnTo>
                          <a:pt x="76" y="431"/>
                        </a:lnTo>
                        <a:lnTo>
                          <a:pt x="76" y="450"/>
                        </a:lnTo>
                        <a:lnTo>
                          <a:pt x="76" y="463"/>
                        </a:lnTo>
                        <a:lnTo>
                          <a:pt x="82" y="482"/>
                        </a:lnTo>
                        <a:lnTo>
                          <a:pt x="82" y="494"/>
                        </a:lnTo>
                        <a:lnTo>
                          <a:pt x="82" y="513"/>
                        </a:lnTo>
                        <a:lnTo>
                          <a:pt x="88" y="532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36" name="Freeform 28"/>
                  <p:cNvSpPr>
                    <a:spLocks/>
                  </p:cNvSpPr>
                  <p:nvPr/>
                </p:nvSpPr>
                <p:spPr bwMode="auto">
                  <a:xfrm>
                    <a:off x="4738" y="2356"/>
                    <a:ext cx="83" cy="57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13"/>
                      </a:cxn>
                      <a:cxn ang="0">
                        <a:pos x="0" y="32"/>
                      </a:cxn>
                      <a:cxn ang="0">
                        <a:pos x="0" y="51"/>
                      </a:cxn>
                      <a:cxn ang="0">
                        <a:pos x="7" y="64"/>
                      </a:cxn>
                      <a:cxn ang="0">
                        <a:pos x="7" y="83"/>
                      </a:cxn>
                      <a:cxn ang="0">
                        <a:pos x="7" y="102"/>
                      </a:cxn>
                      <a:cxn ang="0">
                        <a:pos x="7" y="115"/>
                      </a:cxn>
                      <a:cxn ang="0">
                        <a:pos x="13" y="134"/>
                      </a:cxn>
                      <a:cxn ang="0">
                        <a:pos x="13" y="146"/>
                      </a:cxn>
                      <a:cxn ang="0">
                        <a:pos x="13" y="165"/>
                      </a:cxn>
                      <a:cxn ang="0">
                        <a:pos x="19" y="178"/>
                      </a:cxn>
                      <a:cxn ang="0">
                        <a:pos x="19" y="197"/>
                      </a:cxn>
                      <a:cxn ang="0">
                        <a:pos x="19" y="210"/>
                      </a:cxn>
                      <a:cxn ang="0">
                        <a:pos x="19" y="229"/>
                      </a:cxn>
                      <a:cxn ang="0">
                        <a:pos x="26" y="241"/>
                      </a:cxn>
                      <a:cxn ang="0">
                        <a:pos x="26" y="254"/>
                      </a:cxn>
                      <a:cxn ang="0">
                        <a:pos x="26" y="273"/>
                      </a:cxn>
                      <a:cxn ang="0">
                        <a:pos x="26" y="286"/>
                      </a:cxn>
                      <a:cxn ang="0">
                        <a:pos x="32" y="298"/>
                      </a:cxn>
                      <a:cxn ang="0">
                        <a:pos x="32" y="311"/>
                      </a:cxn>
                      <a:cxn ang="0">
                        <a:pos x="32" y="324"/>
                      </a:cxn>
                      <a:cxn ang="0">
                        <a:pos x="38" y="336"/>
                      </a:cxn>
                      <a:cxn ang="0">
                        <a:pos x="38" y="355"/>
                      </a:cxn>
                      <a:cxn ang="0">
                        <a:pos x="38" y="368"/>
                      </a:cxn>
                      <a:cxn ang="0">
                        <a:pos x="38" y="381"/>
                      </a:cxn>
                      <a:cxn ang="0">
                        <a:pos x="45" y="387"/>
                      </a:cxn>
                      <a:cxn ang="0">
                        <a:pos x="45" y="400"/>
                      </a:cxn>
                      <a:cxn ang="0">
                        <a:pos x="45" y="413"/>
                      </a:cxn>
                      <a:cxn ang="0">
                        <a:pos x="45" y="425"/>
                      </a:cxn>
                      <a:cxn ang="0">
                        <a:pos x="51" y="432"/>
                      </a:cxn>
                      <a:cxn ang="0">
                        <a:pos x="51" y="444"/>
                      </a:cxn>
                      <a:cxn ang="0">
                        <a:pos x="51" y="457"/>
                      </a:cxn>
                      <a:cxn ang="0">
                        <a:pos x="57" y="463"/>
                      </a:cxn>
                      <a:cxn ang="0">
                        <a:pos x="57" y="476"/>
                      </a:cxn>
                      <a:cxn ang="0">
                        <a:pos x="57" y="482"/>
                      </a:cxn>
                      <a:cxn ang="0">
                        <a:pos x="57" y="495"/>
                      </a:cxn>
                      <a:cxn ang="0">
                        <a:pos x="64" y="501"/>
                      </a:cxn>
                      <a:cxn ang="0">
                        <a:pos x="64" y="508"/>
                      </a:cxn>
                      <a:cxn ang="0">
                        <a:pos x="64" y="514"/>
                      </a:cxn>
                      <a:cxn ang="0">
                        <a:pos x="64" y="520"/>
                      </a:cxn>
                      <a:cxn ang="0">
                        <a:pos x="70" y="527"/>
                      </a:cxn>
                      <a:cxn ang="0">
                        <a:pos x="70" y="533"/>
                      </a:cxn>
                      <a:cxn ang="0">
                        <a:pos x="70" y="539"/>
                      </a:cxn>
                      <a:cxn ang="0">
                        <a:pos x="76" y="546"/>
                      </a:cxn>
                      <a:cxn ang="0">
                        <a:pos x="76" y="552"/>
                      </a:cxn>
                      <a:cxn ang="0">
                        <a:pos x="76" y="558"/>
                      </a:cxn>
                      <a:cxn ang="0">
                        <a:pos x="76" y="558"/>
                      </a:cxn>
                      <a:cxn ang="0">
                        <a:pos x="83" y="565"/>
                      </a:cxn>
                      <a:cxn ang="0">
                        <a:pos x="83" y="571"/>
                      </a:cxn>
                      <a:cxn ang="0">
                        <a:pos x="83" y="571"/>
                      </a:cxn>
                    </a:cxnLst>
                    <a:rect l="0" t="0" r="r" b="b"/>
                    <a:pathLst>
                      <a:path w="83" h="571">
                        <a:moveTo>
                          <a:pt x="0" y="0"/>
                        </a:moveTo>
                        <a:lnTo>
                          <a:pt x="0" y="13"/>
                        </a:lnTo>
                        <a:lnTo>
                          <a:pt x="0" y="32"/>
                        </a:lnTo>
                        <a:lnTo>
                          <a:pt x="0" y="51"/>
                        </a:lnTo>
                        <a:lnTo>
                          <a:pt x="7" y="64"/>
                        </a:lnTo>
                        <a:lnTo>
                          <a:pt x="7" y="83"/>
                        </a:lnTo>
                        <a:lnTo>
                          <a:pt x="7" y="102"/>
                        </a:lnTo>
                        <a:lnTo>
                          <a:pt x="7" y="115"/>
                        </a:lnTo>
                        <a:lnTo>
                          <a:pt x="13" y="134"/>
                        </a:lnTo>
                        <a:lnTo>
                          <a:pt x="13" y="146"/>
                        </a:lnTo>
                        <a:lnTo>
                          <a:pt x="13" y="165"/>
                        </a:lnTo>
                        <a:lnTo>
                          <a:pt x="19" y="178"/>
                        </a:lnTo>
                        <a:lnTo>
                          <a:pt x="19" y="197"/>
                        </a:lnTo>
                        <a:lnTo>
                          <a:pt x="19" y="210"/>
                        </a:lnTo>
                        <a:lnTo>
                          <a:pt x="19" y="229"/>
                        </a:lnTo>
                        <a:lnTo>
                          <a:pt x="26" y="241"/>
                        </a:lnTo>
                        <a:lnTo>
                          <a:pt x="26" y="254"/>
                        </a:lnTo>
                        <a:lnTo>
                          <a:pt x="26" y="273"/>
                        </a:lnTo>
                        <a:lnTo>
                          <a:pt x="26" y="286"/>
                        </a:lnTo>
                        <a:lnTo>
                          <a:pt x="32" y="298"/>
                        </a:lnTo>
                        <a:lnTo>
                          <a:pt x="32" y="311"/>
                        </a:lnTo>
                        <a:lnTo>
                          <a:pt x="32" y="324"/>
                        </a:lnTo>
                        <a:lnTo>
                          <a:pt x="38" y="336"/>
                        </a:lnTo>
                        <a:lnTo>
                          <a:pt x="38" y="355"/>
                        </a:lnTo>
                        <a:lnTo>
                          <a:pt x="38" y="368"/>
                        </a:lnTo>
                        <a:lnTo>
                          <a:pt x="38" y="381"/>
                        </a:lnTo>
                        <a:lnTo>
                          <a:pt x="45" y="387"/>
                        </a:lnTo>
                        <a:lnTo>
                          <a:pt x="45" y="400"/>
                        </a:lnTo>
                        <a:lnTo>
                          <a:pt x="45" y="413"/>
                        </a:lnTo>
                        <a:lnTo>
                          <a:pt x="45" y="425"/>
                        </a:lnTo>
                        <a:lnTo>
                          <a:pt x="51" y="432"/>
                        </a:lnTo>
                        <a:lnTo>
                          <a:pt x="51" y="444"/>
                        </a:lnTo>
                        <a:lnTo>
                          <a:pt x="51" y="457"/>
                        </a:lnTo>
                        <a:lnTo>
                          <a:pt x="57" y="463"/>
                        </a:lnTo>
                        <a:lnTo>
                          <a:pt x="57" y="476"/>
                        </a:lnTo>
                        <a:lnTo>
                          <a:pt x="57" y="482"/>
                        </a:lnTo>
                        <a:lnTo>
                          <a:pt x="57" y="495"/>
                        </a:lnTo>
                        <a:lnTo>
                          <a:pt x="64" y="501"/>
                        </a:lnTo>
                        <a:lnTo>
                          <a:pt x="64" y="508"/>
                        </a:lnTo>
                        <a:lnTo>
                          <a:pt x="64" y="514"/>
                        </a:lnTo>
                        <a:lnTo>
                          <a:pt x="64" y="520"/>
                        </a:lnTo>
                        <a:lnTo>
                          <a:pt x="70" y="527"/>
                        </a:lnTo>
                        <a:lnTo>
                          <a:pt x="70" y="533"/>
                        </a:lnTo>
                        <a:lnTo>
                          <a:pt x="70" y="539"/>
                        </a:lnTo>
                        <a:lnTo>
                          <a:pt x="76" y="546"/>
                        </a:lnTo>
                        <a:lnTo>
                          <a:pt x="76" y="552"/>
                        </a:lnTo>
                        <a:lnTo>
                          <a:pt x="76" y="558"/>
                        </a:lnTo>
                        <a:lnTo>
                          <a:pt x="76" y="558"/>
                        </a:lnTo>
                        <a:lnTo>
                          <a:pt x="83" y="565"/>
                        </a:lnTo>
                        <a:lnTo>
                          <a:pt x="83" y="571"/>
                        </a:lnTo>
                        <a:lnTo>
                          <a:pt x="83" y="571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37" name="Freeform 29"/>
                  <p:cNvSpPr>
                    <a:spLocks/>
                  </p:cNvSpPr>
                  <p:nvPr/>
                </p:nvSpPr>
                <p:spPr bwMode="auto">
                  <a:xfrm>
                    <a:off x="4821" y="2927"/>
                    <a:ext cx="38" cy="1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6"/>
                      </a:cxn>
                      <a:cxn ang="0">
                        <a:pos x="6" y="6"/>
                      </a:cxn>
                      <a:cxn ang="0">
                        <a:pos x="6" y="6"/>
                      </a:cxn>
                      <a:cxn ang="0">
                        <a:pos x="6" y="13"/>
                      </a:cxn>
                      <a:cxn ang="0">
                        <a:pos x="12" y="13"/>
                      </a:cxn>
                      <a:cxn ang="0">
                        <a:pos x="12" y="13"/>
                      </a:cxn>
                      <a:cxn ang="0">
                        <a:pos x="12" y="13"/>
                      </a:cxn>
                      <a:cxn ang="0">
                        <a:pos x="12" y="13"/>
                      </a:cxn>
                      <a:cxn ang="0">
                        <a:pos x="12" y="13"/>
                      </a:cxn>
                      <a:cxn ang="0">
                        <a:pos x="12" y="13"/>
                      </a:cxn>
                      <a:cxn ang="0">
                        <a:pos x="12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25" y="13"/>
                      </a:cxn>
                      <a:cxn ang="0">
                        <a:pos x="25" y="13"/>
                      </a:cxn>
                      <a:cxn ang="0">
                        <a:pos x="25" y="13"/>
                      </a:cxn>
                      <a:cxn ang="0">
                        <a:pos x="31" y="13"/>
                      </a:cxn>
                      <a:cxn ang="0">
                        <a:pos x="31" y="6"/>
                      </a:cxn>
                      <a:cxn ang="0">
                        <a:pos x="31" y="6"/>
                      </a:cxn>
                      <a:cxn ang="0">
                        <a:pos x="31" y="6"/>
                      </a:cxn>
                      <a:cxn ang="0">
                        <a:pos x="38" y="0"/>
                      </a:cxn>
                    </a:cxnLst>
                    <a:rect l="0" t="0" r="r" b="b"/>
                    <a:pathLst>
                      <a:path w="38" h="13">
                        <a:moveTo>
                          <a:pt x="0" y="0"/>
                        </a:moveTo>
                        <a:lnTo>
                          <a:pt x="0" y="6"/>
                        </a:lnTo>
                        <a:lnTo>
                          <a:pt x="6" y="6"/>
                        </a:lnTo>
                        <a:lnTo>
                          <a:pt x="6" y="6"/>
                        </a:lnTo>
                        <a:lnTo>
                          <a:pt x="6" y="13"/>
                        </a:lnTo>
                        <a:lnTo>
                          <a:pt x="12" y="13"/>
                        </a:lnTo>
                        <a:lnTo>
                          <a:pt x="12" y="13"/>
                        </a:lnTo>
                        <a:lnTo>
                          <a:pt x="12" y="13"/>
                        </a:lnTo>
                        <a:lnTo>
                          <a:pt x="12" y="13"/>
                        </a:lnTo>
                        <a:lnTo>
                          <a:pt x="12" y="13"/>
                        </a:lnTo>
                        <a:lnTo>
                          <a:pt x="12" y="13"/>
                        </a:lnTo>
                        <a:lnTo>
                          <a:pt x="12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25" y="13"/>
                        </a:lnTo>
                        <a:lnTo>
                          <a:pt x="25" y="13"/>
                        </a:lnTo>
                        <a:lnTo>
                          <a:pt x="25" y="13"/>
                        </a:lnTo>
                        <a:lnTo>
                          <a:pt x="31" y="13"/>
                        </a:lnTo>
                        <a:lnTo>
                          <a:pt x="31" y="6"/>
                        </a:lnTo>
                        <a:lnTo>
                          <a:pt x="31" y="6"/>
                        </a:lnTo>
                        <a:lnTo>
                          <a:pt x="31" y="6"/>
                        </a:lnTo>
                        <a:lnTo>
                          <a:pt x="38" y="0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38" name="Freeform 30"/>
                  <p:cNvSpPr>
                    <a:spLocks/>
                  </p:cNvSpPr>
                  <p:nvPr/>
                </p:nvSpPr>
                <p:spPr bwMode="auto">
                  <a:xfrm>
                    <a:off x="4859" y="2762"/>
                    <a:ext cx="82" cy="165"/>
                  </a:xfrm>
                  <a:custGeom>
                    <a:avLst/>
                    <a:gdLst/>
                    <a:ahLst/>
                    <a:cxnLst>
                      <a:cxn ang="0">
                        <a:pos x="0" y="165"/>
                      </a:cxn>
                      <a:cxn ang="0">
                        <a:pos x="0" y="165"/>
                      </a:cxn>
                      <a:cxn ang="0">
                        <a:pos x="0" y="159"/>
                      </a:cxn>
                      <a:cxn ang="0">
                        <a:pos x="0" y="159"/>
                      </a:cxn>
                      <a:cxn ang="0">
                        <a:pos x="6" y="152"/>
                      </a:cxn>
                      <a:cxn ang="0">
                        <a:pos x="6" y="152"/>
                      </a:cxn>
                      <a:cxn ang="0">
                        <a:pos x="6" y="146"/>
                      </a:cxn>
                      <a:cxn ang="0">
                        <a:pos x="12" y="146"/>
                      </a:cxn>
                      <a:cxn ang="0">
                        <a:pos x="12" y="140"/>
                      </a:cxn>
                      <a:cxn ang="0">
                        <a:pos x="12" y="140"/>
                      </a:cxn>
                      <a:cxn ang="0">
                        <a:pos x="12" y="133"/>
                      </a:cxn>
                      <a:cxn ang="0">
                        <a:pos x="19" y="127"/>
                      </a:cxn>
                      <a:cxn ang="0">
                        <a:pos x="19" y="127"/>
                      </a:cxn>
                      <a:cxn ang="0">
                        <a:pos x="19" y="121"/>
                      </a:cxn>
                      <a:cxn ang="0">
                        <a:pos x="19" y="114"/>
                      </a:cxn>
                      <a:cxn ang="0">
                        <a:pos x="25" y="114"/>
                      </a:cxn>
                      <a:cxn ang="0">
                        <a:pos x="25" y="108"/>
                      </a:cxn>
                      <a:cxn ang="0">
                        <a:pos x="25" y="102"/>
                      </a:cxn>
                      <a:cxn ang="0">
                        <a:pos x="31" y="102"/>
                      </a:cxn>
                      <a:cxn ang="0">
                        <a:pos x="31" y="95"/>
                      </a:cxn>
                      <a:cxn ang="0">
                        <a:pos x="31" y="89"/>
                      </a:cxn>
                      <a:cxn ang="0">
                        <a:pos x="31" y="89"/>
                      </a:cxn>
                      <a:cxn ang="0">
                        <a:pos x="38" y="83"/>
                      </a:cxn>
                      <a:cxn ang="0">
                        <a:pos x="38" y="76"/>
                      </a:cxn>
                      <a:cxn ang="0">
                        <a:pos x="38" y="70"/>
                      </a:cxn>
                      <a:cxn ang="0">
                        <a:pos x="38" y="70"/>
                      </a:cxn>
                      <a:cxn ang="0">
                        <a:pos x="44" y="64"/>
                      </a:cxn>
                      <a:cxn ang="0">
                        <a:pos x="44" y="64"/>
                      </a:cxn>
                      <a:cxn ang="0">
                        <a:pos x="44" y="57"/>
                      </a:cxn>
                      <a:cxn ang="0">
                        <a:pos x="50" y="51"/>
                      </a:cxn>
                      <a:cxn ang="0">
                        <a:pos x="50" y="51"/>
                      </a:cxn>
                      <a:cxn ang="0">
                        <a:pos x="50" y="45"/>
                      </a:cxn>
                      <a:cxn ang="0">
                        <a:pos x="50" y="45"/>
                      </a:cxn>
                      <a:cxn ang="0">
                        <a:pos x="57" y="38"/>
                      </a:cxn>
                      <a:cxn ang="0">
                        <a:pos x="57" y="32"/>
                      </a:cxn>
                      <a:cxn ang="0">
                        <a:pos x="57" y="32"/>
                      </a:cxn>
                      <a:cxn ang="0">
                        <a:pos x="57" y="26"/>
                      </a:cxn>
                      <a:cxn ang="0">
                        <a:pos x="63" y="26"/>
                      </a:cxn>
                      <a:cxn ang="0">
                        <a:pos x="63" y="19"/>
                      </a:cxn>
                      <a:cxn ang="0">
                        <a:pos x="63" y="19"/>
                      </a:cxn>
                      <a:cxn ang="0">
                        <a:pos x="69" y="19"/>
                      </a:cxn>
                      <a:cxn ang="0">
                        <a:pos x="69" y="13"/>
                      </a:cxn>
                      <a:cxn ang="0">
                        <a:pos x="69" y="13"/>
                      </a:cxn>
                      <a:cxn ang="0">
                        <a:pos x="69" y="13"/>
                      </a:cxn>
                      <a:cxn ang="0">
                        <a:pos x="76" y="7"/>
                      </a:cxn>
                      <a:cxn ang="0">
                        <a:pos x="76" y="7"/>
                      </a:cxn>
                      <a:cxn ang="0">
                        <a:pos x="76" y="7"/>
                      </a:cxn>
                      <a:cxn ang="0">
                        <a:pos x="76" y="7"/>
                      </a:cxn>
                      <a:cxn ang="0">
                        <a:pos x="82" y="0"/>
                      </a:cxn>
                      <a:cxn ang="0">
                        <a:pos x="82" y="0"/>
                      </a:cxn>
                      <a:cxn ang="0">
                        <a:pos x="82" y="0"/>
                      </a:cxn>
                    </a:cxnLst>
                    <a:rect l="0" t="0" r="r" b="b"/>
                    <a:pathLst>
                      <a:path w="82" h="165">
                        <a:moveTo>
                          <a:pt x="0" y="165"/>
                        </a:moveTo>
                        <a:lnTo>
                          <a:pt x="0" y="165"/>
                        </a:lnTo>
                        <a:lnTo>
                          <a:pt x="0" y="159"/>
                        </a:lnTo>
                        <a:lnTo>
                          <a:pt x="0" y="159"/>
                        </a:lnTo>
                        <a:lnTo>
                          <a:pt x="6" y="152"/>
                        </a:lnTo>
                        <a:lnTo>
                          <a:pt x="6" y="152"/>
                        </a:lnTo>
                        <a:lnTo>
                          <a:pt x="6" y="146"/>
                        </a:lnTo>
                        <a:lnTo>
                          <a:pt x="12" y="146"/>
                        </a:lnTo>
                        <a:lnTo>
                          <a:pt x="12" y="140"/>
                        </a:lnTo>
                        <a:lnTo>
                          <a:pt x="12" y="140"/>
                        </a:lnTo>
                        <a:lnTo>
                          <a:pt x="12" y="133"/>
                        </a:lnTo>
                        <a:lnTo>
                          <a:pt x="19" y="127"/>
                        </a:lnTo>
                        <a:lnTo>
                          <a:pt x="19" y="127"/>
                        </a:lnTo>
                        <a:lnTo>
                          <a:pt x="19" y="121"/>
                        </a:lnTo>
                        <a:lnTo>
                          <a:pt x="19" y="114"/>
                        </a:lnTo>
                        <a:lnTo>
                          <a:pt x="25" y="114"/>
                        </a:lnTo>
                        <a:lnTo>
                          <a:pt x="25" y="108"/>
                        </a:lnTo>
                        <a:lnTo>
                          <a:pt x="25" y="102"/>
                        </a:lnTo>
                        <a:lnTo>
                          <a:pt x="31" y="102"/>
                        </a:lnTo>
                        <a:lnTo>
                          <a:pt x="31" y="95"/>
                        </a:lnTo>
                        <a:lnTo>
                          <a:pt x="31" y="89"/>
                        </a:lnTo>
                        <a:lnTo>
                          <a:pt x="31" y="89"/>
                        </a:lnTo>
                        <a:lnTo>
                          <a:pt x="38" y="83"/>
                        </a:lnTo>
                        <a:lnTo>
                          <a:pt x="38" y="76"/>
                        </a:lnTo>
                        <a:lnTo>
                          <a:pt x="38" y="70"/>
                        </a:lnTo>
                        <a:lnTo>
                          <a:pt x="38" y="70"/>
                        </a:lnTo>
                        <a:lnTo>
                          <a:pt x="44" y="64"/>
                        </a:lnTo>
                        <a:lnTo>
                          <a:pt x="44" y="64"/>
                        </a:lnTo>
                        <a:lnTo>
                          <a:pt x="44" y="57"/>
                        </a:lnTo>
                        <a:lnTo>
                          <a:pt x="50" y="51"/>
                        </a:lnTo>
                        <a:lnTo>
                          <a:pt x="50" y="51"/>
                        </a:lnTo>
                        <a:lnTo>
                          <a:pt x="50" y="45"/>
                        </a:lnTo>
                        <a:lnTo>
                          <a:pt x="50" y="45"/>
                        </a:lnTo>
                        <a:lnTo>
                          <a:pt x="57" y="38"/>
                        </a:lnTo>
                        <a:lnTo>
                          <a:pt x="57" y="32"/>
                        </a:lnTo>
                        <a:lnTo>
                          <a:pt x="57" y="32"/>
                        </a:lnTo>
                        <a:lnTo>
                          <a:pt x="57" y="26"/>
                        </a:lnTo>
                        <a:lnTo>
                          <a:pt x="63" y="26"/>
                        </a:lnTo>
                        <a:lnTo>
                          <a:pt x="63" y="19"/>
                        </a:lnTo>
                        <a:lnTo>
                          <a:pt x="63" y="19"/>
                        </a:lnTo>
                        <a:lnTo>
                          <a:pt x="69" y="19"/>
                        </a:lnTo>
                        <a:lnTo>
                          <a:pt x="69" y="13"/>
                        </a:lnTo>
                        <a:lnTo>
                          <a:pt x="69" y="13"/>
                        </a:lnTo>
                        <a:lnTo>
                          <a:pt x="69" y="13"/>
                        </a:lnTo>
                        <a:lnTo>
                          <a:pt x="76" y="7"/>
                        </a:lnTo>
                        <a:lnTo>
                          <a:pt x="76" y="7"/>
                        </a:lnTo>
                        <a:lnTo>
                          <a:pt x="76" y="7"/>
                        </a:lnTo>
                        <a:lnTo>
                          <a:pt x="76" y="7"/>
                        </a:lnTo>
                        <a:lnTo>
                          <a:pt x="82" y="0"/>
                        </a:lnTo>
                        <a:lnTo>
                          <a:pt x="82" y="0"/>
                        </a:lnTo>
                        <a:lnTo>
                          <a:pt x="82" y="0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39" name="Freeform 31"/>
                  <p:cNvSpPr>
                    <a:spLocks/>
                  </p:cNvSpPr>
                  <p:nvPr/>
                </p:nvSpPr>
                <p:spPr bwMode="auto">
                  <a:xfrm>
                    <a:off x="4941" y="2762"/>
                    <a:ext cx="38" cy="1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25" y="7"/>
                      </a:cxn>
                      <a:cxn ang="0">
                        <a:pos x="25" y="7"/>
                      </a:cxn>
                      <a:cxn ang="0">
                        <a:pos x="25" y="7"/>
                      </a:cxn>
                      <a:cxn ang="0">
                        <a:pos x="25" y="7"/>
                      </a:cxn>
                      <a:cxn ang="0">
                        <a:pos x="32" y="13"/>
                      </a:cxn>
                      <a:cxn ang="0">
                        <a:pos x="32" y="13"/>
                      </a:cxn>
                      <a:cxn ang="0">
                        <a:pos x="32" y="13"/>
                      </a:cxn>
                      <a:cxn ang="0">
                        <a:pos x="32" y="19"/>
                      </a:cxn>
                      <a:cxn ang="0">
                        <a:pos x="38" y="19"/>
                      </a:cxn>
                    </a:cxnLst>
                    <a:rect l="0" t="0" r="r" b="b"/>
                    <a:pathLst>
                      <a:path w="38" h="19">
                        <a:moveTo>
                          <a:pt x="0" y="0"/>
                        </a:move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25" y="7"/>
                        </a:lnTo>
                        <a:lnTo>
                          <a:pt x="25" y="7"/>
                        </a:lnTo>
                        <a:lnTo>
                          <a:pt x="25" y="7"/>
                        </a:lnTo>
                        <a:lnTo>
                          <a:pt x="25" y="7"/>
                        </a:lnTo>
                        <a:lnTo>
                          <a:pt x="32" y="13"/>
                        </a:lnTo>
                        <a:lnTo>
                          <a:pt x="32" y="13"/>
                        </a:lnTo>
                        <a:lnTo>
                          <a:pt x="32" y="13"/>
                        </a:lnTo>
                        <a:lnTo>
                          <a:pt x="32" y="19"/>
                        </a:lnTo>
                        <a:lnTo>
                          <a:pt x="38" y="19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40" name="Freeform 32"/>
                  <p:cNvSpPr>
                    <a:spLocks/>
                  </p:cNvSpPr>
                  <p:nvPr/>
                </p:nvSpPr>
                <p:spPr bwMode="auto">
                  <a:xfrm>
                    <a:off x="4979" y="2781"/>
                    <a:ext cx="82" cy="15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7"/>
                      </a:cxn>
                      <a:cxn ang="0">
                        <a:pos x="6" y="7"/>
                      </a:cxn>
                      <a:cxn ang="0">
                        <a:pos x="6" y="13"/>
                      </a:cxn>
                      <a:cxn ang="0">
                        <a:pos x="6" y="13"/>
                      </a:cxn>
                      <a:cxn ang="0">
                        <a:pos x="6" y="19"/>
                      </a:cxn>
                      <a:cxn ang="0">
                        <a:pos x="13" y="19"/>
                      </a:cxn>
                      <a:cxn ang="0">
                        <a:pos x="13" y="26"/>
                      </a:cxn>
                      <a:cxn ang="0">
                        <a:pos x="13" y="26"/>
                      </a:cxn>
                      <a:cxn ang="0">
                        <a:pos x="13" y="32"/>
                      </a:cxn>
                      <a:cxn ang="0">
                        <a:pos x="19" y="32"/>
                      </a:cxn>
                      <a:cxn ang="0">
                        <a:pos x="19" y="38"/>
                      </a:cxn>
                      <a:cxn ang="0">
                        <a:pos x="19" y="38"/>
                      </a:cxn>
                      <a:cxn ang="0">
                        <a:pos x="25" y="45"/>
                      </a:cxn>
                      <a:cxn ang="0">
                        <a:pos x="25" y="45"/>
                      </a:cxn>
                      <a:cxn ang="0">
                        <a:pos x="25" y="51"/>
                      </a:cxn>
                      <a:cxn ang="0">
                        <a:pos x="25" y="57"/>
                      </a:cxn>
                      <a:cxn ang="0">
                        <a:pos x="32" y="57"/>
                      </a:cxn>
                      <a:cxn ang="0">
                        <a:pos x="32" y="64"/>
                      </a:cxn>
                      <a:cxn ang="0">
                        <a:pos x="32" y="64"/>
                      </a:cxn>
                      <a:cxn ang="0">
                        <a:pos x="32" y="70"/>
                      </a:cxn>
                      <a:cxn ang="0">
                        <a:pos x="38" y="70"/>
                      </a:cxn>
                      <a:cxn ang="0">
                        <a:pos x="38" y="76"/>
                      </a:cxn>
                      <a:cxn ang="0">
                        <a:pos x="38" y="83"/>
                      </a:cxn>
                      <a:cxn ang="0">
                        <a:pos x="44" y="83"/>
                      </a:cxn>
                      <a:cxn ang="0">
                        <a:pos x="44" y="89"/>
                      </a:cxn>
                      <a:cxn ang="0">
                        <a:pos x="44" y="89"/>
                      </a:cxn>
                      <a:cxn ang="0">
                        <a:pos x="44" y="95"/>
                      </a:cxn>
                      <a:cxn ang="0">
                        <a:pos x="51" y="102"/>
                      </a:cxn>
                      <a:cxn ang="0">
                        <a:pos x="51" y="102"/>
                      </a:cxn>
                      <a:cxn ang="0">
                        <a:pos x="51" y="108"/>
                      </a:cxn>
                      <a:cxn ang="0">
                        <a:pos x="51" y="108"/>
                      </a:cxn>
                      <a:cxn ang="0">
                        <a:pos x="57" y="114"/>
                      </a:cxn>
                      <a:cxn ang="0">
                        <a:pos x="57" y="114"/>
                      </a:cxn>
                      <a:cxn ang="0">
                        <a:pos x="57" y="121"/>
                      </a:cxn>
                      <a:cxn ang="0">
                        <a:pos x="63" y="121"/>
                      </a:cxn>
                      <a:cxn ang="0">
                        <a:pos x="63" y="127"/>
                      </a:cxn>
                      <a:cxn ang="0">
                        <a:pos x="63" y="127"/>
                      </a:cxn>
                      <a:cxn ang="0">
                        <a:pos x="63" y="133"/>
                      </a:cxn>
                      <a:cxn ang="0">
                        <a:pos x="70" y="133"/>
                      </a:cxn>
                      <a:cxn ang="0">
                        <a:pos x="70" y="133"/>
                      </a:cxn>
                      <a:cxn ang="0">
                        <a:pos x="70" y="140"/>
                      </a:cxn>
                      <a:cxn ang="0">
                        <a:pos x="70" y="140"/>
                      </a:cxn>
                      <a:cxn ang="0">
                        <a:pos x="76" y="140"/>
                      </a:cxn>
                      <a:cxn ang="0">
                        <a:pos x="76" y="146"/>
                      </a:cxn>
                      <a:cxn ang="0">
                        <a:pos x="76" y="146"/>
                      </a:cxn>
                      <a:cxn ang="0">
                        <a:pos x="82" y="146"/>
                      </a:cxn>
                      <a:cxn ang="0">
                        <a:pos x="82" y="152"/>
                      </a:cxn>
                      <a:cxn ang="0">
                        <a:pos x="82" y="152"/>
                      </a:cxn>
                      <a:cxn ang="0">
                        <a:pos x="82" y="152"/>
                      </a:cxn>
                    </a:cxnLst>
                    <a:rect l="0" t="0" r="r" b="b"/>
                    <a:pathLst>
                      <a:path w="82" h="15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7"/>
                        </a:lnTo>
                        <a:lnTo>
                          <a:pt x="6" y="7"/>
                        </a:lnTo>
                        <a:lnTo>
                          <a:pt x="6" y="13"/>
                        </a:lnTo>
                        <a:lnTo>
                          <a:pt x="6" y="13"/>
                        </a:lnTo>
                        <a:lnTo>
                          <a:pt x="6" y="19"/>
                        </a:lnTo>
                        <a:lnTo>
                          <a:pt x="13" y="19"/>
                        </a:lnTo>
                        <a:lnTo>
                          <a:pt x="13" y="26"/>
                        </a:lnTo>
                        <a:lnTo>
                          <a:pt x="13" y="26"/>
                        </a:lnTo>
                        <a:lnTo>
                          <a:pt x="13" y="32"/>
                        </a:lnTo>
                        <a:lnTo>
                          <a:pt x="19" y="32"/>
                        </a:lnTo>
                        <a:lnTo>
                          <a:pt x="19" y="38"/>
                        </a:lnTo>
                        <a:lnTo>
                          <a:pt x="19" y="38"/>
                        </a:lnTo>
                        <a:lnTo>
                          <a:pt x="25" y="45"/>
                        </a:lnTo>
                        <a:lnTo>
                          <a:pt x="25" y="45"/>
                        </a:lnTo>
                        <a:lnTo>
                          <a:pt x="25" y="51"/>
                        </a:lnTo>
                        <a:lnTo>
                          <a:pt x="25" y="57"/>
                        </a:lnTo>
                        <a:lnTo>
                          <a:pt x="32" y="57"/>
                        </a:lnTo>
                        <a:lnTo>
                          <a:pt x="32" y="64"/>
                        </a:lnTo>
                        <a:lnTo>
                          <a:pt x="32" y="64"/>
                        </a:lnTo>
                        <a:lnTo>
                          <a:pt x="32" y="70"/>
                        </a:lnTo>
                        <a:lnTo>
                          <a:pt x="38" y="70"/>
                        </a:lnTo>
                        <a:lnTo>
                          <a:pt x="38" y="76"/>
                        </a:lnTo>
                        <a:lnTo>
                          <a:pt x="38" y="83"/>
                        </a:lnTo>
                        <a:lnTo>
                          <a:pt x="44" y="83"/>
                        </a:lnTo>
                        <a:lnTo>
                          <a:pt x="44" y="89"/>
                        </a:lnTo>
                        <a:lnTo>
                          <a:pt x="44" y="89"/>
                        </a:lnTo>
                        <a:lnTo>
                          <a:pt x="44" y="95"/>
                        </a:lnTo>
                        <a:lnTo>
                          <a:pt x="51" y="102"/>
                        </a:lnTo>
                        <a:lnTo>
                          <a:pt x="51" y="102"/>
                        </a:lnTo>
                        <a:lnTo>
                          <a:pt x="51" y="108"/>
                        </a:lnTo>
                        <a:lnTo>
                          <a:pt x="51" y="108"/>
                        </a:lnTo>
                        <a:lnTo>
                          <a:pt x="57" y="114"/>
                        </a:lnTo>
                        <a:lnTo>
                          <a:pt x="57" y="114"/>
                        </a:lnTo>
                        <a:lnTo>
                          <a:pt x="57" y="121"/>
                        </a:lnTo>
                        <a:lnTo>
                          <a:pt x="63" y="121"/>
                        </a:lnTo>
                        <a:lnTo>
                          <a:pt x="63" y="127"/>
                        </a:lnTo>
                        <a:lnTo>
                          <a:pt x="63" y="127"/>
                        </a:lnTo>
                        <a:lnTo>
                          <a:pt x="63" y="133"/>
                        </a:lnTo>
                        <a:lnTo>
                          <a:pt x="70" y="133"/>
                        </a:lnTo>
                        <a:lnTo>
                          <a:pt x="70" y="133"/>
                        </a:lnTo>
                        <a:lnTo>
                          <a:pt x="70" y="140"/>
                        </a:lnTo>
                        <a:lnTo>
                          <a:pt x="70" y="140"/>
                        </a:lnTo>
                        <a:lnTo>
                          <a:pt x="76" y="140"/>
                        </a:lnTo>
                        <a:lnTo>
                          <a:pt x="76" y="146"/>
                        </a:lnTo>
                        <a:lnTo>
                          <a:pt x="76" y="146"/>
                        </a:lnTo>
                        <a:lnTo>
                          <a:pt x="82" y="146"/>
                        </a:lnTo>
                        <a:lnTo>
                          <a:pt x="82" y="152"/>
                        </a:lnTo>
                        <a:lnTo>
                          <a:pt x="82" y="152"/>
                        </a:lnTo>
                        <a:lnTo>
                          <a:pt x="82" y="152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41" name="Freeform 33"/>
                  <p:cNvSpPr>
                    <a:spLocks/>
                  </p:cNvSpPr>
                  <p:nvPr/>
                </p:nvSpPr>
                <p:spPr bwMode="auto">
                  <a:xfrm>
                    <a:off x="5061" y="2933"/>
                    <a:ext cx="38" cy="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7" y="0"/>
                      </a:cxn>
                      <a:cxn ang="0">
                        <a:pos x="7" y="7"/>
                      </a:cxn>
                      <a:cxn ang="0">
                        <a:pos x="7" y="7"/>
                      </a:cxn>
                      <a:cxn ang="0">
                        <a:pos x="7" y="7"/>
                      </a:cxn>
                      <a:cxn ang="0">
                        <a:pos x="13" y="7"/>
                      </a:cxn>
                      <a:cxn ang="0">
                        <a:pos x="13" y="7"/>
                      </a:cxn>
                      <a:cxn ang="0">
                        <a:pos x="13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19" y="7"/>
                      </a:cxn>
                      <a:cxn ang="0">
                        <a:pos x="26" y="7"/>
                      </a:cxn>
                      <a:cxn ang="0">
                        <a:pos x="26" y="7"/>
                      </a:cxn>
                      <a:cxn ang="0">
                        <a:pos x="26" y="7"/>
                      </a:cxn>
                      <a:cxn ang="0">
                        <a:pos x="26" y="7"/>
                      </a:cxn>
                      <a:cxn ang="0">
                        <a:pos x="26" y="7"/>
                      </a:cxn>
                      <a:cxn ang="0">
                        <a:pos x="26" y="7"/>
                      </a:cxn>
                      <a:cxn ang="0">
                        <a:pos x="26" y="7"/>
                      </a:cxn>
                      <a:cxn ang="0">
                        <a:pos x="26" y="7"/>
                      </a:cxn>
                      <a:cxn ang="0">
                        <a:pos x="26" y="7"/>
                      </a:cxn>
                      <a:cxn ang="0">
                        <a:pos x="26" y="7"/>
                      </a:cxn>
                      <a:cxn ang="0">
                        <a:pos x="32" y="7"/>
                      </a:cxn>
                      <a:cxn ang="0">
                        <a:pos x="32" y="7"/>
                      </a:cxn>
                      <a:cxn ang="0">
                        <a:pos x="32" y="7"/>
                      </a:cxn>
                      <a:cxn ang="0">
                        <a:pos x="38" y="7"/>
                      </a:cxn>
                      <a:cxn ang="0">
                        <a:pos x="38" y="7"/>
                      </a:cxn>
                      <a:cxn ang="0">
                        <a:pos x="38" y="7"/>
                      </a:cxn>
                    </a:cxnLst>
                    <a:rect l="0" t="0" r="r" b="b"/>
                    <a:pathLst>
                      <a:path w="38" h="7">
                        <a:moveTo>
                          <a:pt x="0" y="0"/>
                        </a:moveTo>
                        <a:lnTo>
                          <a:pt x="7" y="0"/>
                        </a:lnTo>
                        <a:lnTo>
                          <a:pt x="7" y="7"/>
                        </a:lnTo>
                        <a:lnTo>
                          <a:pt x="7" y="7"/>
                        </a:lnTo>
                        <a:lnTo>
                          <a:pt x="7" y="7"/>
                        </a:lnTo>
                        <a:lnTo>
                          <a:pt x="13" y="7"/>
                        </a:lnTo>
                        <a:lnTo>
                          <a:pt x="13" y="7"/>
                        </a:lnTo>
                        <a:lnTo>
                          <a:pt x="13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19" y="7"/>
                        </a:lnTo>
                        <a:lnTo>
                          <a:pt x="26" y="7"/>
                        </a:lnTo>
                        <a:lnTo>
                          <a:pt x="26" y="7"/>
                        </a:lnTo>
                        <a:lnTo>
                          <a:pt x="26" y="7"/>
                        </a:lnTo>
                        <a:lnTo>
                          <a:pt x="26" y="7"/>
                        </a:lnTo>
                        <a:lnTo>
                          <a:pt x="26" y="7"/>
                        </a:lnTo>
                        <a:lnTo>
                          <a:pt x="26" y="7"/>
                        </a:lnTo>
                        <a:lnTo>
                          <a:pt x="26" y="7"/>
                        </a:lnTo>
                        <a:lnTo>
                          <a:pt x="26" y="7"/>
                        </a:lnTo>
                        <a:lnTo>
                          <a:pt x="26" y="7"/>
                        </a:lnTo>
                        <a:lnTo>
                          <a:pt x="26" y="7"/>
                        </a:lnTo>
                        <a:lnTo>
                          <a:pt x="32" y="7"/>
                        </a:lnTo>
                        <a:lnTo>
                          <a:pt x="32" y="7"/>
                        </a:lnTo>
                        <a:lnTo>
                          <a:pt x="32" y="7"/>
                        </a:lnTo>
                        <a:lnTo>
                          <a:pt x="38" y="7"/>
                        </a:lnTo>
                        <a:lnTo>
                          <a:pt x="38" y="7"/>
                        </a:lnTo>
                        <a:lnTo>
                          <a:pt x="38" y="7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42" name="Freeform 34"/>
                  <p:cNvSpPr>
                    <a:spLocks/>
                  </p:cNvSpPr>
                  <p:nvPr/>
                </p:nvSpPr>
                <p:spPr bwMode="auto">
                  <a:xfrm>
                    <a:off x="5099" y="2845"/>
                    <a:ext cx="89" cy="95"/>
                  </a:xfrm>
                  <a:custGeom>
                    <a:avLst/>
                    <a:gdLst/>
                    <a:ahLst/>
                    <a:cxnLst>
                      <a:cxn ang="0">
                        <a:pos x="0" y="95"/>
                      </a:cxn>
                      <a:cxn ang="0">
                        <a:pos x="0" y="88"/>
                      </a:cxn>
                      <a:cxn ang="0">
                        <a:pos x="7" y="88"/>
                      </a:cxn>
                      <a:cxn ang="0">
                        <a:pos x="7" y="88"/>
                      </a:cxn>
                      <a:cxn ang="0">
                        <a:pos x="7" y="88"/>
                      </a:cxn>
                      <a:cxn ang="0">
                        <a:pos x="7" y="82"/>
                      </a:cxn>
                      <a:cxn ang="0">
                        <a:pos x="13" y="82"/>
                      </a:cxn>
                      <a:cxn ang="0">
                        <a:pos x="13" y="82"/>
                      </a:cxn>
                      <a:cxn ang="0">
                        <a:pos x="13" y="82"/>
                      </a:cxn>
                      <a:cxn ang="0">
                        <a:pos x="19" y="76"/>
                      </a:cxn>
                      <a:cxn ang="0">
                        <a:pos x="19" y="76"/>
                      </a:cxn>
                      <a:cxn ang="0">
                        <a:pos x="19" y="76"/>
                      </a:cxn>
                      <a:cxn ang="0">
                        <a:pos x="19" y="69"/>
                      </a:cxn>
                      <a:cxn ang="0">
                        <a:pos x="26" y="69"/>
                      </a:cxn>
                      <a:cxn ang="0">
                        <a:pos x="26" y="69"/>
                      </a:cxn>
                      <a:cxn ang="0">
                        <a:pos x="26" y="63"/>
                      </a:cxn>
                      <a:cxn ang="0">
                        <a:pos x="26" y="63"/>
                      </a:cxn>
                      <a:cxn ang="0">
                        <a:pos x="32" y="63"/>
                      </a:cxn>
                      <a:cxn ang="0">
                        <a:pos x="32" y="57"/>
                      </a:cxn>
                      <a:cxn ang="0">
                        <a:pos x="32" y="57"/>
                      </a:cxn>
                      <a:cxn ang="0">
                        <a:pos x="38" y="57"/>
                      </a:cxn>
                      <a:cxn ang="0">
                        <a:pos x="38" y="50"/>
                      </a:cxn>
                      <a:cxn ang="0">
                        <a:pos x="38" y="50"/>
                      </a:cxn>
                      <a:cxn ang="0">
                        <a:pos x="38" y="50"/>
                      </a:cxn>
                      <a:cxn ang="0">
                        <a:pos x="45" y="44"/>
                      </a:cxn>
                      <a:cxn ang="0">
                        <a:pos x="45" y="44"/>
                      </a:cxn>
                      <a:cxn ang="0">
                        <a:pos x="45" y="38"/>
                      </a:cxn>
                      <a:cxn ang="0">
                        <a:pos x="45" y="38"/>
                      </a:cxn>
                      <a:cxn ang="0">
                        <a:pos x="51" y="38"/>
                      </a:cxn>
                      <a:cxn ang="0">
                        <a:pos x="51" y="31"/>
                      </a:cxn>
                      <a:cxn ang="0">
                        <a:pos x="51" y="31"/>
                      </a:cxn>
                      <a:cxn ang="0">
                        <a:pos x="57" y="31"/>
                      </a:cxn>
                      <a:cxn ang="0">
                        <a:pos x="57" y="25"/>
                      </a:cxn>
                      <a:cxn ang="0">
                        <a:pos x="57" y="25"/>
                      </a:cxn>
                      <a:cxn ang="0">
                        <a:pos x="57" y="25"/>
                      </a:cxn>
                      <a:cxn ang="0">
                        <a:pos x="64" y="19"/>
                      </a:cxn>
                      <a:cxn ang="0">
                        <a:pos x="64" y="19"/>
                      </a:cxn>
                      <a:cxn ang="0">
                        <a:pos x="64" y="19"/>
                      </a:cxn>
                      <a:cxn ang="0">
                        <a:pos x="64" y="12"/>
                      </a:cxn>
                      <a:cxn ang="0">
                        <a:pos x="70" y="12"/>
                      </a:cxn>
                      <a:cxn ang="0">
                        <a:pos x="70" y="12"/>
                      </a:cxn>
                      <a:cxn ang="0">
                        <a:pos x="70" y="12"/>
                      </a:cxn>
                      <a:cxn ang="0">
                        <a:pos x="76" y="6"/>
                      </a:cxn>
                      <a:cxn ang="0">
                        <a:pos x="76" y="6"/>
                      </a:cxn>
                      <a:cxn ang="0">
                        <a:pos x="76" y="6"/>
                      </a:cxn>
                      <a:cxn ang="0">
                        <a:pos x="76" y="6"/>
                      </a:cxn>
                      <a:cxn ang="0">
                        <a:pos x="83" y="6"/>
                      </a:cxn>
                      <a:cxn ang="0">
                        <a:pos x="83" y="0"/>
                      </a:cxn>
                      <a:cxn ang="0">
                        <a:pos x="83" y="0"/>
                      </a:cxn>
                      <a:cxn ang="0">
                        <a:pos x="83" y="0"/>
                      </a:cxn>
                      <a:cxn ang="0">
                        <a:pos x="89" y="0"/>
                      </a:cxn>
                    </a:cxnLst>
                    <a:rect l="0" t="0" r="r" b="b"/>
                    <a:pathLst>
                      <a:path w="89" h="95">
                        <a:moveTo>
                          <a:pt x="0" y="95"/>
                        </a:moveTo>
                        <a:lnTo>
                          <a:pt x="0" y="88"/>
                        </a:lnTo>
                        <a:lnTo>
                          <a:pt x="7" y="88"/>
                        </a:lnTo>
                        <a:lnTo>
                          <a:pt x="7" y="88"/>
                        </a:lnTo>
                        <a:lnTo>
                          <a:pt x="7" y="88"/>
                        </a:lnTo>
                        <a:lnTo>
                          <a:pt x="7" y="82"/>
                        </a:lnTo>
                        <a:lnTo>
                          <a:pt x="13" y="82"/>
                        </a:lnTo>
                        <a:lnTo>
                          <a:pt x="13" y="82"/>
                        </a:lnTo>
                        <a:lnTo>
                          <a:pt x="13" y="82"/>
                        </a:lnTo>
                        <a:lnTo>
                          <a:pt x="19" y="76"/>
                        </a:lnTo>
                        <a:lnTo>
                          <a:pt x="19" y="76"/>
                        </a:lnTo>
                        <a:lnTo>
                          <a:pt x="19" y="76"/>
                        </a:lnTo>
                        <a:lnTo>
                          <a:pt x="19" y="69"/>
                        </a:lnTo>
                        <a:lnTo>
                          <a:pt x="26" y="69"/>
                        </a:lnTo>
                        <a:lnTo>
                          <a:pt x="26" y="69"/>
                        </a:lnTo>
                        <a:lnTo>
                          <a:pt x="26" y="63"/>
                        </a:lnTo>
                        <a:lnTo>
                          <a:pt x="26" y="63"/>
                        </a:lnTo>
                        <a:lnTo>
                          <a:pt x="32" y="63"/>
                        </a:lnTo>
                        <a:lnTo>
                          <a:pt x="32" y="57"/>
                        </a:lnTo>
                        <a:lnTo>
                          <a:pt x="32" y="57"/>
                        </a:lnTo>
                        <a:lnTo>
                          <a:pt x="38" y="57"/>
                        </a:lnTo>
                        <a:lnTo>
                          <a:pt x="38" y="50"/>
                        </a:lnTo>
                        <a:lnTo>
                          <a:pt x="38" y="50"/>
                        </a:lnTo>
                        <a:lnTo>
                          <a:pt x="38" y="50"/>
                        </a:lnTo>
                        <a:lnTo>
                          <a:pt x="45" y="44"/>
                        </a:lnTo>
                        <a:lnTo>
                          <a:pt x="45" y="44"/>
                        </a:lnTo>
                        <a:lnTo>
                          <a:pt x="45" y="38"/>
                        </a:lnTo>
                        <a:lnTo>
                          <a:pt x="45" y="38"/>
                        </a:lnTo>
                        <a:lnTo>
                          <a:pt x="51" y="38"/>
                        </a:lnTo>
                        <a:lnTo>
                          <a:pt x="51" y="31"/>
                        </a:lnTo>
                        <a:lnTo>
                          <a:pt x="51" y="31"/>
                        </a:lnTo>
                        <a:lnTo>
                          <a:pt x="57" y="31"/>
                        </a:lnTo>
                        <a:lnTo>
                          <a:pt x="57" y="25"/>
                        </a:lnTo>
                        <a:lnTo>
                          <a:pt x="57" y="25"/>
                        </a:lnTo>
                        <a:lnTo>
                          <a:pt x="57" y="25"/>
                        </a:lnTo>
                        <a:lnTo>
                          <a:pt x="64" y="19"/>
                        </a:lnTo>
                        <a:lnTo>
                          <a:pt x="64" y="19"/>
                        </a:lnTo>
                        <a:lnTo>
                          <a:pt x="64" y="19"/>
                        </a:lnTo>
                        <a:lnTo>
                          <a:pt x="64" y="12"/>
                        </a:lnTo>
                        <a:lnTo>
                          <a:pt x="70" y="12"/>
                        </a:lnTo>
                        <a:lnTo>
                          <a:pt x="70" y="12"/>
                        </a:lnTo>
                        <a:lnTo>
                          <a:pt x="70" y="12"/>
                        </a:lnTo>
                        <a:lnTo>
                          <a:pt x="76" y="6"/>
                        </a:lnTo>
                        <a:lnTo>
                          <a:pt x="76" y="6"/>
                        </a:lnTo>
                        <a:lnTo>
                          <a:pt x="76" y="6"/>
                        </a:lnTo>
                        <a:lnTo>
                          <a:pt x="76" y="6"/>
                        </a:lnTo>
                        <a:lnTo>
                          <a:pt x="83" y="6"/>
                        </a:lnTo>
                        <a:lnTo>
                          <a:pt x="83" y="0"/>
                        </a:lnTo>
                        <a:lnTo>
                          <a:pt x="83" y="0"/>
                        </a:lnTo>
                        <a:lnTo>
                          <a:pt x="83" y="0"/>
                        </a:lnTo>
                        <a:lnTo>
                          <a:pt x="89" y="0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43" name="Freeform 35"/>
                  <p:cNvSpPr>
                    <a:spLocks/>
                  </p:cNvSpPr>
                  <p:nvPr/>
                </p:nvSpPr>
                <p:spPr bwMode="auto">
                  <a:xfrm>
                    <a:off x="5188" y="2845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25" y="0"/>
                      </a:cxn>
                      <a:cxn ang="0">
                        <a:pos x="25" y="0"/>
                      </a:cxn>
                      <a:cxn ang="0">
                        <a:pos x="25" y="0"/>
                      </a:cxn>
                      <a:cxn ang="0">
                        <a:pos x="25" y="0"/>
                      </a:cxn>
                      <a:cxn ang="0">
                        <a:pos x="32" y="0"/>
                      </a:cxn>
                      <a:cxn ang="0">
                        <a:pos x="32" y="0"/>
                      </a:cxn>
                      <a:cxn ang="0">
                        <a:pos x="32" y="6"/>
                      </a:cxn>
                      <a:cxn ang="0">
                        <a:pos x="32" y="6"/>
                      </a:cxn>
                    </a:cxnLst>
                    <a:rect l="0" t="0" r="r" b="b"/>
                    <a:pathLst>
                      <a:path w="32" h="6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25" y="0"/>
                        </a:lnTo>
                        <a:lnTo>
                          <a:pt x="25" y="0"/>
                        </a:lnTo>
                        <a:lnTo>
                          <a:pt x="25" y="0"/>
                        </a:lnTo>
                        <a:lnTo>
                          <a:pt x="25" y="0"/>
                        </a:lnTo>
                        <a:lnTo>
                          <a:pt x="32" y="0"/>
                        </a:lnTo>
                        <a:lnTo>
                          <a:pt x="32" y="0"/>
                        </a:lnTo>
                        <a:lnTo>
                          <a:pt x="32" y="6"/>
                        </a:lnTo>
                        <a:lnTo>
                          <a:pt x="32" y="6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44" name="Freeform 36"/>
                  <p:cNvSpPr>
                    <a:spLocks/>
                  </p:cNvSpPr>
                  <p:nvPr/>
                </p:nvSpPr>
                <p:spPr bwMode="auto">
                  <a:xfrm>
                    <a:off x="5220" y="2851"/>
                    <a:ext cx="88" cy="8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12" y="6"/>
                      </a:cxn>
                      <a:cxn ang="0">
                        <a:pos x="12" y="6"/>
                      </a:cxn>
                      <a:cxn ang="0">
                        <a:pos x="12" y="6"/>
                      </a:cxn>
                      <a:cxn ang="0">
                        <a:pos x="12" y="6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25" y="19"/>
                      </a:cxn>
                      <a:cxn ang="0">
                        <a:pos x="25" y="19"/>
                      </a:cxn>
                      <a:cxn ang="0">
                        <a:pos x="25" y="19"/>
                      </a:cxn>
                      <a:cxn ang="0">
                        <a:pos x="31" y="25"/>
                      </a:cxn>
                      <a:cxn ang="0">
                        <a:pos x="31" y="25"/>
                      </a:cxn>
                      <a:cxn ang="0">
                        <a:pos x="31" y="25"/>
                      </a:cxn>
                      <a:cxn ang="0">
                        <a:pos x="31" y="32"/>
                      </a:cxn>
                      <a:cxn ang="0">
                        <a:pos x="38" y="32"/>
                      </a:cxn>
                      <a:cxn ang="0">
                        <a:pos x="38" y="32"/>
                      </a:cxn>
                      <a:cxn ang="0">
                        <a:pos x="38" y="38"/>
                      </a:cxn>
                      <a:cxn ang="0">
                        <a:pos x="38" y="38"/>
                      </a:cxn>
                      <a:cxn ang="0">
                        <a:pos x="44" y="38"/>
                      </a:cxn>
                      <a:cxn ang="0">
                        <a:pos x="44" y="44"/>
                      </a:cxn>
                      <a:cxn ang="0">
                        <a:pos x="44" y="44"/>
                      </a:cxn>
                      <a:cxn ang="0">
                        <a:pos x="50" y="44"/>
                      </a:cxn>
                      <a:cxn ang="0">
                        <a:pos x="50" y="51"/>
                      </a:cxn>
                      <a:cxn ang="0">
                        <a:pos x="50" y="51"/>
                      </a:cxn>
                      <a:cxn ang="0">
                        <a:pos x="50" y="51"/>
                      </a:cxn>
                      <a:cxn ang="0">
                        <a:pos x="57" y="57"/>
                      </a:cxn>
                      <a:cxn ang="0">
                        <a:pos x="57" y="57"/>
                      </a:cxn>
                      <a:cxn ang="0">
                        <a:pos x="57" y="57"/>
                      </a:cxn>
                      <a:cxn ang="0">
                        <a:pos x="57" y="63"/>
                      </a:cxn>
                      <a:cxn ang="0">
                        <a:pos x="63" y="63"/>
                      </a:cxn>
                      <a:cxn ang="0">
                        <a:pos x="63" y="63"/>
                      </a:cxn>
                      <a:cxn ang="0">
                        <a:pos x="63" y="63"/>
                      </a:cxn>
                      <a:cxn ang="0">
                        <a:pos x="69" y="70"/>
                      </a:cxn>
                      <a:cxn ang="0">
                        <a:pos x="69" y="70"/>
                      </a:cxn>
                      <a:cxn ang="0">
                        <a:pos x="69" y="70"/>
                      </a:cxn>
                      <a:cxn ang="0">
                        <a:pos x="69" y="76"/>
                      </a:cxn>
                      <a:cxn ang="0">
                        <a:pos x="76" y="76"/>
                      </a:cxn>
                      <a:cxn ang="0">
                        <a:pos x="76" y="76"/>
                      </a:cxn>
                      <a:cxn ang="0">
                        <a:pos x="76" y="76"/>
                      </a:cxn>
                      <a:cxn ang="0">
                        <a:pos x="76" y="82"/>
                      </a:cxn>
                      <a:cxn ang="0">
                        <a:pos x="82" y="82"/>
                      </a:cxn>
                      <a:cxn ang="0">
                        <a:pos x="82" y="82"/>
                      </a:cxn>
                      <a:cxn ang="0">
                        <a:pos x="82" y="82"/>
                      </a:cxn>
                      <a:cxn ang="0">
                        <a:pos x="88" y="82"/>
                      </a:cxn>
                      <a:cxn ang="0">
                        <a:pos x="88" y="82"/>
                      </a:cxn>
                      <a:cxn ang="0">
                        <a:pos x="88" y="89"/>
                      </a:cxn>
                    </a:cxnLst>
                    <a:rect l="0" t="0" r="r" b="b"/>
                    <a:pathLst>
                      <a:path w="88" h="89">
                        <a:moveTo>
                          <a:pt x="0" y="0"/>
                        </a:move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12" y="6"/>
                        </a:lnTo>
                        <a:lnTo>
                          <a:pt x="12" y="6"/>
                        </a:lnTo>
                        <a:lnTo>
                          <a:pt x="12" y="6"/>
                        </a:lnTo>
                        <a:lnTo>
                          <a:pt x="12" y="6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25" y="19"/>
                        </a:lnTo>
                        <a:lnTo>
                          <a:pt x="25" y="19"/>
                        </a:lnTo>
                        <a:lnTo>
                          <a:pt x="25" y="19"/>
                        </a:lnTo>
                        <a:lnTo>
                          <a:pt x="31" y="25"/>
                        </a:lnTo>
                        <a:lnTo>
                          <a:pt x="31" y="25"/>
                        </a:lnTo>
                        <a:lnTo>
                          <a:pt x="31" y="25"/>
                        </a:lnTo>
                        <a:lnTo>
                          <a:pt x="31" y="32"/>
                        </a:lnTo>
                        <a:lnTo>
                          <a:pt x="38" y="32"/>
                        </a:lnTo>
                        <a:lnTo>
                          <a:pt x="38" y="32"/>
                        </a:lnTo>
                        <a:lnTo>
                          <a:pt x="38" y="38"/>
                        </a:lnTo>
                        <a:lnTo>
                          <a:pt x="38" y="38"/>
                        </a:lnTo>
                        <a:lnTo>
                          <a:pt x="44" y="38"/>
                        </a:lnTo>
                        <a:lnTo>
                          <a:pt x="44" y="44"/>
                        </a:lnTo>
                        <a:lnTo>
                          <a:pt x="44" y="44"/>
                        </a:lnTo>
                        <a:lnTo>
                          <a:pt x="50" y="44"/>
                        </a:lnTo>
                        <a:lnTo>
                          <a:pt x="50" y="51"/>
                        </a:lnTo>
                        <a:lnTo>
                          <a:pt x="50" y="51"/>
                        </a:lnTo>
                        <a:lnTo>
                          <a:pt x="50" y="51"/>
                        </a:lnTo>
                        <a:lnTo>
                          <a:pt x="57" y="57"/>
                        </a:lnTo>
                        <a:lnTo>
                          <a:pt x="57" y="57"/>
                        </a:lnTo>
                        <a:lnTo>
                          <a:pt x="57" y="57"/>
                        </a:lnTo>
                        <a:lnTo>
                          <a:pt x="57" y="63"/>
                        </a:lnTo>
                        <a:lnTo>
                          <a:pt x="63" y="63"/>
                        </a:lnTo>
                        <a:lnTo>
                          <a:pt x="63" y="63"/>
                        </a:lnTo>
                        <a:lnTo>
                          <a:pt x="63" y="63"/>
                        </a:lnTo>
                        <a:lnTo>
                          <a:pt x="69" y="70"/>
                        </a:lnTo>
                        <a:lnTo>
                          <a:pt x="69" y="70"/>
                        </a:lnTo>
                        <a:lnTo>
                          <a:pt x="69" y="70"/>
                        </a:lnTo>
                        <a:lnTo>
                          <a:pt x="69" y="76"/>
                        </a:lnTo>
                        <a:lnTo>
                          <a:pt x="76" y="76"/>
                        </a:lnTo>
                        <a:lnTo>
                          <a:pt x="76" y="76"/>
                        </a:lnTo>
                        <a:lnTo>
                          <a:pt x="76" y="76"/>
                        </a:lnTo>
                        <a:lnTo>
                          <a:pt x="76" y="82"/>
                        </a:lnTo>
                        <a:lnTo>
                          <a:pt x="82" y="82"/>
                        </a:lnTo>
                        <a:lnTo>
                          <a:pt x="82" y="82"/>
                        </a:lnTo>
                        <a:lnTo>
                          <a:pt x="82" y="82"/>
                        </a:lnTo>
                        <a:lnTo>
                          <a:pt x="88" y="82"/>
                        </a:lnTo>
                        <a:lnTo>
                          <a:pt x="88" y="82"/>
                        </a:lnTo>
                        <a:lnTo>
                          <a:pt x="88" y="89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45" name="Freeform 37"/>
                  <p:cNvSpPr>
                    <a:spLocks/>
                  </p:cNvSpPr>
                  <p:nvPr/>
                </p:nvSpPr>
                <p:spPr bwMode="auto">
                  <a:xfrm>
                    <a:off x="5308" y="2940"/>
                    <a:ext cx="38" cy="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7" y="0"/>
                      </a:cxn>
                      <a:cxn ang="0">
                        <a:pos x="7" y="0"/>
                      </a:cxn>
                      <a:cxn ang="0">
                        <a:pos x="7" y="0"/>
                      </a:cxn>
                      <a:cxn ang="0">
                        <a:pos x="7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26" y="0"/>
                      </a:cxn>
                      <a:cxn ang="0">
                        <a:pos x="26" y="0"/>
                      </a:cxn>
                      <a:cxn ang="0">
                        <a:pos x="26" y="0"/>
                      </a:cxn>
                      <a:cxn ang="0">
                        <a:pos x="26" y="0"/>
                      </a:cxn>
                      <a:cxn ang="0">
                        <a:pos x="26" y="0"/>
                      </a:cxn>
                      <a:cxn ang="0">
                        <a:pos x="26" y="0"/>
                      </a:cxn>
                      <a:cxn ang="0">
                        <a:pos x="26" y="0"/>
                      </a:cxn>
                      <a:cxn ang="0">
                        <a:pos x="32" y="0"/>
                      </a:cxn>
                      <a:cxn ang="0">
                        <a:pos x="32" y="0"/>
                      </a:cxn>
                      <a:cxn ang="0">
                        <a:pos x="32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</a:cxnLst>
                    <a:rect l="0" t="0" r="r" b="b"/>
                    <a:pathLst>
                      <a:path w="38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7" y="0"/>
                        </a:lnTo>
                        <a:lnTo>
                          <a:pt x="7" y="0"/>
                        </a:lnTo>
                        <a:lnTo>
                          <a:pt x="7" y="0"/>
                        </a:lnTo>
                        <a:lnTo>
                          <a:pt x="7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26" y="0"/>
                        </a:lnTo>
                        <a:lnTo>
                          <a:pt x="26" y="0"/>
                        </a:lnTo>
                        <a:lnTo>
                          <a:pt x="26" y="0"/>
                        </a:lnTo>
                        <a:lnTo>
                          <a:pt x="26" y="0"/>
                        </a:lnTo>
                        <a:lnTo>
                          <a:pt x="26" y="0"/>
                        </a:lnTo>
                        <a:lnTo>
                          <a:pt x="26" y="0"/>
                        </a:lnTo>
                        <a:lnTo>
                          <a:pt x="26" y="0"/>
                        </a:lnTo>
                        <a:lnTo>
                          <a:pt x="32" y="0"/>
                        </a:lnTo>
                        <a:lnTo>
                          <a:pt x="32" y="0"/>
                        </a:lnTo>
                        <a:lnTo>
                          <a:pt x="32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</a:path>
                    </a:pathLst>
                  </a:custGeom>
                  <a:noFill/>
                  <a:ln w="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46" name="Freeform 38"/>
                  <p:cNvSpPr>
                    <a:spLocks/>
                  </p:cNvSpPr>
                  <p:nvPr/>
                </p:nvSpPr>
                <p:spPr bwMode="auto">
                  <a:xfrm>
                    <a:off x="5346" y="2876"/>
                    <a:ext cx="89" cy="64"/>
                  </a:xfrm>
                  <a:custGeom>
                    <a:avLst/>
                    <a:gdLst/>
                    <a:ahLst/>
                    <a:cxnLst>
                      <a:cxn ang="0">
                        <a:pos x="0" y="64"/>
                      </a:cxn>
                      <a:cxn ang="0">
                        <a:pos x="0" y="64"/>
                      </a:cxn>
                      <a:cxn ang="0">
                        <a:pos x="7" y="64"/>
                      </a:cxn>
                      <a:cxn ang="0">
                        <a:pos x="7" y="57"/>
                      </a:cxn>
                      <a:cxn ang="0">
                        <a:pos x="7" y="57"/>
                      </a:cxn>
                      <a:cxn ang="0">
                        <a:pos x="7" y="57"/>
                      </a:cxn>
                      <a:cxn ang="0">
                        <a:pos x="13" y="57"/>
                      </a:cxn>
                      <a:cxn ang="0">
                        <a:pos x="13" y="57"/>
                      </a:cxn>
                      <a:cxn ang="0">
                        <a:pos x="13" y="51"/>
                      </a:cxn>
                      <a:cxn ang="0">
                        <a:pos x="19" y="51"/>
                      </a:cxn>
                      <a:cxn ang="0">
                        <a:pos x="19" y="51"/>
                      </a:cxn>
                      <a:cxn ang="0">
                        <a:pos x="19" y="51"/>
                      </a:cxn>
                      <a:cxn ang="0">
                        <a:pos x="19" y="51"/>
                      </a:cxn>
                      <a:cxn ang="0">
                        <a:pos x="26" y="45"/>
                      </a:cxn>
                      <a:cxn ang="0">
                        <a:pos x="26" y="45"/>
                      </a:cxn>
                      <a:cxn ang="0">
                        <a:pos x="26" y="45"/>
                      </a:cxn>
                      <a:cxn ang="0">
                        <a:pos x="26" y="45"/>
                      </a:cxn>
                      <a:cxn ang="0">
                        <a:pos x="32" y="45"/>
                      </a:cxn>
                      <a:cxn ang="0">
                        <a:pos x="32" y="38"/>
                      </a:cxn>
                      <a:cxn ang="0">
                        <a:pos x="32" y="38"/>
                      </a:cxn>
                      <a:cxn ang="0">
                        <a:pos x="38" y="38"/>
                      </a:cxn>
                      <a:cxn ang="0">
                        <a:pos x="38" y="38"/>
                      </a:cxn>
                      <a:cxn ang="0">
                        <a:pos x="38" y="32"/>
                      </a:cxn>
                      <a:cxn ang="0">
                        <a:pos x="38" y="32"/>
                      </a:cxn>
                      <a:cxn ang="0">
                        <a:pos x="45" y="32"/>
                      </a:cxn>
                      <a:cxn ang="0">
                        <a:pos x="45" y="32"/>
                      </a:cxn>
                      <a:cxn ang="0">
                        <a:pos x="45" y="26"/>
                      </a:cxn>
                      <a:cxn ang="0">
                        <a:pos x="45" y="26"/>
                      </a:cxn>
                      <a:cxn ang="0">
                        <a:pos x="51" y="26"/>
                      </a:cxn>
                      <a:cxn ang="0">
                        <a:pos x="51" y="26"/>
                      </a:cxn>
                      <a:cxn ang="0">
                        <a:pos x="51" y="19"/>
                      </a:cxn>
                      <a:cxn ang="0">
                        <a:pos x="57" y="19"/>
                      </a:cxn>
                      <a:cxn ang="0">
                        <a:pos x="57" y="19"/>
                      </a:cxn>
                      <a:cxn ang="0">
                        <a:pos x="57" y="19"/>
                      </a:cxn>
                      <a:cxn ang="0">
                        <a:pos x="57" y="13"/>
                      </a:cxn>
                      <a:cxn ang="0">
                        <a:pos x="64" y="13"/>
                      </a:cxn>
                      <a:cxn ang="0">
                        <a:pos x="64" y="13"/>
                      </a:cxn>
                      <a:cxn ang="0">
                        <a:pos x="64" y="13"/>
                      </a:cxn>
                      <a:cxn ang="0">
                        <a:pos x="64" y="13"/>
                      </a:cxn>
                      <a:cxn ang="0">
                        <a:pos x="70" y="7"/>
                      </a:cxn>
                      <a:cxn ang="0">
                        <a:pos x="70" y="7"/>
                      </a:cxn>
                      <a:cxn ang="0">
                        <a:pos x="70" y="7"/>
                      </a:cxn>
                      <a:cxn ang="0">
                        <a:pos x="76" y="7"/>
                      </a:cxn>
                      <a:cxn ang="0">
                        <a:pos x="76" y="7"/>
                      </a:cxn>
                      <a:cxn ang="0">
                        <a:pos x="76" y="7"/>
                      </a:cxn>
                      <a:cxn ang="0">
                        <a:pos x="76" y="0"/>
                      </a:cxn>
                      <a:cxn ang="0">
                        <a:pos x="83" y="0"/>
                      </a:cxn>
                      <a:cxn ang="0">
                        <a:pos x="83" y="0"/>
                      </a:cxn>
                      <a:cxn ang="0">
                        <a:pos x="83" y="0"/>
                      </a:cxn>
                      <a:cxn ang="0">
                        <a:pos x="89" y="0"/>
                      </a:cxn>
                      <a:cxn ang="0">
                        <a:pos x="89" y="0"/>
                      </a:cxn>
                    </a:cxnLst>
                    <a:rect l="0" t="0" r="r" b="b"/>
                    <a:pathLst>
                      <a:path w="89" h="64">
                        <a:moveTo>
                          <a:pt x="0" y="64"/>
                        </a:moveTo>
                        <a:lnTo>
                          <a:pt x="0" y="64"/>
                        </a:lnTo>
                        <a:lnTo>
                          <a:pt x="7" y="64"/>
                        </a:lnTo>
                        <a:lnTo>
                          <a:pt x="7" y="57"/>
                        </a:lnTo>
                        <a:lnTo>
                          <a:pt x="7" y="57"/>
                        </a:lnTo>
                        <a:lnTo>
                          <a:pt x="7" y="57"/>
                        </a:lnTo>
                        <a:lnTo>
                          <a:pt x="13" y="57"/>
                        </a:lnTo>
                        <a:lnTo>
                          <a:pt x="13" y="57"/>
                        </a:lnTo>
                        <a:lnTo>
                          <a:pt x="13" y="51"/>
                        </a:lnTo>
                        <a:lnTo>
                          <a:pt x="19" y="51"/>
                        </a:lnTo>
                        <a:lnTo>
                          <a:pt x="19" y="51"/>
                        </a:lnTo>
                        <a:lnTo>
                          <a:pt x="19" y="51"/>
                        </a:lnTo>
                        <a:lnTo>
                          <a:pt x="19" y="51"/>
                        </a:lnTo>
                        <a:lnTo>
                          <a:pt x="26" y="45"/>
                        </a:lnTo>
                        <a:lnTo>
                          <a:pt x="26" y="45"/>
                        </a:lnTo>
                        <a:lnTo>
                          <a:pt x="26" y="45"/>
                        </a:lnTo>
                        <a:lnTo>
                          <a:pt x="26" y="45"/>
                        </a:lnTo>
                        <a:lnTo>
                          <a:pt x="32" y="45"/>
                        </a:lnTo>
                        <a:lnTo>
                          <a:pt x="32" y="38"/>
                        </a:lnTo>
                        <a:lnTo>
                          <a:pt x="32" y="38"/>
                        </a:lnTo>
                        <a:lnTo>
                          <a:pt x="38" y="38"/>
                        </a:lnTo>
                        <a:lnTo>
                          <a:pt x="38" y="38"/>
                        </a:lnTo>
                        <a:lnTo>
                          <a:pt x="38" y="32"/>
                        </a:lnTo>
                        <a:lnTo>
                          <a:pt x="38" y="32"/>
                        </a:lnTo>
                        <a:lnTo>
                          <a:pt x="45" y="32"/>
                        </a:lnTo>
                        <a:lnTo>
                          <a:pt x="45" y="32"/>
                        </a:lnTo>
                        <a:lnTo>
                          <a:pt x="45" y="26"/>
                        </a:lnTo>
                        <a:lnTo>
                          <a:pt x="45" y="26"/>
                        </a:lnTo>
                        <a:lnTo>
                          <a:pt x="51" y="26"/>
                        </a:lnTo>
                        <a:lnTo>
                          <a:pt x="51" y="26"/>
                        </a:lnTo>
                        <a:lnTo>
                          <a:pt x="51" y="19"/>
                        </a:lnTo>
                        <a:lnTo>
                          <a:pt x="57" y="19"/>
                        </a:lnTo>
                        <a:lnTo>
                          <a:pt x="57" y="19"/>
                        </a:lnTo>
                        <a:lnTo>
                          <a:pt x="57" y="19"/>
                        </a:lnTo>
                        <a:lnTo>
                          <a:pt x="57" y="13"/>
                        </a:lnTo>
                        <a:lnTo>
                          <a:pt x="64" y="13"/>
                        </a:lnTo>
                        <a:lnTo>
                          <a:pt x="64" y="13"/>
                        </a:lnTo>
                        <a:lnTo>
                          <a:pt x="64" y="13"/>
                        </a:lnTo>
                        <a:lnTo>
                          <a:pt x="64" y="13"/>
                        </a:lnTo>
                        <a:lnTo>
                          <a:pt x="70" y="7"/>
                        </a:lnTo>
                        <a:lnTo>
                          <a:pt x="70" y="7"/>
                        </a:lnTo>
                        <a:lnTo>
                          <a:pt x="70" y="7"/>
                        </a:lnTo>
                        <a:lnTo>
                          <a:pt x="76" y="7"/>
                        </a:lnTo>
                        <a:lnTo>
                          <a:pt x="76" y="7"/>
                        </a:lnTo>
                        <a:lnTo>
                          <a:pt x="76" y="7"/>
                        </a:lnTo>
                        <a:lnTo>
                          <a:pt x="76" y="0"/>
                        </a:lnTo>
                        <a:lnTo>
                          <a:pt x="83" y="0"/>
                        </a:lnTo>
                        <a:lnTo>
                          <a:pt x="83" y="0"/>
                        </a:lnTo>
                        <a:lnTo>
                          <a:pt x="83" y="0"/>
                        </a:lnTo>
                        <a:lnTo>
                          <a:pt x="89" y="0"/>
                        </a:lnTo>
                        <a:lnTo>
                          <a:pt x="89" y="0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47" name="Freeform 39"/>
                  <p:cNvSpPr>
                    <a:spLocks/>
                  </p:cNvSpPr>
                  <p:nvPr/>
                </p:nvSpPr>
                <p:spPr bwMode="auto">
                  <a:xfrm>
                    <a:off x="5435" y="2870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0" y="6"/>
                      </a:cxn>
                      <a:cxn ang="0">
                        <a:pos x="0" y="6"/>
                      </a:cxn>
                      <a:cxn ang="0">
                        <a:pos x="0" y="6"/>
                      </a:cxn>
                      <a:cxn ang="0">
                        <a:pos x="6" y="6"/>
                      </a:cxn>
                      <a:cxn ang="0">
                        <a:pos x="6" y="6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3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0"/>
                      </a:cxn>
                      <a:cxn ang="0">
                        <a:pos x="19" y="6"/>
                      </a:cxn>
                      <a:cxn ang="0">
                        <a:pos x="25" y="6"/>
                      </a:cxn>
                      <a:cxn ang="0">
                        <a:pos x="25" y="6"/>
                      </a:cxn>
                      <a:cxn ang="0">
                        <a:pos x="25" y="6"/>
                      </a:cxn>
                      <a:cxn ang="0">
                        <a:pos x="25" y="6"/>
                      </a:cxn>
                      <a:cxn ang="0">
                        <a:pos x="32" y="6"/>
                      </a:cxn>
                      <a:cxn ang="0">
                        <a:pos x="32" y="6"/>
                      </a:cxn>
                      <a:cxn ang="0">
                        <a:pos x="32" y="6"/>
                      </a:cxn>
                    </a:cxnLst>
                    <a:rect l="0" t="0" r="r" b="b"/>
                    <a:pathLst>
                      <a:path w="32" h="6">
                        <a:moveTo>
                          <a:pt x="0" y="6"/>
                        </a:moveTo>
                        <a:lnTo>
                          <a:pt x="0" y="6"/>
                        </a:lnTo>
                        <a:lnTo>
                          <a:pt x="0" y="6"/>
                        </a:lnTo>
                        <a:lnTo>
                          <a:pt x="6" y="6"/>
                        </a:lnTo>
                        <a:lnTo>
                          <a:pt x="6" y="6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3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0"/>
                        </a:lnTo>
                        <a:lnTo>
                          <a:pt x="19" y="6"/>
                        </a:lnTo>
                        <a:lnTo>
                          <a:pt x="25" y="6"/>
                        </a:lnTo>
                        <a:lnTo>
                          <a:pt x="25" y="6"/>
                        </a:lnTo>
                        <a:lnTo>
                          <a:pt x="25" y="6"/>
                        </a:lnTo>
                        <a:lnTo>
                          <a:pt x="25" y="6"/>
                        </a:lnTo>
                        <a:lnTo>
                          <a:pt x="32" y="6"/>
                        </a:lnTo>
                        <a:lnTo>
                          <a:pt x="32" y="6"/>
                        </a:lnTo>
                        <a:lnTo>
                          <a:pt x="32" y="6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48" name="Freeform 40"/>
                  <p:cNvSpPr>
                    <a:spLocks/>
                  </p:cNvSpPr>
                  <p:nvPr/>
                </p:nvSpPr>
                <p:spPr bwMode="auto">
                  <a:xfrm>
                    <a:off x="5467" y="2876"/>
                    <a:ext cx="44" cy="3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6" y="0"/>
                      </a:cxn>
                      <a:cxn ang="0">
                        <a:pos x="6" y="0"/>
                      </a:cxn>
                      <a:cxn ang="0">
                        <a:pos x="6" y="7"/>
                      </a:cxn>
                      <a:cxn ang="0">
                        <a:pos x="12" y="7"/>
                      </a:cxn>
                      <a:cxn ang="0">
                        <a:pos x="12" y="7"/>
                      </a:cxn>
                      <a:cxn ang="0">
                        <a:pos x="12" y="7"/>
                      </a:cxn>
                      <a:cxn ang="0">
                        <a:pos x="12" y="7"/>
                      </a:cxn>
                      <a:cxn ang="0">
                        <a:pos x="19" y="7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19" y="13"/>
                      </a:cxn>
                      <a:cxn ang="0">
                        <a:pos x="25" y="13"/>
                      </a:cxn>
                      <a:cxn ang="0">
                        <a:pos x="25" y="13"/>
                      </a:cxn>
                      <a:cxn ang="0">
                        <a:pos x="25" y="19"/>
                      </a:cxn>
                      <a:cxn ang="0">
                        <a:pos x="31" y="19"/>
                      </a:cxn>
                      <a:cxn ang="0">
                        <a:pos x="31" y="19"/>
                      </a:cxn>
                      <a:cxn ang="0">
                        <a:pos x="31" y="19"/>
                      </a:cxn>
                      <a:cxn ang="0">
                        <a:pos x="31" y="26"/>
                      </a:cxn>
                      <a:cxn ang="0">
                        <a:pos x="38" y="26"/>
                      </a:cxn>
                      <a:cxn ang="0">
                        <a:pos x="38" y="26"/>
                      </a:cxn>
                      <a:cxn ang="0">
                        <a:pos x="38" y="26"/>
                      </a:cxn>
                      <a:cxn ang="0">
                        <a:pos x="38" y="32"/>
                      </a:cxn>
                      <a:cxn ang="0">
                        <a:pos x="44" y="32"/>
                      </a:cxn>
                      <a:cxn ang="0">
                        <a:pos x="44" y="32"/>
                      </a:cxn>
                      <a:cxn ang="0">
                        <a:pos x="44" y="32"/>
                      </a:cxn>
                      <a:cxn ang="0">
                        <a:pos x="44" y="32"/>
                      </a:cxn>
                    </a:cxnLst>
                    <a:rect l="0" t="0" r="r" b="b"/>
                    <a:pathLst>
                      <a:path w="44" h="32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6" y="0"/>
                        </a:lnTo>
                        <a:lnTo>
                          <a:pt x="6" y="0"/>
                        </a:lnTo>
                        <a:lnTo>
                          <a:pt x="6" y="7"/>
                        </a:lnTo>
                        <a:lnTo>
                          <a:pt x="12" y="7"/>
                        </a:lnTo>
                        <a:lnTo>
                          <a:pt x="12" y="7"/>
                        </a:lnTo>
                        <a:lnTo>
                          <a:pt x="12" y="7"/>
                        </a:lnTo>
                        <a:lnTo>
                          <a:pt x="12" y="7"/>
                        </a:lnTo>
                        <a:lnTo>
                          <a:pt x="19" y="7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19" y="13"/>
                        </a:lnTo>
                        <a:lnTo>
                          <a:pt x="25" y="13"/>
                        </a:lnTo>
                        <a:lnTo>
                          <a:pt x="25" y="13"/>
                        </a:lnTo>
                        <a:lnTo>
                          <a:pt x="25" y="19"/>
                        </a:lnTo>
                        <a:lnTo>
                          <a:pt x="31" y="19"/>
                        </a:lnTo>
                        <a:lnTo>
                          <a:pt x="31" y="19"/>
                        </a:lnTo>
                        <a:lnTo>
                          <a:pt x="31" y="19"/>
                        </a:lnTo>
                        <a:lnTo>
                          <a:pt x="31" y="26"/>
                        </a:lnTo>
                        <a:lnTo>
                          <a:pt x="38" y="26"/>
                        </a:lnTo>
                        <a:lnTo>
                          <a:pt x="38" y="26"/>
                        </a:lnTo>
                        <a:lnTo>
                          <a:pt x="38" y="26"/>
                        </a:lnTo>
                        <a:lnTo>
                          <a:pt x="38" y="32"/>
                        </a:lnTo>
                        <a:lnTo>
                          <a:pt x="44" y="32"/>
                        </a:lnTo>
                        <a:lnTo>
                          <a:pt x="44" y="32"/>
                        </a:lnTo>
                        <a:lnTo>
                          <a:pt x="44" y="32"/>
                        </a:lnTo>
                        <a:lnTo>
                          <a:pt x="44" y="32"/>
                        </a:lnTo>
                      </a:path>
                    </a:pathLst>
                  </a:custGeom>
                  <a:noFill/>
                  <a:ln w="31750">
                    <a:solidFill>
                      <a:srgbClr val="FF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96649" name="Line 41"/>
                <p:cNvSpPr>
                  <a:spLocks noChangeShapeType="1"/>
                </p:cNvSpPr>
                <p:nvPr/>
              </p:nvSpPr>
              <p:spPr bwMode="auto">
                <a:xfrm>
                  <a:off x="4416" y="1632"/>
                  <a:ext cx="134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50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4416" y="576"/>
                  <a:ext cx="0" cy="206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aphicFrame>
              <p:nvGraphicFramePr>
                <p:cNvPr id="196651" name="Object 43"/>
                <p:cNvGraphicFramePr>
                  <a:graphicFrameLocks noChangeAspect="1"/>
                </p:cNvGraphicFramePr>
                <p:nvPr/>
              </p:nvGraphicFramePr>
              <p:xfrm>
                <a:off x="5472" y="1680"/>
                <a:ext cx="160" cy="192"/>
              </p:xfrm>
              <a:graphic>
                <a:graphicData uri="http://schemas.openxmlformats.org/presentationml/2006/ole">
                  <p:oleObj spid="_x0000_s93188" name="公式" r:id="rId4" imgW="126720" imgH="152280" progId="Equation.3">
                    <p:embed/>
                  </p:oleObj>
                </a:graphicData>
              </a:graphic>
            </p:graphicFrame>
          </p:grpSp>
          <p:grpSp>
            <p:nvGrpSpPr>
              <p:cNvPr id="6" name="Group 44"/>
              <p:cNvGrpSpPr>
                <a:grpSpLocks/>
              </p:cNvGrpSpPr>
              <p:nvPr/>
            </p:nvGrpSpPr>
            <p:grpSpPr bwMode="auto">
              <a:xfrm>
                <a:off x="3560" y="1732"/>
                <a:ext cx="576" cy="2016"/>
                <a:chOff x="4512" y="624"/>
                <a:chExt cx="720" cy="2016"/>
              </a:xfrm>
            </p:grpSpPr>
            <p:sp>
              <p:nvSpPr>
                <p:cNvPr id="196653" name="Rectangle 45"/>
                <p:cNvSpPr>
                  <a:spLocks noChangeArrowheads="1"/>
                </p:cNvSpPr>
                <p:nvPr/>
              </p:nvSpPr>
              <p:spPr bwMode="auto">
                <a:xfrm>
                  <a:off x="4512" y="1358"/>
                  <a:ext cx="720" cy="51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3134">
                        <a:gamma/>
                        <a:shade val="0"/>
                        <a:invGamma/>
                      </a:srgbClr>
                    </a:gs>
                    <a:gs pos="50000">
                      <a:srgbClr val="FF3134"/>
                    </a:gs>
                    <a:gs pos="100000">
                      <a:srgbClr val="FF3134">
                        <a:gamma/>
                        <a:shade val="0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54" name="Rectangle 46"/>
                <p:cNvSpPr>
                  <a:spLocks noChangeArrowheads="1"/>
                </p:cNvSpPr>
                <p:nvPr/>
              </p:nvSpPr>
              <p:spPr bwMode="auto">
                <a:xfrm>
                  <a:off x="4512" y="1104"/>
                  <a:ext cx="720" cy="277"/>
                </a:xfrm>
                <a:prstGeom prst="rect">
                  <a:avLst/>
                </a:prstGeom>
                <a:gradFill rotWithShape="0">
                  <a:gsLst>
                    <a:gs pos="0">
                      <a:srgbClr val="EE0000">
                        <a:gamma/>
                        <a:shade val="0"/>
                        <a:invGamma/>
                      </a:srgbClr>
                    </a:gs>
                    <a:gs pos="50000">
                      <a:srgbClr val="EE0000"/>
                    </a:gs>
                    <a:gs pos="100000">
                      <a:srgbClr val="EE0000">
                        <a:gamma/>
                        <a:shade val="0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55" name="Rectangle 47"/>
                <p:cNvSpPr>
                  <a:spLocks noChangeArrowheads="1"/>
                </p:cNvSpPr>
                <p:nvPr/>
              </p:nvSpPr>
              <p:spPr bwMode="auto">
                <a:xfrm>
                  <a:off x="4512" y="864"/>
                  <a:ext cx="720" cy="276"/>
                </a:xfrm>
                <a:prstGeom prst="rect">
                  <a:avLst/>
                </a:prstGeom>
                <a:gradFill rotWithShape="0">
                  <a:gsLst>
                    <a:gs pos="0">
                      <a:srgbClr val="BC0000">
                        <a:gamma/>
                        <a:shade val="0"/>
                        <a:invGamma/>
                      </a:srgbClr>
                    </a:gs>
                    <a:gs pos="50000">
                      <a:srgbClr val="BC0000"/>
                    </a:gs>
                    <a:gs pos="100000">
                      <a:srgbClr val="BC0000">
                        <a:gamma/>
                        <a:shade val="0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56" name="Rectangle 48"/>
                <p:cNvSpPr>
                  <a:spLocks noChangeArrowheads="1"/>
                </p:cNvSpPr>
                <p:nvPr/>
              </p:nvSpPr>
              <p:spPr bwMode="auto">
                <a:xfrm>
                  <a:off x="4512" y="624"/>
                  <a:ext cx="720" cy="277"/>
                </a:xfrm>
                <a:prstGeom prst="rect">
                  <a:avLst/>
                </a:prstGeom>
                <a:gradFill rotWithShape="0">
                  <a:gsLst>
                    <a:gs pos="0">
                      <a:srgbClr val="920000">
                        <a:gamma/>
                        <a:shade val="0"/>
                        <a:invGamma/>
                      </a:srgbClr>
                    </a:gs>
                    <a:gs pos="50000">
                      <a:srgbClr val="920000"/>
                    </a:gs>
                    <a:gs pos="100000">
                      <a:srgbClr val="920000">
                        <a:gamma/>
                        <a:shade val="0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57" name="Rectangle 49"/>
                <p:cNvSpPr>
                  <a:spLocks noChangeArrowheads="1"/>
                </p:cNvSpPr>
                <p:nvPr/>
              </p:nvSpPr>
              <p:spPr bwMode="auto">
                <a:xfrm>
                  <a:off x="4512" y="2160"/>
                  <a:ext cx="720" cy="288"/>
                </a:xfrm>
                <a:prstGeom prst="rect">
                  <a:avLst/>
                </a:prstGeom>
                <a:gradFill rotWithShape="0">
                  <a:gsLst>
                    <a:gs pos="0">
                      <a:srgbClr val="BC0000">
                        <a:gamma/>
                        <a:shade val="0"/>
                        <a:invGamma/>
                      </a:srgbClr>
                    </a:gs>
                    <a:gs pos="50000">
                      <a:srgbClr val="BC0000"/>
                    </a:gs>
                    <a:gs pos="100000">
                      <a:srgbClr val="BC0000">
                        <a:gamma/>
                        <a:shade val="0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58" name="Rectangle 50"/>
                <p:cNvSpPr>
                  <a:spLocks noChangeArrowheads="1"/>
                </p:cNvSpPr>
                <p:nvPr/>
              </p:nvSpPr>
              <p:spPr bwMode="auto">
                <a:xfrm>
                  <a:off x="4512" y="2400"/>
                  <a:ext cx="720" cy="240"/>
                </a:xfrm>
                <a:prstGeom prst="rect">
                  <a:avLst/>
                </a:prstGeom>
                <a:gradFill rotWithShape="0">
                  <a:gsLst>
                    <a:gs pos="0">
                      <a:srgbClr val="920000">
                        <a:gamma/>
                        <a:shade val="0"/>
                        <a:invGamma/>
                      </a:srgbClr>
                    </a:gs>
                    <a:gs pos="50000">
                      <a:srgbClr val="920000"/>
                    </a:gs>
                    <a:gs pos="100000">
                      <a:srgbClr val="920000">
                        <a:gamma/>
                        <a:shade val="0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59" name="Rectangle 51"/>
                <p:cNvSpPr>
                  <a:spLocks noChangeArrowheads="1"/>
                </p:cNvSpPr>
                <p:nvPr/>
              </p:nvSpPr>
              <p:spPr bwMode="auto">
                <a:xfrm>
                  <a:off x="4512" y="1872"/>
                  <a:ext cx="720" cy="288"/>
                </a:xfrm>
                <a:prstGeom prst="rect">
                  <a:avLst/>
                </a:prstGeom>
                <a:gradFill rotWithShape="0">
                  <a:gsLst>
                    <a:gs pos="0">
                      <a:srgbClr val="EE0000">
                        <a:gamma/>
                        <a:shade val="0"/>
                        <a:invGamma/>
                      </a:srgbClr>
                    </a:gs>
                    <a:gs pos="50000">
                      <a:srgbClr val="EE0000"/>
                    </a:gs>
                    <a:gs pos="100000">
                      <a:srgbClr val="EE0000">
                        <a:gamma/>
                        <a:shade val="0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96660" name="Line 52"/>
              <p:cNvSpPr>
                <a:spLocks noChangeShapeType="1"/>
              </p:cNvSpPr>
              <p:nvPr/>
            </p:nvSpPr>
            <p:spPr bwMode="auto">
              <a:xfrm flipV="1">
                <a:off x="1950" y="2388"/>
                <a:ext cx="1532" cy="214"/>
              </a:xfrm>
              <a:prstGeom prst="line">
                <a:avLst/>
              </a:prstGeom>
              <a:noFill/>
              <a:ln w="28575">
                <a:solidFill>
                  <a:srgbClr val="993300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6661" name="Line 53"/>
              <p:cNvSpPr>
                <a:spLocks noChangeShapeType="1"/>
              </p:cNvSpPr>
              <p:nvPr/>
            </p:nvSpPr>
            <p:spPr bwMode="auto">
              <a:xfrm>
                <a:off x="1950" y="1990"/>
                <a:ext cx="1532" cy="398"/>
              </a:xfrm>
              <a:prstGeom prst="line">
                <a:avLst/>
              </a:prstGeom>
              <a:noFill/>
              <a:ln w="28575">
                <a:solidFill>
                  <a:srgbClr val="993300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6662" name="Rectangle 54"/>
              <p:cNvSpPr>
                <a:spLocks noChangeArrowheads="1"/>
              </p:cNvSpPr>
              <p:nvPr/>
            </p:nvSpPr>
            <p:spPr bwMode="auto">
              <a:xfrm>
                <a:off x="3470" y="1606"/>
                <a:ext cx="48" cy="2208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0"/>
                      <a:invGamma/>
                    </a:schemeClr>
                  </a:gs>
                </a:gsLst>
                <a:lin ang="0" scaled="1"/>
              </a:gra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7" name="Group 55"/>
              <p:cNvGrpSpPr>
                <a:grpSpLocks/>
              </p:cNvGrpSpPr>
              <p:nvPr/>
            </p:nvGrpSpPr>
            <p:grpSpPr bwMode="auto">
              <a:xfrm>
                <a:off x="272" y="1763"/>
                <a:ext cx="3630" cy="1996"/>
                <a:chOff x="272" y="1763"/>
                <a:chExt cx="3630" cy="1996"/>
              </a:xfrm>
            </p:grpSpPr>
            <p:grpSp>
              <p:nvGrpSpPr>
                <p:cNvPr id="8" name="Group 56"/>
                <p:cNvGrpSpPr>
                  <a:grpSpLocks/>
                </p:cNvGrpSpPr>
                <p:nvPr/>
              </p:nvGrpSpPr>
              <p:grpSpPr bwMode="auto">
                <a:xfrm>
                  <a:off x="453" y="2374"/>
                  <a:ext cx="1577" cy="768"/>
                  <a:chOff x="768" y="2112"/>
                  <a:chExt cx="2448" cy="768"/>
                </a:xfrm>
              </p:grpSpPr>
              <p:sp>
                <p:nvSpPr>
                  <p:cNvPr id="196665" name="Line 5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56" y="2112"/>
                    <a:ext cx="2112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non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66" name="Line 5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08" y="2304"/>
                    <a:ext cx="2208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non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67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1008" y="2496"/>
                    <a:ext cx="2208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non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68" name="Line 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008" y="2688"/>
                    <a:ext cx="2208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non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69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1056" y="2880"/>
                    <a:ext cx="216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non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70" name="Line 6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68" y="2112"/>
                    <a:ext cx="384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triangl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71" name="Line 6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68" y="2304"/>
                    <a:ext cx="384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triangl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72" name="Line 6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68" y="2496"/>
                    <a:ext cx="384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triangl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73" name="Line 6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68" y="2688"/>
                    <a:ext cx="384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triangl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74" name="Line 6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68" y="2880"/>
                    <a:ext cx="384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triangl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9" name="Group 67"/>
                <p:cNvGrpSpPr>
                  <a:grpSpLocks/>
                </p:cNvGrpSpPr>
                <p:nvPr/>
              </p:nvGrpSpPr>
              <p:grpSpPr bwMode="auto">
                <a:xfrm>
                  <a:off x="1982" y="2374"/>
                  <a:ext cx="1488" cy="768"/>
                  <a:chOff x="3168" y="2112"/>
                  <a:chExt cx="1488" cy="768"/>
                </a:xfrm>
              </p:grpSpPr>
              <p:sp>
                <p:nvSpPr>
                  <p:cNvPr id="196676" name="Line 6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68" y="2496"/>
                    <a:ext cx="1488" cy="384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non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77" name="Line 6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168" y="2496"/>
                    <a:ext cx="1488" cy="192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non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78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3216" y="2304"/>
                    <a:ext cx="1440" cy="192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non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79" name="Line 71"/>
                  <p:cNvSpPr>
                    <a:spLocks noChangeShapeType="1"/>
                  </p:cNvSpPr>
                  <p:nvPr/>
                </p:nvSpPr>
                <p:spPr bwMode="auto">
                  <a:xfrm>
                    <a:off x="3168" y="2112"/>
                    <a:ext cx="1488" cy="384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non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80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3216" y="2496"/>
                    <a:ext cx="1440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FF"/>
                    </a:solidFill>
                    <a:round/>
                    <a:headEnd type="non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96681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1134" y="1997"/>
                  <a:ext cx="816" cy="383"/>
                </a:xfrm>
                <a:prstGeom prst="line">
                  <a:avLst/>
                </a:prstGeom>
                <a:noFill/>
                <a:ln w="28575">
                  <a:solidFill>
                    <a:srgbClr val="993300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82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1134" y="2194"/>
                  <a:ext cx="861" cy="381"/>
                </a:xfrm>
                <a:prstGeom prst="line">
                  <a:avLst/>
                </a:prstGeom>
                <a:noFill/>
                <a:ln w="28575">
                  <a:solidFill>
                    <a:srgbClr val="993300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83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1134" y="2406"/>
                  <a:ext cx="862" cy="363"/>
                </a:xfrm>
                <a:prstGeom prst="line">
                  <a:avLst/>
                </a:prstGeom>
                <a:noFill/>
                <a:ln w="28575">
                  <a:solidFill>
                    <a:srgbClr val="993300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84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1134" y="2587"/>
                  <a:ext cx="862" cy="377"/>
                </a:xfrm>
                <a:prstGeom prst="line">
                  <a:avLst/>
                </a:prstGeom>
                <a:noFill/>
                <a:ln w="28575">
                  <a:solidFill>
                    <a:srgbClr val="993300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85" name="Line 77"/>
                <p:cNvSpPr>
                  <a:spLocks noChangeShapeType="1"/>
                </p:cNvSpPr>
                <p:nvPr/>
              </p:nvSpPr>
              <p:spPr bwMode="auto">
                <a:xfrm flipV="1">
                  <a:off x="1134" y="2380"/>
                  <a:ext cx="2320" cy="779"/>
                </a:xfrm>
                <a:prstGeom prst="line">
                  <a:avLst/>
                </a:prstGeom>
                <a:noFill/>
                <a:ln w="28575">
                  <a:solidFill>
                    <a:srgbClr val="993300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" name="Group 78"/>
                <p:cNvGrpSpPr>
                  <a:grpSpLocks/>
                </p:cNvGrpSpPr>
                <p:nvPr/>
              </p:nvGrpSpPr>
              <p:grpSpPr bwMode="auto">
                <a:xfrm>
                  <a:off x="1151" y="1763"/>
                  <a:ext cx="1200" cy="615"/>
                  <a:chOff x="2160" y="969"/>
                  <a:chExt cx="1200" cy="615"/>
                </a:xfrm>
              </p:grpSpPr>
              <p:graphicFrame>
                <p:nvGraphicFramePr>
                  <p:cNvPr id="196687" name="Object 79"/>
                  <p:cNvGraphicFramePr>
                    <a:graphicFrameLocks noChangeAspect="1"/>
                  </p:cNvGraphicFramePr>
                  <p:nvPr/>
                </p:nvGraphicFramePr>
                <p:xfrm>
                  <a:off x="2636" y="1275"/>
                  <a:ext cx="235" cy="288"/>
                </p:xfrm>
                <a:graphic>
                  <a:graphicData uri="http://schemas.openxmlformats.org/presentationml/2006/ole">
                    <p:oleObj spid="_x0000_s93187" name="公式" r:id="rId5" imgW="164880" imgH="203040" progId="Equation.3">
                      <p:embed/>
                    </p:oleObj>
                  </a:graphicData>
                </a:graphic>
              </p:graphicFrame>
              <p:sp>
                <p:nvSpPr>
                  <p:cNvPr id="196688" name="Arc 80"/>
                  <p:cNvSpPr>
                    <a:spLocks/>
                  </p:cNvSpPr>
                  <p:nvPr/>
                </p:nvSpPr>
                <p:spPr bwMode="auto">
                  <a:xfrm>
                    <a:off x="2496" y="1440"/>
                    <a:ext cx="48" cy="144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rgbClr val="FF0000"/>
                    </a:solidFill>
                    <a:round/>
                    <a:headEnd type="non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6689" name="Text Box 8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60" y="969"/>
                    <a:ext cx="1200" cy="37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kumimoji="0" lang="zh-CN" altLang="en-US" sz="2400">
                        <a:solidFill>
                          <a:srgbClr val="FF0000"/>
                        </a:solidFill>
                      </a:rPr>
                      <a:t>衍射角</a:t>
                    </a:r>
                    <a:endParaRPr kumimoji="0" lang="zh-CN" altLang="en-US" sz="2400"/>
                  </a:p>
                </p:txBody>
              </p:sp>
            </p:grpSp>
            <p:sp>
              <p:nvSpPr>
                <p:cNvPr id="196690" name="Line 82"/>
                <p:cNvSpPr>
                  <a:spLocks noChangeShapeType="1"/>
                </p:cNvSpPr>
                <p:nvPr/>
              </p:nvSpPr>
              <p:spPr bwMode="auto">
                <a:xfrm>
                  <a:off x="272" y="2757"/>
                  <a:ext cx="3630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prstDash val="lgDashDot"/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91" name="Oval 83"/>
                <p:cNvSpPr>
                  <a:spLocks noChangeArrowheads="1"/>
                </p:cNvSpPr>
                <p:nvPr/>
              </p:nvSpPr>
              <p:spPr bwMode="auto">
                <a:xfrm>
                  <a:off x="1845" y="1812"/>
                  <a:ext cx="170" cy="1947"/>
                </a:xfrm>
                <a:prstGeom prst="ellipse">
                  <a:avLst/>
                </a:prstGeom>
                <a:solidFill>
                  <a:srgbClr val="008080">
                    <a:alpha val="50000"/>
                  </a:srgbClr>
                </a:solidFill>
                <a:ln w="19050">
                  <a:solidFill>
                    <a:srgbClr val="000080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92" name="Rectangle 84" descr="栎木"/>
                <p:cNvSpPr>
                  <a:spLocks noChangeArrowheads="1"/>
                </p:cNvSpPr>
                <p:nvPr/>
              </p:nvSpPr>
              <p:spPr bwMode="auto">
                <a:xfrm>
                  <a:off x="1119" y="1846"/>
                  <a:ext cx="60" cy="528"/>
                </a:xfrm>
                <a:prstGeom prst="rect">
                  <a:avLst/>
                </a:prstGeom>
                <a:blipFill dpi="0" rotWithShape="0">
                  <a:blip r:embed="rId6"/>
                  <a:srcRect/>
                  <a:tile tx="0" ty="0" sx="100000" sy="100000" flip="none" algn="tl"/>
                </a:blip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96693" name="Rectangle 85" descr="栎木"/>
                <p:cNvSpPr>
                  <a:spLocks noChangeArrowheads="1"/>
                </p:cNvSpPr>
                <p:nvPr/>
              </p:nvSpPr>
              <p:spPr bwMode="auto">
                <a:xfrm>
                  <a:off x="1131" y="3142"/>
                  <a:ext cx="48" cy="576"/>
                </a:xfrm>
                <a:prstGeom prst="rect">
                  <a:avLst/>
                </a:prstGeom>
                <a:blipFill dpi="0" rotWithShape="0">
                  <a:blip r:embed="rId6"/>
                  <a:srcRect/>
                  <a:tile tx="0" ty="0" sx="100000" sy="100000" flip="none" algn="tl"/>
                </a:blip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96694" name="Line 86"/>
              <p:cNvSpPr>
                <a:spLocks noChangeShapeType="1"/>
              </p:cNvSpPr>
              <p:nvPr/>
            </p:nvSpPr>
            <p:spPr bwMode="auto">
              <a:xfrm flipV="1">
                <a:off x="1984" y="2382"/>
                <a:ext cx="1504" cy="5"/>
              </a:xfrm>
              <a:prstGeom prst="line">
                <a:avLst/>
              </a:prstGeom>
              <a:noFill/>
              <a:ln w="28575">
                <a:solidFill>
                  <a:srgbClr val="993300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6695" name="Line 87"/>
              <p:cNvSpPr>
                <a:spLocks noChangeShapeType="1"/>
              </p:cNvSpPr>
              <p:nvPr/>
            </p:nvSpPr>
            <p:spPr bwMode="auto">
              <a:xfrm>
                <a:off x="2001" y="2188"/>
                <a:ext cx="1487" cy="194"/>
              </a:xfrm>
              <a:prstGeom prst="line">
                <a:avLst/>
              </a:prstGeom>
              <a:noFill/>
              <a:ln w="28575">
                <a:solidFill>
                  <a:srgbClr val="993300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96696" name="Rectangle 88"/>
          <p:cNvSpPr>
            <a:spLocks noChangeArrowheads="1"/>
          </p:cNvSpPr>
          <p:nvPr/>
        </p:nvSpPr>
        <p:spPr bwMode="auto">
          <a:xfrm>
            <a:off x="657225" y="5815013"/>
            <a:ext cx="63452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结论：单缝向上平移时，屏上图样不变</a:t>
            </a:r>
            <a:r>
              <a:rPr lang="zh-CN" altLang="en-US" sz="2800" dirty="0">
                <a:solidFill>
                  <a:srgbClr val="CC0000"/>
                </a:solidFill>
                <a:ea typeface="华文中宋" pitchFamily="2" charset="-122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19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"/>
                                        <p:tgtEl>
                                          <p:spTgt spid="196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1" grpId="0" build="p" autoUpdateAnimBg="0"/>
      <p:bldP spid="196612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ChangeArrowheads="1"/>
          </p:cNvSpPr>
          <p:nvPr/>
        </p:nvSpPr>
        <p:spPr bwMode="auto">
          <a:xfrm>
            <a:off x="836613" y="684213"/>
            <a:ext cx="72913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2800" dirty="0">
                <a:latin typeface="楷体_GB2312" pitchFamily="49" charset="-122"/>
              </a:rPr>
              <a:t> 5</a:t>
            </a:r>
            <a:r>
              <a:rPr lang="zh-CN" altLang="en-US" sz="2800" dirty="0">
                <a:latin typeface="楷体_GB2312" pitchFamily="49" charset="-122"/>
              </a:rPr>
              <a:t>）如果平行光斜入射到单缝上，</a:t>
            </a: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衍射条纹将如何变化？</a:t>
            </a:r>
          </a:p>
        </p:txBody>
      </p:sp>
      <p:sp>
        <p:nvSpPr>
          <p:cNvPr id="197635" name="Text Box 3"/>
          <p:cNvSpPr txBox="1">
            <a:spLocks noChangeArrowheads="1"/>
          </p:cNvSpPr>
          <p:nvPr/>
        </p:nvSpPr>
        <p:spPr bwMode="auto">
          <a:xfrm>
            <a:off x="-261938" y="1538288"/>
            <a:ext cx="2187576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kumimoji="0" lang="zh-CN" altLang="zh-CN" sz="2400"/>
          </a:p>
        </p:txBody>
      </p:sp>
      <p:sp>
        <p:nvSpPr>
          <p:cNvPr id="197636" name="Rectangle 4"/>
          <p:cNvSpPr>
            <a:spLocks noChangeArrowheads="1"/>
          </p:cNvSpPr>
          <p:nvPr/>
        </p:nvSpPr>
        <p:spPr bwMode="auto">
          <a:xfrm>
            <a:off x="1016000" y="5049838"/>
            <a:ext cx="70659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 dirty="0">
                <a:solidFill>
                  <a:srgbClr val="CC0000"/>
                </a:solidFill>
              </a:rPr>
              <a:t>平行光斜向下入射，</a:t>
            </a:r>
            <a:r>
              <a:rPr lang="zh-CN" altLang="en-US" sz="2800" dirty="0">
                <a:solidFill>
                  <a:srgbClr val="CC0000"/>
                </a:solidFill>
                <a:sym typeface="Symbol" pitchFamily="18" charset="2"/>
              </a:rPr>
              <a:t>衍射条纹将整体下移；</a:t>
            </a:r>
            <a:r>
              <a:rPr lang="zh-CN" altLang="en-US" sz="2800" dirty="0">
                <a:solidFill>
                  <a:srgbClr val="CC0000"/>
                </a:solidFill>
              </a:rPr>
              <a:t>平行光斜向上入射，</a:t>
            </a:r>
            <a:r>
              <a:rPr lang="zh-CN" altLang="en-US" sz="2800" dirty="0">
                <a:solidFill>
                  <a:srgbClr val="CC0000"/>
                </a:solidFill>
                <a:sym typeface="Symbol" pitchFamily="18" charset="2"/>
              </a:rPr>
              <a:t>衍射条纹将整体上移。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827213" y="1268413"/>
            <a:ext cx="4945062" cy="3581400"/>
            <a:chOff x="1179" y="856"/>
            <a:chExt cx="3115" cy="2256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179" y="856"/>
              <a:ext cx="3115" cy="2256"/>
              <a:chOff x="1083" y="1905"/>
              <a:chExt cx="3115" cy="2256"/>
            </a:xfrm>
          </p:grpSpPr>
          <p:sp>
            <p:nvSpPr>
              <p:cNvPr id="197639" name="Line 7"/>
              <p:cNvSpPr>
                <a:spLocks noChangeShapeType="1"/>
              </p:cNvSpPr>
              <p:nvPr/>
            </p:nvSpPr>
            <p:spPr bwMode="auto">
              <a:xfrm flipV="1">
                <a:off x="1859" y="2727"/>
                <a:ext cx="681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1083" y="1905"/>
                <a:ext cx="3115" cy="2256"/>
                <a:chOff x="1083" y="1905"/>
                <a:chExt cx="3115" cy="2256"/>
              </a:xfrm>
            </p:grpSpPr>
            <p:sp>
              <p:nvSpPr>
                <p:cNvPr id="197641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1814" y="2344"/>
                  <a:ext cx="816" cy="383"/>
                </a:xfrm>
                <a:prstGeom prst="line">
                  <a:avLst/>
                </a:prstGeom>
                <a:noFill/>
                <a:ln w="28575">
                  <a:solidFill>
                    <a:srgbClr val="993300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5" name="Group 10"/>
                <p:cNvGrpSpPr>
                  <a:grpSpLocks/>
                </p:cNvGrpSpPr>
                <p:nvPr/>
              </p:nvGrpSpPr>
              <p:grpSpPr bwMode="auto">
                <a:xfrm>
                  <a:off x="1083" y="1905"/>
                  <a:ext cx="3115" cy="2256"/>
                  <a:chOff x="1083" y="1905"/>
                  <a:chExt cx="3115" cy="2256"/>
                </a:xfrm>
              </p:grpSpPr>
              <p:sp>
                <p:nvSpPr>
                  <p:cNvPr id="197643" name="Line 1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30" y="2735"/>
                    <a:ext cx="1532" cy="214"/>
                  </a:xfrm>
                  <a:prstGeom prst="line">
                    <a:avLst/>
                  </a:prstGeom>
                  <a:noFill/>
                  <a:ln w="28575">
                    <a:solidFill>
                      <a:srgbClr val="993300"/>
                    </a:solidFill>
                    <a:round/>
                    <a:headEnd type="none" w="sm" len="lg"/>
                    <a:tailEnd type="none" w="sm" len="lg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6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1083" y="1905"/>
                    <a:ext cx="3115" cy="2256"/>
                    <a:chOff x="1083" y="1905"/>
                    <a:chExt cx="3115" cy="2256"/>
                  </a:xfrm>
                </p:grpSpPr>
                <p:sp>
                  <p:nvSpPr>
                    <p:cNvPr id="197645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30" y="2337"/>
                      <a:ext cx="1532" cy="398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993300"/>
                      </a:solidFill>
                      <a:round/>
                      <a:headEnd type="none" w="sm" len="lg"/>
                      <a:tailEnd type="none" w="sm" len="lg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97646" name="Line 1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664" y="2729"/>
                      <a:ext cx="1504" cy="5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993300"/>
                      </a:solidFill>
                      <a:round/>
                      <a:headEnd type="none" w="sm" len="lg"/>
                      <a:tailEnd type="none" w="sm" len="lg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97647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81" y="2535"/>
                      <a:ext cx="1487" cy="194"/>
                    </a:xfrm>
                    <a:prstGeom prst="line">
                      <a:avLst/>
                    </a:prstGeom>
                    <a:noFill/>
                    <a:ln w="28575">
                      <a:solidFill>
                        <a:srgbClr val="993300"/>
                      </a:solidFill>
                      <a:round/>
                      <a:headEnd type="none" w="sm" len="lg"/>
                      <a:tailEnd type="none" w="sm" len="lg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7" name="Group 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83" y="1905"/>
                      <a:ext cx="3115" cy="2256"/>
                      <a:chOff x="1083" y="1905"/>
                      <a:chExt cx="3115" cy="2256"/>
                    </a:xfrm>
                  </p:grpSpPr>
                  <p:sp>
                    <p:nvSpPr>
                      <p:cNvPr id="197649" name="Line 1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62" y="2241"/>
                        <a:ext cx="1536" cy="0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prstDash val="dash"/>
                        <a:round/>
                        <a:headEnd type="triangle" w="sm" len="lg"/>
                        <a:tailEnd type="triangle" w="sm" len="lg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graphicFrame>
                    <p:nvGraphicFramePr>
                      <p:cNvPr id="197650" name="Object 18"/>
                      <p:cNvGraphicFramePr>
                        <a:graphicFrameLocks noChangeAspect="1"/>
                      </p:cNvGraphicFramePr>
                      <p:nvPr/>
                    </p:nvGraphicFramePr>
                    <p:xfrm>
                      <a:off x="3269" y="1905"/>
                      <a:ext cx="305" cy="336"/>
                    </p:xfrm>
                    <a:graphic>
                      <a:graphicData uri="http://schemas.openxmlformats.org/presentationml/2006/ole">
                        <p:oleObj spid="_x0000_s94210" name="公式" r:id="rId3" imgW="215640" imgH="304560" progId="Equation.3">
                          <p:embed/>
                        </p:oleObj>
                      </a:graphicData>
                    </a:graphic>
                  </p:graphicFrame>
                  <p:sp>
                    <p:nvSpPr>
                      <p:cNvPr id="197651" name="Rectangle 1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150" y="1953"/>
                        <a:ext cx="48" cy="2208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chemeClr val="bg1"/>
                          </a:gs>
                          <a:gs pos="100000">
                            <a:schemeClr val="bg1">
                              <a:gamma/>
                              <a:shade val="0"/>
                              <a:invGamma/>
                            </a:schemeClr>
                          </a:gs>
                        </a:gsLst>
                        <a:lin ang="0" scaled="1"/>
                      </a:gradFill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grpSp>
                    <p:nvGrpSpPr>
                      <p:cNvPr id="8" name="Group 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62" y="2721"/>
                        <a:ext cx="1488" cy="768"/>
                        <a:chOff x="3168" y="2112"/>
                        <a:chExt cx="1488" cy="768"/>
                      </a:xfrm>
                    </p:grpSpPr>
                    <p:sp>
                      <p:nvSpPr>
                        <p:cNvPr id="197653" name="Line 2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168" y="2496"/>
                          <a:ext cx="1488" cy="384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FF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54" name="Line 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3168" y="2496"/>
                          <a:ext cx="1488" cy="192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FF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55" name="Line 2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216" y="2304"/>
                          <a:ext cx="1440" cy="192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FF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56" name="Line 2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168" y="2112"/>
                          <a:ext cx="1488" cy="384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FF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57" name="Line 2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3216" y="2496"/>
                          <a:ext cx="1440" cy="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FF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</p:grpSp>
                  <p:grpSp>
                    <p:nvGrpSpPr>
                      <p:cNvPr id="9" name="Group 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083" y="2159"/>
                        <a:ext cx="3040" cy="1947"/>
                        <a:chOff x="1083" y="2159"/>
                        <a:chExt cx="3040" cy="1947"/>
                      </a:xfrm>
                    </p:grpSpPr>
                    <p:sp>
                      <p:nvSpPr>
                        <p:cNvPr id="197659" name="Line 2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31" y="2897"/>
                          <a:ext cx="681" cy="28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FF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60" name="Line 2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31" y="3096"/>
                          <a:ext cx="681" cy="28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FF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61" name="Line 2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31" y="3294"/>
                          <a:ext cx="680" cy="28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FF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graphicFrame>
                      <p:nvGraphicFramePr>
                        <p:cNvPr id="197662" name="Object 30"/>
                        <p:cNvGraphicFramePr>
                          <a:graphicFrameLocks noChangeAspect="1"/>
                        </p:cNvGraphicFramePr>
                        <p:nvPr/>
                      </p:nvGraphicFramePr>
                      <p:xfrm>
                        <a:off x="2115" y="2500"/>
                        <a:ext cx="255" cy="238"/>
                      </p:xfrm>
                      <a:graphic>
                        <a:graphicData uri="http://schemas.openxmlformats.org/presentationml/2006/ole">
                          <p:oleObj spid="_x0000_s94211" name="公式" r:id="rId4" imgW="164880" imgH="203040" progId="Equation.3">
                            <p:embed/>
                          </p:oleObj>
                        </a:graphicData>
                      </a:graphic>
                    </p:graphicFrame>
                    <p:sp>
                      <p:nvSpPr>
                        <p:cNvPr id="197663" name="Arc 3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031" y="2630"/>
                          <a:ext cx="55" cy="125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28575">
                          <a:solidFill>
                            <a:srgbClr val="FF0000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64" name="Line 3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14" y="2541"/>
                          <a:ext cx="861" cy="381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993300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65" name="Line 3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14" y="2753"/>
                          <a:ext cx="862" cy="363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993300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66" name="Line 3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14" y="2934"/>
                          <a:ext cx="862" cy="377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993300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67" name="Oval 3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525" y="2159"/>
                          <a:ext cx="170" cy="1947"/>
                        </a:xfrm>
                        <a:prstGeom prst="ellipse">
                          <a:avLst/>
                        </a:prstGeom>
                        <a:solidFill>
                          <a:srgbClr val="008080">
                            <a:alpha val="50000"/>
                          </a:srgbClr>
                        </a:solidFill>
                        <a:ln w="19050">
                          <a:solidFill>
                            <a:srgbClr val="00008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grpSp>
                      <p:nvGrpSpPr>
                        <p:cNvPr id="10" name="Group 36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2284" y="2359"/>
                          <a:ext cx="1531" cy="1134"/>
                          <a:chOff x="1604" y="2075"/>
                          <a:chExt cx="1531" cy="1134"/>
                        </a:xfrm>
                      </p:grpSpPr>
                      <p:sp>
                        <p:nvSpPr>
                          <p:cNvPr id="197669" name="Line 37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1604" y="2982"/>
                            <a:ext cx="227" cy="86"/>
                          </a:xfrm>
                          <a:prstGeom prst="line">
                            <a:avLst/>
                          </a:prstGeom>
                          <a:noFill/>
                          <a:ln w="44450">
                            <a:solidFill>
                              <a:srgbClr val="800000"/>
                            </a:solidFill>
                            <a:round/>
                            <a:headEnd/>
                            <a:tailEnd type="triangle" w="sm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70" name="Line 38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1633" y="2443"/>
                            <a:ext cx="226" cy="0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0000FF"/>
                            </a:solidFill>
                            <a:round/>
                            <a:headEnd/>
                            <a:tailEnd type="arrow" w="sm" len="lg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71" name="Line 39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1633" y="2614"/>
                            <a:ext cx="226" cy="0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0000FF"/>
                            </a:solidFill>
                            <a:round/>
                            <a:headEnd/>
                            <a:tailEnd type="arrow" w="sm" len="lg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72" name="Line 40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1633" y="2812"/>
                            <a:ext cx="226" cy="0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0000FF"/>
                            </a:solidFill>
                            <a:round/>
                            <a:headEnd/>
                            <a:tailEnd type="arrow" w="sm" len="lg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73" name="Line 41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1604" y="3209"/>
                            <a:ext cx="226" cy="0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0000FF"/>
                            </a:solidFill>
                            <a:round/>
                            <a:headEnd/>
                            <a:tailEnd type="arrow" w="sm" len="lg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74" name="Line 42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2738" y="2954"/>
                            <a:ext cx="227" cy="56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0000FF"/>
                            </a:solidFill>
                            <a:round/>
                            <a:headEnd/>
                            <a:tailEnd type="arrow" w="sm" len="lg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75" name="Line 43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2739" y="2897"/>
                            <a:ext cx="226" cy="28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0000FF"/>
                            </a:solidFill>
                            <a:round/>
                            <a:headEnd/>
                            <a:tailEnd type="arrow" w="sm" len="lg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76" name="Line 44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1688" y="2075"/>
                            <a:ext cx="227" cy="114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rgbClr val="800000"/>
                            </a:solidFill>
                            <a:round/>
                            <a:headEnd/>
                            <a:tailEnd type="arrow" w="sm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77" name="Line 45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1632" y="2301"/>
                            <a:ext cx="227" cy="114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rgbClr val="800000"/>
                            </a:solidFill>
                            <a:round/>
                            <a:headEnd/>
                            <a:tailEnd type="arrow" w="sm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78" name="Line 46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1632" y="2528"/>
                            <a:ext cx="226" cy="86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rgbClr val="800000"/>
                            </a:solidFill>
                            <a:round/>
                            <a:headEnd/>
                            <a:tailEnd type="arrow" w="sm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79" name="Line 47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1632" y="2699"/>
                            <a:ext cx="227" cy="114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rgbClr val="800000"/>
                            </a:solidFill>
                            <a:round/>
                            <a:headEnd/>
                            <a:tailEnd type="arrow" w="sm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80" name="Line 48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2879" y="2557"/>
                            <a:ext cx="256" cy="85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rgbClr val="800000"/>
                            </a:solidFill>
                            <a:round/>
                            <a:headEnd/>
                            <a:tailEnd type="arrow" w="sm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81" name="Line 49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2822" y="2273"/>
                            <a:ext cx="255" cy="85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rgbClr val="800000"/>
                            </a:solidFill>
                            <a:round/>
                            <a:headEnd/>
                            <a:tailEnd type="arrow" w="sm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82" name="Line 50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2794" y="2358"/>
                            <a:ext cx="312" cy="29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rgbClr val="800000"/>
                            </a:solidFill>
                            <a:round/>
                            <a:headEnd/>
                            <a:tailEnd type="arrow" w="sm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83" name="Line 51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2851" y="2443"/>
                            <a:ext cx="255" cy="0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rgbClr val="800000"/>
                            </a:solidFill>
                            <a:round/>
                            <a:headEnd/>
                            <a:tailEnd type="arrow" w="sm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84" name="Line 52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2879" y="2500"/>
                            <a:ext cx="227" cy="29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rgbClr val="800000"/>
                            </a:solidFill>
                            <a:round/>
                            <a:headEnd/>
                            <a:tailEnd type="arrow" w="sm" len="med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85" name="Line 53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1632" y="3010"/>
                            <a:ext cx="226" cy="0"/>
                          </a:xfrm>
                          <a:prstGeom prst="line">
                            <a:avLst/>
                          </a:prstGeom>
                          <a:noFill/>
                          <a:ln w="25400">
                            <a:solidFill>
                              <a:srgbClr val="0000FF"/>
                            </a:solidFill>
                            <a:round/>
                            <a:headEnd/>
                            <a:tailEnd type="arrow" w="sm" len="lg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86" name="Line 54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 flipV="1">
                            <a:off x="2738" y="2812"/>
                            <a:ext cx="226" cy="0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0000FF"/>
                            </a:solidFill>
                            <a:round/>
                            <a:headEnd/>
                            <a:tailEnd type="arrow" w="sm" len="lg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87" name="Line 55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2737" y="2727"/>
                            <a:ext cx="227" cy="28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0000FF"/>
                            </a:solidFill>
                            <a:round/>
                            <a:headEnd/>
                            <a:tailEnd type="arrow" w="sm" len="lg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  <p:sp>
                        <p:nvSpPr>
                          <p:cNvPr id="197688" name="Line 56"/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2737" y="2642"/>
                            <a:ext cx="227" cy="57"/>
                          </a:xfrm>
                          <a:prstGeom prst="line">
                            <a:avLst/>
                          </a:prstGeom>
                          <a:noFill/>
                          <a:ln w="19050">
                            <a:solidFill>
                              <a:srgbClr val="0000FF"/>
                            </a:solidFill>
                            <a:round/>
                            <a:headEnd/>
                            <a:tailEnd type="arrow" w="sm" len="lg"/>
                          </a:ln>
                          <a:effectLst/>
                        </p:spPr>
                        <p:txBody>
                          <a:bodyPr/>
                          <a:lstStyle/>
                          <a:p>
                            <a:endParaRPr lang="zh-CN" altLang="en-US"/>
                          </a:p>
                        </p:txBody>
                      </p:sp>
                    </p:grpSp>
                    <p:sp>
                      <p:nvSpPr>
                        <p:cNvPr id="197689" name="Line 5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820" y="3492"/>
                          <a:ext cx="680" cy="0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0000FF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90" name="Line 5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1128" y="2472"/>
                          <a:ext cx="692" cy="262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  <a:round/>
                          <a:headEnd type="triangl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91" name="Line 5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1083" y="2699"/>
                          <a:ext cx="737" cy="226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  <a:round/>
                          <a:headEnd type="triangl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92" name="Line 6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1111" y="2925"/>
                          <a:ext cx="709" cy="199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  <a:round/>
                          <a:headEnd type="triangl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93" name="Line 6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1092" y="3296"/>
                          <a:ext cx="728" cy="196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  <a:round/>
                          <a:headEnd type="triangl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94" name="Line 6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 flipV="1">
                          <a:off x="1092" y="3126"/>
                          <a:ext cx="728" cy="196"/>
                        </a:xfrm>
                        <a:prstGeom prst="line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  <a:round/>
                          <a:headEnd type="triangl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95" name="Line 6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53" y="2727"/>
                          <a:ext cx="619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prstDash val="dashDot"/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zh-CN" altLang="en-US"/>
                        </a:p>
                      </p:txBody>
                    </p:sp>
                    <p:graphicFrame>
                      <p:nvGraphicFramePr>
                        <p:cNvPr id="197696" name="Object 64"/>
                        <p:cNvGraphicFramePr>
                          <a:graphicFrameLocks noChangeAspect="1"/>
                        </p:cNvGraphicFramePr>
                        <p:nvPr/>
                      </p:nvGraphicFramePr>
                      <p:xfrm>
                        <a:off x="1253" y="2550"/>
                        <a:ext cx="186" cy="234"/>
                      </p:xfrm>
                      <a:graphic>
                        <a:graphicData uri="http://schemas.openxmlformats.org/presentationml/2006/ole">
                          <p:oleObj spid="_x0000_s94212" name="公式" r:id="rId5" imgW="126720" imgH="177480" progId="Equation.3">
                            <p:embed/>
                          </p:oleObj>
                        </a:graphicData>
                      </a:graphic>
                    </p:graphicFrame>
                    <p:sp>
                      <p:nvSpPr>
                        <p:cNvPr id="197697" name="Line 6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803" y="2727"/>
                          <a:ext cx="2320" cy="779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993300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98" name="Rectangle 66" descr="栎木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788" y="2193"/>
                          <a:ext cx="60" cy="528"/>
                        </a:xfrm>
                        <a:prstGeom prst="rect">
                          <a:avLst/>
                        </a:prstGeom>
                        <a:blipFill dpi="0" rotWithShape="0">
                          <a:blip r:embed="rId6"/>
                          <a:srcRect/>
                          <a:tile tx="0" ty="0" sx="100000" sy="100000" flip="none" algn="tl"/>
                        </a:blipFill>
                        <a:ln w="1905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699" name="Rectangle 67" descr="栎木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00" y="3489"/>
                          <a:ext cx="48" cy="576"/>
                        </a:xfrm>
                        <a:prstGeom prst="rect">
                          <a:avLst/>
                        </a:prstGeom>
                        <a:blipFill dpi="0" rotWithShape="0">
                          <a:blip r:embed="rId6"/>
                          <a:srcRect/>
                          <a:tile tx="0" ty="0" sx="100000" sy="100000" flip="none" algn="tl"/>
                        </a:blipFill>
                        <a:ln w="1905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  <p:sp>
                      <p:nvSpPr>
                        <p:cNvPr id="197700" name="Arc 68"/>
                        <p:cNvSpPr>
                          <a:spLocks/>
                        </p:cNvSpPr>
                        <p:nvPr/>
                      </p:nvSpPr>
                      <p:spPr bwMode="auto">
                        <a:xfrm rot="11400000">
                          <a:off x="1480" y="2614"/>
                          <a:ext cx="55" cy="125"/>
                        </a:xfrm>
                        <a:custGeom>
                          <a:avLst/>
                          <a:gdLst>
                            <a:gd name="G0" fmla="+- 0 0 0"/>
                            <a:gd name="G1" fmla="+- 21600 0 0"/>
                            <a:gd name="G2" fmla="+- 21600 0 0"/>
                            <a:gd name="T0" fmla="*/ 0 w 21600"/>
                            <a:gd name="T1" fmla="*/ 0 h 21600"/>
                            <a:gd name="T2" fmla="*/ 21600 w 21600"/>
                            <a:gd name="T3" fmla="*/ 21600 h 21600"/>
                            <a:gd name="T4" fmla="*/ 0 w 21600"/>
                            <a:gd name="T5" fmla="*/ 21600 h 21600"/>
                          </a:gdLst>
                          <a:ahLst/>
                          <a:cxnLst>
                            <a:cxn ang="0">
                              <a:pos x="T0" y="T1"/>
                            </a:cxn>
                            <a:cxn ang="0">
                              <a:pos x="T2" y="T3"/>
                            </a:cxn>
                            <a:cxn ang="0">
                              <a:pos x="T4" y="T5"/>
                            </a:cxn>
                          </a:cxnLst>
                          <a:rect l="0" t="0" r="r" b="b"/>
                          <a:pathLst>
                            <a:path w="21600" h="21600" fill="none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</a:path>
                            <a:path w="21600" h="21600" stroke="0" extrusionOk="0">
                              <a:moveTo>
                                <a:pt x="-1" y="0"/>
                              </a:moveTo>
                              <a:cubicBezTo>
                                <a:pt x="11929" y="0"/>
                                <a:pt x="21600" y="9670"/>
                                <a:pt x="21600" y="21600"/>
                              </a:cubicBezTo>
                              <a:lnTo>
                                <a:pt x="0" y="21600"/>
                              </a:lnTo>
                              <a:close/>
                            </a:path>
                          </a:pathLst>
                        </a:custGeom>
                        <a:noFill/>
                        <a:ln w="28575">
                          <a:solidFill>
                            <a:srgbClr val="FF0000"/>
                          </a:solidFill>
                          <a:round/>
                          <a:headEnd type="none" w="sm" len="lg"/>
                          <a:tailEnd type="none" w="sm" len="lg"/>
                        </a:ln>
                        <a:effectLst/>
                      </p:spPr>
                      <p:txBody>
                        <a:bodyPr wrap="none" anchor="ctr"/>
                        <a:lstStyle/>
                        <a:p>
                          <a:endParaRPr lang="zh-CN" altLang="en-US"/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11" name="Group 69"/>
            <p:cNvGrpSpPr>
              <a:grpSpLocks/>
            </p:cNvGrpSpPr>
            <p:nvPr/>
          </p:nvGrpSpPr>
          <p:grpSpPr bwMode="auto">
            <a:xfrm>
              <a:off x="1916" y="1678"/>
              <a:ext cx="2325" cy="964"/>
              <a:chOff x="1916" y="1678"/>
              <a:chExt cx="2325" cy="964"/>
            </a:xfrm>
          </p:grpSpPr>
          <p:sp>
            <p:nvSpPr>
              <p:cNvPr id="197702" name="Line 70"/>
              <p:cNvSpPr>
                <a:spLocks noChangeShapeType="1"/>
              </p:cNvSpPr>
              <p:nvPr/>
            </p:nvSpPr>
            <p:spPr bwMode="auto">
              <a:xfrm>
                <a:off x="1916" y="1678"/>
                <a:ext cx="709" cy="19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7703" name="Line 71"/>
              <p:cNvSpPr>
                <a:spLocks noChangeShapeType="1"/>
              </p:cNvSpPr>
              <p:nvPr/>
            </p:nvSpPr>
            <p:spPr bwMode="auto">
              <a:xfrm>
                <a:off x="1916" y="1877"/>
                <a:ext cx="709" cy="19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7704" name="Line 72"/>
              <p:cNvSpPr>
                <a:spLocks noChangeShapeType="1"/>
              </p:cNvSpPr>
              <p:nvPr/>
            </p:nvSpPr>
            <p:spPr bwMode="auto">
              <a:xfrm>
                <a:off x="1916" y="2074"/>
                <a:ext cx="709" cy="19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7705" name="Line 73"/>
              <p:cNvSpPr>
                <a:spLocks noChangeShapeType="1"/>
              </p:cNvSpPr>
              <p:nvPr/>
            </p:nvSpPr>
            <p:spPr bwMode="auto">
              <a:xfrm>
                <a:off x="1916" y="2273"/>
                <a:ext cx="709" cy="19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7706" name="Line 74"/>
              <p:cNvSpPr>
                <a:spLocks noChangeShapeType="1"/>
              </p:cNvSpPr>
              <p:nvPr/>
            </p:nvSpPr>
            <p:spPr bwMode="auto">
              <a:xfrm>
                <a:off x="1944" y="2443"/>
                <a:ext cx="709" cy="19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7707" name="Line 75"/>
              <p:cNvSpPr>
                <a:spLocks noChangeShapeType="1"/>
              </p:cNvSpPr>
              <p:nvPr/>
            </p:nvSpPr>
            <p:spPr bwMode="auto">
              <a:xfrm>
                <a:off x="2795" y="2103"/>
                <a:ext cx="1417" cy="397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7708" name="Line 76"/>
              <p:cNvSpPr>
                <a:spLocks noChangeShapeType="1"/>
              </p:cNvSpPr>
              <p:nvPr/>
            </p:nvSpPr>
            <p:spPr bwMode="auto">
              <a:xfrm>
                <a:off x="2738" y="1905"/>
                <a:ext cx="1503" cy="595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7709" name="Line 77"/>
              <p:cNvSpPr>
                <a:spLocks noChangeShapeType="1"/>
              </p:cNvSpPr>
              <p:nvPr/>
            </p:nvSpPr>
            <p:spPr bwMode="auto">
              <a:xfrm>
                <a:off x="2795" y="2273"/>
                <a:ext cx="1417" cy="227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7710" name="Line 78"/>
              <p:cNvSpPr>
                <a:spLocks noChangeShapeType="1"/>
              </p:cNvSpPr>
              <p:nvPr/>
            </p:nvSpPr>
            <p:spPr bwMode="auto">
              <a:xfrm>
                <a:off x="2795" y="2500"/>
                <a:ext cx="1446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7711" name="Line 79"/>
              <p:cNvSpPr>
                <a:spLocks noChangeShapeType="1"/>
              </p:cNvSpPr>
              <p:nvPr/>
            </p:nvSpPr>
            <p:spPr bwMode="auto">
              <a:xfrm flipV="1">
                <a:off x="2738" y="2500"/>
                <a:ext cx="1503" cy="14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Text Box 2"/>
          <p:cNvSpPr txBox="1">
            <a:spLocks noChangeArrowheads="1"/>
          </p:cNvSpPr>
          <p:nvPr/>
        </p:nvSpPr>
        <p:spPr bwMode="auto">
          <a:xfrm>
            <a:off x="611188" y="684213"/>
            <a:ext cx="77724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例</a:t>
            </a:r>
            <a:r>
              <a:rPr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1   </a:t>
            </a:r>
            <a:r>
              <a:rPr lang="zh-CN" altLang="en-US" sz="2800" dirty="0">
                <a:latin typeface="楷体_GB2312" pitchFamily="49" charset="-122"/>
              </a:rPr>
              <a:t>在单缝衍射中，</a:t>
            </a:r>
            <a:r>
              <a:rPr lang="zh-CN" altLang="en-US" sz="2800" dirty="0">
                <a:sym typeface="Symbol" pitchFamily="18" charset="2"/>
              </a:rPr>
              <a:t></a:t>
            </a:r>
            <a:r>
              <a:rPr lang="en-US" altLang="zh-CN" sz="2800" dirty="0">
                <a:sym typeface="Symbol" pitchFamily="18" charset="2"/>
              </a:rPr>
              <a:t>=600nm,  </a:t>
            </a:r>
            <a:r>
              <a:rPr lang="en-US" altLang="zh-CN" sz="2800" i="1" dirty="0">
                <a:sym typeface="Symbol" pitchFamily="18" charset="2"/>
              </a:rPr>
              <a:t>a</a:t>
            </a:r>
            <a:r>
              <a:rPr lang="en-US" altLang="zh-CN" sz="2800" dirty="0">
                <a:sym typeface="Symbol" pitchFamily="18" charset="2"/>
              </a:rPr>
              <a:t>=0.60mm, </a:t>
            </a:r>
            <a:r>
              <a:rPr lang="zh-CN" altLang="en-US" sz="2800" dirty="0">
                <a:sym typeface="Symbol" pitchFamily="18" charset="2"/>
              </a:rPr>
              <a:t>缝后有一焦距</a:t>
            </a:r>
            <a:r>
              <a:rPr lang="en-US" altLang="zh-CN" sz="2800" dirty="0"/>
              <a:t>f=60cm</a:t>
            </a:r>
            <a:r>
              <a:rPr lang="zh-CN" altLang="en-US" sz="2800" dirty="0"/>
              <a:t>透镜</a:t>
            </a:r>
            <a:r>
              <a:rPr lang="en-US" altLang="zh-CN" sz="2800" dirty="0"/>
              <a:t>,</a:t>
            </a:r>
            <a:r>
              <a:rPr lang="en-US" altLang="zh-CN" sz="2800" dirty="0">
                <a:latin typeface="楷体_GB2312" pitchFamily="49" charset="-122"/>
              </a:rPr>
              <a:t> </a:t>
            </a:r>
            <a:r>
              <a:rPr lang="zh-CN" altLang="en-US" sz="2800" dirty="0">
                <a:latin typeface="楷体_GB2312" pitchFamily="49" charset="-122"/>
              </a:rPr>
              <a:t>则（</a:t>
            </a:r>
            <a:r>
              <a:rPr lang="en-US" altLang="zh-CN" sz="2800" dirty="0">
                <a:latin typeface="楷体_GB2312" pitchFamily="49" charset="-122"/>
              </a:rPr>
              <a:t>1</a:t>
            </a:r>
            <a:r>
              <a:rPr lang="zh-CN" altLang="en-US" sz="2800" dirty="0">
                <a:latin typeface="楷体_GB2312" pitchFamily="49" charset="-122"/>
              </a:rPr>
              <a:t>）中央明纹宽度为多少？（</a:t>
            </a:r>
            <a:r>
              <a:rPr lang="en-US" altLang="zh-CN" sz="2800" dirty="0">
                <a:latin typeface="楷体_GB2312" pitchFamily="49" charset="-122"/>
              </a:rPr>
              <a:t>2</a:t>
            </a:r>
            <a:r>
              <a:rPr lang="zh-CN" altLang="en-US" sz="2800" dirty="0">
                <a:latin typeface="楷体_GB2312" pitchFamily="49" charset="-122"/>
              </a:rPr>
              <a:t>）两个第三级暗纹之间的距离？</a:t>
            </a:r>
          </a:p>
        </p:txBody>
      </p:sp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657225" y="2259013"/>
            <a:ext cx="56245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解</a:t>
            </a:r>
            <a:r>
              <a:rPr lang="zh-CN" altLang="en-US" sz="2800" dirty="0">
                <a:latin typeface="楷体_GB2312" pitchFamily="49" charset="-122"/>
              </a:rPr>
              <a:t>  </a:t>
            </a:r>
            <a:r>
              <a:rPr lang="zh-CN" altLang="en-US" sz="2800" dirty="0">
                <a:ea typeface="华文中宋" pitchFamily="2" charset="-122"/>
              </a:rPr>
              <a:t>⑴</a:t>
            </a:r>
            <a:r>
              <a:rPr lang="zh-CN" altLang="en-US" sz="2800" dirty="0"/>
              <a:t> 中央明纹的宽度</a:t>
            </a:r>
            <a:endParaRPr lang="zh-CN" altLang="en-US" sz="2800" dirty="0">
              <a:latin typeface="楷体_GB2312" pitchFamily="49" charset="-122"/>
            </a:endParaRPr>
          </a:p>
        </p:txBody>
      </p:sp>
      <p:graphicFrame>
        <p:nvGraphicFramePr>
          <p:cNvPr id="181252" name="Object 4"/>
          <p:cNvGraphicFramePr>
            <a:graphicFrameLocks noChangeAspect="1"/>
          </p:cNvGraphicFramePr>
          <p:nvPr/>
        </p:nvGraphicFramePr>
        <p:xfrm>
          <a:off x="4751388" y="2033588"/>
          <a:ext cx="2759075" cy="993775"/>
        </p:xfrm>
        <a:graphic>
          <a:graphicData uri="http://schemas.openxmlformats.org/presentationml/2006/ole">
            <p:oleObj spid="_x0000_s95234" name="公式" r:id="rId3" imgW="1714320" imgH="558720" progId="Equation.3">
              <p:embed/>
            </p:oleObj>
          </a:graphicData>
        </a:graphic>
      </p:graphicFrame>
      <p:sp>
        <p:nvSpPr>
          <p:cNvPr id="181253" name="Text Box 5"/>
          <p:cNvSpPr txBox="1">
            <a:spLocks noChangeArrowheads="1"/>
          </p:cNvSpPr>
          <p:nvPr/>
        </p:nvSpPr>
        <p:spPr bwMode="auto">
          <a:xfrm>
            <a:off x="1331913" y="2933700"/>
            <a:ext cx="7154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latin typeface="楷体_GB2312" pitchFamily="49" charset="-122"/>
              </a:rPr>
              <a:t>⑵</a:t>
            </a:r>
            <a:r>
              <a:rPr lang="zh-CN" altLang="en-US" sz="2800" dirty="0">
                <a:latin typeface="楷体_GB2312" pitchFamily="49" charset="-122"/>
              </a:rPr>
              <a:t>第三级暗纹在屏上的位置</a:t>
            </a:r>
          </a:p>
        </p:txBody>
      </p:sp>
      <p:graphicFrame>
        <p:nvGraphicFramePr>
          <p:cNvPr id="181254" name="Object 6"/>
          <p:cNvGraphicFramePr>
            <a:graphicFrameLocks noChangeAspect="1"/>
          </p:cNvGraphicFramePr>
          <p:nvPr/>
        </p:nvGraphicFramePr>
        <p:xfrm>
          <a:off x="2141538" y="3519488"/>
          <a:ext cx="2925762" cy="889000"/>
        </p:xfrm>
        <a:graphic>
          <a:graphicData uri="http://schemas.openxmlformats.org/presentationml/2006/ole">
            <p:oleObj spid="_x0000_s95235" name="Equation" r:id="rId4" imgW="1295280" imgH="393480" progId="">
              <p:embed/>
            </p:oleObj>
          </a:graphicData>
        </a:graphic>
      </p:graphicFrame>
      <p:sp>
        <p:nvSpPr>
          <p:cNvPr id="181255" name="Rectangle 7"/>
          <p:cNvSpPr>
            <a:spLocks noChangeArrowheads="1"/>
          </p:cNvSpPr>
          <p:nvPr/>
        </p:nvSpPr>
        <p:spPr bwMode="auto">
          <a:xfrm>
            <a:off x="1511300" y="4464050"/>
            <a:ext cx="4470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楷体_GB2312" pitchFamily="49" charset="-122"/>
              </a:rPr>
              <a:t>两个第三级暗纹之间的距离</a:t>
            </a:r>
          </a:p>
        </p:txBody>
      </p:sp>
      <p:graphicFrame>
        <p:nvGraphicFramePr>
          <p:cNvPr id="181256" name="Object 8"/>
          <p:cNvGraphicFramePr>
            <a:graphicFrameLocks noChangeAspect="1"/>
          </p:cNvGraphicFramePr>
          <p:nvPr/>
        </p:nvGraphicFramePr>
        <p:xfrm>
          <a:off x="1646238" y="5003800"/>
          <a:ext cx="6300787" cy="1027113"/>
        </p:xfrm>
        <a:graphic>
          <a:graphicData uri="http://schemas.openxmlformats.org/presentationml/2006/ole">
            <p:oleObj spid="_x0000_s95236" name="Equation" r:id="rId5" imgW="2412720" imgH="39348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1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181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"/>
                                        <p:tgtEl>
                                          <p:spTgt spid="181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1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 autoUpdateAnimBg="0"/>
      <p:bldP spid="181253" grpId="0" build="p" autoUpdateAnimBg="0"/>
      <p:bldP spid="18125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ChangeArrowheads="1"/>
          </p:cNvSpPr>
          <p:nvPr/>
        </p:nvSpPr>
        <p:spPr bwMode="auto">
          <a:xfrm>
            <a:off x="500034" y="428604"/>
            <a:ext cx="46355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二</a:t>
            </a:r>
            <a:r>
              <a:rPr lang="zh-CN" altLang="en-US" sz="2800" dirty="0" smtClean="0">
                <a:solidFill>
                  <a:srgbClr val="CC0000"/>
                </a:solidFill>
                <a:latin typeface="楷体_GB2312" pitchFamily="49" charset="-122"/>
              </a:rPr>
              <a:t>、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圆孔夫琅禾费衍射 </a:t>
            </a:r>
          </a:p>
        </p:txBody>
      </p:sp>
      <p:sp>
        <p:nvSpPr>
          <p:cNvPr id="151555" name="Text Box 3"/>
          <p:cNvSpPr txBox="1">
            <a:spLocks noChangeArrowheads="1"/>
          </p:cNvSpPr>
          <p:nvPr/>
        </p:nvSpPr>
        <p:spPr bwMode="auto">
          <a:xfrm>
            <a:off x="476250" y="1449388"/>
            <a:ext cx="77406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800" dirty="0">
                <a:latin typeface="楷体_GB2312" pitchFamily="49" charset="-122"/>
              </a:rPr>
              <a:t>   </a:t>
            </a:r>
            <a:r>
              <a:rPr kumimoji="0" lang="zh-CN" altLang="en-US" sz="2800" dirty="0">
                <a:latin typeface="楷体_GB2312" pitchFamily="49" charset="-122"/>
              </a:rPr>
              <a:t>光通过眼睛的瞳孔、望远镜、显微镜、照相机所成的像都是光波通过圆孔的衍射图样。</a:t>
            </a:r>
          </a:p>
        </p:txBody>
      </p:sp>
      <p:sp>
        <p:nvSpPr>
          <p:cNvPr id="151556" name="Text Box 4"/>
          <p:cNvSpPr txBox="1">
            <a:spLocks noChangeArrowheads="1"/>
          </p:cNvSpPr>
          <p:nvPr/>
        </p:nvSpPr>
        <p:spPr bwMode="auto">
          <a:xfrm>
            <a:off x="395288" y="5300663"/>
            <a:ext cx="849788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楷体_GB2312" pitchFamily="49" charset="-122"/>
              </a:rPr>
              <a:t>平行光垂直通过圆孔时，在透镜的焦平面上形成明、暗交替的环形衍射图样，中心的圆斑称爱里斑。</a:t>
            </a:r>
          </a:p>
        </p:txBody>
      </p:sp>
      <p:sp>
        <p:nvSpPr>
          <p:cNvPr id="151557" name="Oval 5"/>
          <p:cNvSpPr>
            <a:spLocks noChangeArrowheads="1"/>
          </p:cNvSpPr>
          <p:nvPr/>
        </p:nvSpPr>
        <p:spPr bwMode="auto">
          <a:xfrm>
            <a:off x="1997075" y="3576638"/>
            <a:ext cx="152400" cy="304800"/>
          </a:xfrm>
          <a:prstGeom prst="ellipse">
            <a:avLst/>
          </a:prstGeom>
          <a:solidFill>
            <a:schemeClr val="bg1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646238" y="2573338"/>
            <a:ext cx="3733800" cy="2543175"/>
            <a:chOff x="1066" y="1366"/>
            <a:chExt cx="2352" cy="1602"/>
          </a:xfrm>
        </p:grpSpPr>
        <p:graphicFrame>
          <p:nvGraphicFramePr>
            <p:cNvPr id="151559" name="Object 7"/>
            <p:cNvGraphicFramePr>
              <a:graphicFrameLocks noChangeAspect="1"/>
            </p:cNvGraphicFramePr>
            <p:nvPr/>
          </p:nvGraphicFramePr>
          <p:xfrm>
            <a:off x="2200" y="1366"/>
            <a:ext cx="236" cy="253"/>
          </p:xfrm>
          <a:graphic>
            <a:graphicData uri="http://schemas.openxmlformats.org/presentationml/2006/ole">
              <p:oleObj spid="_x0000_s107522" name="公式" r:id="rId3" imgW="164880" imgH="177480" progId="Equation.3">
                <p:embed/>
              </p:oleObj>
            </a:graphicData>
          </a:graphic>
        </p:graphicFrame>
        <p:graphicFrame>
          <p:nvGraphicFramePr>
            <p:cNvPr id="151560" name="Object 8"/>
            <p:cNvGraphicFramePr>
              <a:graphicFrameLocks noChangeAspect="1"/>
            </p:cNvGraphicFramePr>
            <p:nvPr/>
          </p:nvGraphicFramePr>
          <p:xfrm>
            <a:off x="1738" y="1692"/>
            <a:ext cx="251" cy="296"/>
          </p:xfrm>
          <a:graphic>
            <a:graphicData uri="http://schemas.openxmlformats.org/presentationml/2006/ole">
              <p:oleObj spid="_x0000_s107523" name="Equation" r:id="rId4" imgW="139680" imgH="164880" progId="Equation.3">
                <p:embed/>
              </p:oleObj>
            </a:graphicData>
          </a:graphic>
        </p:graphicFrame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066" y="1432"/>
              <a:ext cx="2352" cy="1536"/>
              <a:chOff x="1066" y="1432"/>
              <a:chExt cx="2352" cy="1536"/>
            </a:xfrm>
          </p:grpSpPr>
          <p:sp>
            <p:nvSpPr>
              <p:cNvPr id="151562" name="AutoShape 10"/>
              <p:cNvSpPr>
                <a:spLocks noChangeArrowheads="1"/>
              </p:cNvSpPr>
              <p:nvPr/>
            </p:nvSpPr>
            <p:spPr bwMode="auto">
              <a:xfrm rot="5400000">
                <a:off x="2170" y="1720"/>
                <a:ext cx="1536" cy="960"/>
              </a:xfrm>
              <a:prstGeom prst="parallelogram">
                <a:avLst>
                  <a:gd name="adj" fmla="val 40000"/>
                </a:avLst>
              </a:prstGeom>
              <a:solidFill>
                <a:srgbClr val="333333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1563" name="AutoShape 11" descr="棕色大理石"/>
              <p:cNvSpPr>
                <a:spLocks noChangeArrowheads="1"/>
              </p:cNvSpPr>
              <p:nvPr/>
            </p:nvSpPr>
            <p:spPr bwMode="auto">
              <a:xfrm rot="5400000">
                <a:off x="850" y="1912"/>
                <a:ext cx="960" cy="528"/>
              </a:xfrm>
              <a:prstGeom prst="parallelogram">
                <a:avLst>
                  <a:gd name="adj" fmla="val 42416"/>
                </a:avLst>
              </a:prstGeom>
              <a:blipFill dpi="0" rotWithShape="0">
                <a:blip r:embed="rId5"/>
                <a:srcRect/>
                <a:tile tx="0" ty="0" sx="100000" sy="100000" flip="none" algn="tl"/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1564" name="Oval 12"/>
              <p:cNvSpPr>
                <a:spLocks noChangeArrowheads="1"/>
              </p:cNvSpPr>
              <p:nvPr/>
            </p:nvSpPr>
            <p:spPr bwMode="auto">
              <a:xfrm>
                <a:off x="1978" y="1844"/>
                <a:ext cx="96" cy="672"/>
              </a:xfrm>
              <a:prstGeom prst="ellipse">
                <a:avLst/>
              </a:prstGeom>
              <a:solidFill>
                <a:srgbClr val="00FFFF">
                  <a:alpha val="50000"/>
                </a:srgbClr>
              </a:solidFill>
              <a:ln w="9525">
                <a:solidFill>
                  <a:srgbClr val="006666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941763" y="3159125"/>
            <a:ext cx="1162050" cy="1371600"/>
            <a:chOff x="2448" y="1153"/>
            <a:chExt cx="732" cy="864"/>
          </a:xfrm>
        </p:grpSpPr>
        <p:sp>
          <p:nvSpPr>
            <p:cNvPr id="151566" name="Oval 14"/>
            <p:cNvSpPr>
              <a:spLocks noChangeArrowheads="1"/>
            </p:cNvSpPr>
            <p:nvPr/>
          </p:nvSpPr>
          <p:spPr bwMode="auto">
            <a:xfrm rot="-211580">
              <a:off x="2544" y="1272"/>
              <a:ext cx="529" cy="650"/>
            </a:xfrm>
            <a:prstGeom prst="ellipse">
              <a:avLst/>
            </a:prstGeom>
            <a:solidFill>
              <a:srgbClr val="FFD48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67" name="Oval 15"/>
            <p:cNvSpPr>
              <a:spLocks noChangeArrowheads="1"/>
            </p:cNvSpPr>
            <p:nvPr/>
          </p:nvSpPr>
          <p:spPr bwMode="auto">
            <a:xfrm rot="-211580">
              <a:off x="2629" y="1365"/>
              <a:ext cx="371" cy="447"/>
            </a:xfrm>
            <a:prstGeom prst="ellipse">
              <a:avLst/>
            </a:prstGeom>
            <a:solidFill>
              <a:srgbClr val="63470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68" name="Oval 16"/>
            <p:cNvSpPr>
              <a:spLocks noChangeArrowheads="1"/>
            </p:cNvSpPr>
            <p:nvPr/>
          </p:nvSpPr>
          <p:spPr bwMode="auto">
            <a:xfrm rot="-211580">
              <a:off x="2665" y="1415"/>
              <a:ext cx="299" cy="358"/>
            </a:xfrm>
            <a:prstGeom prst="ellipse">
              <a:avLst/>
            </a:prstGeom>
            <a:solidFill>
              <a:srgbClr val="FFD48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69" name="AutoShape 17"/>
            <p:cNvSpPr>
              <a:spLocks noChangeArrowheads="1"/>
            </p:cNvSpPr>
            <p:nvPr/>
          </p:nvSpPr>
          <p:spPr bwMode="auto">
            <a:xfrm>
              <a:off x="2448" y="1153"/>
              <a:ext cx="732" cy="864"/>
            </a:xfrm>
            <a:custGeom>
              <a:avLst/>
              <a:gdLst>
                <a:gd name="G0" fmla="+- 591 0 0"/>
                <a:gd name="G1" fmla="+- 21600 0 591"/>
                <a:gd name="G2" fmla="+- 21600 0 59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91" y="10800"/>
                  </a:moveTo>
                  <a:cubicBezTo>
                    <a:pt x="591" y="16438"/>
                    <a:pt x="5162" y="21009"/>
                    <a:pt x="10800" y="21009"/>
                  </a:cubicBezTo>
                  <a:cubicBezTo>
                    <a:pt x="16438" y="21009"/>
                    <a:pt x="21009" y="16438"/>
                    <a:pt x="21009" y="10800"/>
                  </a:cubicBezTo>
                  <a:cubicBezTo>
                    <a:pt x="21009" y="5162"/>
                    <a:pt x="16438" y="591"/>
                    <a:pt x="10800" y="591"/>
                  </a:cubicBezTo>
                  <a:cubicBezTo>
                    <a:pt x="5162" y="591"/>
                    <a:pt x="591" y="5162"/>
                    <a:pt x="591" y="10800"/>
                  </a:cubicBezTo>
                  <a:close/>
                </a:path>
              </a:pathLst>
            </a:custGeom>
            <a:solidFill>
              <a:srgbClr val="FFD48F">
                <a:alpha val="50000"/>
              </a:srgbClr>
            </a:solidFill>
            <a:ln w="9525">
              <a:noFill/>
              <a:round/>
              <a:headEnd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70" name="AutoShape 18"/>
            <p:cNvSpPr>
              <a:spLocks noChangeArrowheads="1"/>
            </p:cNvSpPr>
            <p:nvPr/>
          </p:nvSpPr>
          <p:spPr bwMode="auto">
            <a:xfrm>
              <a:off x="2459" y="1176"/>
              <a:ext cx="698" cy="816"/>
            </a:xfrm>
            <a:custGeom>
              <a:avLst/>
              <a:gdLst>
                <a:gd name="G0" fmla="+- 3868 0 0"/>
                <a:gd name="G1" fmla="+- 21600 0 3868"/>
                <a:gd name="G2" fmla="+- 21600 0 3868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868" y="10800"/>
                  </a:moveTo>
                  <a:cubicBezTo>
                    <a:pt x="3868" y="14628"/>
                    <a:pt x="6972" y="17732"/>
                    <a:pt x="10800" y="17732"/>
                  </a:cubicBezTo>
                  <a:cubicBezTo>
                    <a:pt x="14628" y="17732"/>
                    <a:pt x="17732" y="14628"/>
                    <a:pt x="17732" y="10800"/>
                  </a:cubicBezTo>
                  <a:cubicBezTo>
                    <a:pt x="17732" y="6972"/>
                    <a:pt x="14628" y="3868"/>
                    <a:pt x="10800" y="3868"/>
                  </a:cubicBezTo>
                  <a:cubicBezTo>
                    <a:pt x="6972" y="3868"/>
                    <a:pt x="3868" y="6972"/>
                    <a:pt x="3868" y="10800"/>
                  </a:cubicBezTo>
                  <a:close/>
                </a:path>
              </a:pathLst>
            </a:custGeom>
            <a:solidFill>
              <a:srgbClr val="634701"/>
            </a:solidFill>
            <a:ln w="9525">
              <a:solidFill>
                <a:schemeClr val="tx1"/>
              </a:solidFill>
              <a:round/>
              <a:headEnd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625475" y="3297238"/>
            <a:ext cx="1676400" cy="1066800"/>
            <a:chOff x="336" y="1252"/>
            <a:chExt cx="1056" cy="672"/>
          </a:xfrm>
        </p:grpSpPr>
        <p:sp>
          <p:nvSpPr>
            <p:cNvPr id="151572" name="Line 20"/>
            <p:cNvSpPr>
              <a:spLocks noChangeShapeType="1"/>
            </p:cNvSpPr>
            <p:nvPr/>
          </p:nvSpPr>
          <p:spPr bwMode="auto">
            <a:xfrm>
              <a:off x="336" y="1492"/>
              <a:ext cx="720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73" name="Line 21"/>
            <p:cNvSpPr>
              <a:spLocks noChangeShapeType="1"/>
            </p:cNvSpPr>
            <p:nvPr/>
          </p:nvSpPr>
          <p:spPr bwMode="auto">
            <a:xfrm flipV="1">
              <a:off x="720" y="1684"/>
              <a:ext cx="624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74" name="Line 22"/>
            <p:cNvSpPr>
              <a:spLocks noChangeShapeType="1"/>
            </p:cNvSpPr>
            <p:nvPr/>
          </p:nvSpPr>
          <p:spPr bwMode="auto">
            <a:xfrm>
              <a:off x="528" y="1588"/>
              <a:ext cx="672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75" name="Line 23"/>
            <p:cNvSpPr>
              <a:spLocks noChangeShapeType="1"/>
            </p:cNvSpPr>
            <p:nvPr/>
          </p:nvSpPr>
          <p:spPr bwMode="auto">
            <a:xfrm>
              <a:off x="384" y="1252"/>
              <a:ext cx="720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76" name="Line 24"/>
            <p:cNvSpPr>
              <a:spLocks noChangeShapeType="1"/>
            </p:cNvSpPr>
            <p:nvPr/>
          </p:nvSpPr>
          <p:spPr bwMode="auto">
            <a:xfrm flipV="1">
              <a:off x="768" y="1444"/>
              <a:ext cx="624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77" name="Line 25"/>
            <p:cNvSpPr>
              <a:spLocks noChangeShapeType="1"/>
            </p:cNvSpPr>
            <p:nvPr/>
          </p:nvSpPr>
          <p:spPr bwMode="auto">
            <a:xfrm>
              <a:off x="576" y="1348"/>
              <a:ext cx="672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78" name="Line 26"/>
            <p:cNvSpPr>
              <a:spLocks noChangeShapeType="1"/>
            </p:cNvSpPr>
            <p:nvPr/>
          </p:nvSpPr>
          <p:spPr bwMode="auto">
            <a:xfrm>
              <a:off x="384" y="1732"/>
              <a:ext cx="720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79" name="Line 27"/>
            <p:cNvSpPr>
              <a:spLocks noChangeShapeType="1"/>
            </p:cNvSpPr>
            <p:nvPr/>
          </p:nvSpPr>
          <p:spPr bwMode="auto">
            <a:xfrm flipV="1">
              <a:off x="768" y="1924"/>
              <a:ext cx="624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80" name="Line 28"/>
            <p:cNvSpPr>
              <a:spLocks noChangeShapeType="1"/>
            </p:cNvSpPr>
            <p:nvPr/>
          </p:nvSpPr>
          <p:spPr bwMode="auto">
            <a:xfrm>
              <a:off x="576" y="1828"/>
              <a:ext cx="672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2425700" y="3657600"/>
            <a:ext cx="2133600" cy="304800"/>
            <a:chOff x="1488" y="1492"/>
            <a:chExt cx="1344" cy="192"/>
          </a:xfrm>
        </p:grpSpPr>
        <p:sp>
          <p:nvSpPr>
            <p:cNvPr id="151582" name="Line 30"/>
            <p:cNvSpPr>
              <a:spLocks noChangeShapeType="1"/>
            </p:cNvSpPr>
            <p:nvPr/>
          </p:nvSpPr>
          <p:spPr bwMode="auto">
            <a:xfrm>
              <a:off x="1488" y="1588"/>
              <a:ext cx="1344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83" name="Line 31"/>
            <p:cNvSpPr>
              <a:spLocks noChangeShapeType="1"/>
            </p:cNvSpPr>
            <p:nvPr/>
          </p:nvSpPr>
          <p:spPr bwMode="auto">
            <a:xfrm>
              <a:off x="1488" y="1492"/>
              <a:ext cx="432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84" name="Line 32"/>
            <p:cNvSpPr>
              <a:spLocks noChangeShapeType="1"/>
            </p:cNvSpPr>
            <p:nvPr/>
          </p:nvSpPr>
          <p:spPr bwMode="auto">
            <a:xfrm>
              <a:off x="1488" y="1684"/>
              <a:ext cx="432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85" name="Line 33"/>
            <p:cNvSpPr>
              <a:spLocks noChangeShapeType="1"/>
            </p:cNvSpPr>
            <p:nvPr/>
          </p:nvSpPr>
          <p:spPr bwMode="auto">
            <a:xfrm>
              <a:off x="1920" y="1492"/>
              <a:ext cx="864" cy="96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86" name="Line 34"/>
            <p:cNvSpPr>
              <a:spLocks noChangeShapeType="1"/>
            </p:cNvSpPr>
            <p:nvPr/>
          </p:nvSpPr>
          <p:spPr bwMode="auto">
            <a:xfrm flipV="1">
              <a:off x="1920" y="1588"/>
              <a:ext cx="912" cy="96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7" name="Group 35"/>
          <p:cNvGrpSpPr>
            <a:grpSpLocks/>
          </p:cNvGrpSpPr>
          <p:nvPr/>
        </p:nvGrpSpPr>
        <p:grpSpPr bwMode="auto">
          <a:xfrm>
            <a:off x="5516563" y="2663825"/>
            <a:ext cx="2514600" cy="2514600"/>
            <a:chOff x="148" y="148"/>
            <a:chExt cx="1768" cy="1671"/>
          </a:xfrm>
        </p:grpSpPr>
        <p:sp>
          <p:nvSpPr>
            <p:cNvPr id="151588" name="Oval 36" descr="10%"/>
            <p:cNvSpPr>
              <a:spLocks noChangeArrowheads="1"/>
            </p:cNvSpPr>
            <p:nvPr/>
          </p:nvSpPr>
          <p:spPr bwMode="auto">
            <a:xfrm>
              <a:off x="148" y="148"/>
              <a:ext cx="1768" cy="1671"/>
            </a:xfrm>
            <a:prstGeom prst="ellipse">
              <a:avLst/>
            </a:prstGeom>
            <a:pattFill prst="pct10">
              <a:fgClr>
                <a:srgbClr val="FFCC00"/>
              </a:fgClr>
              <a:bgClr>
                <a:schemeClr val="tx2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89" name="Oval 37" descr="25%"/>
            <p:cNvSpPr>
              <a:spLocks noChangeArrowheads="1"/>
            </p:cNvSpPr>
            <p:nvPr/>
          </p:nvSpPr>
          <p:spPr bwMode="auto">
            <a:xfrm>
              <a:off x="211" y="208"/>
              <a:ext cx="1642" cy="1551"/>
            </a:xfrm>
            <a:prstGeom prst="ellipse">
              <a:avLst/>
            </a:prstGeom>
            <a:pattFill prst="pct25">
              <a:fgClr>
                <a:schemeClr val="tx2"/>
              </a:fgClr>
              <a:bgClr>
                <a:srgbClr val="FFCC00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90" name="Oval 38" descr="10%"/>
            <p:cNvSpPr>
              <a:spLocks noChangeArrowheads="1"/>
            </p:cNvSpPr>
            <p:nvPr/>
          </p:nvSpPr>
          <p:spPr bwMode="auto">
            <a:xfrm>
              <a:off x="275" y="267"/>
              <a:ext cx="1514" cy="1433"/>
            </a:xfrm>
            <a:prstGeom prst="ellipse">
              <a:avLst/>
            </a:prstGeom>
            <a:pattFill prst="pct10">
              <a:fgClr>
                <a:srgbClr val="FFCC00"/>
              </a:fgClr>
              <a:bgClr>
                <a:schemeClr val="tx2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91" name="Oval 39" descr="小纸屑"/>
            <p:cNvSpPr>
              <a:spLocks noChangeArrowheads="1"/>
            </p:cNvSpPr>
            <p:nvPr/>
          </p:nvSpPr>
          <p:spPr bwMode="auto">
            <a:xfrm>
              <a:off x="370" y="358"/>
              <a:ext cx="1324" cy="1251"/>
            </a:xfrm>
            <a:prstGeom prst="ellipse">
              <a:avLst/>
            </a:prstGeom>
            <a:pattFill prst="smConfetti">
              <a:fgClr>
                <a:schemeClr val="tx2"/>
              </a:fgClr>
              <a:bgClr>
                <a:srgbClr val="FFCC00"/>
              </a:bgClr>
            </a:patt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92" name="Oval 40"/>
            <p:cNvSpPr>
              <a:spLocks noChangeArrowheads="1"/>
            </p:cNvSpPr>
            <p:nvPr/>
          </p:nvSpPr>
          <p:spPr bwMode="auto">
            <a:xfrm>
              <a:off x="465" y="448"/>
              <a:ext cx="1134" cy="1071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93" name="Oval 41"/>
            <p:cNvSpPr>
              <a:spLocks noChangeArrowheads="1"/>
            </p:cNvSpPr>
            <p:nvPr/>
          </p:nvSpPr>
          <p:spPr bwMode="auto">
            <a:xfrm>
              <a:off x="529" y="508"/>
              <a:ext cx="1006" cy="951"/>
            </a:xfrm>
            <a:prstGeom prst="ellipse">
              <a:avLst/>
            </a:prstGeom>
            <a:solidFill>
              <a:srgbClr val="FFCC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94" name="Oval 42"/>
            <p:cNvSpPr>
              <a:spLocks noChangeArrowheads="1"/>
            </p:cNvSpPr>
            <p:nvPr/>
          </p:nvSpPr>
          <p:spPr bwMode="auto">
            <a:xfrm>
              <a:off x="623" y="598"/>
              <a:ext cx="818" cy="771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95" name="Oval 43"/>
            <p:cNvSpPr>
              <a:spLocks noChangeArrowheads="1"/>
            </p:cNvSpPr>
            <p:nvPr/>
          </p:nvSpPr>
          <p:spPr bwMode="auto">
            <a:xfrm>
              <a:off x="687" y="658"/>
              <a:ext cx="690" cy="651"/>
            </a:xfrm>
            <a:prstGeom prst="ellipse">
              <a:avLst/>
            </a:prstGeom>
            <a:solidFill>
              <a:srgbClr val="FFCC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96" name="Oval 44"/>
            <p:cNvSpPr>
              <a:spLocks noChangeArrowheads="1"/>
            </p:cNvSpPr>
            <p:nvPr/>
          </p:nvSpPr>
          <p:spPr bwMode="auto">
            <a:xfrm>
              <a:off x="814" y="778"/>
              <a:ext cx="436" cy="411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597" name="Oval 45"/>
            <p:cNvSpPr>
              <a:spLocks noChangeArrowheads="1"/>
            </p:cNvSpPr>
            <p:nvPr/>
          </p:nvSpPr>
          <p:spPr bwMode="auto">
            <a:xfrm>
              <a:off x="845" y="806"/>
              <a:ext cx="374" cy="355"/>
            </a:xfrm>
            <a:prstGeom prst="ellipse">
              <a:avLst/>
            </a:prstGeom>
            <a:solidFill>
              <a:srgbClr val="FFCC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6686550" y="3473450"/>
            <a:ext cx="2057400" cy="1373188"/>
            <a:chOff x="4368" y="1295"/>
            <a:chExt cx="1296" cy="865"/>
          </a:xfrm>
        </p:grpSpPr>
        <p:sp>
          <p:nvSpPr>
            <p:cNvPr id="151599" name="Line 47"/>
            <p:cNvSpPr>
              <a:spLocks noChangeShapeType="1"/>
            </p:cNvSpPr>
            <p:nvPr/>
          </p:nvSpPr>
          <p:spPr bwMode="auto">
            <a:xfrm flipH="1" flipV="1">
              <a:off x="4368" y="1584"/>
              <a:ext cx="864" cy="14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1600" name="Text Box 48"/>
            <p:cNvSpPr txBox="1">
              <a:spLocks noChangeArrowheads="1"/>
            </p:cNvSpPr>
            <p:nvPr/>
          </p:nvSpPr>
          <p:spPr bwMode="auto">
            <a:xfrm>
              <a:off x="5184" y="1295"/>
              <a:ext cx="480" cy="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>
                  <a:solidFill>
                    <a:srgbClr val="0000FF"/>
                  </a:solidFill>
                  <a:latin typeface="楷体_GB2312" pitchFamily="49" charset="-122"/>
                </a:rPr>
                <a:t>爱里斑</a:t>
              </a:r>
            </a:p>
          </p:txBody>
        </p:sp>
      </p:grpSp>
      <p:sp>
        <p:nvSpPr>
          <p:cNvPr id="151601" name="Rectangle 49"/>
          <p:cNvSpPr>
            <a:spLocks noChangeArrowheads="1"/>
          </p:cNvSpPr>
          <p:nvPr/>
        </p:nvSpPr>
        <p:spPr bwMode="auto">
          <a:xfrm>
            <a:off x="836613" y="954088"/>
            <a:ext cx="46355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2800" dirty="0">
                <a:solidFill>
                  <a:srgbClr val="0000CC"/>
                </a:solidFill>
                <a:latin typeface="楷体_GB2312" pitchFamily="49" charset="-122"/>
              </a:rPr>
              <a:t>1.</a:t>
            </a:r>
            <a:r>
              <a:rPr lang="zh-CN" altLang="en-US" sz="2800" dirty="0">
                <a:solidFill>
                  <a:srgbClr val="0000CC"/>
                </a:solidFill>
                <a:latin typeface="楷体_GB2312" pitchFamily="49" charset="-122"/>
              </a:rPr>
              <a:t>圆孔夫琅禾费衍射 </a:t>
            </a:r>
          </a:p>
        </p:txBody>
      </p:sp>
      <p:sp>
        <p:nvSpPr>
          <p:cNvPr id="151602" name="Oval 50"/>
          <p:cNvSpPr>
            <a:spLocks noChangeArrowheads="1"/>
          </p:cNvSpPr>
          <p:nvPr/>
        </p:nvSpPr>
        <p:spPr bwMode="auto">
          <a:xfrm>
            <a:off x="1736725" y="3384550"/>
            <a:ext cx="631825" cy="8985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5" grpId="0"/>
      <p:bldP spid="15155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1300" y="458788"/>
            <a:ext cx="5491163" cy="5194300"/>
          </a:xfrm>
          <a:prstGeom prst="rect">
            <a:avLst/>
          </a:prstGeom>
          <a:noFill/>
          <a:ln w="1270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152579" name="Rectangle 3"/>
          <p:cNvSpPr>
            <a:spLocks noChangeArrowheads="1"/>
          </p:cNvSpPr>
          <p:nvPr/>
        </p:nvSpPr>
        <p:spPr bwMode="auto">
          <a:xfrm>
            <a:off x="1692275" y="5678488"/>
            <a:ext cx="549116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zh-CN" altLang="en-US" sz="3200"/>
              <a:t>圆孔夫琅禾费衍射条纹照片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22288" y="4689475"/>
            <a:ext cx="3167062" cy="635000"/>
            <a:chOff x="3669" y="2784"/>
            <a:chExt cx="1995" cy="400"/>
          </a:xfrm>
        </p:grpSpPr>
        <p:sp>
          <p:nvSpPr>
            <p:cNvPr id="153603" name="Rectangle 3"/>
            <p:cNvSpPr>
              <a:spLocks noChangeArrowheads="1"/>
            </p:cNvSpPr>
            <p:nvPr/>
          </p:nvSpPr>
          <p:spPr bwMode="auto">
            <a:xfrm>
              <a:off x="3984" y="2800"/>
              <a:ext cx="168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 type="none" w="sm" len="lg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dirty="0">
                  <a:solidFill>
                    <a:srgbClr val="0000FF"/>
                  </a:solidFill>
                  <a:latin typeface="楷体_GB2312" pitchFamily="49" charset="-122"/>
                </a:rPr>
                <a:t>：</a:t>
              </a:r>
              <a:r>
                <a:rPr kumimoji="0" lang="zh-CN" altLang="en-US" sz="2800" dirty="0">
                  <a:solidFill>
                    <a:srgbClr val="0000FF"/>
                  </a:solidFill>
                  <a:latin typeface="楷体_GB2312" pitchFamily="49" charset="-122"/>
                </a:rPr>
                <a:t>爱里斑直径</a:t>
              </a:r>
            </a:p>
          </p:txBody>
        </p:sp>
        <p:graphicFrame>
          <p:nvGraphicFramePr>
            <p:cNvPr id="153604" name="Object 4"/>
            <p:cNvGraphicFramePr>
              <a:graphicFrameLocks noChangeAspect="1"/>
            </p:cNvGraphicFramePr>
            <p:nvPr/>
          </p:nvGraphicFramePr>
          <p:xfrm>
            <a:off x="3669" y="2784"/>
            <a:ext cx="315" cy="400"/>
          </p:xfrm>
          <a:graphic>
            <a:graphicData uri="http://schemas.openxmlformats.org/presentationml/2006/ole">
              <p:oleObj spid="_x0000_s108555" name="Equation" r:id="rId3" imgW="139680" imgH="177480" progId="Equation.3">
                <p:embed/>
              </p:oleObj>
            </a:graphicData>
          </a:graphic>
        </p:graphicFrame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3762375" y="3068638"/>
            <a:ext cx="4422775" cy="1905000"/>
            <a:chOff x="566" y="2568"/>
            <a:chExt cx="2786" cy="1200"/>
          </a:xfrm>
        </p:grpSpPr>
        <p:sp>
          <p:nvSpPr>
            <p:cNvPr id="153606" name="Rectangle 6"/>
            <p:cNvSpPr>
              <a:spLocks noChangeArrowheads="1"/>
            </p:cNvSpPr>
            <p:nvPr/>
          </p:nvSpPr>
          <p:spPr bwMode="auto">
            <a:xfrm>
              <a:off x="1190" y="2664"/>
              <a:ext cx="48" cy="288"/>
            </a:xfrm>
            <a:prstGeom prst="rect">
              <a:avLst/>
            </a:prstGeom>
            <a:solidFill>
              <a:srgbClr val="66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07" name="Rectangle 7"/>
            <p:cNvSpPr>
              <a:spLocks noChangeArrowheads="1"/>
            </p:cNvSpPr>
            <p:nvPr/>
          </p:nvSpPr>
          <p:spPr bwMode="auto">
            <a:xfrm>
              <a:off x="1190" y="3336"/>
              <a:ext cx="48" cy="288"/>
            </a:xfrm>
            <a:prstGeom prst="rect">
              <a:avLst/>
            </a:prstGeom>
            <a:solidFill>
              <a:srgbClr val="66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08" name="Line 8"/>
            <p:cNvSpPr>
              <a:spLocks noChangeShapeType="1"/>
            </p:cNvSpPr>
            <p:nvPr/>
          </p:nvSpPr>
          <p:spPr bwMode="auto">
            <a:xfrm>
              <a:off x="566" y="3144"/>
              <a:ext cx="27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Dot"/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09" name="Rectangle 9"/>
            <p:cNvSpPr>
              <a:spLocks noChangeArrowheads="1"/>
            </p:cNvSpPr>
            <p:nvPr/>
          </p:nvSpPr>
          <p:spPr bwMode="auto">
            <a:xfrm>
              <a:off x="2918" y="2568"/>
              <a:ext cx="48" cy="120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10" name="Line 10"/>
            <p:cNvSpPr>
              <a:spLocks noChangeShapeType="1"/>
            </p:cNvSpPr>
            <p:nvPr/>
          </p:nvSpPr>
          <p:spPr bwMode="auto">
            <a:xfrm>
              <a:off x="902" y="2952"/>
              <a:ext cx="33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11" name="Line 11"/>
            <p:cNvSpPr>
              <a:spLocks noChangeShapeType="1"/>
            </p:cNvSpPr>
            <p:nvPr/>
          </p:nvSpPr>
          <p:spPr bwMode="auto">
            <a:xfrm>
              <a:off x="902" y="3336"/>
              <a:ext cx="336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12" name="Line 12"/>
            <p:cNvSpPr>
              <a:spLocks noChangeShapeType="1"/>
            </p:cNvSpPr>
            <p:nvPr/>
          </p:nvSpPr>
          <p:spPr bwMode="auto">
            <a:xfrm>
              <a:off x="566" y="2952"/>
              <a:ext cx="38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13" name="Line 13"/>
            <p:cNvSpPr>
              <a:spLocks noChangeShapeType="1"/>
            </p:cNvSpPr>
            <p:nvPr/>
          </p:nvSpPr>
          <p:spPr bwMode="auto">
            <a:xfrm>
              <a:off x="566" y="3336"/>
              <a:ext cx="384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14" name="Line 14"/>
            <p:cNvSpPr>
              <a:spLocks noChangeShapeType="1"/>
            </p:cNvSpPr>
            <p:nvPr/>
          </p:nvSpPr>
          <p:spPr bwMode="auto">
            <a:xfrm>
              <a:off x="1142" y="2952"/>
              <a:ext cx="0" cy="384"/>
            </a:xfrm>
            <a:prstGeom prst="line">
              <a:avLst/>
            </a:prstGeom>
            <a:noFill/>
            <a:ln w="12700">
              <a:solidFill>
                <a:srgbClr val="FF3399"/>
              </a:solidFill>
              <a:round/>
              <a:headEnd type="triangle" w="sm" len="lg"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15" name="Line 15"/>
            <p:cNvSpPr>
              <a:spLocks noChangeShapeType="1"/>
            </p:cNvSpPr>
            <p:nvPr/>
          </p:nvSpPr>
          <p:spPr bwMode="auto">
            <a:xfrm flipV="1">
              <a:off x="1430" y="2808"/>
              <a:ext cx="1488" cy="3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16" name="Line 16"/>
            <p:cNvSpPr>
              <a:spLocks noChangeShapeType="1"/>
            </p:cNvSpPr>
            <p:nvPr/>
          </p:nvSpPr>
          <p:spPr bwMode="auto">
            <a:xfrm>
              <a:off x="1382" y="3144"/>
              <a:ext cx="1536" cy="28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17" name="Line 17"/>
            <p:cNvSpPr>
              <a:spLocks noChangeShapeType="1"/>
            </p:cNvSpPr>
            <p:nvPr/>
          </p:nvSpPr>
          <p:spPr bwMode="auto">
            <a:xfrm>
              <a:off x="2918" y="2808"/>
              <a:ext cx="43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18" name="Line 18"/>
            <p:cNvSpPr>
              <a:spLocks noChangeShapeType="1"/>
            </p:cNvSpPr>
            <p:nvPr/>
          </p:nvSpPr>
          <p:spPr bwMode="auto">
            <a:xfrm>
              <a:off x="2966" y="3432"/>
              <a:ext cx="3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19" name="Line 19"/>
            <p:cNvSpPr>
              <a:spLocks noChangeShapeType="1"/>
            </p:cNvSpPr>
            <p:nvPr/>
          </p:nvSpPr>
          <p:spPr bwMode="auto">
            <a:xfrm>
              <a:off x="3110" y="2808"/>
              <a:ext cx="0" cy="624"/>
            </a:xfrm>
            <a:prstGeom prst="line">
              <a:avLst/>
            </a:prstGeom>
            <a:noFill/>
            <a:ln w="12700">
              <a:solidFill>
                <a:srgbClr val="FF3399"/>
              </a:solidFill>
              <a:round/>
              <a:headEnd type="triangle" w="sm" len="lg"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53620" name="Object 20"/>
            <p:cNvGraphicFramePr>
              <a:graphicFrameLocks noChangeAspect="1"/>
            </p:cNvGraphicFramePr>
            <p:nvPr/>
          </p:nvGraphicFramePr>
          <p:xfrm>
            <a:off x="3110" y="2952"/>
            <a:ext cx="242" cy="320"/>
          </p:xfrm>
          <a:graphic>
            <a:graphicData uri="http://schemas.openxmlformats.org/presentationml/2006/ole">
              <p:oleObj spid="_x0000_s108550" name="公式" r:id="rId4" imgW="190440" imgH="253800" progId="Equation.3">
                <p:embed/>
              </p:oleObj>
            </a:graphicData>
          </a:graphic>
        </p:graphicFrame>
        <p:sp>
          <p:nvSpPr>
            <p:cNvPr id="153621" name="Line 21"/>
            <p:cNvSpPr>
              <a:spLocks noChangeShapeType="1"/>
            </p:cNvSpPr>
            <p:nvPr/>
          </p:nvSpPr>
          <p:spPr bwMode="auto">
            <a:xfrm>
              <a:off x="1430" y="3576"/>
              <a:ext cx="5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53622" name="Object 22"/>
            <p:cNvGraphicFramePr>
              <a:graphicFrameLocks noChangeAspect="1"/>
            </p:cNvGraphicFramePr>
            <p:nvPr/>
          </p:nvGraphicFramePr>
          <p:xfrm>
            <a:off x="2006" y="3432"/>
            <a:ext cx="313" cy="336"/>
          </p:xfrm>
          <a:graphic>
            <a:graphicData uri="http://schemas.openxmlformats.org/presentationml/2006/ole">
              <p:oleObj spid="_x0000_s108551" name="公式" r:id="rId5" imgW="215640" imgH="304560" progId="Equation.3">
                <p:embed/>
              </p:oleObj>
            </a:graphicData>
          </a:graphic>
        </p:graphicFrame>
        <p:graphicFrame>
          <p:nvGraphicFramePr>
            <p:cNvPr id="153623" name="Object 23"/>
            <p:cNvGraphicFramePr>
              <a:graphicFrameLocks noChangeAspect="1"/>
            </p:cNvGraphicFramePr>
            <p:nvPr/>
          </p:nvGraphicFramePr>
          <p:xfrm>
            <a:off x="2511" y="2755"/>
            <a:ext cx="274" cy="418"/>
          </p:xfrm>
          <a:graphic>
            <a:graphicData uri="http://schemas.openxmlformats.org/presentationml/2006/ole">
              <p:oleObj spid="_x0000_s108552" name="公式" r:id="rId6" imgW="190440" imgH="291960" progId="Equation.3">
                <p:embed/>
              </p:oleObj>
            </a:graphicData>
          </a:graphic>
        </p:graphicFrame>
        <p:graphicFrame>
          <p:nvGraphicFramePr>
            <p:cNvPr id="153624" name="Object 24"/>
            <p:cNvGraphicFramePr>
              <a:graphicFrameLocks noChangeAspect="1"/>
            </p:cNvGraphicFramePr>
            <p:nvPr/>
          </p:nvGraphicFramePr>
          <p:xfrm>
            <a:off x="806" y="3000"/>
            <a:ext cx="288" cy="272"/>
          </p:xfrm>
          <a:graphic>
            <a:graphicData uri="http://schemas.openxmlformats.org/presentationml/2006/ole">
              <p:oleObj spid="_x0000_s108553" name="Equation" r:id="rId7" imgW="241200" imgH="228600" progId="Equation.3">
                <p:embed/>
              </p:oleObj>
            </a:graphicData>
          </a:graphic>
        </p:graphicFrame>
        <p:sp>
          <p:nvSpPr>
            <p:cNvPr id="153625" name="Line 25"/>
            <p:cNvSpPr>
              <a:spLocks noChangeShapeType="1"/>
            </p:cNvSpPr>
            <p:nvPr/>
          </p:nvSpPr>
          <p:spPr bwMode="auto">
            <a:xfrm>
              <a:off x="1430" y="3480"/>
              <a:ext cx="0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lg"/>
              <a:tailEnd type="none" w="sm" len="lg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53626" name="Line 26"/>
            <p:cNvSpPr>
              <a:spLocks noChangeShapeType="1"/>
            </p:cNvSpPr>
            <p:nvPr/>
          </p:nvSpPr>
          <p:spPr bwMode="auto">
            <a:xfrm flipH="1">
              <a:off x="2342" y="3576"/>
              <a:ext cx="5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627" name="Freeform 27"/>
            <p:cNvSpPr>
              <a:spLocks/>
            </p:cNvSpPr>
            <p:nvPr/>
          </p:nvSpPr>
          <p:spPr bwMode="auto">
            <a:xfrm>
              <a:off x="2102" y="3000"/>
              <a:ext cx="48" cy="144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42" y="126"/>
                </a:cxn>
                <a:cxn ang="0">
                  <a:pos x="0" y="252"/>
                </a:cxn>
              </a:cxnLst>
              <a:rect l="0" t="0" r="r" b="b"/>
              <a:pathLst>
                <a:path w="45" h="252">
                  <a:moveTo>
                    <a:pt x="18" y="0"/>
                  </a:moveTo>
                  <a:cubicBezTo>
                    <a:pt x="22" y="21"/>
                    <a:pt x="45" y="84"/>
                    <a:pt x="42" y="126"/>
                  </a:cubicBezTo>
                  <a:cubicBezTo>
                    <a:pt x="39" y="168"/>
                    <a:pt x="9" y="226"/>
                    <a:pt x="0" y="252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sm" len="lg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153628" name="Oval 28"/>
            <p:cNvSpPr>
              <a:spLocks noChangeArrowheads="1"/>
            </p:cNvSpPr>
            <p:nvPr/>
          </p:nvSpPr>
          <p:spPr bwMode="auto">
            <a:xfrm>
              <a:off x="1382" y="2856"/>
              <a:ext cx="96" cy="624"/>
            </a:xfrm>
            <a:prstGeom prst="ellipse">
              <a:avLst/>
            </a:prstGeom>
            <a:solidFill>
              <a:srgbClr val="00FFFF">
                <a:alpha val="50000"/>
              </a:srgbClr>
            </a:solidFill>
            <a:ln w="9525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53629" name="Object 29"/>
            <p:cNvGraphicFramePr>
              <a:graphicFrameLocks noChangeAspect="1"/>
            </p:cNvGraphicFramePr>
            <p:nvPr/>
          </p:nvGraphicFramePr>
          <p:xfrm>
            <a:off x="2341" y="3096"/>
            <a:ext cx="286" cy="438"/>
          </p:xfrm>
          <a:graphic>
            <a:graphicData uri="http://schemas.openxmlformats.org/presentationml/2006/ole">
              <p:oleObj spid="_x0000_s108554" name="公式" r:id="rId8" imgW="190440" imgH="291960" progId="Equation.3">
                <p:embed/>
              </p:oleObj>
            </a:graphicData>
          </a:graphic>
        </p:graphicFrame>
        <p:sp>
          <p:nvSpPr>
            <p:cNvPr id="153630" name="Freeform 30"/>
            <p:cNvSpPr>
              <a:spLocks/>
            </p:cNvSpPr>
            <p:nvPr/>
          </p:nvSpPr>
          <p:spPr bwMode="auto">
            <a:xfrm>
              <a:off x="2102" y="3144"/>
              <a:ext cx="48" cy="144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42" y="126"/>
                </a:cxn>
                <a:cxn ang="0">
                  <a:pos x="0" y="252"/>
                </a:cxn>
              </a:cxnLst>
              <a:rect l="0" t="0" r="r" b="b"/>
              <a:pathLst>
                <a:path w="45" h="252">
                  <a:moveTo>
                    <a:pt x="18" y="0"/>
                  </a:moveTo>
                  <a:cubicBezTo>
                    <a:pt x="22" y="21"/>
                    <a:pt x="45" y="84"/>
                    <a:pt x="42" y="126"/>
                  </a:cubicBezTo>
                  <a:cubicBezTo>
                    <a:pt x="39" y="168"/>
                    <a:pt x="9" y="226"/>
                    <a:pt x="0" y="252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sm" len="lg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</p:grpSp>
      <p:sp>
        <p:nvSpPr>
          <p:cNvPr id="153631" name="Rectangle 31"/>
          <p:cNvSpPr>
            <a:spLocks noChangeArrowheads="1"/>
          </p:cNvSpPr>
          <p:nvPr/>
        </p:nvSpPr>
        <p:spPr bwMode="auto">
          <a:xfrm>
            <a:off x="566738" y="593725"/>
            <a:ext cx="7740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 dirty="0">
                <a:latin typeface="楷体_GB2312" pitchFamily="49" charset="-122"/>
              </a:rPr>
              <a:t>爱里斑的光强度占整个入射光束总光强的</a:t>
            </a:r>
            <a:r>
              <a:rPr lang="en-US" altLang="zh-CN" sz="2800" dirty="0">
                <a:latin typeface="楷体_GB2312" pitchFamily="49" charset="-122"/>
              </a:rPr>
              <a:t>84%</a:t>
            </a:r>
            <a:r>
              <a:rPr lang="zh-CN" altLang="en-US" sz="2800" dirty="0">
                <a:latin typeface="楷体_GB2312" pitchFamily="49" charset="-122"/>
              </a:rPr>
              <a:t>。 </a:t>
            </a:r>
          </a:p>
        </p:txBody>
      </p:sp>
      <p:sp>
        <p:nvSpPr>
          <p:cNvPr id="153632" name="Text Box 32"/>
          <p:cNvSpPr txBox="1">
            <a:spLocks noChangeArrowheads="1"/>
          </p:cNvSpPr>
          <p:nvPr/>
        </p:nvSpPr>
        <p:spPr bwMode="auto">
          <a:xfrm>
            <a:off x="385763" y="1808163"/>
            <a:ext cx="8145462" cy="107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ct val="50000"/>
              </a:spcBef>
            </a:pPr>
            <a:r>
              <a:rPr lang="en-US" altLang="zh-CN" dirty="0">
                <a:latin typeface="楷体_GB2312" pitchFamily="49" charset="-122"/>
              </a:rPr>
              <a:t>    </a:t>
            </a:r>
            <a:r>
              <a:rPr lang="zh-CN" altLang="en-US" sz="2800" dirty="0">
                <a:latin typeface="楷体_GB2312" pitchFamily="49" charset="-122"/>
              </a:rPr>
              <a:t>理论计算表明，爱里斑对透镜中心的张角</a:t>
            </a:r>
            <a:r>
              <a:rPr lang="en-US" altLang="zh-CN" sz="2800" dirty="0"/>
              <a:t>2</a:t>
            </a:r>
            <a:r>
              <a:rPr lang="en-US" altLang="zh-CN" sz="2800" dirty="0">
                <a:latin typeface="楷体_GB2312" pitchFamily="49" charset="-122"/>
                <a:cs typeface="Times New Roman" pitchFamily="18" charset="0"/>
                <a:sym typeface="Symbol" pitchFamily="18" charset="2"/>
              </a:rPr>
              <a:t></a:t>
            </a:r>
            <a:r>
              <a:rPr lang="en-US" altLang="zh-CN" sz="2800" baseline="-25000" dirty="0">
                <a:latin typeface="楷体_GB2312" pitchFamily="49" charset="-122"/>
                <a:cs typeface="Times New Roman" pitchFamily="18" charset="0"/>
                <a:sym typeface="Symbol" pitchFamily="18" charset="2"/>
              </a:rPr>
              <a:t>1</a:t>
            </a:r>
            <a:r>
              <a:rPr lang="zh-CN" altLang="en-US" sz="2800" dirty="0">
                <a:latin typeface="楷体_GB2312" pitchFamily="49" charset="-122"/>
              </a:rPr>
              <a:t>与圆孔直径、入射波长的关系</a:t>
            </a:r>
          </a:p>
        </p:txBody>
      </p:sp>
      <p:sp>
        <p:nvSpPr>
          <p:cNvPr id="153634" name="Rectangle 34"/>
          <p:cNvSpPr>
            <a:spLocks noChangeArrowheads="1"/>
          </p:cNvSpPr>
          <p:nvPr/>
        </p:nvSpPr>
        <p:spPr bwMode="auto">
          <a:xfrm>
            <a:off x="250825" y="1223963"/>
            <a:ext cx="8621713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爱里斑的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  <a:cs typeface="Times New Roman" pitchFamily="18" charset="0"/>
              </a:rPr>
              <a:t>半角宽度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  <a:cs typeface="Times New Roman" pitchFamily="18" charset="0"/>
                <a:sym typeface="Symbol" pitchFamily="18" charset="2"/>
              </a:rPr>
              <a:t></a:t>
            </a:r>
            <a:r>
              <a:rPr lang="en-US" altLang="zh-CN" sz="2800" baseline="-25000" dirty="0">
                <a:solidFill>
                  <a:srgbClr val="CC0000"/>
                </a:solidFill>
                <a:latin typeface="楷体_GB2312" pitchFamily="49" charset="-122"/>
                <a:cs typeface="Times New Roman" pitchFamily="18" charset="0"/>
                <a:sym typeface="Symbol" pitchFamily="18" charset="2"/>
              </a:rPr>
              <a:t>1</a:t>
            </a:r>
            <a:r>
              <a:rPr lang="en-US" altLang="zh-CN" sz="2800" dirty="0">
                <a:latin typeface="楷体_GB2312" pitchFamily="49" charset="-122"/>
                <a:cs typeface="Times New Roman" pitchFamily="18" charset="0"/>
              </a:rPr>
              <a:t> </a:t>
            </a:r>
            <a:r>
              <a:rPr lang="zh-CN" altLang="en-US" sz="2800" dirty="0">
                <a:latin typeface="楷体_GB2312" pitchFamily="49" charset="-122"/>
                <a:cs typeface="Times New Roman" pitchFamily="18" charset="0"/>
              </a:rPr>
              <a:t>：</a:t>
            </a:r>
            <a:r>
              <a:rPr lang="zh-CN" altLang="en-US" sz="2800" dirty="0">
                <a:latin typeface="楷体_GB2312" pitchFamily="49" charset="-122"/>
              </a:rPr>
              <a:t>爱里斑半径对透镜中心的张角</a:t>
            </a:r>
          </a:p>
        </p:txBody>
      </p:sp>
      <p:graphicFrame>
        <p:nvGraphicFramePr>
          <p:cNvPr id="153635" name="Object 35"/>
          <p:cNvGraphicFramePr>
            <a:graphicFrameLocks noChangeAspect="1"/>
          </p:cNvGraphicFramePr>
          <p:nvPr/>
        </p:nvGraphicFramePr>
        <p:xfrm>
          <a:off x="1285875" y="2889250"/>
          <a:ext cx="1604963" cy="871538"/>
        </p:xfrm>
        <a:graphic>
          <a:graphicData uri="http://schemas.openxmlformats.org/presentationml/2006/ole">
            <p:oleObj spid="_x0000_s108546" name="Equation" r:id="rId9" imgW="723600" imgH="393480" progId="">
              <p:embed/>
            </p:oleObj>
          </a:graphicData>
        </a:graphic>
      </p:graphicFrame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522288" y="5319713"/>
            <a:ext cx="2700337" cy="584200"/>
            <a:chOff x="3640" y="2798"/>
            <a:chExt cx="2024" cy="371"/>
          </a:xfrm>
        </p:grpSpPr>
        <p:sp>
          <p:nvSpPr>
            <p:cNvPr id="153637" name="Rectangle 37"/>
            <p:cNvSpPr>
              <a:spLocks noChangeArrowheads="1"/>
            </p:cNvSpPr>
            <p:nvPr/>
          </p:nvSpPr>
          <p:spPr bwMode="auto">
            <a:xfrm>
              <a:off x="3984" y="2800"/>
              <a:ext cx="168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 type="none" w="sm" len="lg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dirty="0">
                  <a:solidFill>
                    <a:srgbClr val="0000FF"/>
                  </a:solidFill>
                  <a:latin typeface="楷体_GB2312" pitchFamily="49" charset="-122"/>
                </a:rPr>
                <a:t>：</a:t>
              </a:r>
              <a:r>
                <a:rPr kumimoji="0" lang="zh-CN" altLang="en-US" sz="2800" dirty="0">
                  <a:solidFill>
                    <a:srgbClr val="0000FF"/>
                  </a:solidFill>
                  <a:latin typeface="楷体_GB2312" pitchFamily="49" charset="-122"/>
                </a:rPr>
                <a:t>圆孔直径</a:t>
              </a:r>
            </a:p>
          </p:txBody>
        </p:sp>
        <p:graphicFrame>
          <p:nvGraphicFramePr>
            <p:cNvPr id="153638" name="Object 38"/>
            <p:cNvGraphicFramePr>
              <a:graphicFrameLocks noChangeAspect="1"/>
            </p:cNvGraphicFramePr>
            <p:nvPr/>
          </p:nvGraphicFramePr>
          <p:xfrm>
            <a:off x="3640" y="2798"/>
            <a:ext cx="373" cy="371"/>
          </p:xfrm>
          <a:graphic>
            <a:graphicData uri="http://schemas.openxmlformats.org/presentationml/2006/ole">
              <p:oleObj spid="_x0000_s108549" name="Equation" r:id="rId10" imgW="164880" imgH="164880" progId="">
                <p:embed/>
              </p:oleObj>
            </a:graphicData>
          </a:graphic>
        </p:graphicFrame>
      </p:grpSp>
      <p:grpSp>
        <p:nvGrpSpPr>
          <p:cNvPr id="5" name="Group 39"/>
          <p:cNvGrpSpPr>
            <a:grpSpLocks/>
          </p:cNvGrpSpPr>
          <p:nvPr/>
        </p:nvGrpSpPr>
        <p:grpSpPr bwMode="auto">
          <a:xfrm>
            <a:off x="3446463" y="5229225"/>
            <a:ext cx="3189287" cy="725488"/>
            <a:chOff x="3655" y="2756"/>
            <a:chExt cx="2009" cy="457"/>
          </a:xfrm>
        </p:grpSpPr>
        <p:sp>
          <p:nvSpPr>
            <p:cNvPr id="153640" name="Rectangle 40"/>
            <p:cNvSpPr>
              <a:spLocks noChangeArrowheads="1"/>
            </p:cNvSpPr>
            <p:nvPr/>
          </p:nvSpPr>
          <p:spPr bwMode="auto">
            <a:xfrm>
              <a:off x="3984" y="2800"/>
              <a:ext cx="168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 type="none" w="sm" len="lg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dirty="0">
                  <a:solidFill>
                    <a:srgbClr val="0000FF"/>
                  </a:solidFill>
                  <a:latin typeface="楷体_GB2312" pitchFamily="49" charset="-122"/>
                </a:rPr>
                <a:t>：</a:t>
              </a:r>
              <a:r>
                <a:rPr kumimoji="0" lang="zh-CN" altLang="en-US" sz="2800" dirty="0">
                  <a:solidFill>
                    <a:srgbClr val="0000FF"/>
                  </a:solidFill>
                  <a:latin typeface="楷体_GB2312" pitchFamily="49" charset="-122"/>
                </a:rPr>
                <a:t>透镜焦距</a:t>
              </a:r>
            </a:p>
          </p:txBody>
        </p:sp>
        <p:graphicFrame>
          <p:nvGraphicFramePr>
            <p:cNvPr id="153641" name="Object 41"/>
            <p:cNvGraphicFramePr>
              <a:graphicFrameLocks noChangeAspect="1"/>
            </p:cNvGraphicFramePr>
            <p:nvPr/>
          </p:nvGraphicFramePr>
          <p:xfrm>
            <a:off x="3655" y="2756"/>
            <a:ext cx="343" cy="457"/>
          </p:xfrm>
          <a:graphic>
            <a:graphicData uri="http://schemas.openxmlformats.org/presentationml/2006/ole">
              <p:oleObj spid="_x0000_s108548" name="Equation" r:id="rId11" imgW="152280" imgH="203040" progId="">
                <p:embed/>
              </p:oleObj>
            </a:graphicData>
          </a:graphic>
        </p:graphicFrame>
      </p:grpSp>
      <p:grpSp>
        <p:nvGrpSpPr>
          <p:cNvPr id="6" name="Group 42"/>
          <p:cNvGrpSpPr>
            <a:grpSpLocks/>
          </p:cNvGrpSpPr>
          <p:nvPr/>
        </p:nvGrpSpPr>
        <p:grpSpPr bwMode="auto">
          <a:xfrm>
            <a:off x="566738" y="4014788"/>
            <a:ext cx="3167062" cy="635000"/>
            <a:chOff x="3669" y="2784"/>
            <a:chExt cx="1995" cy="400"/>
          </a:xfrm>
        </p:grpSpPr>
        <p:sp>
          <p:nvSpPr>
            <p:cNvPr id="153643" name="Rectangle 43"/>
            <p:cNvSpPr>
              <a:spLocks noChangeArrowheads="1"/>
            </p:cNvSpPr>
            <p:nvPr/>
          </p:nvSpPr>
          <p:spPr bwMode="auto">
            <a:xfrm>
              <a:off x="3984" y="2800"/>
              <a:ext cx="168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 type="none" w="sm" len="lg"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dirty="0">
                  <a:solidFill>
                    <a:srgbClr val="0000FF"/>
                  </a:solidFill>
                  <a:latin typeface="楷体_GB2312" pitchFamily="49" charset="-122"/>
                </a:rPr>
                <a:t>：</a:t>
              </a:r>
              <a:r>
                <a:rPr kumimoji="0" lang="zh-CN" altLang="en-US" sz="2800" dirty="0">
                  <a:solidFill>
                    <a:srgbClr val="0000FF"/>
                  </a:solidFill>
                  <a:latin typeface="楷体_GB2312" pitchFamily="49" charset="-122"/>
                </a:rPr>
                <a:t>入射光波长</a:t>
              </a:r>
            </a:p>
          </p:txBody>
        </p:sp>
        <p:graphicFrame>
          <p:nvGraphicFramePr>
            <p:cNvPr id="153644" name="Object 44"/>
            <p:cNvGraphicFramePr>
              <a:graphicFrameLocks noChangeAspect="1"/>
            </p:cNvGraphicFramePr>
            <p:nvPr/>
          </p:nvGraphicFramePr>
          <p:xfrm>
            <a:off x="3669" y="2784"/>
            <a:ext cx="315" cy="400"/>
          </p:xfrm>
          <a:graphic>
            <a:graphicData uri="http://schemas.openxmlformats.org/presentationml/2006/ole">
              <p:oleObj spid="_x0000_s108547" name="Equation" r:id="rId12" imgW="139680" imgH="177480" progId="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536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536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536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1" grpId="0"/>
      <p:bldP spid="153632" grpId="0"/>
      <p:bldP spid="1536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ext Box 2"/>
          <p:cNvSpPr txBox="1">
            <a:spLocks noChangeArrowheads="1"/>
          </p:cNvSpPr>
          <p:nvPr/>
        </p:nvSpPr>
        <p:spPr bwMode="auto">
          <a:xfrm>
            <a:off x="701675" y="1042988"/>
            <a:ext cx="7445375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根据几何光学 </a:t>
            </a:r>
            <a:r>
              <a:rPr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:</a:t>
            </a:r>
            <a:r>
              <a:rPr lang="en-US" altLang="zh-CN" sz="2800" dirty="0">
                <a:solidFill>
                  <a:srgbClr val="FF0000"/>
                </a:solidFill>
                <a:latin typeface="楷体_GB2312" pitchFamily="49" charset="-122"/>
              </a:rPr>
              <a:t> </a:t>
            </a:r>
            <a:r>
              <a:rPr lang="zh-CN" altLang="en-US" sz="2800" dirty="0">
                <a:latin typeface="楷体_GB2312" pitchFamily="49" charset="-122"/>
              </a:rPr>
              <a:t>物点与像点一一对应，选择适合的透镜可以把任何微小的物体放大到清晰可见的程度。</a:t>
            </a:r>
          </a:p>
        </p:txBody>
      </p:sp>
      <p:sp>
        <p:nvSpPr>
          <p:cNvPr id="154627" name="Rectangle 3"/>
          <p:cNvSpPr>
            <a:spLocks noChangeArrowheads="1"/>
          </p:cNvSpPr>
          <p:nvPr/>
        </p:nvSpPr>
        <p:spPr bwMode="auto">
          <a:xfrm>
            <a:off x="522288" y="2708275"/>
            <a:ext cx="782955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由波动光学 </a:t>
            </a:r>
            <a:r>
              <a:rPr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:</a:t>
            </a:r>
            <a:r>
              <a:rPr lang="zh-CN" altLang="en-US" sz="2800" dirty="0">
                <a:latin typeface="楷体_GB2312" pitchFamily="49" charset="-122"/>
              </a:rPr>
              <a:t>一个点光源经过透镜后所成的像是以爱里斑为中心的一组衍射条纹。</a:t>
            </a:r>
          </a:p>
        </p:txBody>
      </p:sp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385763" y="503238"/>
            <a:ext cx="37338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2800" dirty="0">
                <a:solidFill>
                  <a:srgbClr val="0000CC"/>
                </a:solidFill>
                <a:latin typeface="楷体_GB2312" pitchFamily="49" charset="-122"/>
              </a:rPr>
              <a:t>2.</a:t>
            </a:r>
            <a:r>
              <a:rPr lang="zh-CN" altLang="en-US" sz="2800" dirty="0">
                <a:solidFill>
                  <a:srgbClr val="0000CC"/>
                </a:solidFill>
                <a:latin typeface="楷体_GB2312" pitchFamily="49" charset="-122"/>
              </a:rPr>
              <a:t>光学仪器分辨率 </a:t>
            </a:r>
          </a:p>
        </p:txBody>
      </p:sp>
      <p:sp>
        <p:nvSpPr>
          <p:cNvPr id="154629" name="Rectangle 5"/>
          <p:cNvSpPr>
            <a:spLocks noChangeArrowheads="1"/>
          </p:cNvSpPr>
          <p:nvPr/>
        </p:nvSpPr>
        <p:spPr bwMode="auto">
          <a:xfrm>
            <a:off x="566738" y="3924300"/>
            <a:ext cx="7921625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dirty="0">
                <a:latin typeface="楷体_GB2312" pitchFamily="49" charset="-122"/>
              </a:rPr>
              <a:t>   </a:t>
            </a:r>
            <a:r>
              <a:rPr lang="zh-CN" altLang="en-US" sz="2800" dirty="0">
                <a:latin typeface="楷体_GB2312" pitchFamily="49" charset="-122"/>
              </a:rPr>
              <a:t>如果两个物点相距太近，它们的爱里斑重叠过多，这两个物点的像就无法分辨。 </a:t>
            </a:r>
          </a:p>
        </p:txBody>
      </p:sp>
      <p:sp>
        <p:nvSpPr>
          <p:cNvPr id="154630" name="Rectangle 6"/>
          <p:cNvSpPr>
            <a:spLocks noChangeArrowheads="1"/>
          </p:cNvSpPr>
          <p:nvPr/>
        </p:nvSpPr>
        <p:spPr bwMode="auto">
          <a:xfrm>
            <a:off x="927100" y="5229225"/>
            <a:ext cx="55419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dirty="0">
                <a:latin typeface="楷体_GB2312" pitchFamily="49" charset="-122"/>
              </a:rPr>
              <a:t>两物点相距多远时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恰好能分辨</a:t>
            </a:r>
            <a:r>
              <a:rPr lang="zh-CN" altLang="en-US" sz="2800" dirty="0">
                <a:latin typeface="楷体_GB2312" pitchFamily="49" charset="-122"/>
              </a:rPr>
              <a:t>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546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6" grpId="0" autoUpdateAnimBg="0"/>
      <p:bldP spid="154627" grpId="0"/>
      <p:bldP spid="154628" grpId="0"/>
      <p:bldP spid="154629" grpId="0"/>
      <p:bldP spid="1546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476250" y="549275"/>
            <a:ext cx="796607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瑞利判据：</a:t>
            </a:r>
            <a:r>
              <a:rPr lang="zh-CN" altLang="en-US" sz="2800" dirty="0">
                <a:latin typeface="楷体_GB2312" pitchFamily="49" charset="-122"/>
              </a:rPr>
              <a:t>对于两个光强相等的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非相干物点</a:t>
            </a:r>
            <a:r>
              <a:rPr lang="zh-CN" altLang="en-US" sz="2800" dirty="0">
                <a:latin typeface="楷体_GB2312" pitchFamily="49" charset="-122"/>
              </a:rPr>
              <a:t>，如果其一个像斑的中心恰好落在另一像斑的第一暗纹处，则此两物点被认为是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刚好可以分辨</a:t>
            </a:r>
            <a:r>
              <a:rPr lang="zh-CN" altLang="en-US" sz="2800" dirty="0">
                <a:latin typeface="楷体_GB2312" pitchFamily="49" charset="-122"/>
              </a:rPr>
              <a:t>。</a:t>
            </a:r>
          </a:p>
        </p:txBody>
      </p:sp>
      <p:sp>
        <p:nvSpPr>
          <p:cNvPr id="155651" name="Text Box 3"/>
          <p:cNvSpPr txBox="1">
            <a:spLocks noChangeArrowheads="1"/>
          </p:cNvSpPr>
          <p:nvPr/>
        </p:nvSpPr>
        <p:spPr bwMode="auto">
          <a:xfrm>
            <a:off x="836613" y="4824413"/>
            <a:ext cx="7353300" cy="1158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dirty="0">
                <a:latin typeface="楷体_GB2312" pitchFamily="49" charset="-122"/>
              </a:rPr>
              <a:t>    </a:t>
            </a:r>
            <a:r>
              <a:rPr lang="zh-CN" altLang="en-US" sz="2800" dirty="0">
                <a:latin typeface="楷体_GB2312" pitchFamily="49" charset="-122"/>
              </a:rPr>
              <a:t>两物点恰好能被分辨时，两个爱里斑中心的距离正好是爱里斑的半径</a:t>
            </a:r>
            <a:r>
              <a:rPr lang="en-US" altLang="zh-CN" sz="2800" i="1" dirty="0"/>
              <a:t>d</a:t>
            </a:r>
            <a:r>
              <a:rPr lang="en-US" altLang="zh-CN" sz="2800" dirty="0"/>
              <a:t>/2</a:t>
            </a:r>
            <a:r>
              <a:rPr lang="zh-CN" altLang="en-US" sz="2800" dirty="0">
                <a:latin typeface="楷体_GB2312" pitchFamily="49" charset="-122"/>
              </a:rPr>
              <a:t>。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16000" y="2349500"/>
            <a:ext cx="7086600" cy="2362200"/>
            <a:chOff x="480" y="1056"/>
            <a:chExt cx="4464" cy="1488"/>
          </a:xfrm>
        </p:grpSpPr>
        <p:sp>
          <p:nvSpPr>
            <p:cNvPr id="155653" name="Rectangle 5" descr="深色下对角线"/>
            <p:cNvSpPr>
              <a:spLocks noChangeArrowheads="1"/>
            </p:cNvSpPr>
            <p:nvPr/>
          </p:nvSpPr>
          <p:spPr bwMode="auto">
            <a:xfrm>
              <a:off x="2064" y="1248"/>
              <a:ext cx="96" cy="240"/>
            </a:xfrm>
            <a:prstGeom prst="rect">
              <a:avLst/>
            </a:prstGeom>
            <a:pattFill prst="dkDnDiag">
              <a:fgClr>
                <a:srgbClr val="663300"/>
              </a:fgClr>
              <a:bgClr>
                <a:schemeClr val="accent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5654" name="Rectangle 6" descr="深色下对角线"/>
            <p:cNvSpPr>
              <a:spLocks noChangeArrowheads="1"/>
            </p:cNvSpPr>
            <p:nvPr/>
          </p:nvSpPr>
          <p:spPr bwMode="auto">
            <a:xfrm>
              <a:off x="2064" y="2064"/>
              <a:ext cx="96" cy="240"/>
            </a:xfrm>
            <a:prstGeom prst="rect">
              <a:avLst/>
            </a:prstGeom>
            <a:pattFill prst="dkDnDiag">
              <a:fgClr>
                <a:srgbClr val="663300"/>
              </a:fgClr>
              <a:bgClr>
                <a:schemeClr val="accent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5655" name="Oval 7"/>
            <p:cNvSpPr>
              <a:spLocks noChangeArrowheads="1"/>
            </p:cNvSpPr>
            <p:nvPr/>
          </p:nvSpPr>
          <p:spPr bwMode="auto">
            <a:xfrm>
              <a:off x="2064" y="1488"/>
              <a:ext cx="96" cy="5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66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5656" name="Line 8"/>
            <p:cNvSpPr>
              <a:spLocks noChangeShapeType="1"/>
            </p:cNvSpPr>
            <p:nvPr/>
          </p:nvSpPr>
          <p:spPr bwMode="auto">
            <a:xfrm>
              <a:off x="480" y="1776"/>
              <a:ext cx="36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480" y="1248"/>
              <a:ext cx="468" cy="912"/>
              <a:chOff x="480" y="1248"/>
              <a:chExt cx="468" cy="912"/>
            </a:xfrm>
          </p:grpSpPr>
          <p:sp>
            <p:nvSpPr>
              <p:cNvPr id="155658" name="Text Box 10"/>
              <p:cNvSpPr txBox="1">
                <a:spLocks noChangeArrowheads="1"/>
              </p:cNvSpPr>
              <p:nvPr/>
            </p:nvSpPr>
            <p:spPr bwMode="auto">
              <a:xfrm>
                <a:off x="720" y="1488"/>
                <a:ext cx="22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>
                    <a:solidFill>
                      <a:srgbClr val="FF0000"/>
                    </a:solidFill>
                    <a:ea typeface="宋体" pitchFamily="2" charset="-122"/>
                  </a:rPr>
                  <a:t>*</a:t>
                </a:r>
                <a:endParaRPr kumimoji="0" lang="en-US" altLang="zh-CN">
                  <a:ea typeface="宋体" pitchFamily="2" charset="-122"/>
                </a:endParaRPr>
              </a:p>
            </p:txBody>
          </p:sp>
          <p:sp>
            <p:nvSpPr>
              <p:cNvPr id="155659" name="Text Box 11"/>
              <p:cNvSpPr txBox="1">
                <a:spLocks noChangeArrowheads="1"/>
              </p:cNvSpPr>
              <p:nvPr/>
            </p:nvSpPr>
            <p:spPr bwMode="auto">
              <a:xfrm>
                <a:off x="720" y="1776"/>
                <a:ext cx="22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>
                    <a:solidFill>
                      <a:srgbClr val="FF0000"/>
                    </a:solidFill>
                    <a:ea typeface="宋体" pitchFamily="2" charset="-122"/>
                  </a:rPr>
                  <a:t>*</a:t>
                </a:r>
                <a:endParaRPr kumimoji="0" lang="en-US" altLang="zh-CN">
                  <a:ea typeface="宋体" pitchFamily="2" charset="-122"/>
                </a:endParaRPr>
              </a:p>
            </p:txBody>
          </p:sp>
          <p:graphicFrame>
            <p:nvGraphicFramePr>
              <p:cNvPr id="155660" name="Object 12"/>
              <p:cNvGraphicFramePr>
                <a:graphicFrameLocks noChangeAspect="1"/>
              </p:cNvGraphicFramePr>
              <p:nvPr/>
            </p:nvGraphicFramePr>
            <p:xfrm>
              <a:off x="480" y="1248"/>
              <a:ext cx="318" cy="484"/>
            </p:xfrm>
            <a:graphic>
              <a:graphicData uri="http://schemas.openxmlformats.org/presentationml/2006/ole">
                <p:oleObj spid="_x0000_s109573" name="Equation" r:id="rId3" imgW="139680" imgH="215640" progId="Equation.3">
                  <p:embed/>
                </p:oleObj>
              </a:graphicData>
            </a:graphic>
          </p:graphicFrame>
          <p:graphicFrame>
            <p:nvGraphicFramePr>
              <p:cNvPr id="155661" name="Object 13"/>
              <p:cNvGraphicFramePr>
                <a:graphicFrameLocks noChangeAspect="1"/>
              </p:cNvGraphicFramePr>
              <p:nvPr/>
            </p:nvGraphicFramePr>
            <p:xfrm>
              <a:off x="480" y="1680"/>
              <a:ext cx="338" cy="480"/>
            </p:xfrm>
            <a:graphic>
              <a:graphicData uri="http://schemas.openxmlformats.org/presentationml/2006/ole">
                <p:oleObj spid="_x0000_s109574" name="Equation" r:id="rId4" imgW="152280" imgH="215640" progId="Equation.3">
                  <p:embed/>
                </p:oleObj>
              </a:graphicData>
            </a:graphic>
          </p:graphicFrame>
        </p:grpSp>
        <p:sp>
          <p:nvSpPr>
            <p:cNvPr id="155662" name="Line 14"/>
            <p:cNvSpPr>
              <a:spLocks noChangeShapeType="1"/>
            </p:cNvSpPr>
            <p:nvPr/>
          </p:nvSpPr>
          <p:spPr bwMode="auto">
            <a:xfrm flipH="1">
              <a:off x="1776" y="1488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5663" name="Line 15"/>
            <p:cNvSpPr>
              <a:spLocks noChangeShapeType="1"/>
            </p:cNvSpPr>
            <p:nvPr/>
          </p:nvSpPr>
          <p:spPr bwMode="auto">
            <a:xfrm flipH="1">
              <a:off x="1776" y="2064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5664" name="Line 16"/>
            <p:cNvSpPr>
              <a:spLocks noChangeShapeType="1"/>
            </p:cNvSpPr>
            <p:nvPr/>
          </p:nvSpPr>
          <p:spPr bwMode="auto">
            <a:xfrm>
              <a:off x="2160" y="2160"/>
              <a:ext cx="129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lg"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55665" name="Object 17"/>
            <p:cNvGraphicFramePr>
              <a:graphicFrameLocks noChangeAspect="1"/>
            </p:cNvGraphicFramePr>
            <p:nvPr/>
          </p:nvGraphicFramePr>
          <p:xfrm>
            <a:off x="2640" y="1978"/>
            <a:ext cx="336" cy="326"/>
          </p:xfrm>
          <a:graphic>
            <a:graphicData uri="http://schemas.openxmlformats.org/presentationml/2006/ole">
              <p:oleObj spid="_x0000_s109570" name="公式" r:id="rId5" imgW="215640" imgH="304560" progId="Equation.3">
                <p:embed/>
              </p:oleObj>
            </a:graphicData>
          </a:graphic>
        </p:graphicFrame>
        <p:sp>
          <p:nvSpPr>
            <p:cNvPr id="155666" name="Rectangle 18"/>
            <p:cNvSpPr>
              <a:spLocks noChangeArrowheads="1"/>
            </p:cNvSpPr>
            <p:nvPr/>
          </p:nvSpPr>
          <p:spPr bwMode="auto">
            <a:xfrm>
              <a:off x="3429" y="1056"/>
              <a:ext cx="25" cy="14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2160" y="1344"/>
              <a:ext cx="864" cy="528"/>
              <a:chOff x="2208" y="1392"/>
              <a:chExt cx="864" cy="528"/>
            </a:xfrm>
          </p:grpSpPr>
          <p:sp>
            <p:nvSpPr>
              <p:cNvPr id="155668" name="Freeform 20"/>
              <p:cNvSpPr>
                <a:spLocks/>
              </p:cNvSpPr>
              <p:nvPr/>
            </p:nvSpPr>
            <p:spPr bwMode="auto">
              <a:xfrm>
                <a:off x="2208" y="1728"/>
                <a:ext cx="816" cy="192"/>
              </a:xfrm>
              <a:custGeom>
                <a:avLst/>
                <a:gdLst/>
                <a:ahLst/>
                <a:cxnLst>
                  <a:cxn ang="0">
                    <a:pos x="816" y="0"/>
                  </a:cxn>
                  <a:cxn ang="0">
                    <a:pos x="0" y="96"/>
                  </a:cxn>
                  <a:cxn ang="0">
                    <a:pos x="816" y="192"/>
                  </a:cxn>
                  <a:cxn ang="0">
                    <a:pos x="816" y="0"/>
                  </a:cxn>
                </a:cxnLst>
                <a:rect l="0" t="0" r="r" b="b"/>
                <a:pathLst>
                  <a:path w="816" h="192">
                    <a:moveTo>
                      <a:pt x="816" y="0"/>
                    </a:moveTo>
                    <a:lnTo>
                      <a:pt x="0" y="96"/>
                    </a:lnTo>
                    <a:lnTo>
                      <a:pt x="816" y="192"/>
                    </a:lnTo>
                    <a:lnTo>
                      <a:pt x="8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FF0000">
                      <a:gamma/>
                      <a:tint val="0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sm" len="lg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55669" name="Arc 21"/>
              <p:cNvSpPr>
                <a:spLocks/>
              </p:cNvSpPr>
              <p:nvPr/>
            </p:nvSpPr>
            <p:spPr bwMode="auto">
              <a:xfrm>
                <a:off x="3024" y="1728"/>
                <a:ext cx="48" cy="187"/>
              </a:xfrm>
              <a:custGeom>
                <a:avLst/>
                <a:gdLst>
                  <a:gd name="G0" fmla="+- 3407 0 0"/>
                  <a:gd name="G1" fmla="+- 21600 0 0"/>
                  <a:gd name="G2" fmla="+- 21600 0 0"/>
                  <a:gd name="T0" fmla="*/ 3407 w 25007"/>
                  <a:gd name="T1" fmla="*/ 0 h 43200"/>
                  <a:gd name="T2" fmla="*/ 0 w 25007"/>
                  <a:gd name="T3" fmla="*/ 42930 h 43200"/>
                  <a:gd name="T4" fmla="*/ 3407 w 25007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007" h="43200" fill="none" extrusionOk="0">
                    <a:moveTo>
                      <a:pt x="3406" y="0"/>
                    </a:moveTo>
                    <a:cubicBezTo>
                      <a:pt x="15336" y="0"/>
                      <a:pt x="25007" y="9670"/>
                      <a:pt x="25007" y="21600"/>
                    </a:cubicBezTo>
                    <a:cubicBezTo>
                      <a:pt x="25007" y="33529"/>
                      <a:pt x="15336" y="43200"/>
                      <a:pt x="3407" y="43200"/>
                    </a:cubicBezTo>
                    <a:cubicBezTo>
                      <a:pt x="2265" y="43200"/>
                      <a:pt x="1126" y="43109"/>
                      <a:pt x="0" y="42929"/>
                    </a:cubicBezTo>
                  </a:path>
                  <a:path w="25007" h="43200" stroke="0" extrusionOk="0">
                    <a:moveTo>
                      <a:pt x="3406" y="0"/>
                    </a:moveTo>
                    <a:cubicBezTo>
                      <a:pt x="15336" y="0"/>
                      <a:pt x="25007" y="9670"/>
                      <a:pt x="25007" y="21600"/>
                    </a:cubicBezTo>
                    <a:cubicBezTo>
                      <a:pt x="25007" y="33529"/>
                      <a:pt x="15336" y="43200"/>
                      <a:pt x="3407" y="43200"/>
                    </a:cubicBezTo>
                    <a:cubicBezTo>
                      <a:pt x="2265" y="43200"/>
                      <a:pt x="1126" y="43109"/>
                      <a:pt x="0" y="42929"/>
                    </a:cubicBezTo>
                    <a:lnTo>
                      <a:pt x="3407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55670" name="Object 22"/>
              <p:cNvGraphicFramePr>
                <a:graphicFrameLocks noChangeAspect="1"/>
              </p:cNvGraphicFramePr>
              <p:nvPr/>
            </p:nvGraphicFramePr>
            <p:xfrm>
              <a:off x="2688" y="1392"/>
              <a:ext cx="266" cy="384"/>
            </p:xfrm>
            <a:graphic>
              <a:graphicData uri="http://schemas.openxmlformats.org/presentationml/2006/ole">
                <p:oleObj spid="_x0000_s109572" name="公式" r:id="rId6" imgW="228600" imgH="330120" progId="Equation.3">
                  <p:embed/>
                </p:oleObj>
              </a:graphicData>
            </a:graphic>
          </p:graphicFrame>
        </p:grpSp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816" y="1632"/>
              <a:ext cx="2640" cy="288"/>
              <a:chOff x="816" y="1632"/>
              <a:chExt cx="2640" cy="288"/>
            </a:xfrm>
          </p:grpSpPr>
          <p:sp>
            <p:nvSpPr>
              <p:cNvPr id="155672" name="Line 24"/>
              <p:cNvSpPr>
                <a:spLocks noChangeShapeType="1"/>
              </p:cNvSpPr>
              <p:nvPr/>
            </p:nvSpPr>
            <p:spPr bwMode="auto">
              <a:xfrm flipV="1">
                <a:off x="816" y="1632"/>
                <a:ext cx="2640" cy="288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5673" name="Line 25"/>
              <p:cNvSpPr>
                <a:spLocks noChangeShapeType="1"/>
              </p:cNvSpPr>
              <p:nvPr/>
            </p:nvSpPr>
            <p:spPr bwMode="auto">
              <a:xfrm>
                <a:off x="816" y="1632"/>
                <a:ext cx="2640" cy="28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4416" y="1536"/>
              <a:ext cx="528" cy="480"/>
              <a:chOff x="4416" y="1536"/>
              <a:chExt cx="528" cy="480"/>
            </a:xfrm>
          </p:grpSpPr>
          <p:sp>
            <p:nvSpPr>
              <p:cNvPr id="155675" name="Line 27"/>
              <p:cNvSpPr>
                <a:spLocks noChangeShapeType="1"/>
              </p:cNvSpPr>
              <p:nvPr/>
            </p:nvSpPr>
            <p:spPr bwMode="auto">
              <a:xfrm>
                <a:off x="4416" y="1632"/>
                <a:ext cx="0" cy="288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sm" len="lg"/>
                <a:tailEnd type="triangl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55676" name="Object 28"/>
              <p:cNvGraphicFramePr>
                <a:graphicFrameLocks noChangeAspect="1"/>
              </p:cNvGraphicFramePr>
              <p:nvPr/>
            </p:nvGraphicFramePr>
            <p:xfrm>
              <a:off x="4595" y="1536"/>
              <a:ext cx="349" cy="480"/>
            </p:xfrm>
            <a:graphic>
              <a:graphicData uri="http://schemas.openxmlformats.org/presentationml/2006/ole">
                <p:oleObj spid="_x0000_s109571" name="公式" r:id="rId7" imgW="368280" imgH="457200" progId="Equation.3">
                  <p:embed/>
                </p:oleObj>
              </a:graphicData>
            </a:graphic>
          </p:graphicFrame>
        </p:grpSp>
        <p:sp>
          <p:nvSpPr>
            <p:cNvPr id="155677" name="Freeform 29"/>
            <p:cNvSpPr>
              <a:spLocks/>
            </p:cNvSpPr>
            <p:nvPr/>
          </p:nvSpPr>
          <p:spPr bwMode="auto">
            <a:xfrm>
              <a:off x="1968" y="1488"/>
              <a:ext cx="1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624"/>
                </a:cxn>
              </a:cxnLst>
              <a:rect l="0" t="0" r="r" b="b"/>
              <a:pathLst>
                <a:path w="1" h="624">
                  <a:moveTo>
                    <a:pt x="0" y="0"/>
                  </a:moveTo>
                  <a:lnTo>
                    <a:pt x="1" y="624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 type="triangle" w="sm" len="lg"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5678" name="Line 30"/>
            <p:cNvSpPr>
              <a:spLocks noChangeShapeType="1"/>
            </p:cNvSpPr>
            <p:nvPr/>
          </p:nvSpPr>
          <p:spPr bwMode="auto">
            <a:xfrm>
              <a:off x="922" y="1183"/>
              <a:ext cx="288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none" w="sm" len="lg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7" name="Group 31"/>
            <p:cNvGrpSpPr>
              <a:grpSpLocks/>
            </p:cNvGrpSpPr>
            <p:nvPr/>
          </p:nvGrpSpPr>
          <p:grpSpPr bwMode="auto">
            <a:xfrm>
              <a:off x="3455" y="1104"/>
              <a:ext cx="1106" cy="1391"/>
              <a:chOff x="3455" y="1104"/>
              <a:chExt cx="1106" cy="1391"/>
            </a:xfrm>
          </p:grpSpPr>
          <p:grpSp>
            <p:nvGrpSpPr>
              <p:cNvPr id="8" name="Group 32"/>
              <p:cNvGrpSpPr>
                <a:grpSpLocks/>
              </p:cNvGrpSpPr>
              <p:nvPr/>
            </p:nvGrpSpPr>
            <p:grpSpPr bwMode="auto">
              <a:xfrm rot="5367018">
                <a:off x="3271" y="1291"/>
                <a:ext cx="1055" cy="681"/>
                <a:chOff x="3648" y="2208"/>
                <a:chExt cx="1141" cy="968"/>
              </a:xfrm>
            </p:grpSpPr>
            <p:sp>
              <p:nvSpPr>
                <p:cNvPr id="155681" name="Freeform 33"/>
                <p:cNvSpPr>
                  <a:spLocks/>
                </p:cNvSpPr>
                <p:nvPr/>
              </p:nvSpPr>
              <p:spPr bwMode="auto">
                <a:xfrm>
                  <a:off x="4512" y="3120"/>
                  <a:ext cx="277" cy="48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6" y="0"/>
                    </a:cxn>
                    <a:cxn ang="0">
                      <a:pos x="240" y="48"/>
                    </a:cxn>
                  </a:cxnLst>
                  <a:rect l="0" t="0" r="r" b="b"/>
                  <a:pathLst>
                    <a:path w="240" h="48">
                      <a:moveTo>
                        <a:pt x="0" y="48"/>
                      </a:moveTo>
                      <a:cubicBezTo>
                        <a:pt x="28" y="24"/>
                        <a:pt x="56" y="0"/>
                        <a:pt x="96" y="0"/>
                      </a:cubicBezTo>
                      <a:cubicBezTo>
                        <a:pt x="136" y="0"/>
                        <a:pt x="216" y="40"/>
                        <a:pt x="240" y="48"/>
                      </a:cubicBezTo>
                    </a:path>
                  </a:pathLst>
                </a:custGeom>
                <a:noFill/>
                <a:ln w="19050" cmpd="sng">
                  <a:solidFill>
                    <a:srgbClr val="009900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55682" name="Freeform 34"/>
                <p:cNvSpPr>
                  <a:spLocks/>
                </p:cNvSpPr>
                <p:nvPr/>
              </p:nvSpPr>
              <p:spPr bwMode="auto">
                <a:xfrm>
                  <a:off x="3648" y="3120"/>
                  <a:ext cx="277" cy="48"/>
                </a:xfrm>
                <a:custGeom>
                  <a:avLst/>
                  <a:gdLst/>
                  <a:ahLst/>
                  <a:cxnLst>
                    <a:cxn ang="0">
                      <a:pos x="240" y="48"/>
                    </a:cxn>
                    <a:cxn ang="0">
                      <a:pos x="144" y="0"/>
                    </a:cxn>
                    <a:cxn ang="0">
                      <a:pos x="0" y="48"/>
                    </a:cxn>
                  </a:cxnLst>
                  <a:rect l="0" t="0" r="r" b="b"/>
                  <a:pathLst>
                    <a:path w="240" h="48">
                      <a:moveTo>
                        <a:pt x="240" y="48"/>
                      </a:moveTo>
                      <a:cubicBezTo>
                        <a:pt x="212" y="24"/>
                        <a:pt x="184" y="0"/>
                        <a:pt x="144" y="0"/>
                      </a:cubicBezTo>
                      <a:cubicBezTo>
                        <a:pt x="104" y="0"/>
                        <a:pt x="24" y="40"/>
                        <a:pt x="0" y="48"/>
                      </a:cubicBezTo>
                    </a:path>
                  </a:pathLst>
                </a:custGeom>
                <a:noFill/>
                <a:ln w="19050" cmpd="sng">
                  <a:solidFill>
                    <a:srgbClr val="009900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55683" name="Freeform 35"/>
                <p:cNvSpPr>
                  <a:spLocks/>
                </p:cNvSpPr>
                <p:nvPr/>
              </p:nvSpPr>
              <p:spPr bwMode="auto">
                <a:xfrm>
                  <a:off x="3936" y="2208"/>
                  <a:ext cx="576" cy="968"/>
                </a:xfrm>
                <a:custGeom>
                  <a:avLst/>
                  <a:gdLst/>
                  <a:ahLst/>
                  <a:cxnLst>
                    <a:cxn ang="0">
                      <a:pos x="0" y="968"/>
                    </a:cxn>
                    <a:cxn ang="0">
                      <a:pos x="96" y="680"/>
                    </a:cxn>
                    <a:cxn ang="0">
                      <a:pos x="240" y="8"/>
                    </a:cxn>
                    <a:cxn ang="0">
                      <a:pos x="384" y="728"/>
                    </a:cxn>
                    <a:cxn ang="0">
                      <a:pos x="480" y="968"/>
                    </a:cxn>
                  </a:cxnLst>
                  <a:rect l="0" t="0" r="r" b="b"/>
                  <a:pathLst>
                    <a:path w="480" h="968">
                      <a:moveTo>
                        <a:pt x="0" y="968"/>
                      </a:moveTo>
                      <a:cubicBezTo>
                        <a:pt x="28" y="904"/>
                        <a:pt x="56" y="840"/>
                        <a:pt x="96" y="680"/>
                      </a:cubicBezTo>
                      <a:cubicBezTo>
                        <a:pt x="136" y="520"/>
                        <a:pt x="192" y="0"/>
                        <a:pt x="240" y="8"/>
                      </a:cubicBezTo>
                      <a:cubicBezTo>
                        <a:pt x="288" y="16"/>
                        <a:pt x="344" y="568"/>
                        <a:pt x="384" y="728"/>
                      </a:cubicBezTo>
                      <a:cubicBezTo>
                        <a:pt x="424" y="888"/>
                        <a:pt x="464" y="928"/>
                        <a:pt x="480" y="968"/>
                      </a:cubicBezTo>
                    </a:path>
                  </a:pathLst>
                </a:custGeom>
                <a:noFill/>
                <a:ln w="19050" cmpd="sng">
                  <a:solidFill>
                    <a:srgbClr val="009900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55684" name="Line 36"/>
              <p:cNvSpPr>
                <a:spLocks noChangeShapeType="1"/>
              </p:cNvSpPr>
              <p:nvPr/>
            </p:nvSpPr>
            <p:spPr bwMode="auto">
              <a:xfrm>
                <a:off x="3457" y="1632"/>
                <a:ext cx="1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9" name="Group 37"/>
              <p:cNvGrpSpPr>
                <a:grpSpLocks/>
              </p:cNvGrpSpPr>
              <p:nvPr/>
            </p:nvGrpSpPr>
            <p:grpSpPr bwMode="auto">
              <a:xfrm rot="5367018">
                <a:off x="3220" y="1578"/>
                <a:ext cx="1152" cy="681"/>
                <a:chOff x="3648" y="2208"/>
                <a:chExt cx="1141" cy="968"/>
              </a:xfrm>
            </p:grpSpPr>
            <p:sp>
              <p:nvSpPr>
                <p:cNvPr id="155686" name="Freeform 38"/>
                <p:cNvSpPr>
                  <a:spLocks/>
                </p:cNvSpPr>
                <p:nvPr/>
              </p:nvSpPr>
              <p:spPr bwMode="auto">
                <a:xfrm>
                  <a:off x="4512" y="3120"/>
                  <a:ext cx="277" cy="48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6" y="0"/>
                    </a:cxn>
                    <a:cxn ang="0">
                      <a:pos x="240" y="48"/>
                    </a:cxn>
                  </a:cxnLst>
                  <a:rect l="0" t="0" r="r" b="b"/>
                  <a:pathLst>
                    <a:path w="240" h="48">
                      <a:moveTo>
                        <a:pt x="0" y="48"/>
                      </a:moveTo>
                      <a:cubicBezTo>
                        <a:pt x="28" y="24"/>
                        <a:pt x="56" y="0"/>
                        <a:pt x="96" y="0"/>
                      </a:cubicBezTo>
                      <a:cubicBezTo>
                        <a:pt x="136" y="0"/>
                        <a:pt x="216" y="40"/>
                        <a:pt x="240" y="48"/>
                      </a:cubicBezTo>
                    </a:path>
                  </a:pathLst>
                </a:custGeom>
                <a:noFill/>
                <a:ln w="19050" cmpd="sng">
                  <a:solidFill>
                    <a:srgbClr val="0000FF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55687" name="Freeform 39"/>
                <p:cNvSpPr>
                  <a:spLocks/>
                </p:cNvSpPr>
                <p:nvPr/>
              </p:nvSpPr>
              <p:spPr bwMode="auto">
                <a:xfrm>
                  <a:off x="3648" y="3120"/>
                  <a:ext cx="277" cy="48"/>
                </a:xfrm>
                <a:custGeom>
                  <a:avLst/>
                  <a:gdLst/>
                  <a:ahLst/>
                  <a:cxnLst>
                    <a:cxn ang="0">
                      <a:pos x="240" y="48"/>
                    </a:cxn>
                    <a:cxn ang="0">
                      <a:pos x="144" y="0"/>
                    </a:cxn>
                    <a:cxn ang="0">
                      <a:pos x="0" y="48"/>
                    </a:cxn>
                  </a:cxnLst>
                  <a:rect l="0" t="0" r="r" b="b"/>
                  <a:pathLst>
                    <a:path w="240" h="48">
                      <a:moveTo>
                        <a:pt x="240" y="48"/>
                      </a:moveTo>
                      <a:cubicBezTo>
                        <a:pt x="212" y="24"/>
                        <a:pt x="184" y="0"/>
                        <a:pt x="144" y="0"/>
                      </a:cubicBezTo>
                      <a:cubicBezTo>
                        <a:pt x="104" y="0"/>
                        <a:pt x="24" y="40"/>
                        <a:pt x="0" y="48"/>
                      </a:cubicBezTo>
                    </a:path>
                  </a:pathLst>
                </a:custGeom>
                <a:noFill/>
                <a:ln w="19050" cmpd="sng">
                  <a:solidFill>
                    <a:srgbClr val="0000FF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55688" name="Freeform 40"/>
                <p:cNvSpPr>
                  <a:spLocks/>
                </p:cNvSpPr>
                <p:nvPr/>
              </p:nvSpPr>
              <p:spPr bwMode="auto">
                <a:xfrm>
                  <a:off x="3936" y="2208"/>
                  <a:ext cx="576" cy="968"/>
                </a:xfrm>
                <a:custGeom>
                  <a:avLst/>
                  <a:gdLst/>
                  <a:ahLst/>
                  <a:cxnLst>
                    <a:cxn ang="0">
                      <a:pos x="0" y="968"/>
                    </a:cxn>
                    <a:cxn ang="0">
                      <a:pos x="96" y="680"/>
                    </a:cxn>
                    <a:cxn ang="0">
                      <a:pos x="240" y="8"/>
                    </a:cxn>
                    <a:cxn ang="0">
                      <a:pos x="384" y="728"/>
                    </a:cxn>
                    <a:cxn ang="0">
                      <a:pos x="480" y="968"/>
                    </a:cxn>
                  </a:cxnLst>
                  <a:rect l="0" t="0" r="r" b="b"/>
                  <a:pathLst>
                    <a:path w="480" h="968">
                      <a:moveTo>
                        <a:pt x="0" y="968"/>
                      </a:moveTo>
                      <a:cubicBezTo>
                        <a:pt x="28" y="904"/>
                        <a:pt x="56" y="840"/>
                        <a:pt x="96" y="680"/>
                      </a:cubicBezTo>
                      <a:cubicBezTo>
                        <a:pt x="136" y="520"/>
                        <a:pt x="192" y="0"/>
                        <a:pt x="240" y="8"/>
                      </a:cubicBezTo>
                      <a:cubicBezTo>
                        <a:pt x="288" y="16"/>
                        <a:pt x="344" y="568"/>
                        <a:pt x="384" y="728"/>
                      </a:cubicBezTo>
                      <a:cubicBezTo>
                        <a:pt x="424" y="888"/>
                        <a:pt x="464" y="928"/>
                        <a:pt x="480" y="968"/>
                      </a:cubicBezTo>
                    </a:path>
                  </a:pathLst>
                </a:custGeom>
                <a:noFill/>
                <a:ln w="19050" cmpd="sng">
                  <a:solidFill>
                    <a:srgbClr val="0000FF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55689" name="Line 41"/>
              <p:cNvSpPr>
                <a:spLocks noChangeShapeType="1"/>
              </p:cNvSpPr>
              <p:nvPr/>
            </p:nvSpPr>
            <p:spPr bwMode="auto">
              <a:xfrm>
                <a:off x="3456" y="1920"/>
                <a:ext cx="110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0" grpId="0"/>
      <p:bldP spid="15565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674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566738" y="279400"/>
          <a:ext cx="7561262" cy="2085975"/>
        </p:xfrm>
        <a:graphic>
          <a:graphicData uri="http://schemas.openxmlformats.org/presentationml/2006/ole">
            <p:oleObj spid="_x0000_s110594" r:id="rId3" imgW="6184151" imgH="1707143" progId="">
              <p:embed/>
            </p:oleObj>
          </a:graphicData>
        </a:graphic>
      </p:graphicFrame>
      <p:graphicFrame>
        <p:nvGraphicFramePr>
          <p:cNvPr id="156675" name="Object 3"/>
          <p:cNvGraphicFramePr>
            <a:graphicFrameLocks noGrp="1" noChangeAspect="1"/>
          </p:cNvGraphicFramePr>
          <p:nvPr>
            <p:ph sz="half" idx="2"/>
          </p:nvPr>
        </p:nvGraphicFramePr>
        <p:xfrm>
          <a:off x="657225" y="2573338"/>
          <a:ext cx="7488238" cy="2490787"/>
        </p:xfrm>
        <a:graphic>
          <a:graphicData uri="http://schemas.openxmlformats.org/presentationml/2006/ole">
            <p:oleObj spid="_x0000_s110595" r:id="rId4" imgW="4982270" imgH="1657581" progId="">
              <p:embed/>
            </p:oleObj>
          </a:graphicData>
        </a:graphic>
      </p:graphicFrame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1062038" y="5229225"/>
            <a:ext cx="16208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/>
              <a:t>可分辨</a:t>
            </a:r>
          </a:p>
        </p:txBody>
      </p:sp>
      <p:sp>
        <p:nvSpPr>
          <p:cNvPr id="156677" name="Text Box 5"/>
          <p:cNvSpPr txBox="1">
            <a:spLocks noChangeArrowheads="1"/>
          </p:cNvSpPr>
          <p:nvPr/>
        </p:nvSpPr>
        <p:spPr bwMode="auto">
          <a:xfrm>
            <a:off x="3627438" y="5229225"/>
            <a:ext cx="16208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/>
              <a:t>恰好分辨</a:t>
            </a:r>
          </a:p>
        </p:txBody>
      </p:sp>
      <p:sp>
        <p:nvSpPr>
          <p:cNvPr id="156678" name="Text Box 6"/>
          <p:cNvSpPr txBox="1">
            <a:spLocks noChangeArrowheads="1"/>
          </p:cNvSpPr>
          <p:nvPr/>
        </p:nvSpPr>
        <p:spPr bwMode="auto">
          <a:xfrm>
            <a:off x="6102350" y="5229225"/>
            <a:ext cx="16208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/>
              <a:t>不可分辨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3"/>
          <p:cNvSpPr>
            <a:spLocks noChangeArrowheads="1"/>
          </p:cNvSpPr>
          <p:nvPr/>
        </p:nvSpPr>
        <p:spPr bwMode="auto">
          <a:xfrm>
            <a:off x="476250" y="414338"/>
            <a:ext cx="80994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zh-CN" sz="2800" dirty="0">
                <a:latin typeface="楷体_GB2312" pitchFamily="49" charset="-122"/>
              </a:rPr>
              <a:t>  </a:t>
            </a:r>
            <a:r>
              <a:rPr lang="zh-CN" altLang="en-US" sz="2800" dirty="0">
                <a:latin typeface="楷体_GB2312" pitchFamily="49" charset="-122"/>
              </a:rPr>
              <a:t>当两个物点刚好被分辨时，它们对透镜中心的张角</a:t>
            </a:r>
            <a:r>
              <a:rPr lang="en-US" altLang="zh-CN" sz="2800" dirty="0">
                <a:latin typeface="楷体_GB2312" pitchFamily="49" charset="-122"/>
              </a:rPr>
              <a:t>θ</a:t>
            </a:r>
            <a:r>
              <a:rPr lang="en-US" altLang="zh-CN" sz="2800" baseline="-25000" dirty="0">
                <a:latin typeface="楷体_GB2312" pitchFamily="49" charset="-122"/>
              </a:rPr>
              <a:t>0</a:t>
            </a:r>
            <a:r>
              <a:rPr lang="zh-CN" altLang="en-US" sz="2800" dirty="0">
                <a:latin typeface="楷体_GB2312" pitchFamily="49" charset="-122"/>
              </a:rPr>
              <a:t>称为光学仪器的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最小分辨角</a:t>
            </a:r>
            <a:r>
              <a:rPr lang="zh-CN" altLang="en-US" sz="2800" dirty="0">
                <a:latin typeface="楷体_GB2312" pitchFamily="49" charset="-122"/>
              </a:rPr>
              <a:t>或角分辨率。 </a:t>
            </a:r>
          </a:p>
        </p:txBody>
      </p:sp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2047875" y="2901950"/>
            <a:ext cx="3238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altLang="zh-CN" sz="2200">
              <a:solidFill>
                <a:srgbClr val="FF0000"/>
              </a:solidFill>
              <a:ea typeface="宋体" pitchFamily="2" charset="-122"/>
            </a:endParaRPr>
          </a:p>
          <a:p>
            <a:pPr eaLnBrk="0" hangingPunct="0"/>
            <a:r>
              <a:rPr lang="en-US" altLang="zh-CN" sz="2200">
                <a:solidFill>
                  <a:srgbClr val="FF0000"/>
                </a:solidFill>
                <a:ea typeface="宋体" pitchFamily="2" charset="-122"/>
              </a:rPr>
              <a:t>  </a:t>
            </a:r>
            <a:endParaRPr lang="en-US" altLang="zh-CN" sz="2400" b="0">
              <a:ea typeface="宋体" pitchFamily="2" charset="-122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881063" y="1268413"/>
            <a:ext cx="7086600" cy="2362200"/>
            <a:chOff x="480" y="1056"/>
            <a:chExt cx="4464" cy="1488"/>
          </a:xfrm>
        </p:grpSpPr>
        <p:sp>
          <p:nvSpPr>
            <p:cNvPr id="157702" name="Rectangle 6" descr="深色下对角线"/>
            <p:cNvSpPr>
              <a:spLocks noChangeArrowheads="1"/>
            </p:cNvSpPr>
            <p:nvPr/>
          </p:nvSpPr>
          <p:spPr bwMode="auto">
            <a:xfrm>
              <a:off x="2064" y="1248"/>
              <a:ext cx="96" cy="240"/>
            </a:xfrm>
            <a:prstGeom prst="rect">
              <a:avLst/>
            </a:prstGeom>
            <a:pattFill prst="dkDnDiag">
              <a:fgClr>
                <a:srgbClr val="663300"/>
              </a:fgClr>
              <a:bgClr>
                <a:schemeClr val="accent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7703" name="Rectangle 7" descr="深色下对角线"/>
            <p:cNvSpPr>
              <a:spLocks noChangeArrowheads="1"/>
            </p:cNvSpPr>
            <p:nvPr/>
          </p:nvSpPr>
          <p:spPr bwMode="auto">
            <a:xfrm>
              <a:off x="2064" y="2064"/>
              <a:ext cx="96" cy="240"/>
            </a:xfrm>
            <a:prstGeom prst="rect">
              <a:avLst/>
            </a:prstGeom>
            <a:pattFill prst="dkDnDiag">
              <a:fgClr>
                <a:srgbClr val="663300"/>
              </a:fgClr>
              <a:bgClr>
                <a:schemeClr val="accent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7704" name="Oval 8"/>
            <p:cNvSpPr>
              <a:spLocks noChangeArrowheads="1"/>
            </p:cNvSpPr>
            <p:nvPr/>
          </p:nvSpPr>
          <p:spPr bwMode="auto">
            <a:xfrm>
              <a:off x="2064" y="1488"/>
              <a:ext cx="96" cy="5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6666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7705" name="Line 9"/>
            <p:cNvSpPr>
              <a:spLocks noChangeShapeType="1"/>
            </p:cNvSpPr>
            <p:nvPr/>
          </p:nvSpPr>
          <p:spPr bwMode="auto">
            <a:xfrm>
              <a:off x="480" y="1776"/>
              <a:ext cx="36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480" y="1248"/>
              <a:ext cx="468" cy="912"/>
              <a:chOff x="480" y="1248"/>
              <a:chExt cx="468" cy="912"/>
            </a:xfrm>
          </p:grpSpPr>
          <p:sp>
            <p:nvSpPr>
              <p:cNvPr id="157707" name="Text Box 11"/>
              <p:cNvSpPr txBox="1">
                <a:spLocks noChangeArrowheads="1"/>
              </p:cNvSpPr>
              <p:nvPr/>
            </p:nvSpPr>
            <p:spPr bwMode="auto">
              <a:xfrm>
                <a:off x="720" y="1488"/>
                <a:ext cx="22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>
                    <a:solidFill>
                      <a:srgbClr val="FF0000"/>
                    </a:solidFill>
                    <a:ea typeface="宋体" pitchFamily="2" charset="-122"/>
                  </a:rPr>
                  <a:t>*</a:t>
                </a:r>
                <a:endParaRPr kumimoji="0" lang="en-US" altLang="zh-CN">
                  <a:ea typeface="宋体" pitchFamily="2" charset="-122"/>
                </a:endParaRPr>
              </a:p>
            </p:txBody>
          </p:sp>
          <p:sp>
            <p:nvSpPr>
              <p:cNvPr id="157708" name="Text Box 12"/>
              <p:cNvSpPr txBox="1">
                <a:spLocks noChangeArrowheads="1"/>
              </p:cNvSpPr>
              <p:nvPr/>
            </p:nvSpPr>
            <p:spPr bwMode="auto">
              <a:xfrm>
                <a:off x="720" y="1776"/>
                <a:ext cx="22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0" lang="en-US" altLang="zh-CN">
                    <a:solidFill>
                      <a:srgbClr val="FF0000"/>
                    </a:solidFill>
                    <a:ea typeface="宋体" pitchFamily="2" charset="-122"/>
                  </a:rPr>
                  <a:t>*</a:t>
                </a:r>
                <a:endParaRPr kumimoji="0" lang="en-US" altLang="zh-CN">
                  <a:ea typeface="宋体" pitchFamily="2" charset="-122"/>
                </a:endParaRPr>
              </a:p>
            </p:txBody>
          </p:sp>
          <p:graphicFrame>
            <p:nvGraphicFramePr>
              <p:cNvPr id="157709" name="Object 13"/>
              <p:cNvGraphicFramePr>
                <a:graphicFrameLocks noChangeAspect="1"/>
              </p:cNvGraphicFramePr>
              <p:nvPr/>
            </p:nvGraphicFramePr>
            <p:xfrm>
              <a:off x="480" y="1248"/>
              <a:ext cx="318" cy="484"/>
            </p:xfrm>
            <a:graphic>
              <a:graphicData uri="http://schemas.openxmlformats.org/presentationml/2006/ole">
                <p:oleObj spid="_x0000_s111625" name="Equation" r:id="rId3" imgW="139680" imgH="215640" progId="Equation.3">
                  <p:embed/>
                </p:oleObj>
              </a:graphicData>
            </a:graphic>
          </p:graphicFrame>
          <p:graphicFrame>
            <p:nvGraphicFramePr>
              <p:cNvPr id="157710" name="Object 14"/>
              <p:cNvGraphicFramePr>
                <a:graphicFrameLocks noChangeAspect="1"/>
              </p:cNvGraphicFramePr>
              <p:nvPr/>
            </p:nvGraphicFramePr>
            <p:xfrm>
              <a:off x="480" y="1680"/>
              <a:ext cx="338" cy="480"/>
            </p:xfrm>
            <a:graphic>
              <a:graphicData uri="http://schemas.openxmlformats.org/presentationml/2006/ole">
                <p:oleObj spid="_x0000_s111626" name="Equation" r:id="rId4" imgW="152280" imgH="215640" progId="Equation.3">
                  <p:embed/>
                </p:oleObj>
              </a:graphicData>
            </a:graphic>
          </p:graphicFrame>
        </p:grpSp>
        <p:sp>
          <p:nvSpPr>
            <p:cNvPr id="157711" name="Line 15"/>
            <p:cNvSpPr>
              <a:spLocks noChangeShapeType="1"/>
            </p:cNvSpPr>
            <p:nvPr/>
          </p:nvSpPr>
          <p:spPr bwMode="auto">
            <a:xfrm flipH="1">
              <a:off x="1776" y="1488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7712" name="Line 16"/>
            <p:cNvSpPr>
              <a:spLocks noChangeShapeType="1"/>
            </p:cNvSpPr>
            <p:nvPr/>
          </p:nvSpPr>
          <p:spPr bwMode="auto">
            <a:xfrm flipH="1">
              <a:off x="1776" y="2064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lg"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7713" name="Line 17"/>
            <p:cNvSpPr>
              <a:spLocks noChangeShapeType="1"/>
            </p:cNvSpPr>
            <p:nvPr/>
          </p:nvSpPr>
          <p:spPr bwMode="auto">
            <a:xfrm>
              <a:off x="2160" y="2160"/>
              <a:ext cx="129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sm" len="lg"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57714" name="Object 18"/>
            <p:cNvGraphicFramePr>
              <a:graphicFrameLocks noChangeAspect="1"/>
            </p:cNvGraphicFramePr>
            <p:nvPr/>
          </p:nvGraphicFramePr>
          <p:xfrm>
            <a:off x="2640" y="1978"/>
            <a:ext cx="336" cy="326"/>
          </p:xfrm>
          <a:graphic>
            <a:graphicData uri="http://schemas.openxmlformats.org/presentationml/2006/ole">
              <p:oleObj spid="_x0000_s111622" name="公式" r:id="rId5" imgW="215640" imgH="304560" progId="Equation.3">
                <p:embed/>
              </p:oleObj>
            </a:graphicData>
          </a:graphic>
        </p:graphicFrame>
        <p:sp>
          <p:nvSpPr>
            <p:cNvPr id="157715" name="Rectangle 19"/>
            <p:cNvSpPr>
              <a:spLocks noChangeArrowheads="1"/>
            </p:cNvSpPr>
            <p:nvPr/>
          </p:nvSpPr>
          <p:spPr bwMode="auto">
            <a:xfrm>
              <a:off x="3429" y="1056"/>
              <a:ext cx="25" cy="148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" name="Group 20"/>
            <p:cNvGrpSpPr>
              <a:grpSpLocks/>
            </p:cNvGrpSpPr>
            <p:nvPr/>
          </p:nvGrpSpPr>
          <p:grpSpPr bwMode="auto">
            <a:xfrm>
              <a:off x="2160" y="1344"/>
              <a:ext cx="864" cy="528"/>
              <a:chOff x="2208" y="1392"/>
              <a:chExt cx="864" cy="528"/>
            </a:xfrm>
          </p:grpSpPr>
          <p:sp>
            <p:nvSpPr>
              <p:cNvPr id="157717" name="Freeform 21"/>
              <p:cNvSpPr>
                <a:spLocks/>
              </p:cNvSpPr>
              <p:nvPr/>
            </p:nvSpPr>
            <p:spPr bwMode="auto">
              <a:xfrm>
                <a:off x="2208" y="1728"/>
                <a:ext cx="816" cy="192"/>
              </a:xfrm>
              <a:custGeom>
                <a:avLst/>
                <a:gdLst/>
                <a:ahLst/>
                <a:cxnLst>
                  <a:cxn ang="0">
                    <a:pos x="816" y="0"/>
                  </a:cxn>
                  <a:cxn ang="0">
                    <a:pos x="0" y="96"/>
                  </a:cxn>
                  <a:cxn ang="0">
                    <a:pos x="816" y="192"/>
                  </a:cxn>
                  <a:cxn ang="0">
                    <a:pos x="816" y="0"/>
                  </a:cxn>
                </a:cxnLst>
                <a:rect l="0" t="0" r="r" b="b"/>
                <a:pathLst>
                  <a:path w="816" h="192">
                    <a:moveTo>
                      <a:pt x="816" y="0"/>
                    </a:moveTo>
                    <a:lnTo>
                      <a:pt x="0" y="96"/>
                    </a:lnTo>
                    <a:lnTo>
                      <a:pt x="816" y="192"/>
                    </a:lnTo>
                    <a:lnTo>
                      <a:pt x="8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FF0000"/>
                  </a:gs>
                  <a:gs pos="100000">
                    <a:srgbClr val="FF0000">
                      <a:gamma/>
                      <a:tint val="0"/>
                      <a:invGamma/>
                    </a:srgbClr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sm" len="lg"/>
              </a:ln>
              <a:effectLst/>
            </p:spPr>
            <p:txBody>
              <a:bodyPr wrap="none"/>
              <a:lstStyle/>
              <a:p>
                <a:endParaRPr lang="zh-CN" altLang="en-US"/>
              </a:p>
            </p:txBody>
          </p:sp>
          <p:sp>
            <p:nvSpPr>
              <p:cNvPr id="157718" name="Arc 22"/>
              <p:cNvSpPr>
                <a:spLocks/>
              </p:cNvSpPr>
              <p:nvPr/>
            </p:nvSpPr>
            <p:spPr bwMode="auto">
              <a:xfrm>
                <a:off x="3024" y="1728"/>
                <a:ext cx="48" cy="187"/>
              </a:xfrm>
              <a:custGeom>
                <a:avLst/>
                <a:gdLst>
                  <a:gd name="G0" fmla="+- 3407 0 0"/>
                  <a:gd name="G1" fmla="+- 21600 0 0"/>
                  <a:gd name="G2" fmla="+- 21600 0 0"/>
                  <a:gd name="T0" fmla="*/ 3407 w 25007"/>
                  <a:gd name="T1" fmla="*/ 0 h 43200"/>
                  <a:gd name="T2" fmla="*/ 0 w 25007"/>
                  <a:gd name="T3" fmla="*/ 42930 h 43200"/>
                  <a:gd name="T4" fmla="*/ 3407 w 25007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007" h="43200" fill="none" extrusionOk="0">
                    <a:moveTo>
                      <a:pt x="3406" y="0"/>
                    </a:moveTo>
                    <a:cubicBezTo>
                      <a:pt x="15336" y="0"/>
                      <a:pt x="25007" y="9670"/>
                      <a:pt x="25007" y="21600"/>
                    </a:cubicBezTo>
                    <a:cubicBezTo>
                      <a:pt x="25007" y="33529"/>
                      <a:pt x="15336" y="43200"/>
                      <a:pt x="3407" y="43200"/>
                    </a:cubicBezTo>
                    <a:cubicBezTo>
                      <a:pt x="2265" y="43200"/>
                      <a:pt x="1126" y="43109"/>
                      <a:pt x="0" y="42929"/>
                    </a:cubicBezTo>
                  </a:path>
                  <a:path w="25007" h="43200" stroke="0" extrusionOk="0">
                    <a:moveTo>
                      <a:pt x="3406" y="0"/>
                    </a:moveTo>
                    <a:cubicBezTo>
                      <a:pt x="15336" y="0"/>
                      <a:pt x="25007" y="9670"/>
                      <a:pt x="25007" y="21600"/>
                    </a:cubicBezTo>
                    <a:cubicBezTo>
                      <a:pt x="25007" y="33529"/>
                      <a:pt x="15336" y="43200"/>
                      <a:pt x="3407" y="43200"/>
                    </a:cubicBezTo>
                    <a:cubicBezTo>
                      <a:pt x="2265" y="43200"/>
                      <a:pt x="1126" y="43109"/>
                      <a:pt x="0" y="42929"/>
                    </a:cubicBezTo>
                    <a:lnTo>
                      <a:pt x="3407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57719" name="Object 23"/>
              <p:cNvGraphicFramePr>
                <a:graphicFrameLocks noChangeAspect="1"/>
              </p:cNvGraphicFramePr>
              <p:nvPr/>
            </p:nvGraphicFramePr>
            <p:xfrm>
              <a:off x="2688" y="1392"/>
              <a:ext cx="266" cy="384"/>
            </p:xfrm>
            <a:graphic>
              <a:graphicData uri="http://schemas.openxmlformats.org/presentationml/2006/ole">
                <p:oleObj spid="_x0000_s111624" name="公式" r:id="rId6" imgW="228600" imgH="330120" progId="Equation.3">
                  <p:embed/>
                </p:oleObj>
              </a:graphicData>
            </a:graphic>
          </p:graphicFrame>
        </p:grpSp>
        <p:grpSp>
          <p:nvGrpSpPr>
            <p:cNvPr id="5" name="Group 24"/>
            <p:cNvGrpSpPr>
              <a:grpSpLocks/>
            </p:cNvGrpSpPr>
            <p:nvPr/>
          </p:nvGrpSpPr>
          <p:grpSpPr bwMode="auto">
            <a:xfrm>
              <a:off x="816" y="1632"/>
              <a:ext cx="2640" cy="288"/>
              <a:chOff x="816" y="1632"/>
              <a:chExt cx="2640" cy="288"/>
            </a:xfrm>
          </p:grpSpPr>
          <p:sp>
            <p:nvSpPr>
              <p:cNvPr id="157721" name="Line 25"/>
              <p:cNvSpPr>
                <a:spLocks noChangeShapeType="1"/>
              </p:cNvSpPr>
              <p:nvPr/>
            </p:nvSpPr>
            <p:spPr bwMode="auto">
              <a:xfrm flipV="1">
                <a:off x="816" y="1632"/>
                <a:ext cx="2640" cy="288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57722" name="Line 26"/>
              <p:cNvSpPr>
                <a:spLocks noChangeShapeType="1"/>
              </p:cNvSpPr>
              <p:nvPr/>
            </p:nvSpPr>
            <p:spPr bwMode="auto">
              <a:xfrm>
                <a:off x="816" y="1632"/>
                <a:ext cx="2640" cy="288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6" name="Group 27"/>
            <p:cNvGrpSpPr>
              <a:grpSpLocks/>
            </p:cNvGrpSpPr>
            <p:nvPr/>
          </p:nvGrpSpPr>
          <p:grpSpPr bwMode="auto">
            <a:xfrm>
              <a:off x="4416" y="1536"/>
              <a:ext cx="528" cy="480"/>
              <a:chOff x="4416" y="1536"/>
              <a:chExt cx="528" cy="480"/>
            </a:xfrm>
          </p:grpSpPr>
          <p:sp>
            <p:nvSpPr>
              <p:cNvPr id="157724" name="Line 28"/>
              <p:cNvSpPr>
                <a:spLocks noChangeShapeType="1"/>
              </p:cNvSpPr>
              <p:nvPr/>
            </p:nvSpPr>
            <p:spPr bwMode="auto">
              <a:xfrm>
                <a:off x="4416" y="1632"/>
                <a:ext cx="0" cy="288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sm" len="lg"/>
                <a:tailEnd type="triangl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aphicFrame>
            <p:nvGraphicFramePr>
              <p:cNvPr id="157725" name="Object 29"/>
              <p:cNvGraphicFramePr>
                <a:graphicFrameLocks noChangeAspect="1"/>
              </p:cNvGraphicFramePr>
              <p:nvPr/>
            </p:nvGraphicFramePr>
            <p:xfrm>
              <a:off x="4595" y="1536"/>
              <a:ext cx="349" cy="480"/>
            </p:xfrm>
            <a:graphic>
              <a:graphicData uri="http://schemas.openxmlformats.org/presentationml/2006/ole">
                <p:oleObj spid="_x0000_s111623" name="公式" r:id="rId7" imgW="368280" imgH="457200" progId="Equation.3">
                  <p:embed/>
                </p:oleObj>
              </a:graphicData>
            </a:graphic>
          </p:graphicFrame>
        </p:grpSp>
        <p:sp>
          <p:nvSpPr>
            <p:cNvPr id="157726" name="Freeform 30"/>
            <p:cNvSpPr>
              <a:spLocks/>
            </p:cNvSpPr>
            <p:nvPr/>
          </p:nvSpPr>
          <p:spPr bwMode="auto">
            <a:xfrm>
              <a:off x="1968" y="1488"/>
              <a:ext cx="1" cy="6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624"/>
                </a:cxn>
              </a:cxnLst>
              <a:rect l="0" t="0" r="r" b="b"/>
              <a:pathLst>
                <a:path w="1" h="624">
                  <a:moveTo>
                    <a:pt x="0" y="0"/>
                  </a:moveTo>
                  <a:lnTo>
                    <a:pt x="1" y="624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 type="triangle" w="sm" len="lg"/>
              <a:tailEnd type="triangl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7727" name="Line 31"/>
            <p:cNvSpPr>
              <a:spLocks noChangeShapeType="1"/>
            </p:cNvSpPr>
            <p:nvPr/>
          </p:nvSpPr>
          <p:spPr bwMode="auto">
            <a:xfrm>
              <a:off x="922" y="1183"/>
              <a:ext cx="288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 type="none" w="sm" len="lg"/>
            </a:ln>
            <a:effectLst/>
          </p:spPr>
          <p:txBody>
            <a:bodyPr wrap="none"/>
            <a:lstStyle/>
            <a:p>
              <a:endParaRPr lang="zh-CN" altLang="en-US"/>
            </a:p>
          </p:txBody>
        </p:sp>
        <p:grpSp>
          <p:nvGrpSpPr>
            <p:cNvPr id="7" name="Group 32"/>
            <p:cNvGrpSpPr>
              <a:grpSpLocks/>
            </p:cNvGrpSpPr>
            <p:nvPr/>
          </p:nvGrpSpPr>
          <p:grpSpPr bwMode="auto">
            <a:xfrm>
              <a:off x="3455" y="1104"/>
              <a:ext cx="1106" cy="1391"/>
              <a:chOff x="3455" y="1104"/>
              <a:chExt cx="1106" cy="1391"/>
            </a:xfrm>
          </p:grpSpPr>
          <p:grpSp>
            <p:nvGrpSpPr>
              <p:cNvPr id="8" name="Group 33"/>
              <p:cNvGrpSpPr>
                <a:grpSpLocks/>
              </p:cNvGrpSpPr>
              <p:nvPr/>
            </p:nvGrpSpPr>
            <p:grpSpPr bwMode="auto">
              <a:xfrm rot="5367018">
                <a:off x="3271" y="1291"/>
                <a:ext cx="1055" cy="681"/>
                <a:chOff x="3648" y="2208"/>
                <a:chExt cx="1141" cy="968"/>
              </a:xfrm>
            </p:grpSpPr>
            <p:sp>
              <p:nvSpPr>
                <p:cNvPr id="157730" name="Freeform 34"/>
                <p:cNvSpPr>
                  <a:spLocks/>
                </p:cNvSpPr>
                <p:nvPr/>
              </p:nvSpPr>
              <p:spPr bwMode="auto">
                <a:xfrm>
                  <a:off x="4512" y="3120"/>
                  <a:ext cx="277" cy="48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6" y="0"/>
                    </a:cxn>
                    <a:cxn ang="0">
                      <a:pos x="240" y="48"/>
                    </a:cxn>
                  </a:cxnLst>
                  <a:rect l="0" t="0" r="r" b="b"/>
                  <a:pathLst>
                    <a:path w="240" h="48">
                      <a:moveTo>
                        <a:pt x="0" y="48"/>
                      </a:moveTo>
                      <a:cubicBezTo>
                        <a:pt x="28" y="24"/>
                        <a:pt x="56" y="0"/>
                        <a:pt x="96" y="0"/>
                      </a:cubicBezTo>
                      <a:cubicBezTo>
                        <a:pt x="136" y="0"/>
                        <a:pt x="216" y="40"/>
                        <a:pt x="240" y="48"/>
                      </a:cubicBezTo>
                    </a:path>
                  </a:pathLst>
                </a:custGeom>
                <a:noFill/>
                <a:ln w="19050" cmpd="sng">
                  <a:solidFill>
                    <a:srgbClr val="009900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57731" name="Freeform 35"/>
                <p:cNvSpPr>
                  <a:spLocks/>
                </p:cNvSpPr>
                <p:nvPr/>
              </p:nvSpPr>
              <p:spPr bwMode="auto">
                <a:xfrm>
                  <a:off x="3648" y="3120"/>
                  <a:ext cx="277" cy="48"/>
                </a:xfrm>
                <a:custGeom>
                  <a:avLst/>
                  <a:gdLst/>
                  <a:ahLst/>
                  <a:cxnLst>
                    <a:cxn ang="0">
                      <a:pos x="240" y="48"/>
                    </a:cxn>
                    <a:cxn ang="0">
                      <a:pos x="144" y="0"/>
                    </a:cxn>
                    <a:cxn ang="0">
                      <a:pos x="0" y="48"/>
                    </a:cxn>
                  </a:cxnLst>
                  <a:rect l="0" t="0" r="r" b="b"/>
                  <a:pathLst>
                    <a:path w="240" h="48">
                      <a:moveTo>
                        <a:pt x="240" y="48"/>
                      </a:moveTo>
                      <a:cubicBezTo>
                        <a:pt x="212" y="24"/>
                        <a:pt x="184" y="0"/>
                        <a:pt x="144" y="0"/>
                      </a:cubicBezTo>
                      <a:cubicBezTo>
                        <a:pt x="104" y="0"/>
                        <a:pt x="24" y="40"/>
                        <a:pt x="0" y="48"/>
                      </a:cubicBezTo>
                    </a:path>
                  </a:pathLst>
                </a:custGeom>
                <a:noFill/>
                <a:ln w="19050" cmpd="sng">
                  <a:solidFill>
                    <a:srgbClr val="009900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57732" name="Freeform 36"/>
                <p:cNvSpPr>
                  <a:spLocks/>
                </p:cNvSpPr>
                <p:nvPr/>
              </p:nvSpPr>
              <p:spPr bwMode="auto">
                <a:xfrm>
                  <a:off x="3936" y="2208"/>
                  <a:ext cx="576" cy="968"/>
                </a:xfrm>
                <a:custGeom>
                  <a:avLst/>
                  <a:gdLst/>
                  <a:ahLst/>
                  <a:cxnLst>
                    <a:cxn ang="0">
                      <a:pos x="0" y="968"/>
                    </a:cxn>
                    <a:cxn ang="0">
                      <a:pos x="96" y="680"/>
                    </a:cxn>
                    <a:cxn ang="0">
                      <a:pos x="240" y="8"/>
                    </a:cxn>
                    <a:cxn ang="0">
                      <a:pos x="384" y="728"/>
                    </a:cxn>
                    <a:cxn ang="0">
                      <a:pos x="480" y="968"/>
                    </a:cxn>
                  </a:cxnLst>
                  <a:rect l="0" t="0" r="r" b="b"/>
                  <a:pathLst>
                    <a:path w="480" h="968">
                      <a:moveTo>
                        <a:pt x="0" y="968"/>
                      </a:moveTo>
                      <a:cubicBezTo>
                        <a:pt x="28" y="904"/>
                        <a:pt x="56" y="840"/>
                        <a:pt x="96" y="680"/>
                      </a:cubicBezTo>
                      <a:cubicBezTo>
                        <a:pt x="136" y="520"/>
                        <a:pt x="192" y="0"/>
                        <a:pt x="240" y="8"/>
                      </a:cubicBezTo>
                      <a:cubicBezTo>
                        <a:pt x="288" y="16"/>
                        <a:pt x="344" y="568"/>
                        <a:pt x="384" y="728"/>
                      </a:cubicBezTo>
                      <a:cubicBezTo>
                        <a:pt x="424" y="888"/>
                        <a:pt x="464" y="928"/>
                        <a:pt x="480" y="968"/>
                      </a:cubicBezTo>
                    </a:path>
                  </a:pathLst>
                </a:custGeom>
                <a:noFill/>
                <a:ln w="19050" cmpd="sng">
                  <a:solidFill>
                    <a:srgbClr val="009900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57733" name="Line 37"/>
              <p:cNvSpPr>
                <a:spLocks noChangeShapeType="1"/>
              </p:cNvSpPr>
              <p:nvPr/>
            </p:nvSpPr>
            <p:spPr bwMode="auto">
              <a:xfrm>
                <a:off x="3457" y="1632"/>
                <a:ext cx="110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9" name="Group 38"/>
              <p:cNvGrpSpPr>
                <a:grpSpLocks/>
              </p:cNvGrpSpPr>
              <p:nvPr/>
            </p:nvGrpSpPr>
            <p:grpSpPr bwMode="auto">
              <a:xfrm rot="5367018">
                <a:off x="3220" y="1578"/>
                <a:ext cx="1152" cy="681"/>
                <a:chOff x="3648" y="2208"/>
                <a:chExt cx="1141" cy="968"/>
              </a:xfrm>
            </p:grpSpPr>
            <p:sp>
              <p:nvSpPr>
                <p:cNvPr id="157735" name="Freeform 39"/>
                <p:cNvSpPr>
                  <a:spLocks/>
                </p:cNvSpPr>
                <p:nvPr/>
              </p:nvSpPr>
              <p:spPr bwMode="auto">
                <a:xfrm>
                  <a:off x="4512" y="3120"/>
                  <a:ext cx="277" cy="48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6" y="0"/>
                    </a:cxn>
                    <a:cxn ang="0">
                      <a:pos x="240" y="48"/>
                    </a:cxn>
                  </a:cxnLst>
                  <a:rect l="0" t="0" r="r" b="b"/>
                  <a:pathLst>
                    <a:path w="240" h="48">
                      <a:moveTo>
                        <a:pt x="0" y="48"/>
                      </a:moveTo>
                      <a:cubicBezTo>
                        <a:pt x="28" y="24"/>
                        <a:pt x="56" y="0"/>
                        <a:pt x="96" y="0"/>
                      </a:cubicBezTo>
                      <a:cubicBezTo>
                        <a:pt x="136" y="0"/>
                        <a:pt x="216" y="40"/>
                        <a:pt x="240" y="48"/>
                      </a:cubicBezTo>
                    </a:path>
                  </a:pathLst>
                </a:custGeom>
                <a:noFill/>
                <a:ln w="19050" cmpd="sng">
                  <a:solidFill>
                    <a:srgbClr val="0000FF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57736" name="Freeform 40"/>
                <p:cNvSpPr>
                  <a:spLocks/>
                </p:cNvSpPr>
                <p:nvPr/>
              </p:nvSpPr>
              <p:spPr bwMode="auto">
                <a:xfrm>
                  <a:off x="3648" y="3120"/>
                  <a:ext cx="277" cy="48"/>
                </a:xfrm>
                <a:custGeom>
                  <a:avLst/>
                  <a:gdLst/>
                  <a:ahLst/>
                  <a:cxnLst>
                    <a:cxn ang="0">
                      <a:pos x="240" y="48"/>
                    </a:cxn>
                    <a:cxn ang="0">
                      <a:pos x="144" y="0"/>
                    </a:cxn>
                    <a:cxn ang="0">
                      <a:pos x="0" y="48"/>
                    </a:cxn>
                  </a:cxnLst>
                  <a:rect l="0" t="0" r="r" b="b"/>
                  <a:pathLst>
                    <a:path w="240" h="48">
                      <a:moveTo>
                        <a:pt x="240" y="48"/>
                      </a:moveTo>
                      <a:cubicBezTo>
                        <a:pt x="212" y="24"/>
                        <a:pt x="184" y="0"/>
                        <a:pt x="144" y="0"/>
                      </a:cubicBezTo>
                      <a:cubicBezTo>
                        <a:pt x="104" y="0"/>
                        <a:pt x="24" y="40"/>
                        <a:pt x="0" y="48"/>
                      </a:cubicBezTo>
                    </a:path>
                  </a:pathLst>
                </a:custGeom>
                <a:noFill/>
                <a:ln w="19050" cmpd="sng">
                  <a:solidFill>
                    <a:srgbClr val="0000FF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157737" name="Freeform 41"/>
                <p:cNvSpPr>
                  <a:spLocks/>
                </p:cNvSpPr>
                <p:nvPr/>
              </p:nvSpPr>
              <p:spPr bwMode="auto">
                <a:xfrm>
                  <a:off x="3936" y="2208"/>
                  <a:ext cx="576" cy="968"/>
                </a:xfrm>
                <a:custGeom>
                  <a:avLst/>
                  <a:gdLst/>
                  <a:ahLst/>
                  <a:cxnLst>
                    <a:cxn ang="0">
                      <a:pos x="0" y="968"/>
                    </a:cxn>
                    <a:cxn ang="0">
                      <a:pos x="96" y="680"/>
                    </a:cxn>
                    <a:cxn ang="0">
                      <a:pos x="240" y="8"/>
                    </a:cxn>
                    <a:cxn ang="0">
                      <a:pos x="384" y="728"/>
                    </a:cxn>
                    <a:cxn ang="0">
                      <a:pos x="480" y="968"/>
                    </a:cxn>
                  </a:cxnLst>
                  <a:rect l="0" t="0" r="r" b="b"/>
                  <a:pathLst>
                    <a:path w="480" h="968">
                      <a:moveTo>
                        <a:pt x="0" y="968"/>
                      </a:moveTo>
                      <a:cubicBezTo>
                        <a:pt x="28" y="904"/>
                        <a:pt x="56" y="840"/>
                        <a:pt x="96" y="680"/>
                      </a:cubicBezTo>
                      <a:cubicBezTo>
                        <a:pt x="136" y="520"/>
                        <a:pt x="192" y="0"/>
                        <a:pt x="240" y="8"/>
                      </a:cubicBezTo>
                      <a:cubicBezTo>
                        <a:pt x="288" y="16"/>
                        <a:pt x="344" y="568"/>
                        <a:pt x="384" y="728"/>
                      </a:cubicBezTo>
                      <a:cubicBezTo>
                        <a:pt x="424" y="888"/>
                        <a:pt x="464" y="928"/>
                        <a:pt x="480" y="968"/>
                      </a:cubicBezTo>
                    </a:path>
                  </a:pathLst>
                </a:custGeom>
                <a:noFill/>
                <a:ln w="19050" cmpd="sng">
                  <a:solidFill>
                    <a:srgbClr val="0000FF"/>
                  </a:solidFill>
                  <a:round/>
                  <a:headEnd type="none" w="sm" len="lg"/>
                  <a:tailEnd type="none" w="sm" len="lg"/>
                </a:ln>
                <a:effectLst/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157738" name="Line 42"/>
              <p:cNvSpPr>
                <a:spLocks noChangeShapeType="1"/>
              </p:cNvSpPr>
              <p:nvPr/>
            </p:nvSpPr>
            <p:spPr bwMode="auto">
              <a:xfrm>
                <a:off x="3456" y="1920"/>
                <a:ext cx="110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lg"/>
                <a:tailEnd type="none" w="sm" len="lg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Group 43"/>
          <p:cNvGrpSpPr>
            <a:grpSpLocks/>
          </p:cNvGrpSpPr>
          <p:nvPr/>
        </p:nvGrpSpPr>
        <p:grpSpPr bwMode="auto">
          <a:xfrm>
            <a:off x="701675" y="3473450"/>
            <a:ext cx="4267200" cy="914400"/>
            <a:chOff x="1488" y="2832"/>
            <a:chExt cx="2688" cy="576"/>
          </a:xfrm>
        </p:grpSpPr>
        <p:sp>
          <p:nvSpPr>
            <p:cNvPr id="157740" name="Rectangle 44"/>
            <p:cNvSpPr>
              <a:spLocks noChangeArrowheads="1"/>
            </p:cNvSpPr>
            <p:nvPr/>
          </p:nvSpPr>
          <p:spPr bwMode="auto">
            <a:xfrm>
              <a:off x="1488" y="2832"/>
              <a:ext cx="2688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 type="none" w="sm" len="lg"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graphicFrame>
          <p:nvGraphicFramePr>
            <p:cNvPr id="157741" name="Object 45"/>
            <p:cNvGraphicFramePr>
              <a:graphicFrameLocks noChangeAspect="1"/>
            </p:cNvGraphicFramePr>
            <p:nvPr/>
          </p:nvGraphicFramePr>
          <p:xfrm>
            <a:off x="2784" y="2856"/>
            <a:ext cx="1248" cy="552"/>
          </p:xfrm>
          <a:graphic>
            <a:graphicData uri="http://schemas.openxmlformats.org/presentationml/2006/ole">
              <p:oleObj spid="_x0000_s111621" name="公式" r:id="rId8" imgW="1180800" imgH="609480" progId="Equation.3">
                <p:embed/>
              </p:oleObj>
            </a:graphicData>
          </a:graphic>
        </p:graphicFrame>
        <p:sp>
          <p:nvSpPr>
            <p:cNvPr id="157742" name="Text Box 46"/>
            <p:cNvSpPr txBox="1">
              <a:spLocks noChangeArrowheads="1"/>
            </p:cNvSpPr>
            <p:nvPr/>
          </p:nvSpPr>
          <p:spPr bwMode="auto">
            <a:xfrm>
              <a:off x="1584" y="2936"/>
              <a:ext cx="124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0" lang="zh-CN" altLang="en-US" sz="2800" dirty="0"/>
                <a:t>最小分辨角</a:t>
              </a:r>
            </a:p>
          </p:txBody>
        </p:sp>
      </p:grpSp>
      <p:grpSp>
        <p:nvGrpSpPr>
          <p:cNvPr id="11" name="Group 60"/>
          <p:cNvGrpSpPr>
            <a:grpSpLocks/>
          </p:cNvGrpSpPr>
          <p:nvPr/>
        </p:nvGrpSpPr>
        <p:grpSpPr bwMode="auto">
          <a:xfrm>
            <a:off x="611188" y="4059238"/>
            <a:ext cx="7269162" cy="1471612"/>
            <a:chOff x="512" y="2897"/>
            <a:chExt cx="4579" cy="927"/>
          </a:xfrm>
        </p:grpSpPr>
        <p:sp>
          <p:nvSpPr>
            <p:cNvPr id="157745" name="Rectangle 49"/>
            <p:cNvSpPr>
              <a:spLocks noChangeArrowheads="1"/>
            </p:cNvSpPr>
            <p:nvPr/>
          </p:nvSpPr>
          <p:spPr bwMode="auto">
            <a:xfrm>
              <a:off x="527" y="3152"/>
              <a:ext cx="4416" cy="67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 type="none" w="sm" len="lg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7746" name="Text Box 50"/>
            <p:cNvSpPr txBox="1">
              <a:spLocks noChangeArrowheads="1"/>
            </p:cNvSpPr>
            <p:nvPr/>
          </p:nvSpPr>
          <p:spPr bwMode="auto">
            <a:xfrm>
              <a:off x="512" y="3145"/>
              <a:ext cx="1691" cy="32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spcBef>
                  <a:spcPct val="50000"/>
                </a:spcBef>
              </a:pPr>
              <a:r>
                <a:rPr kumimoji="0" lang="zh-CN" altLang="en-US" sz="2800" dirty="0"/>
                <a:t>光学仪器分辨率</a:t>
              </a:r>
            </a:p>
          </p:txBody>
        </p:sp>
        <p:graphicFrame>
          <p:nvGraphicFramePr>
            <p:cNvPr id="157747" name="Object 51"/>
            <p:cNvGraphicFramePr>
              <a:graphicFrameLocks noChangeAspect="1"/>
            </p:cNvGraphicFramePr>
            <p:nvPr/>
          </p:nvGraphicFramePr>
          <p:xfrm>
            <a:off x="2277" y="3067"/>
            <a:ext cx="1296" cy="511"/>
          </p:xfrm>
          <a:graphic>
            <a:graphicData uri="http://schemas.openxmlformats.org/presentationml/2006/ole">
              <p:oleObj spid="_x0000_s111619" name="Equation" r:id="rId9" imgW="990360" imgH="431640" progId="">
                <p:embed/>
              </p:oleObj>
            </a:graphicData>
          </a:graphic>
        </p:graphicFrame>
        <p:graphicFrame>
          <p:nvGraphicFramePr>
            <p:cNvPr id="157748" name="Object 52"/>
            <p:cNvGraphicFramePr>
              <a:graphicFrameLocks noChangeAspect="1"/>
            </p:cNvGraphicFramePr>
            <p:nvPr/>
          </p:nvGraphicFramePr>
          <p:xfrm>
            <a:off x="3702" y="2897"/>
            <a:ext cx="1389" cy="310"/>
          </p:xfrm>
          <a:graphic>
            <a:graphicData uri="http://schemas.openxmlformats.org/presentationml/2006/ole">
              <p:oleObj spid="_x0000_s111620" name="Equation" r:id="rId10" imgW="698400" imgH="203040" progId="">
                <p:embed/>
              </p:oleObj>
            </a:graphicData>
          </a:graphic>
        </p:graphicFrame>
      </p:grpSp>
      <p:sp>
        <p:nvSpPr>
          <p:cNvPr id="157754" name="AutoShape 58"/>
          <p:cNvSpPr>
            <a:spLocks/>
          </p:cNvSpPr>
          <p:nvPr/>
        </p:nvSpPr>
        <p:spPr bwMode="auto">
          <a:xfrm>
            <a:off x="5472113" y="4238625"/>
            <a:ext cx="269875" cy="1079500"/>
          </a:xfrm>
          <a:prstGeom prst="leftBrace">
            <a:avLst>
              <a:gd name="adj1" fmla="val 3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aphicFrame>
        <p:nvGraphicFramePr>
          <p:cNvPr id="157755" name="Object 59"/>
          <p:cNvGraphicFramePr>
            <a:graphicFrameLocks noChangeAspect="1"/>
          </p:cNvGraphicFramePr>
          <p:nvPr/>
        </p:nvGraphicFramePr>
        <p:xfrm>
          <a:off x="5741988" y="4914900"/>
          <a:ext cx="2125662" cy="492125"/>
        </p:xfrm>
        <a:graphic>
          <a:graphicData uri="http://schemas.openxmlformats.org/presentationml/2006/ole">
            <p:oleObj spid="_x0000_s111618" name="Equation" r:id="rId11" imgW="672840" imgH="203040" progId="">
              <p:embed/>
            </p:oleObj>
          </a:graphicData>
        </a:graphic>
      </p:graphicFrame>
      <p:sp>
        <p:nvSpPr>
          <p:cNvPr id="157757" name="Text Box 61"/>
          <p:cNvSpPr txBox="1">
            <a:spLocks noChangeArrowheads="1"/>
          </p:cNvSpPr>
          <p:nvPr/>
        </p:nvSpPr>
        <p:spPr bwMode="auto">
          <a:xfrm>
            <a:off x="746125" y="5543550"/>
            <a:ext cx="77406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/>
              <a:t>要提高分辨率采用</a:t>
            </a:r>
            <a:r>
              <a:rPr lang="en-US" altLang="zh-CN" sz="2400" dirty="0"/>
              <a:t>1)</a:t>
            </a:r>
            <a:r>
              <a:rPr lang="zh-CN" altLang="en-US" sz="2400" dirty="0"/>
              <a:t>大口径的物镜；如天文望远镜</a:t>
            </a:r>
            <a:r>
              <a:rPr lang="en-US" altLang="zh-CN" sz="2400" dirty="0"/>
              <a:t>D=5m</a:t>
            </a:r>
            <a:r>
              <a:rPr lang="zh-CN" altLang="en-US" sz="2400" dirty="0"/>
              <a:t>、射电望远镜</a:t>
            </a:r>
            <a:r>
              <a:rPr lang="en-US" altLang="zh-CN" sz="2400" dirty="0"/>
              <a:t>D=300-500m</a:t>
            </a:r>
            <a:r>
              <a:rPr lang="zh-CN" altLang="en-US" sz="2400" dirty="0"/>
              <a:t>；                      </a:t>
            </a:r>
            <a:r>
              <a:rPr lang="en-US" altLang="zh-CN" sz="2400" dirty="0"/>
              <a:t>2)</a:t>
            </a:r>
            <a:r>
              <a:rPr lang="zh-CN" altLang="en-US" sz="2400" dirty="0"/>
              <a:t>极短波长的光</a:t>
            </a:r>
            <a:r>
              <a:rPr lang="en-US" altLang="zh-CN" sz="2400" dirty="0"/>
              <a:t>.</a:t>
            </a:r>
            <a:r>
              <a:rPr lang="zh-CN" altLang="en-US" sz="2400" dirty="0"/>
              <a:t>如：紫外线显微镜，电子显微镜</a:t>
            </a:r>
            <a:r>
              <a:rPr lang="en-US" altLang="zh-CN" sz="2400" dirty="0"/>
              <a:t>λ </a:t>
            </a:r>
            <a:r>
              <a:rPr lang="zh-CN" altLang="en-US" sz="2400" dirty="0"/>
              <a:t>为</a:t>
            </a:r>
            <a:r>
              <a:rPr lang="en-US" altLang="zh-CN" sz="2400" dirty="0"/>
              <a:t>10</a:t>
            </a:r>
            <a:r>
              <a:rPr lang="en-US" altLang="zh-CN" sz="2400" baseline="30000" dirty="0"/>
              <a:t>-12</a:t>
            </a:r>
            <a:r>
              <a:rPr lang="en-US" altLang="zh-CN" sz="2400" dirty="0"/>
              <a:t>m</a:t>
            </a:r>
            <a:endParaRPr lang="en-US" altLang="zh-CN" sz="2400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2" name="Picture 2" descr="wltt3"/>
          <p:cNvPicPr>
            <a:picLocks noChangeAspect="1" noChangeArrowheads="1"/>
          </p:cNvPicPr>
          <p:nvPr/>
        </p:nvPicPr>
        <p:blipFill>
          <a:blip r:embed="rId3"/>
          <a:srcRect t="1613" r="3378"/>
          <a:stretch>
            <a:fillRect/>
          </a:stretch>
        </p:blipFill>
        <p:spPr bwMode="auto">
          <a:xfrm>
            <a:off x="4167188" y="1358900"/>
            <a:ext cx="4495800" cy="46482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41313" y="1179513"/>
            <a:ext cx="3689350" cy="4746625"/>
            <a:chOff x="-522" y="856"/>
            <a:chExt cx="2324" cy="2990"/>
          </a:xfrm>
        </p:grpSpPr>
        <p:graphicFrame>
          <p:nvGraphicFramePr>
            <p:cNvPr id="189444" name="Object 4"/>
            <p:cNvGraphicFramePr>
              <a:graphicFrameLocks noChangeAspect="1"/>
            </p:cNvGraphicFramePr>
            <p:nvPr/>
          </p:nvGraphicFramePr>
          <p:xfrm>
            <a:off x="298" y="1868"/>
            <a:ext cx="649" cy="315"/>
          </p:xfrm>
          <a:graphic>
            <a:graphicData uri="http://schemas.openxmlformats.org/presentationml/2006/ole">
              <p:oleObj spid="_x0000_s112643" name="Equation" r:id="rId4" imgW="888840" imgH="380880" progId="Equation.3">
                <p:embed/>
              </p:oleObj>
            </a:graphicData>
          </a:graphic>
        </p:graphicFrame>
        <p:sp>
          <p:nvSpPr>
            <p:cNvPr id="189445" name="Text Box 5"/>
            <p:cNvSpPr txBox="1">
              <a:spLocks noChangeArrowheads="1"/>
            </p:cNvSpPr>
            <p:nvPr/>
          </p:nvSpPr>
          <p:spPr bwMode="auto">
            <a:xfrm>
              <a:off x="-522" y="856"/>
              <a:ext cx="2324" cy="299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 type="none" w="sm" len="lg"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kumimoji="0" lang="en-US" altLang="zh-CN" sz="2800" b="0" dirty="0">
                  <a:latin typeface="楷体_GB2312" pitchFamily="49" charset="-122"/>
                </a:rPr>
                <a:t>    </a:t>
              </a:r>
              <a:r>
                <a:rPr kumimoji="0" lang="en-US" altLang="zh-CN" sz="2800" dirty="0"/>
                <a:t> 1990</a:t>
              </a:r>
              <a:r>
                <a:rPr kumimoji="0" lang="en-US" altLang="zh-CN" sz="2800" b="0" dirty="0">
                  <a:latin typeface="楷体_GB2312" pitchFamily="49" charset="-122"/>
                </a:rPr>
                <a:t> </a:t>
              </a:r>
              <a:r>
                <a:rPr kumimoji="0" lang="zh-CN" altLang="en-US" sz="2800" dirty="0">
                  <a:latin typeface="楷体_GB2312" pitchFamily="49" charset="-122"/>
                </a:rPr>
                <a:t>年发射的</a:t>
              </a:r>
              <a:r>
                <a:rPr kumimoji="0" lang="zh-CN" altLang="en-US" sz="2800" dirty="0">
                  <a:solidFill>
                    <a:srgbClr val="CC0000"/>
                  </a:solidFill>
                  <a:latin typeface="楷体_GB2312" pitchFamily="49" charset="-122"/>
                </a:rPr>
                <a:t>哈勃</a:t>
              </a:r>
              <a:r>
                <a:rPr kumimoji="0" lang="zh-CN" altLang="en-US" sz="2800" dirty="0">
                  <a:latin typeface="楷体_GB2312" pitchFamily="49" charset="-122"/>
                </a:rPr>
                <a:t>太空望远镜的凹面物镜的直径为</a:t>
              </a:r>
              <a:r>
                <a:rPr kumimoji="0" lang="en-US" altLang="zh-CN" sz="2800" dirty="0">
                  <a:solidFill>
                    <a:srgbClr val="CC0000"/>
                  </a:solidFill>
                </a:rPr>
                <a:t>2.4m</a:t>
              </a:r>
              <a:r>
                <a:rPr kumimoji="0" lang="en-US" altLang="zh-CN" sz="2800" dirty="0">
                  <a:solidFill>
                    <a:srgbClr val="CC0000"/>
                  </a:solidFill>
                  <a:latin typeface="楷体_GB2312" pitchFamily="49" charset="-122"/>
                </a:rPr>
                <a:t> </a:t>
              </a:r>
              <a:r>
                <a:rPr kumimoji="0" lang="zh-CN" altLang="en-US" sz="2800" b="0" dirty="0">
                  <a:latin typeface="楷体_GB2312" pitchFamily="49" charset="-122"/>
                </a:rPr>
                <a:t>，</a:t>
              </a:r>
              <a:r>
                <a:rPr kumimoji="0" lang="zh-CN" altLang="en-US" sz="2800" dirty="0">
                  <a:latin typeface="楷体_GB2312" pitchFamily="49" charset="-122"/>
                </a:rPr>
                <a:t>最小</a:t>
              </a:r>
              <a:r>
                <a:rPr kumimoji="0" lang="zh-CN" altLang="en-US" sz="2800" dirty="0" smtClean="0">
                  <a:latin typeface="楷体_GB2312" pitchFamily="49" charset="-122"/>
                </a:rPr>
                <a:t>分 辨             </a:t>
              </a:r>
              <a:r>
                <a:rPr kumimoji="0" lang="zh-CN" altLang="en-US" sz="2800" dirty="0">
                  <a:latin typeface="楷体_GB2312" pitchFamily="49" charset="-122"/>
                </a:rPr>
                <a:t>，在大气层外 </a:t>
              </a:r>
              <a:r>
                <a:rPr kumimoji="0" lang="en-US" altLang="zh-CN" sz="2800" dirty="0"/>
                <a:t>615km</a:t>
              </a:r>
              <a:r>
                <a:rPr kumimoji="0" lang="en-US" altLang="zh-CN" sz="2800" dirty="0">
                  <a:latin typeface="楷体_GB2312" pitchFamily="49" charset="-122"/>
                </a:rPr>
                <a:t> </a:t>
              </a:r>
              <a:r>
                <a:rPr kumimoji="0" lang="zh-CN" altLang="en-US" sz="2800" dirty="0">
                  <a:latin typeface="楷体_GB2312" pitchFamily="49" charset="-122"/>
                </a:rPr>
                <a:t>高空绕地运行 </a:t>
              </a:r>
              <a:r>
                <a:rPr kumimoji="0" lang="en-US" altLang="zh-CN" sz="2800" dirty="0">
                  <a:latin typeface="楷体_GB2312" pitchFamily="49" charset="-122"/>
                </a:rPr>
                <a:t>,</a:t>
              </a:r>
              <a:r>
                <a:rPr kumimoji="0" lang="zh-CN" altLang="en-US" sz="2800" dirty="0">
                  <a:latin typeface="楷体_GB2312" pitchFamily="49" charset="-122"/>
                </a:rPr>
                <a:t>可观察</a:t>
              </a:r>
              <a:r>
                <a:rPr kumimoji="0" lang="en-US" altLang="zh-CN" sz="2800" dirty="0"/>
                <a:t>130</a:t>
              </a:r>
              <a:r>
                <a:rPr kumimoji="0" lang="zh-CN" altLang="en-US" sz="2800" dirty="0">
                  <a:latin typeface="楷体_GB2312" pitchFamily="49" charset="-122"/>
                </a:rPr>
                <a:t>亿光年远的太空深处</a:t>
              </a:r>
              <a:r>
                <a:rPr kumimoji="0" lang="en-US" altLang="zh-CN" sz="2800" dirty="0">
                  <a:latin typeface="楷体_GB2312" pitchFamily="49" charset="-122"/>
                </a:rPr>
                <a:t>, </a:t>
              </a:r>
              <a:r>
                <a:rPr kumimoji="0" lang="zh-CN" altLang="en-US" sz="2800" dirty="0">
                  <a:latin typeface="楷体_GB2312" pitchFamily="49" charset="-122"/>
                </a:rPr>
                <a:t>发现了</a:t>
              </a:r>
              <a:r>
                <a:rPr kumimoji="0" lang="en-US" altLang="zh-CN" sz="2800" dirty="0"/>
                <a:t>500</a:t>
              </a:r>
              <a:r>
                <a:rPr kumimoji="0" lang="en-US" altLang="zh-CN" sz="2800" b="0" dirty="0">
                  <a:latin typeface="楷体_GB2312" pitchFamily="49" charset="-122"/>
                </a:rPr>
                <a:t> </a:t>
              </a:r>
              <a:r>
                <a:rPr kumimoji="0" lang="zh-CN" altLang="en-US" sz="2800" dirty="0">
                  <a:latin typeface="楷体_GB2312" pitchFamily="49" charset="-122"/>
                </a:rPr>
                <a:t>亿个星系 </a:t>
              </a:r>
              <a:r>
                <a:rPr kumimoji="0" lang="en-US" altLang="zh-CN" sz="2800" dirty="0">
                  <a:latin typeface="楷体_GB2312" pitchFamily="49" charset="-122"/>
                </a:rPr>
                <a:t>. </a:t>
              </a:r>
            </a:p>
          </p:txBody>
        </p:sp>
      </p:grpSp>
      <p:graphicFrame>
        <p:nvGraphicFramePr>
          <p:cNvPr id="189446" name="Object 6"/>
          <p:cNvGraphicFramePr>
            <a:graphicFrameLocks noChangeAspect="1"/>
          </p:cNvGraphicFramePr>
          <p:nvPr/>
        </p:nvGraphicFramePr>
        <p:xfrm>
          <a:off x="2185988" y="549275"/>
          <a:ext cx="279400" cy="341313"/>
        </p:xfrm>
        <a:graphic>
          <a:graphicData uri="http://schemas.openxmlformats.org/presentationml/2006/ole">
            <p:oleObj spid="_x0000_s112642" name="公式" r:id="rId5" imgW="279360" imgH="342720" progId="Equation.3">
              <p:embed/>
            </p:oleObj>
          </a:graphicData>
        </a:graphic>
      </p:graphicFrame>
      <p:sp>
        <p:nvSpPr>
          <p:cNvPr id="189447" name="Text Box 7"/>
          <p:cNvSpPr txBox="1">
            <a:spLocks noChangeArrowheads="1"/>
          </p:cNvSpPr>
          <p:nvPr/>
        </p:nvSpPr>
        <p:spPr bwMode="auto">
          <a:xfrm>
            <a:off x="2411413" y="503238"/>
            <a:ext cx="6335712" cy="52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楷体_GB2312" pitchFamily="49" charset="-122"/>
              </a:rPr>
              <a:t>不可选择，可增大</a:t>
            </a:r>
            <a:r>
              <a:rPr lang="en-US" altLang="zh-CN" sz="2800" i="1" dirty="0"/>
              <a:t>D</a:t>
            </a:r>
            <a:r>
              <a:rPr lang="zh-CN" altLang="en-US" sz="2800" dirty="0">
                <a:latin typeface="楷体_GB2312" pitchFamily="49" charset="-122"/>
              </a:rPr>
              <a:t>提高分辨率。</a:t>
            </a:r>
            <a:endParaRPr lang="zh-CN" altLang="en-US" sz="2800" b="0" dirty="0">
              <a:latin typeface="楷体_GB2312" pitchFamily="49" charset="-122"/>
            </a:endParaRPr>
          </a:p>
        </p:txBody>
      </p:sp>
      <p:sp>
        <p:nvSpPr>
          <p:cNvPr id="189448" name="Text Box 8"/>
          <p:cNvSpPr txBox="1">
            <a:spLocks noChangeArrowheads="1"/>
          </p:cNvSpPr>
          <p:nvPr/>
        </p:nvSpPr>
        <p:spPr bwMode="auto">
          <a:xfrm>
            <a:off x="566738" y="503238"/>
            <a:ext cx="2438400" cy="52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望远镜：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86213" y="414338"/>
            <a:ext cx="4381500" cy="5638800"/>
          </a:xfrm>
          <a:prstGeom prst="rect">
            <a:avLst/>
          </a:prstGeom>
          <a:noFill/>
        </p:spPr>
      </p:pic>
      <p:sp>
        <p:nvSpPr>
          <p:cNvPr id="190467" name="Rectangle 3"/>
          <p:cNvSpPr>
            <a:spLocks noChangeArrowheads="1"/>
          </p:cNvSpPr>
          <p:nvPr/>
        </p:nvSpPr>
        <p:spPr bwMode="auto">
          <a:xfrm>
            <a:off x="657225" y="1354138"/>
            <a:ext cx="3149600" cy="30908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zh-CN" altLang="en-US" sz="2800" dirty="0">
                <a:latin typeface="楷体_GB2312" pitchFamily="49" charset="-122"/>
              </a:rPr>
              <a:t>世界上最大的射电望远镜建在波多黎各岛的</a:t>
            </a:r>
            <a:r>
              <a:rPr lang="en-US" altLang="zh-CN" sz="2800" dirty="0"/>
              <a:t>Arecibo,</a:t>
            </a:r>
            <a:r>
              <a:rPr lang="zh-CN" altLang="en-US" sz="2800" dirty="0">
                <a:latin typeface="楷体_GB2312" pitchFamily="49" charset="-122"/>
              </a:rPr>
              <a:t>直径</a:t>
            </a:r>
            <a:r>
              <a:rPr lang="en-US" altLang="zh-CN" sz="2800" dirty="0"/>
              <a:t>305m</a:t>
            </a:r>
            <a:r>
              <a:rPr lang="zh-CN" altLang="en-US" sz="2800" dirty="0">
                <a:latin typeface="楷体_GB2312" pitchFamily="49" charset="-122"/>
              </a:rPr>
              <a:t>，能探测射到整个地球表面仅</a:t>
            </a:r>
            <a:r>
              <a:rPr lang="en-US" altLang="zh-CN" sz="2800" dirty="0"/>
              <a:t>10</a:t>
            </a:r>
            <a:r>
              <a:rPr lang="en-US" altLang="zh-CN" sz="2800" baseline="30000" dirty="0"/>
              <a:t>-12</a:t>
            </a:r>
            <a:r>
              <a:rPr lang="en-US" altLang="zh-CN" sz="2800" i="1" dirty="0"/>
              <a:t>W</a:t>
            </a:r>
            <a:r>
              <a:rPr lang="zh-CN" altLang="en-US" sz="2800" dirty="0">
                <a:latin typeface="楷体_GB2312" pitchFamily="49" charset="-122"/>
              </a:rPr>
              <a:t>的功率，也可探测引力波。</a:t>
            </a:r>
          </a:p>
        </p:txBody>
      </p:sp>
      <p:sp>
        <p:nvSpPr>
          <p:cNvPr id="190468" name="Rectangle 4"/>
          <p:cNvSpPr>
            <a:spLocks noChangeArrowheads="1"/>
          </p:cNvSpPr>
          <p:nvPr/>
        </p:nvSpPr>
        <p:spPr bwMode="auto">
          <a:xfrm>
            <a:off x="611188" y="593725"/>
            <a:ext cx="25638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射电望远镜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Text Box 2"/>
          <p:cNvSpPr txBox="1">
            <a:spLocks noChangeArrowheads="1"/>
          </p:cNvSpPr>
          <p:nvPr/>
        </p:nvSpPr>
        <p:spPr bwMode="auto">
          <a:xfrm>
            <a:off x="476250" y="728663"/>
            <a:ext cx="8064500" cy="271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显微镜</a:t>
            </a:r>
            <a:r>
              <a:rPr lang="en-US" altLang="zh-CN" sz="2800" i="1" dirty="0"/>
              <a:t>D</a:t>
            </a:r>
            <a:r>
              <a:rPr lang="zh-CN" altLang="en-US" sz="2800" dirty="0">
                <a:latin typeface="楷体_GB2312" pitchFamily="49" charset="-122"/>
              </a:rPr>
              <a:t>不会很大，可以减小</a:t>
            </a:r>
            <a:r>
              <a:rPr lang="zh-CN" altLang="en-US" sz="2800" i="1" dirty="0">
                <a:sym typeface="Symbol" pitchFamily="18" charset="2"/>
              </a:rPr>
              <a:t> </a:t>
            </a: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提高分辨率。</a:t>
            </a:r>
          </a:p>
          <a:p>
            <a:pPr>
              <a:spcBef>
                <a:spcPct val="50000"/>
              </a:spcBef>
            </a:pP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使用</a:t>
            </a:r>
            <a:r>
              <a:rPr lang="zh-CN" altLang="en-US" sz="2800" i="1" dirty="0">
                <a:sym typeface="Symbol" pitchFamily="18" charset="2"/>
              </a:rPr>
              <a:t>＝</a:t>
            </a:r>
            <a:r>
              <a:rPr lang="en-US" altLang="zh-CN" sz="2800" dirty="0">
                <a:sym typeface="Symbol" pitchFamily="18" charset="2"/>
              </a:rPr>
              <a:t>400nm</a:t>
            </a: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的紫光，最小分辨距离为</a:t>
            </a:r>
            <a:r>
              <a:rPr lang="en-US" altLang="zh-CN" sz="2800" dirty="0">
                <a:sym typeface="Symbol" pitchFamily="18" charset="2"/>
              </a:rPr>
              <a:t>200nm</a:t>
            </a: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，放大倍数</a:t>
            </a:r>
            <a:r>
              <a:rPr lang="en-US" altLang="zh-CN" sz="2800" dirty="0">
                <a:sym typeface="Symbol" pitchFamily="18" charset="2"/>
              </a:rPr>
              <a:t>2000</a:t>
            </a: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倍。</a:t>
            </a:r>
          </a:p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  <a:sym typeface="Symbol" pitchFamily="18" charset="2"/>
              </a:rPr>
              <a:t>电子显微镜</a:t>
            </a: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能分辨相距</a:t>
            </a:r>
            <a:r>
              <a:rPr lang="en-US" altLang="zh-CN" sz="2800" dirty="0">
                <a:sym typeface="Symbol" pitchFamily="18" charset="2"/>
              </a:rPr>
              <a:t>0.1nm</a:t>
            </a:r>
            <a:r>
              <a:rPr lang="zh-CN" altLang="en-US" sz="2800" dirty="0">
                <a:latin typeface="楷体_GB2312" pitchFamily="49" charset="-122"/>
                <a:sym typeface="Symbol" pitchFamily="18" charset="2"/>
              </a:rPr>
              <a:t>的两个物点，可看到单个原子。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2"/>
          <p:cNvSpPr txBox="1">
            <a:spLocks noChangeArrowheads="1"/>
          </p:cNvSpPr>
          <p:nvPr/>
        </p:nvSpPr>
        <p:spPr bwMode="auto">
          <a:xfrm>
            <a:off x="341313" y="414338"/>
            <a:ext cx="8372475" cy="946150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lg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sz="2800" dirty="0">
                <a:latin typeface="楷体_GB2312" pitchFamily="49" charset="-122"/>
              </a:rPr>
              <a:t>  </a:t>
            </a: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例</a:t>
            </a:r>
            <a:r>
              <a:rPr kumimoji="0"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1</a:t>
            </a:r>
            <a:r>
              <a:rPr kumimoji="0" lang="en-US" altLang="zh-CN" sz="2800" dirty="0">
                <a:latin typeface="楷体_GB2312" pitchFamily="49" charset="-122"/>
              </a:rPr>
              <a:t>  </a:t>
            </a:r>
            <a:r>
              <a:rPr kumimoji="0" lang="zh-CN" altLang="en-US" sz="2800" dirty="0">
                <a:latin typeface="楷体_GB2312" pitchFamily="49" charset="-122"/>
              </a:rPr>
              <a:t>设人眼在正常照度下的瞳孔直径约为</a:t>
            </a:r>
            <a:r>
              <a:rPr kumimoji="0" lang="en-US" altLang="zh-CN" sz="2800" b="0" dirty="0"/>
              <a:t>3mm</a:t>
            </a:r>
            <a:r>
              <a:rPr kumimoji="0" lang="zh-CN" altLang="en-US" sz="2800" dirty="0">
                <a:latin typeface="楷体_GB2312" pitchFamily="49" charset="-122"/>
              </a:rPr>
              <a:t>，而在可见光中，人眼最敏感的波长为</a:t>
            </a:r>
            <a:r>
              <a:rPr kumimoji="0" lang="en-US" altLang="zh-CN" sz="2800" b="0" dirty="0"/>
              <a:t>550nm</a:t>
            </a:r>
            <a:r>
              <a:rPr kumimoji="0" lang="zh-CN" altLang="en-US" sz="2800" dirty="0">
                <a:latin typeface="楷体_GB2312" pitchFamily="49" charset="-122"/>
              </a:rPr>
              <a:t>，</a:t>
            </a: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问</a:t>
            </a:r>
            <a:endParaRPr kumimoji="0" lang="zh-CN" altLang="en-US" sz="2800" dirty="0">
              <a:latin typeface="楷体_GB2312" pitchFamily="49" charset="-122"/>
            </a:endParaRPr>
          </a:p>
        </p:txBody>
      </p:sp>
      <p:sp>
        <p:nvSpPr>
          <p:cNvPr id="158723" name="Text Box 3"/>
          <p:cNvSpPr txBox="1">
            <a:spLocks noChangeArrowheads="1"/>
          </p:cNvSpPr>
          <p:nvPr/>
        </p:nvSpPr>
        <p:spPr bwMode="auto">
          <a:xfrm>
            <a:off x="792163" y="1449388"/>
            <a:ext cx="7848600" cy="519112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lg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（</a:t>
            </a:r>
            <a:r>
              <a:rPr kumimoji="0"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1</a:t>
            </a: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）</a:t>
            </a:r>
            <a:r>
              <a:rPr kumimoji="0" lang="zh-CN" altLang="en-US" sz="2800" dirty="0">
                <a:latin typeface="楷体_GB2312" pitchFamily="49" charset="-122"/>
              </a:rPr>
              <a:t>人眼的最小分辨角有多大？</a:t>
            </a:r>
          </a:p>
        </p:txBody>
      </p:sp>
      <p:sp>
        <p:nvSpPr>
          <p:cNvPr id="158724" name="Text Box 4"/>
          <p:cNvSpPr txBox="1">
            <a:spLocks noChangeArrowheads="1"/>
          </p:cNvSpPr>
          <p:nvPr/>
        </p:nvSpPr>
        <p:spPr bwMode="auto">
          <a:xfrm>
            <a:off x="296863" y="2124075"/>
            <a:ext cx="8534400" cy="946150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lg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 altLang="zh-CN" dirty="0">
                <a:solidFill>
                  <a:srgbClr val="CC0000"/>
                </a:solidFill>
                <a:latin typeface="楷体_GB2312" pitchFamily="49" charset="-122"/>
              </a:rPr>
              <a:t>   </a:t>
            </a: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（</a:t>
            </a:r>
            <a:r>
              <a:rPr kumimoji="0" lang="en-US" altLang="zh-CN" sz="2800" dirty="0">
                <a:solidFill>
                  <a:srgbClr val="CC0000"/>
                </a:solidFill>
                <a:latin typeface="楷体_GB2312" pitchFamily="49" charset="-122"/>
              </a:rPr>
              <a:t>2</a:t>
            </a:r>
            <a:r>
              <a:rPr kumimoji="0" lang="zh-CN" altLang="en-US" sz="2800" dirty="0">
                <a:solidFill>
                  <a:srgbClr val="CC0000"/>
                </a:solidFill>
                <a:latin typeface="楷体_GB2312" pitchFamily="49" charset="-122"/>
              </a:rPr>
              <a:t>）</a:t>
            </a:r>
            <a:r>
              <a:rPr kumimoji="0" lang="zh-CN" altLang="en-US" sz="2800" dirty="0">
                <a:latin typeface="楷体_GB2312" pitchFamily="49" charset="-122"/>
              </a:rPr>
              <a:t>神舟五号轨道最高点约</a:t>
            </a:r>
            <a:r>
              <a:rPr kumimoji="0" lang="en-US" altLang="zh-CN" sz="2800" b="0" dirty="0"/>
              <a:t>300km</a:t>
            </a:r>
            <a:r>
              <a:rPr kumimoji="0" lang="zh-CN" altLang="en-US" sz="2800" dirty="0">
                <a:latin typeface="楷体_GB2312" pitchFamily="49" charset="-122"/>
              </a:rPr>
              <a:t>，则两物点间距为多大时才能被分辨？</a:t>
            </a:r>
          </a:p>
        </p:txBody>
      </p:sp>
      <p:sp>
        <p:nvSpPr>
          <p:cNvPr id="158725" name="Text Box 5"/>
          <p:cNvSpPr txBox="1">
            <a:spLocks noChangeArrowheads="1"/>
          </p:cNvSpPr>
          <p:nvPr/>
        </p:nvSpPr>
        <p:spPr bwMode="auto">
          <a:xfrm>
            <a:off x="179388" y="3284538"/>
            <a:ext cx="1981200" cy="519112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lg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>
                <a:solidFill>
                  <a:srgbClr val="CC0000"/>
                </a:solidFill>
                <a:latin typeface="楷体_GB2312" pitchFamily="49" charset="-122"/>
              </a:rPr>
              <a:t>解（</a:t>
            </a:r>
            <a:r>
              <a:rPr kumimoji="0" lang="en-US" altLang="zh-CN">
                <a:solidFill>
                  <a:srgbClr val="CC0000"/>
                </a:solidFill>
                <a:latin typeface="楷体_GB2312" pitchFamily="49" charset="-122"/>
              </a:rPr>
              <a:t>1</a:t>
            </a:r>
            <a:r>
              <a:rPr kumimoji="0" lang="zh-CN" altLang="en-US">
                <a:solidFill>
                  <a:srgbClr val="CC0000"/>
                </a:solidFill>
                <a:latin typeface="楷体_GB2312" pitchFamily="49" charset="-122"/>
              </a:rPr>
              <a:t>）</a:t>
            </a:r>
          </a:p>
        </p:txBody>
      </p:sp>
      <p:graphicFrame>
        <p:nvGraphicFramePr>
          <p:cNvPr id="158726" name="Object 6"/>
          <p:cNvGraphicFramePr>
            <a:graphicFrameLocks noChangeAspect="1"/>
          </p:cNvGraphicFramePr>
          <p:nvPr/>
        </p:nvGraphicFramePr>
        <p:xfrm>
          <a:off x="1476375" y="3068638"/>
          <a:ext cx="2057400" cy="909637"/>
        </p:xfrm>
        <a:graphic>
          <a:graphicData uri="http://schemas.openxmlformats.org/presentationml/2006/ole">
            <p:oleObj spid="_x0000_s113666" name="公式" r:id="rId3" imgW="1180800" imgH="609480" progId="Equation.3">
              <p:embed/>
            </p:oleObj>
          </a:graphicData>
        </a:graphic>
      </p:graphicFrame>
      <p:graphicFrame>
        <p:nvGraphicFramePr>
          <p:cNvPr id="158727" name="Object 7"/>
          <p:cNvGraphicFramePr>
            <a:graphicFrameLocks noChangeAspect="1"/>
          </p:cNvGraphicFramePr>
          <p:nvPr/>
        </p:nvGraphicFramePr>
        <p:xfrm>
          <a:off x="6372225" y="3213100"/>
          <a:ext cx="2520950" cy="554038"/>
        </p:xfrm>
        <a:graphic>
          <a:graphicData uri="http://schemas.openxmlformats.org/presentationml/2006/ole">
            <p:oleObj spid="_x0000_s113667" name="Equation" r:id="rId4" imgW="927000" imgH="203040" progId="Equation.3">
              <p:embed/>
            </p:oleObj>
          </a:graphicData>
        </a:graphic>
      </p:graphicFrame>
      <p:sp>
        <p:nvSpPr>
          <p:cNvPr id="158728" name="Text Box 8"/>
          <p:cNvSpPr txBox="1">
            <a:spLocks noChangeArrowheads="1"/>
          </p:cNvSpPr>
          <p:nvPr/>
        </p:nvSpPr>
        <p:spPr bwMode="auto">
          <a:xfrm>
            <a:off x="539750" y="40767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lg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zh-CN" altLang="en-US">
                <a:solidFill>
                  <a:srgbClr val="CC0000"/>
                </a:solidFill>
                <a:latin typeface="楷体_GB2312" pitchFamily="49" charset="-122"/>
              </a:rPr>
              <a:t>（</a:t>
            </a:r>
            <a:r>
              <a:rPr kumimoji="0" lang="en-US" altLang="zh-CN">
                <a:solidFill>
                  <a:srgbClr val="CC0000"/>
                </a:solidFill>
                <a:latin typeface="楷体_GB2312" pitchFamily="49" charset="-122"/>
              </a:rPr>
              <a:t>2</a:t>
            </a:r>
            <a:r>
              <a:rPr kumimoji="0" lang="zh-CN" altLang="en-US">
                <a:solidFill>
                  <a:srgbClr val="CC0000"/>
                </a:solidFill>
                <a:latin typeface="楷体_GB2312" pitchFamily="49" charset="-122"/>
              </a:rPr>
              <a:t>）</a:t>
            </a:r>
          </a:p>
        </p:txBody>
      </p:sp>
      <p:graphicFrame>
        <p:nvGraphicFramePr>
          <p:cNvPr id="158729" name="Object 9"/>
          <p:cNvGraphicFramePr>
            <a:graphicFrameLocks noChangeAspect="1"/>
          </p:cNvGraphicFramePr>
          <p:nvPr/>
        </p:nvGraphicFramePr>
        <p:xfrm>
          <a:off x="3762375" y="2933700"/>
          <a:ext cx="3048000" cy="1025525"/>
        </p:xfrm>
        <a:graphic>
          <a:graphicData uri="http://schemas.openxmlformats.org/presentationml/2006/ole">
            <p:oleObj spid="_x0000_s113668" name="Equation" r:id="rId5" imgW="1244520" imgH="419040" progId="">
              <p:embed/>
            </p:oleObj>
          </a:graphicData>
        </a:graphic>
      </p:graphicFrame>
      <p:graphicFrame>
        <p:nvGraphicFramePr>
          <p:cNvPr id="158730" name="Object 10"/>
          <p:cNvGraphicFramePr>
            <a:graphicFrameLocks noChangeAspect="1"/>
          </p:cNvGraphicFramePr>
          <p:nvPr/>
        </p:nvGraphicFramePr>
        <p:xfrm>
          <a:off x="1547813" y="4076700"/>
          <a:ext cx="5459412" cy="633413"/>
        </p:xfrm>
        <a:graphic>
          <a:graphicData uri="http://schemas.openxmlformats.org/presentationml/2006/ole">
            <p:oleObj spid="_x0000_s113669" name="Equation" r:id="rId6" imgW="3288960" imgH="380880" progId="">
              <p:embed/>
            </p:oleObj>
          </a:graphicData>
        </a:graphic>
      </p:graphicFrame>
      <p:graphicFrame>
        <p:nvGraphicFramePr>
          <p:cNvPr id="158731" name="Object 11"/>
          <p:cNvGraphicFramePr>
            <a:graphicFrameLocks noChangeAspect="1"/>
          </p:cNvGraphicFramePr>
          <p:nvPr/>
        </p:nvGraphicFramePr>
        <p:xfrm>
          <a:off x="7164388" y="4149725"/>
          <a:ext cx="1244600" cy="442913"/>
        </p:xfrm>
        <a:graphic>
          <a:graphicData uri="http://schemas.openxmlformats.org/presentationml/2006/ole">
            <p:oleObj spid="_x0000_s113670" name="Equation" r:id="rId7" imgW="749160" imgH="266400" progId="">
              <p:embed/>
            </p:oleObj>
          </a:graphicData>
        </a:graphic>
      </p:graphicFrame>
      <p:sp>
        <p:nvSpPr>
          <p:cNvPr id="158732" name="Text Box 12"/>
          <p:cNvSpPr txBox="1">
            <a:spLocks noChangeArrowheads="1"/>
          </p:cNvSpPr>
          <p:nvPr/>
        </p:nvSpPr>
        <p:spPr bwMode="auto">
          <a:xfrm>
            <a:off x="611188" y="4959350"/>
            <a:ext cx="7920037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latin typeface="楷体_GB2312" pitchFamily="49" charset="-122"/>
              </a:rPr>
              <a:t>    </a:t>
            </a:r>
            <a:r>
              <a:rPr lang="zh-CN" altLang="en-US" sz="2800" dirty="0">
                <a:latin typeface="楷体_GB2312" pitchFamily="49" charset="-122"/>
              </a:rPr>
              <a:t>长城基部平均宽度大概</a:t>
            </a:r>
            <a:r>
              <a:rPr lang="en-US" altLang="zh-CN" sz="2800" b="0" dirty="0"/>
              <a:t>6m</a:t>
            </a:r>
            <a:r>
              <a:rPr lang="zh-CN" altLang="en-US" sz="2800" dirty="0">
                <a:latin typeface="楷体_GB2312" pitchFamily="49" charset="-122"/>
              </a:rPr>
              <a:t>，最宽处</a:t>
            </a:r>
            <a:r>
              <a:rPr lang="en-US" altLang="zh-CN" sz="2800" b="0" dirty="0"/>
              <a:t>10m</a:t>
            </a:r>
            <a:r>
              <a:rPr lang="zh-CN" altLang="en-US" sz="2800" dirty="0">
                <a:latin typeface="楷体_GB2312" pitchFamily="49" charset="-122"/>
              </a:rPr>
              <a:t>。能可见长城眼睛瞳孔</a:t>
            </a:r>
            <a:r>
              <a:rPr lang="en-US" altLang="zh-CN" sz="2800" b="0" dirty="0">
                <a:solidFill>
                  <a:srgbClr val="CC0000"/>
                </a:solidFill>
              </a:rPr>
              <a:t>20mm</a:t>
            </a:r>
            <a:r>
              <a:rPr lang="en-US" altLang="zh-CN" sz="2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8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8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5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158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158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58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58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587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8" grpId="0" autoUpdateAnimBg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1892</Words>
  <PresentationFormat>全屏显示(4:3)</PresentationFormat>
  <Paragraphs>162</Paragraphs>
  <Slides>31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34" baseType="lpstr">
      <vt:lpstr>Office 主题</vt:lpstr>
      <vt:lpstr>公式</vt:lpstr>
      <vt:lpstr>Equation</vt:lpstr>
      <vt:lpstr>13、7 单缝的夫琅禾费衍射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13、7 单缝的夫琅禾费衍射</dc:title>
  <dc:creator>某同学</dc:creator>
  <cp:lastModifiedBy>某同学</cp:lastModifiedBy>
  <cp:revision>47</cp:revision>
  <dcterms:created xsi:type="dcterms:W3CDTF">2016-05-30T08:31:57Z</dcterms:created>
  <dcterms:modified xsi:type="dcterms:W3CDTF">2017-05-25T07:03:37Z</dcterms:modified>
</cp:coreProperties>
</file>