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6"/>
  </p:handoutMasterIdLst>
  <p:sldIdLst>
    <p:sldId id="422" r:id="rId3"/>
    <p:sldId id="423" r:id="rId4"/>
    <p:sldId id="424" r:id="rId5"/>
    <p:sldId id="520" r:id="rId7"/>
    <p:sldId id="425" r:id="rId8"/>
    <p:sldId id="426" r:id="rId9"/>
    <p:sldId id="427" r:id="rId10"/>
    <p:sldId id="495" r:id="rId11"/>
    <p:sldId id="491" r:id="rId12"/>
    <p:sldId id="496" r:id="rId13"/>
    <p:sldId id="494" r:id="rId14"/>
    <p:sldId id="501" r:id="rId15"/>
    <p:sldId id="497" r:id="rId16"/>
    <p:sldId id="498" r:id="rId17"/>
    <p:sldId id="500" r:id="rId18"/>
    <p:sldId id="476" r:id="rId19"/>
    <p:sldId id="482" r:id="rId20"/>
    <p:sldId id="485" r:id="rId21"/>
    <p:sldId id="502" r:id="rId22"/>
    <p:sldId id="518" r:id="rId23"/>
    <p:sldId id="511" r:id="rId24"/>
    <p:sldId id="504" r:id="rId25"/>
    <p:sldId id="505" r:id="rId26"/>
    <p:sldId id="506" r:id="rId27"/>
    <p:sldId id="507" r:id="rId28"/>
    <p:sldId id="508" r:id="rId29"/>
    <p:sldId id="510" r:id="rId30"/>
    <p:sldId id="519" r:id="rId31"/>
    <p:sldId id="512" r:id="rId32"/>
    <p:sldId id="513" r:id="rId33"/>
    <p:sldId id="456" r:id="rId34"/>
    <p:sldId id="454" r:id="rId35"/>
  </p:sldIdLst>
  <p:sldSz cx="9144000" cy="6858000" type="screen4x3"/>
  <p:notesSz cx="6858000" cy="9144000"/>
  <p:custDataLst>
    <p:tags r:id="rId4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5"/>
    <p:restoredTop sz="94570"/>
  </p:normalViewPr>
  <p:slideViewPr>
    <p:cSldViewPr showGuides="1"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0" Type="http://schemas.openxmlformats.org/officeDocument/2006/relationships/tags" Target="tags/tag2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820" name="Rectangle 4"/>
          <p:cNvSpPr>
            <a:spLocks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kumimoji="1" sz="12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>
              <a:buNone/>
            </a:pPr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5843" name="Rectangle 3"/>
          <p:cNvSpPr>
            <a:spLocks noGrp="1" noRot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ctr" anchorCtr="0"/>
          <a:p>
            <a:pPr lvl="0" eaLnBrk="1" hangingPunct="1"/>
            <a:r>
              <a:rPr lang="zh-CN" altLang="en-US" dirty="0"/>
              <a:t>单倍行距不是一个固定的值，它与当前的字号大小相关，字大，距大；字小距小 </a:t>
            </a:r>
            <a:endParaRPr lang="en-US" altLang="zh-CN" dirty="0"/>
          </a:p>
          <a:p>
            <a:pPr lvl="0" eaLnBrk="1" hangingPunct="1"/>
            <a:endParaRPr lang="en-US" altLang="zh-CN" dirty="0"/>
          </a:p>
          <a:p>
            <a:pPr lvl="0" eaLnBrk="1" hangingPunct="1"/>
            <a:r>
              <a:rPr lang="zh-CN" altLang="en-US" dirty="0"/>
              <a:t>计算机的应用技能和理论层次，为后续的计算机课程做准备。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Rectangle 7"/>
          <p:cNvSpPr txBox="1">
            <a:spLocks noGrp="1"/>
          </p:cNvSpPr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3686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3686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7"/>
          <p:cNvSpPr txBox="1">
            <a:spLocks noGrp="1"/>
          </p:cNvSpPr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TextEdit="1"/>
          </p:cNvSpPr>
          <p:nvPr>
            <p:ph type="sldImg"/>
          </p:nvPr>
        </p:nvSpPr>
        <p:spPr>
          <a:xfrm>
            <a:off x="3429000" y="2400300"/>
            <a:ext cx="0" cy="0"/>
          </a:xfrm>
        </p:spPr>
      </p:sp>
      <p:sp>
        <p:nvSpPr>
          <p:cNvPr id="37892" name="Rectangle 3"/>
          <p:cNvSpPr>
            <a:spLocks noGrp="1"/>
          </p:cNvSpPr>
          <p:nvPr>
            <p:ph type="body" idx="1"/>
          </p:nvPr>
        </p:nvSpPr>
        <p:spPr>
          <a:xfrm>
            <a:off x="914400" y="6262688"/>
            <a:ext cx="1403350" cy="274637"/>
          </a:xfrm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8914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38915" name="Rectangle 3"/>
          <p:cNvSpPr>
            <a:spLocks noGrp="1" noRot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ctr" anchorCtr="0"/>
          <a:p>
            <a:pPr lvl="0" algn="just">
              <a:spcBef>
                <a:spcPct val="0"/>
              </a:spcBef>
            </a:pPr>
            <a:r>
              <a:rPr lang="en-US" altLang="zh-CN" b="1" dirty="0"/>
              <a:t>1</a:t>
            </a:r>
            <a:r>
              <a:rPr lang="zh-CN" altLang="en-US" b="1" dirty="0"/>
              <a:t>目前，国际上使用的字母、数字和符号的信息编码系统是采用美国标准信息交换码 （</a:t>
            </a:r>
            <a:r>
              <a:rPr lang="en-US" altLang="zh-CN" b="1" dirty="0"/>
              <a:t>American Standard Code for Information Interchange</a:t>
            </a:r>
            <a:r>
              <a:rPr lang="zh-CN" altLang="en-US" b="1" dirty="0"/>
              <a:t>），简称为</a:t>
            </a:r>
            <a:r>
              <a:rPr lang="en-US" altLang="zh-CN" b="1" dirty="0"/>
              <a:t>ASCII</a:t>
            </a:r>
            <a:r>
              <a:rPr lang="zh-CN" altLang="en-US" b="1" dirty="0"/>
              <a:t>码。它有</a:t>
            </a:r>
            <a:r>
              <a:rPr lang="en-US" altLang="zh-CN" b="1" dirty="0"/>
              <a:t>7</a:t>
            </a:r>
            <a:r>
              <a:rPr lang="zh-CN" altLang="en-US" b="1" dirty="0"/>
              <a:t>位码版本和</a:t>
            </a:r>
            <a:r>
              <a:rPr lang="en-US" altLang="zh-CN" b="1" dirty="0"/>
              <a:t>8</a:t>
            </a:r>
            <a:r>
              <a:rPr lang="zh-CN" altLang="en-US" b="1" dirty="0"/>
              <a:t>位码版本两种。</a:t>
            </a:r>
            <a:endParaRPr lang="zh-CN" altLang="en-US" b="1" dirty="0"/>
          </a:p>
          <a:p>
            <a:pPr lvl="0" algn="just">
              <a:spcBef>
                <a:spcPct val="0"/>
              </a:spcBef>
            </a:pPr>
            <a:r>
              <a:rPr lang="en-US" altLang="zh-CN" b="1" dirty="0"/>
              <a:t>2ASCII</a:t>
            </a:r>
            <a:r>
              <a:rPr lang="zh-CN" altLang="en-US" b="1" dirty="0"/>
              <a:t>码中，第</a:t>
            </a:r>
            <a:r>
              <a:rPr lang="en-US" altLang="zh-CN" b="1" dirty="0"/>
              <a:t>0</a:t>
            </a:r>
            <a:r>
              <a:rPr lang="zh-CN" altLang="en-US" b="1" dirty="0"/>
              <a:t>～</a:t>
            </a:r>
            <a:r>
              <a:rPr lang="en-US" altLang="zh-CN" b="1" dirty="0"/>
              <a:t>32</a:t>
            </a:r>
            <a:r>
              <a:rPr lang="zh-CN" altLang="en-US" b="1" dirty="0"/>
              <a:t>号及第</a:t>
            </a:r>
            <a:r>
              <a:rPr lang="en-US" altLang="zh-CN" b="1" dirty="0"/>
              <a:t>127</a:t>
            </a:r>
            <a:r>
              <a:rPr lang="zh-CN" altLang="en-US" b="1" dirty="0"/>
              <a:t>号是控制字符，常用的有</a:t>
            </a:r>
            <a:r>
              <a:rPr lang="en-US" altLang="zh-CN" b="1" dirty="0"/>
              <a:t>LF(</a:t>
            </a:r>
            <a:r>
              <a:rPr lang="zh-CN" altLang="en-US" b="1" dirty="0"/>
              <a:t>换行</a:t>
            </a:r>
            <a:r>
              <a:rPr lang="en-US" altLang="zh-CN" b="1" dirty="0"/>
              <a:t>)</a:t>
            </a:r>
            <a:r>
              <a:rPr lang="zh-CN" altLang="en-US" b="1" dirty="0"/>
              <a:t>、</a:t>
            </a:r>
            <a:r>
              <a:rPr lang="en-US" altLang="zh-CN" b="1" dirty="0"/>
              <a:t>CR(</a:t>
            </a:r>
            <a:r>
              <a:rPr lang="zh-CN" altLang="en-US" b="1" dirty="0"/>
              <a:t>回车</a:t>
            </a:r>
            <a:r>
              <a:rPr lang="en-US" altLang="zh-CN" b="1" dirty="0"/>
              <a:t>)</a:t>
            </a:r>
            <a:r>
              <a:rPr lang="zh-CN" altLang="en-US" b="1" dirty="0"/>
              <a:t>；第</a:t>
            </a:r>
            <a:r>
              <a:rPr lang="en-US" altLang="zh-CN" b="1" dirty="0"/>
              <a:t>33</a:t>
            </a:r>
            <a:r>
              <a:rPr lang="zh-CN" altLang="en-US" b="1" dirty="0"/>
              <a:t>～</a:t>
            </a:r>
            <a:r>
              <a:rPr lang="en-US" altLang="zh-CN" b="1" dirty="0"/>
              <a:t>126</a:t>
            </a:r>
            <a:r>
              <a:rPr lang="zh-CN" altLang="en-US" b="1" dirty="0"/>
              <a:t>号是字符，其中第</a:t>
            </a:r>
            <a:r>
              <a:rPr lang="en-US" altLang="zh-CN" b="1" dirty="0"/>
              <a:t>48</a:t>
            </a:r>
            <a:r>
              <a:rPr lang="zh-CN" altLang="en-US" b="1" dirty="0"/>
              <a:t>～</a:t>
            </a:r>
            <a:r>
              <a:rPr lang="en-US" altLang="zh-CN" b="1" dirty="0"/>
              <a:t>57</a:t>
            </a:r>
            <a:r>
              <a:rPr lang="zh-CN" altLang="en-US" b="1" dirty="0"/>
              <a:t>号为</a:t>
            </a:r>
            <a:r>
              <a:rPr lang="en-US" altLang="zh-CN" b="1" dirty="0"/>
              <a:t>0</a:t>
            </a:r>
            <a:r>
              <a:rPr lang="zh-CN" altLang="en-US" b="1" dirty="0"/>
              <a:t>～</a:t>
            </a:r>
            <a:r>
              <a:rPr lang="en-US" altLang="zh-CN" b="1" dirty="0"/>
              <a:t>9</a:t>
            </a:r>
            <a:r>
              <a:rPr lang="zh-CN" altLang="en-US" b="1" dirty="0"/>
              <a:t>十个阿拉伯数字；</a:t>
            </a:r>
            <a:r>
              <a:rPr lang="en-US" altLang="zh-CN" b="1" dirty="0"/>
              <a:t>65</a:t>
            </a:r>
            <a:r>
              <a:rPr lang="zh-CN" altLang="en-US" b="1" dirty="0"/>
              <a:t>～</a:t>
            </a:r>
            <a:r>
              <a:rPr lang="en-US" altLang="zh-CN" b="1" dirty="0"/>
              <a:t>90</a:t>
            </a:r>
            <a:r>
              <a:rPr lang="zh-CN" altLang="en-US" b="1" dirty="0"/>
              <a:t>号为</a:t>
            </a:r>
            <a:r>
              <a:rPr lang="en-US" altLang="zh-CN" b="1" dirty="0"/>
              <a:t>26</a:t>
            </a:r>
            <a:r>
              <a:rPr lang="zh-CN" altLang="en-US" b="1" dirty="0"/>
              <a:t>个大写英文字母，</a:t>
            </a:r>
            <a:r>
              <a:rPr lang="en-US" altLang="zh-CN" b="1" dirty="0"/>
              <a:t>97</a:t>
            </a:r>
            <a:r>
              <a:rPr lang="zh-CN" altLang="en-US" b="1" dirty="0"/>
              <a:t>～</a:t>
            </a:r>
            <a:r>
              <a:rPr lang="en-US" altLang="zh-CN" b="1" dirty="0"/>
              <a:t>122</a:t>
            </a:r>
            <a:r>
              <a:rPr lang="zh-CN" altLang="en-US" b="1" dirty="0"/>
              <a:t>号为</a:t>
            </a:r>
            <a:r>
              <a:rPr lang="en-US" altLang="zh-CN" b="1" dirty="0"/>
              <a:t>26</a:t>
            </a:r>
            <a:r>
              <a:rPr lang="zh-CN" altLang="en-US" b="1" dirty="0"/>
              <a:t>个小写英文字母，其余的是一些标点符号、运算符号等</a:t>
            </a:r>
            <a:endParaRPr lang="zh-CN" altLang="en-US" b="1" dirty="0"/>
          </a:p>
          <a:p>
            <a:pPr lvl="0" algn="just">
              <a:spcBef>
                <a:spcPct val="0"/>
              </a:spcBef>
            </a:pPr>
            <a:r>
              <a:rPr lang="en-US" altLang="zh-CN" dirty="0"/>
              <a:t>Ascii7</a:t>
            </a:r>
            <a:r>
              <a:rPr lang="zh-CN" altLang="en-US" dirty="0"/>
              <a:t>种为</a:t>
            </a:r>
            <a:r>
              <a:rPr lang="en-US" altLang="zh-CN" dirty="0"/>
              <a:t>128</a:t>
            </a:r>
            <a:r>
              <a:rPr lang="zh-CN" altLang="en-US" dirty="0"/>
              <a:t>个字符进行了编码 </a:t>
            </a:r>
            <a:endParaRPr lang="zh-CN" altLang="en-US" b="1" dirty="0"/>
          </a:p>
          <a:p>
            <a:pPr lvl="0" eaLnBrk="1" hangingPunct="1"/>
            <a:r>
              <a:rPr lang="en-US" altLang="zh-CN" dirty="0"/>
              <a:t>ASCII</a:t>
            </a:r>
            <a:r>
              <a:rPr lang="zh-CN" altLang="en-US" dirty="0"/>
              <a:t>码是计算机系统中使用得最广泛的一种编码</a:t>
            </a:r>
            <a:r>
              <a:rPr lang="en-US" altLang="zh-CN" dirty="0"/>
              <a:t>(</a:t>
            </a:r>
            <a:r>
              <a:rPr lang="zh-CN" altLang="en-US" dirty="0"/>
              <a:t>读作阿斯克伊码）。</a:t>
            </a:r>
            <a:r>
              <a:rPr lang="en-US" altLang="zh-CN" dirty="0"/>
              <a:t>ASCII</a:t>
            </a:r>
            <a:r>
              <a:rPr lang="zh-CN" altLang="en-US" dirty="0"/>
              <a:t>码虽然是美国国家标准，但它已被国际标准化组织（</a:t>
            </a:r>
            <a:r>
              <a:rPr lang="en-US" altLang="zh-CN" dirty="0"/>
              <a:t>ISO</a:t>
            </a:r>
            <a:r>
              <a:rPr lang="zh-CN" altLang="en-US" dirty="0"/>
              <a:t>）认定为国际标准。</a:t>
            </a:r>
            <a:r>
              <a:rPr lang="en-US" altLang="zh-CN" dirty="0"/>
              <a:t>ASCII</a:t>
            </a:r>
            <a:r>
              <a:rPr lang="zh-CN" altLang="en-US" dirty="0"/>
              <a:t>码已为世界公认，并在世界范围内通用。</a:t>
            </a:r>
            <a:r>
              <a:rPr lang="en-US" altLang="zh-CN" dirty="0"/>
              <a:t>ASCII</a:t>
            </a:r>
            <a:r>
              <a:rPr lang="zh-CN" altLang="en-US" dirty="0"/>
              <a:t>码有</a:t>
            </a:r>
            <a:r>
              <a:rPr lang="en-US" altLang="zh-CN" dirty="0"/>
              <a:t>7</a:t>
            </a:r>
            <a:r>
              <a:rPr lang="zh-CN" altLang="en-US" dirty="0"/>
              <a:t>位版本和</a:t>
            </a:r>
            <a:r>
              <a:rPr lang="en-US" altLang="zh-CN" dirty="0"/>
              <a:t>8</a:t>
            </a:r>
            <a:r>
              <a:rPr lang="zh-CN" altLang="en-US" dirty="0"/>
              <a:t>位版本两种。国际上通用的是</a:t>
            </a:r>
            <a:r>
              <a:rPr lang="en-US" altLang="zh-CN" dirty="0"/>
              <a:t>7</a:t>
            </a:r>
            <a:r>
              <a:rPr lang="zh-CN" altLang="en-US" dirty="0"/>
              <a:t>位版本。</a:t>
            </a:r>
            <a:r>
              <a:rPr lang="en-US" altLang="zh-CN" dirty="0"/>
              <a:t>7</a:t>
            </a:r>
            <a:r>
              <a:rPr lang="zh-CN" altLang="en-US" dirty="0"/>
              <a:t>位版本的</a:t>
            </a:r>
            <a:r>
              <a:rPr lang="en-US" altLang="zh-CN" dirty="0"/>
              <a:t>ASCII</a:t>
            </a:r>
            <a:r>
              <a:rPr lang="zh-CN" altLang="en-US" dirty="0"/>
              <a:t>码有</a:t>
            </a:r>
            <a:r>
              <a:rPr lang="en-US" altLang="zh-CN" dirty="0"/>
              <a:t>128</a:t>
            </a:r>
            <a:r>
              <a:rPr lang="zh-CN" altLang="en-US" dirty="0"/>
              <a:t>个元素，其中通用控制字符</a:t>
            </a:r>
            <a:r>
              <a:rPr lang="en-US" altLang="zh-CN" dirty="0"/>
              <a:t>34</a:t>
            </a:r>
            <a:r>
              <a:rPr lang="zh-CN" altLang="en-US" dirty="0"/>
              <a:t>个，阿拉伯数字</a:t>
            </a:r>
            <a:r>
              <a:rPr lang="en-US" altLang="zh-CN" dirty="0"/>
              <a:t>10</a:t>
            </a:r>
            <a:r>
              <a:rPr lang="zh-CN" altLang="en-US" dirty="0"/>
              <a:t>个，大、小写英文字母</a:t>
            </a:r>
            <a:r>
              <a:rPr lang="en-US" altLang="zh-CN" dirty="0"/>
              <a:t>52</a:t>
            </a:r>
            <a:r>
              <a:rPr lang="zh-CN" altLang="en-US" dirty="0"/>
              <a:t>个，各种标点符号和运算符号</a:t>
            </a:r>
            <a:r>
              <a:rPr lang="en-US" altLang="zh-CN" dirty="0"/>
              <a:t>32</a:t>
            </a:r>
            <a:r>
              <a:rPr lang="zh-CN" altLang="en-US" dirty="0"/>
              <a:t>个。 </a:t>
            </a:r>
            <a:br>
              <a:rPr lang="zh-CN" altLang="en-US" dirty="0"/>
            </a:br>
            <a:br>
              <a:rPr lang="zh-CN" altLang="en-US" dirty="0"/>
            </a:br>
            <a:r>
              <a:rPr lang="zh-CN" altLang="en-US" dirty="0"/>
              <a:t>比如：</a:t>
            </a:r>
            <a:r>
              <a:rPr lang="zh-CN" altLang="en-US" dirty="0">
                <a:latin typeface="Arial" panose="020B0604020202020204" pitchFamily="34" charset="0"/>
              </a:rPr>
              <a:t>“</a:t>
            </a:r>
            <a:r>
              <a:rPr lang="en-US" altLang="zh-CN" dirty="0"/>
              <a:t>A</a:t>
            </a:r>
            <a:r>
              <a:rPr lang="en-US" altLang="zh-CN" dirty="0">
                <a:latin typeface="Arial" panose="020B0604020202020204" pitchFamily="34" charset="0"/>
              </a:rPr>
              <a:t>”</a:t>
            </a:r>
            <a:r>
              <a:rPr lang="zh-CN" altLang="en-US" dirty="0"/>
              <a:t>的</a:t>
            </a:r>
            <a:r>
              <a:rPr lang="en-US" altLang="zh-CN" dirty="0"/>
              <a:t>ASCII</a:t>
            </a:r>
            <a:r>
              <a:rPr lang="zh-CN" altLang="en-US" dirty="0"/>
              <a:t>码值为：</a:t>
            </a:r>
            <a:r>
              <a:rPr lang="en-US" altLang="zh-CN" dirty="0"/>
              <a:t>1000001</a:t>
            </a:r>
            <a:r>
              <a:rPr lang="zh-CN" altLang="en-US" dirty="0"/>
              <a:t>，即十进制的</a:t>
            </a:r>
            <a:r>
              <a:rPr lang="en-US" altLang="zh-CN" dirty="0"/>
              <a:t>65</a:t>
            </a:r>
            <a:r>
              <a:rPr lang="zh-CN" altLang="en-US" dirty="0"/>
              <a:t>；</a:t>
            </a:r>
            <a:r>
              <a:rPr lang="zh-CN" altLang="en-US" dirty="0">
                <a:latin typeface="Arial" panose="020B0604020202020204" pitchFamily="34" charset="0"/>
              </a:rPr>
              <a:t>“</a:t>
            </a:r>
            <a:r>
              <a:rPr lang="en-US" altLang="zh-CN" dirty="0"/>
              <a:t>a</a:t>
            </a:r>
            <a:r>
              <a:rPr lang="en-US" altLang="zh-CN" dirty="0">
                <a:latin typeface="Arial" panose="020B0604020202020204" pitchFamily="34" charset="0"/>
              </a:rPr>
              <a:t>”</a:t>
            </a:r>
            <a:r>
              <a:rPr lang="zh-CN" altLang="en-US" dirty="0"/>
              <a:t>的</a:t>
            </a:r>
            <a:r>
              <a:rPr lang="en-US" altLang="zh-CN" dirty="0"/>
              <a:t>ASCII</a:t>
            </a:r>
            <a:r>
              <a:rPr lang="zh-CN" altLang="en-US" dirty="0"/>
              <a:t>码值为：</a:t>
            </a:r>
            <a:r>
              <a:rPr lang="en-US" altLang="zh-CN" dirty="0"/>
              <a:t>1100001</a:t>
            </a:r>
            <a:r>
              <a:rPr lang="zh-CN" altLang="en-US" dirty="0"/>
              <a:t>，即十进制的</a:t>
            </a:r>
            <a:r>
              <a:rPr lang="en-US" altLang="zh-CN" dirty="0"/>
              <a:t>97</a:t>
            </a:r>
            <a:r>
              <a:rPr lang="zh-CN" altLang="en-US" dirty="0"/>
              <a:t>；</a:t>
            </a:r>
            <a:r>
              <a:rPr lang="zh-CN" altLang="en-US" dirty="0">
                <a:latin typeface="Arial" panose="020B0604020202020204" pitchFamily="34" charset="0"/>
              </a:rPr>
              <a:t>“</a:t>
            </a:r>
            <a:r>
              <a:rPr lang="en-US" altLang="zh-CN" dirty="0"/>
              <a:t>0</a:t>
            </a:r>
            <a:r>
              <a:rPr lang="en-US" altLang="zh-CN" dirty="0">
                <a:latin typeface="Arial" panose="020B0604020202020204" pitchFamily="34" charset="0"/>
              </a:rPr>
              <a:t>”</a:t>
            </a:r>
            <a:r>
              <a:rPr lang="zh-CN" altLang="en-US" dirty="0"/>
              <a:t>的</a:t>
            </a:r>
            <a:r>
              <a:rPr lang="en-US" altLang="zh-CN" dirty="0"/>
              <a:t>ASCII</a:t>
            </a:r>
            <a:r>
              <a:rPr lang="zh-CN" altLang="en-US" dirty="0"/>
              <a:t>码值为：</a:t>
            </a:r>
            <a:r>
              <a:rPr lang="en-US" altLang="zh-CN" dirty="0"/>
              <a:t>0110000</a:t>
            </a:r>
            <a:r>
              <a:rPr lang="zh-CN" altLang="en-US" dirty="0"/>
              <a:t>，即十进制的</a:t>
            </a:r>
            <a:r>
              <a:rPr lang="en-US" altLang="zh-CN" dirty="0"/>
              <a:t>48</a:t>
            </a:r>
            <a:r>
              <a:rPr lang="zh-CN" altLang="en-US" dirty="0"/>
              <a:t>。</a:t>
            </a:r>
            <a:br>
              <a:rPr lang="zh-CN" altLang="en-US" dirty="0"/>
            </a:br>
            <a:endParaRPr lang="zh-CN" altLang="en-US" dirty="0"/>
          </a:p>
          <a:p>
            <a:pPr lvl="0" eaLnBrk="1" hangingPunct="1"/>
            <a:r>
              <a:rPr lang="zh-CN" altLang="en-US" dirty="0"/>
              <a:t>不同的国家和地区制定了不同的标准，由此产生了 GB2312, BIG5, JIS 等各自的编码标准。这些使用 2 个字节来代表一个字符的各种汉字延伸编码方式，称为 ANSI 编码。在简体中文系统下，ANSI 编码代表 GB2312 编码，在日文操作系统下，ANSI 编码代表 JIS 编码。 不同 ANSI 编码之间互不兼容，当信息在国际间交流时，无法将属于两种语言的文字，存储在同一段 ANSI 编码的文本中。 当然对于ANSI编码而言，0x00~0x7F之间的字符，依旧是1个字节代表1个字符。这一点是ASNI编码与Unicode编码之间最大也最明显的区别。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8" name="Rectangle 7"/>
          <p:cNvSpPr txBox="1">
            <a:spLocks noGrp="1"/>
          </p:cNvSpPr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TextEdit="1"/>
          </p:cNvSpPr>
          <p:nvPr>
            <p:ph type="sldImg"/>
          </p:nvPr>
        </p:nvSpPr>
        <p:spPr>
          <a:xfrm>
            <a:off x="3429000" y="2400300"/>
            <a:ext cx="0" cy="0"/>
          </a:xfrm>
        </p:spPr>
      </p:sp>
      <p:sp>
        <p:nvSpPr>
          <p:cNvPr id="39940" name="Rectangle 3"/>
          <p:cNvSpPr>
            <a:spLocks noGrp="1"/>
          </p:cNvSpPr>
          <p:nvPr>
            <p:ph type="body" idx="1"/>
          </p:nvPr>
        </p:nvSpPr>
        <p:spPr>
          <a:xfrm>
            <a:off x="914400" y="6262688"/>
            <a:ext cx="1403350" cy="274637"/>
          </a:xfrm>
        </p:spPr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62" name="Rectangle 2"/>
          <p:cNvSpPr>
            <a:spLocks noGrp="1" noRot="1" noTextEdit="1"/>
          </p:cNvSpPr>
          <p:nvPr>
            <p:ph type="sldImg"/>
          </p:nvPr>
        </p:nvSpPr>
        <p:spPr/>
      </p:sp>
      <p:sp>
        <p:nvSpPr>
          <p:cNvPr id="40963" name="Rectangle 3"/>
          <p:cNvSpPr>
            <a:spLocks noGrp="1" noRot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ctr" anchorCtr="0"/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 程序设计语言一般包括机器语言、汇编语言和高级语言</a:t>
            </a:r>
            <a:r>
              <a:rPr lang="en-US" altLang="zh-CN" sz="1400" dirty="0"/>
              <a:t>3</a:t>
            </a:r>
            <a:r>
              <a:rPr lang="zh-CN" altLang="en-US" sz="1400" dirty="0"/>
              <a:t>大类。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en-US" altLang="zh-CN" sz="1400" dirty="0"/>
              <a:t>1</a:t>
            </a:r>
            <a:r>
              <a:rPr lang="zh-CN" altLang="en-US" sz="1400" dirty="0"/>
              <a:t>机器语言： </a:t>
            </a:r>
            <a:br>
              <a:rPr lang="zh-CN" altLang="en-US" sz="1400" dirty="0"/>
            </a:br>
            <a:r>
              <a:rPr lang="zh-CN" altLang="en-US" sz="1400" dirty="0"/>
              <a:t>也叫做二进制代码语言，它是由一组二进制数</a:t>
            </a:r>
            <a:r>
              <a:rPr lang="en-US" altLang="zh-CN" sz="1400" dirty="0"/>
              <a:t>0</a:t>
            </a:r>
            <a:r>
              <a:rPr lang="zh-CN" altLang="en-US" sz="1400" dirty="0"/>
              <a:t>．</a:t>
            </a:r>
            <a:r>
              <a:rPr lang="en-US" altLang="zh-CN" sz="1400" dirty="0"/>
              <a:t>1</a:t>
            </a:r>
            <a:r>
              <a:rPr lang="zh-CN" altLang="en-US" sz="1400" dirty="0"/>
              <a:t>构成的指令码．机器语言是计算机硬件能够识别的</a:t>
            </a:r>
            <a:r>
              <a:rPr lang="en-US" altLang="zh-CN" sz="1400" dirty="0"/>
              <a:t>,</a:t>
            </a:r>
            <a:r>
              <a:rPr lang="zh-CN" altLang="en-US" sz="1400" dirty="0"/>
              <a:t>不用翻译直接供机器使用的程序设计语言。不同机型的机器语言是不同的。 </a:t>
            </a:r>
            <a:br>
              <a:rPr lang="zh-CN" altLang="en-US" sz="1400" dirty="0"/>
            </a:br>
            <a:r>
              <a:rPr lang="zh-CN" altLang="en-US" sz="1400" dirty="0"/>
              <a:t>机器语言是二进制的，不易被人理解，太难掌握；而且因机器而异，程序不易移植。</a:t>
            </a:r>
            <a:br>
              <a:rPr lang="zh-CN" altLang="en-US" sz="1400" dirty="0"/>
            </a:br>
            <a:r>
              <a:rPr lang="zh-CN" altLang="en-US" sz="1400" dirty="0"/>
              <a:t>汇编语言： </a:t>
            </a:r>
            <a:br>
              <a:rPr lang="zh-CN" altLang="en-US" sz="1400" dirty="0"/>
            </a:br>
            <a:r>
              <a:rPr lang="zh-CN" altLang="en-US" sz="1400" dirty="0"/>
              <a:t>是初步符号化的语言，使用</a:t>
            </a:r>
            <a:r>
              <a:rPr lang="en-US" altLang="zh-CN" sz="1400" dirty="0"/>
              <a:t>CPU</a:t>
            </a:r>
            <a:r>
              <a:rPr lang="zh-CN" altLang="en-US" sz="1400" dirty="0"/>
              <a:t>的指令系统，更容易识别和记忆。源程序经汇编生成的可执行文件不仅比较小，而且执行速度很快。（与高级语言相比） </a:t>
            </a:r>
            <a:br>
              <a:rPr lang="zh-CN" altLang="en-US" sz="1400" dirty="0"/>
            </a:br>
            <a:r>
              <a:rPr lang="zh-CN" altLang="en-US" sz="1400" dirty="0"/>
              <a:t>不同的机器要用不同的汇编语言，如果是同一架构的</a:t>
            </a:r>
            <a:r>
              <a:rPr lang="en-US" altLang="zh-CN" sz="1400" dirty="0"/>
              <a:t>cpu</a:t>
            </a:r>
            <a:r>
              <a:rPr lang="zh-CN" altLang="en-US" sz="1400" dirty="0"/>
              <a:t>，比如都是</a:t>
            </a:r>
            <a:r>
              <a:rPr lang="en-US" altLang="zh-CN" sz="1400" dirty="0"/>
              <a:t>X86</a:t>
            </a:r>
            <a:r>
              <a:rPr lang="zh-CN" altLang="en-US" sz="1400" dirty="0"/>
              <a:t>的，就可以使用同一种汇编语言 。简单汇编语言中的语句与机器指令一一对应。汇编语言比机器语言容易一些，但仍然很难掌握； 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打个比方： </a:t>
            </a:r>
            <a:br>
              <a:rPr lang="zh-CN" altLang="en-US" sz="1400" dirty="0"/>
            </a:br>
            <a:r>
              <a:rPr lang="en-US" altLang="zh-CN" sz="1400" dirty="0"/>
              <a:t>CPU</a:t>
            </a:r>
            <a:r>
              <a:rPr lang="zh-CN" altLang="en-US" sz="1400" dirty="0"/>
              <a:t>只能识别像黑客帝国里面那种</a:t>
            </a:r>
            <a:r>
              <a:rPr lang="en-US" altLang="zh-CN" sz="1400" dirty="0"/>
              <a:t>N</a:t>
            </a:r>
            <a:r>
              <a:rPr lang="zh-CN" altLang="en-US" sz="1400" dirty="0"/>
              <a:t>个</a:t>
            </a:r>
            <a:r>
              <a:rPr lang="en-US" altLang="zh-CN" sz="1400" dirty="0"/>
              <a:t>0</a:t>
            </a:r>
            <a:r>
              <a:rPr lang="zh-CN" altLang="en-US" sz="1400" dirty="0"/>
              <a:t>．</a:t>
            </a:r>
            <a:r>
              <a:rPr lang="en-US" altLang="zh-CN" sz="1400" dirty="0"/>
              <a:t>1</a:t>
            </a:r>
            <a:r>
              <a:rPr lang="zh-CN" altLang="en-US" sz="1400" dirty="0"/>
              <a:t>组成的二进制数，而机器语言就是这样的</a:t>
            </a:r>
            <a:r>
              <a:rPr lang="en-US" altLang="zh-CN" sz="1400" dirty="0"/>
              <a:t>0</a:t>
            </a:r>
            <a:r>
              <a:rPr lang="zh-CN" altLang="en-US" sz="1400" dirty="0"/>
              <a:t>．</a:t>
            </a:r>
            <a:r>
              <a:rPr lang="en-US" altLang="zh-CN" sz="1400" dirty="0"/>
              <a:t>1</a:t>
            </a:r>
            <a:r>
              <a:rPr lang="zh-CN" altLang="en-US" sz="1400" dirty="0"/>
              <a:t>组成的数，像我们要给</a:t>
            </a:r>
            <a:r>
              <a:rPr lang="en-US" altLang="zh-CN" sz="1400" dirty="0"/>
              <a:t>CPU</a:t>
            </a:r>
            <a:r>
              <a:rPr lang="zh-CN" altLang="en-US" sz="1400" dirty="0"/>
              <a:t>表达一个字母</a:t>
            </a:r>
            <a:r>
              <a:rPr lang="en-US" altLang="zh-CN" sz="1400" dirty="0"/>
              <a:t>G</a:t>
            </a:r>
            <a:r>
              <a:rPr lang="zh-CN" altLang="en-US" sz="1400" dirty="0"/>
              <a:t>，机器语言就是</a:t>
            </a:r>
            <a:r>
              <a:rPr lang="en-US" altLang="zh-CN" sz="1400" dirty="0"/>
              <a:t>01000111</a:t>
            </a:r>
            <a:r>
              <a:rPr lang="zh-CN" altLang="en-US" sz="1400" dirty="0"/>
              <a:t>，而汇编语言就是</a:t>
            </a:r>
            <a:r>
              <a:rPr lang="en-US" altLang="zh-CN" sz="1400" dirty="0"/>
              <a:t>G</a:t>
            </a:r>
            <a:r>
              <a:rPr lang="zh-CN" altLang="en-US" sz="1400" dirty="0"/>
              <a:t>它就能识别了． </a:t>
            </a:r>
            <a:r>
              <a:rPr lang="en-US" altLang="zh-CN" sz="1400" dirty="0"/>
              <a:t>]</a:t>
            </a:r>
            <a:endParaRPr lang="en-US" altLang="zh-CN" sz="1400" dirty="0"/>
          </a:p>
          <a:p>
            <a:pPr lvl="0" eaLnBrk="1" hangingPunct="1">
              <a:lnSpc>
                <a:spcPct val="80000"/>
              </a:lnSpc>
            </a:pPr>
            <a:endParaRPr lang="en-US" altLang="zh-CN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b="1" u="sng" dirty="0"/>
              <a:t>计算机是无知觉无生命的机器，要使它能够按照人们的意图工作，就必须使计算机懂得人的意图，接受人向它发出的命令和信息，这就要解决一个</a:t>
            </a:r>
            <a:r>
              <a:rPr lang="zh-CN" altLang="en-US" sz="1400" b="1" u="sng" dirty="0">
                <a:latin typeface="Arial" panose="020B0604020202020204" pitchFamily="34" charset="0"/>
              </a:rPr>
              <a:t>“</a:t>
            </a:r>
            <a:r>
              <a:rPr lang="zh-CN" altLang="en-US" sz="1400" b="1" u="sng" dirty="0"/>
              <a:t>语言</a:t>
            </a:r>
            <a:r>
              <a:rPr lang="zh-CN" altLang="en-US" sz="1400" b="1" u="sng" dirty="0">
                <a:latin typeface="Arial" panose="020B0604020202020204" pitchFamily="34" charset="0"/>
              </a:rPr>
              <a:t>”</a:t>
            </a:r>
            <a:r>
              <a:rPr lang="zh-CN" altLang="en-US" sz="1400" b="1" u="sng" dirty="0"/>
              <a:t>的问题。</a:t>
            </a:r>
            <a:r>
              <a:rPr lang="zh-CN" altLang="en-US" sz="1400" dirty="0"/>
              <a:t>打个比方，一个中国人想要同一个美国人进行交流，首先需要学习英语，因为英语是美国人可以理解的语言，美国人不理解中国人的汉语。同样，计算机也不懂人类的语言，无论是汉语还是英语，计算机都不能接受，因此要求人们用特定的计算机可以理解的语言与计算机交流，这就是计算机语言。 人和计算机交流实际上就是人对计算机下命令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b="1" dirty="0"/>
              <a:t>机器语言</a:t>
            </a:r>
            <a:r>
              <a:rPr lang="zh-CN" altLang="en-US" sz="1400" dirty="0"/>
              <a:t> 是机器</a:t>
            </a:r>
            <a:r>
              <a:rPr lang="zh-CN" altLang="en-US" sz="1400" b="1" dirty="0"/>
              <a:t>指令</a:t>
            </a:r>
            <a:r>
              <a:rPr lang="zh-CN" altLang="en-US" sz="1400" dirty="0"/>
              <a:t>的集合</a:t>
            </a:r>
            <a:r>
              <a:rPr lang="en-US" altLang="zh-CN" sz="1400" dirty="0"/>
              <a:t>,</a:t>
            </a:r>
            <a:r>
              <a:rPr lang="zh-CN" altLang="en-US" sz="1400" dirty="0"/>
              <a:t>其代码由</a:t>
            </a:r>
            <a:r>
              <a:rPr lang="en-US" altLang="zh-CN" sz="1400" dirty="0"/>
              <a:t>0,1</a:t>
            </a:r>
            <a:r>
              <a:rPr lang="zh-CN" altLang="en-US" sz="1400" dirty="0"/>
              <a:t>组成的二进制串表示</a:t>
            </a:r>
            <a:r>
              <a:rPr lang="en-US" altLang="zh-CN" sz="1400" dirty="0"/>
              <a:t>,</a:t>
            </a:r>
            <a:r>
              <a:rPr lang="zh-CN" altLang="en-US" sz="1400" dirty="0"/>
              <a:t>不需翻译可直接为机器所接受</a:t>
            </a:r>
            <a:r>
              <a:rPr lang="en-US" altLang="zh-CN" sz="1400" dirty="0"/>
              <a:t>. </a:t>
            </a:r>
            <a:br>
              <a:rPr lang="en-US" altLang="zh-CN" sz="1400" dirty="0"/>
            </a:br>
            <a:r>
              <a:rPr lang="zh-CN" altLang="en-US" sz="1400" dirty="0"/>
              <a:t>汇编语言 为符号化的</a:t>
            </a:r>
            <a:r>
              <a:rPr lang="zh-CN" altLang="en-US" sz="1400" b="1" dirty="0"/>
              <a:t>机器语言</a:t>
            </a:r>
            <a:r>
              <a:rPr lang="en-US" altLang="zh-CN" sz="1400" dirty="0"/>
              <a:t>.</a:t>
            </a:r>
            <a:r>
              <a:rPr lang="zh-CN" altLang="en-US" sz="1400" dirty="0"/>
              <a:t>它用助记符和标识符代替机器</a:t>
            </a:r>
            <a:r>
              <a:rPr lang="zh-CN" altLang="en-US" sz="1400" b="1" dirty="0"/>
              <a:t>指令</a:t>
            </a:r>
            <a:r>
              <a:rPr lang="zh-CN" altLang="en-US" sz="1400" dirty="0"/>
              <a:t>的操作码和地址码</a:t>
            </a:r>
            <a:r>
              <a:rPr lang="en-US" altLang="zh-CN" sz="1400" dirty="0"/>
              <a:t>.</a:t>
            </a:r>
            <a:br>
              <a:rPr lang="en-US" altLang="zh-CN" sz="1400" dirty="0"/>
            </a:br>
            <a:r>
              <a:rPr lang="zh-CN" altLang="en-US" sz="1400" dirty="0"/>
              <a:t>高级语言 是一种与具体的计算机</a:t>
            </a:r>
            <a:r>
              <a:rPr lang="zh-CN" altLang="en-US" sz="1400" b="1" dirty="0"/>
              <a:t>指令</a:t>
            </a:r>
            <a:r>
              <a:rPr lang="zh-CN" altLang="en-US" sz="1400" dirty="0"/>
              <a:t>系统无关</a:t>
            </a:r>
            <a:r>
              <a:rPr lang="en-US" altLang="zh-CN" sz="1400" dirty="0"/>
              <a:t>,</a:t>
            </a:r>
            <a:r>
              <a:rPr lang="zh-CN" altLang="en-US" sz="1400" dirty="0"/>
              <a:t>独立于计算机类型</a:t>
            </a:r>
            <a:r>
              <a:rPr lang="en-US" altLang="zh-CN" sz="1400" dirty="0"/>
              <a:t>,</a:t>
            </a:r>
            <a:r>
              <a:rPr lang="zh-CN" altLang="en-US" sz="1400" dirty="0"/>
              <a:t>而且表达方式接近于自然语言或数学语言</a:t>
            </a:r>
            <a:r>
              <a:rPr lang="en-US" altLang="zh-CN" sz="1400" dirty="0"/>
              <a:t>,</a:t>
            </a:r>
            <a:r>
              <a:rPr lang="zh-CN" altLang="en-US" sz="1400" dirty="0"/>
              <a:t>容易被人们掌握和书写的语言</a:t>
            </a:r>
            <a:r>
              <a:rPr lang="en-US" altLang="zh-CN" sz="1400" dirty="0"/>
              <a:t>.</a:t>
            </a:r>
            <a:r>
              <a:rPr lang="zh-CN" altLang="en-US" sz="1400" dirty="0"/>
              <a:t>如</a:t>
            </a:r>
            <a:r>
              <a:rPr lang="en-US" altLang="zh-CN" sz="1400" dirty="0"/>
              <a:t>C,Pascal,java.</a:t>
            </a:r>
            <a:br>
              <a:rPr lang="en-US" altLang="zh-CN" sz="1400" dirty="0"/>
            </a:br>
            <a:r>
              <a:rPr lang="zh-CN" altLang="en-US" sz="1400" b="1" dirty="0"/>
              <a:t>举例</a:t>
            </a:r>
            <a:br>
              <a:rPr lang="zh-CN" altLang="en-US" sz="1400" dirty="0"/>
            </a:br>
            <a:r>
              <a:rPr lang="zh-CN" altLang="en-US" sz="1400" dirty="0"/>
              <a:t>任务</a:t>
            </a:r>
            <a:r>
              <a:rPr lang="en-US" altLang="zh-CN" sz="1400" dirty="0"/>
              <a:t>:x+1→x</a:t>
            </a:r>
            <a:br>
              <a:rPr lang="en-US" altLang="zh-CN" sz="1400" dirty="0"/>
            </a:br>
            <a:r>
              <a:rPr lang="zh-CN" altLang="en-US" sz="1400" b="1" dirty="0"/>
              <a:t>机器语言</a:t>
            </a:r>
            <a:br>
              <a:rPr lang="zh-CN" altLang="en-US" sz="1400" dirty="0"/>
            </a:br>
            <a:r>
              <a:rPr lang="en-US" altLang="zh-CN" sz="1400" dirty="0"/>
              <a:t>00111110 00001001 00111111B </a:t>
            </a:r>
            <a:r>
              <a:rPr lang="zh-CN" altLang="en-US" sz="1400" dirty="0"/>
              <a:t>或 </a:t>
            </a:r>
            <a:r>
              <a:rPr lang="en-US" altLang="zh-CN" sz="1400" dirty="0"/>
              <a:t>3E 09 3FH</a:t>
            </a:r>
            <a:br>
              <a:rPr lang="en-US" altLang="zh-CN" sz="1400" dirty="0"/>
            </a:br>
            <a:r>
              <a:rPr lang="zh-CN" altLang="en-US" sz="1400" dirty="0"/>
              <a:t>汇编语言</a:t>
            </a:r>
            <a:br>
              <a:rPr lang="zh-CN" altLang="en-US" sz="1400" dirty="0"/>
            </a:br>
            <a:r>
              <a:rPr lang="en-US" altLang="zh-CN" sz="1400" dirty="0"/>
              <a:t>MOV AX,X / INC AX / MOV X,AX</a:t>
            </a:r>
            <a:br>
              <a:rPr lang="en-US" altLang="zh-CN" sz="1400" dirty="0"/>
            </a:br>
            <a:r>
              <a:rPr lang="en-US" altLang="zh-CN" sz="1400" dirty="0"/>
              <a:t>C</a:t>
            </a:r>
            <a:r>
              <a:rPr lang="zh-CN" altLang="en-US" sz="1400" dirty="0"/>
              <a:t>语言</a:t>
            </a:r>
            <a:br>
              <a:rPr lang="zh-CN" altLang="en-US" sz="1400" dirty="0"/>
            </a:br>
            <a:r>
              <a:rPr lang="en-US" altLang="zh-CN" sz="1400" dirty="0"/>
              <a:t>x=x+1 </a:t>
            </a:r>
            <a:r>
              <a:rPr lang="zh-CN" altLang="en-US" sz="1400" dirty="0"/>
              <a:t>或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 AX是寄存器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汇编的指令是针对硬件的，是机器指令完全一致的，但只是只有几个寄存器才有这个INC,DEC</a:t>
            </a: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高级语言如C，自加自减，容易理解，但如果你定义的变量不是UCHAR型的，容易编译出来的指令效率低。</a:t>
            </a:r>
            <a:br>
              <a:rPr lang="zh-CN" altLang="en-US" sz="1400" dirty="0"/>
            </a:br>
            <a:endParaRPr lang="zh-CN" altLang="en-US" sz="1400" dirty="0"/>
          </a:p>
          <a:p>
            <a:pPr lvl="0" eaLnBrk="1" hangingPunct="1">
              <a:lnSpc>
                <a:spcPct val="80000"/>
              </a:lnSpc>
            </a:pPr>
            <a:r>
              <a:rPr lang="zh-CN" altLang="en-US" sz="1400" dirty="0"/>
              <a:t>高级语言的优点</a:t>
            </a:r>
            <a:br>
              <a:rPr lang="zh-CN" altLang="en-US" sz="1400" dirty="0"/>
            </a:br>
            <a:r>
              <a:rPr lang="zh-CN" altLang="en-US" sz="1400" dirty="0"/>
              <a:t>比机器或汇编语言更易于学习</a:t>
            </a:r>
            <a:br>
              <a:rPr lang="zh-CN" altLang="en-US" sz="1400" dirty="0"/>
            </a:br>
            <a:r>
              <a:rPr lang="zh-CN" altLang="en-US" sz="1400" dirty="0"/>
              <a:t>程序更易于调试</a:t>
            </a:r>
            <a:r>
              <a:rPr lang="en-US" altLang="zh-CN" sz="1400" dirty="0"/>
              <a:t>(</a:t>
            </a:r>
            <a:r>
              <a:rPr lang="zh-CN" altLang="en-US" sz="1400" dirty="0"/>
              <a:t>程序更为短小</a:t>
            </a:r>
            <a:r>
              <a:rPr lang="en-US" altLang="zh-CN" sz="1400" dirty="0"/>
              <a:t>;</a:t>
            </a:r>
            <a:r>
              <a:rPr lang="zh-CN" altLang="en-US" sz="1400" dirty="0"/>
              <a:t>记号本身更自然</a:t>
            </a:r>
            <a:r>
              <a:rPr lang="en-US" altLang="zh-CN" sz="1400" dirty="0"/>
              <a:t>,</a:t>
            </a:r>
            <a:r>
              <a:rPr lang="zh-CN" altLang="en-US" sz="1400" dirty="0"/>
              <a:t>因此更多注意力可放在程序逻辑而非语法细节上</a:t>
            </a:r>
            <a:r>
              <a:rPr lang="en-US" altLang="zh-CN" sz="1400" dirty="0"/>
              <a:t>)</a:t>
            </a:r>
            <a:br>
              <a:rPr lang="en-US" altLang="zh-CN" sz="1400" dirty="0"/>
            </a:br>
            <a:r>
              <a:rPr lang="zh-CN" altLang="en-US" sz="1400" dirty="0"/>
              <a:t>程序更易于理解</a:t>
            </a:r>
            <a:br>
              <a:rPr lang="zh-CN" altLang="en-US" sz="1400" dirty="0"/>
            </a:br>
            <a:r>
              <a:rPr lang="zh-CN" altLang="en-US" sz="1400" dirty="0"/>
              <a:t>较好的平台无关性</a:t>
            </a:r>
            <a:br>
              <a:rPr lang="zh-CN" altLang="en-US" sz="1400" dirty="0"/>
            </a:br>
            <a:r>
              <a:rPr lang="zh-CN" altLang="en-US" sz="1400" dirty="0"/>
              <a:t>上述原因导致解决问题的时间和代价减少</a:t>
            </a:r>
            <a:br>
              <a:rPr lang="zh-CN" altLang="en-US" sz="1400" dirty="0"/>
            </a:br>
            <a:r>
              <a:rPr lang="zh-CN" altLang="en-US" sz="1400" dirty="0"/>
              <a:t>语言翻译</a:t>
            </a:r>
            <a:br>
              <a:rPr lang="zh-CN" altLang="en-US" sz="1400" dirty="0"/>
            </a:br>
            <a:r>
              <a:rPr lang="zh-CN" altLang="en-US" sz="1400" dirty="0"/>
              <a:t>翻译程序</a:t>
            </a:r>
            <a:br>
              <a:rPr lang="zh-CN" altLang="en-US" sz="1400" dirty="0"/>
            </a:br>
            <a:r>
              <a:rPr lang="zh-CN" altLang="en-US" sz="1400" dirty="0"/>
              <a:t>是把甲种语言程序翻译为等价的乙种语言程序的程序</a:t>
            </a:r>
            <a:r>
              <a:rPr lang="en-US" altLang="zh-CN" sz="1400" dirty="0"/>
              <a:t>.</a:t>
            </a:r>
            <a:r>
              <a:rPr lang="zh-CN" altLang="en-US" sz="1400" dirty="0"/>
              <a:t>其中</a:t>
            </a:r>
            <a:r>
              <a:rPr lang="en-US" altLang="zh-CN" sz="1400" dirty="0"/>
              <a:t>,</a:t>
            </a:r>
            <a:r>
              <a:rPr lang="zh-CN" altLang="en-US" sz="1400" dirty="0"/>
              <a:t>甲种语言称为源语言</a:t>
            </a:r>
            <a:r>
              <a:rPr lang="en-US" altLang="zh-CN" sz="1400" dirty="0"/>
              <a:t>.</a:t>
            </a:r>
            <a:r>
              <a:rPr lang="zh-CN" altLang="en-US" sz="1400" dirty="0"/>
              <a:t>乙种语言称为目标语言</a:t>
            </a:r>
            <a:r>
              <a:rPr lang="en-US" altLang="zh-CN" sz="1400" dirty="0"/>
              <a:t>.</a:t>
            </a:r>
            <a:br>
              <a:rPr lang="en-US" altLang="zh-CN" sz="1400" dirty="0"/>
            </a:br>
            <a:r>
              <a:rPr lang="zh-CN" altLang="en-US" sz="1400" dirty="0"/>
              <a:t>汇编程序</a:t>
            </a:r>
            <a:br>
              <a:rPr lang="zh-CN" altLang="en-US" sz="1400" dirty="0"/>
            </a:br>
            <a:r>
              <a:rPr lang="zh-CN" altLang="en-US" sz="1400" dirty="0"/>
              <a:t>若源语言是汇编语言</a:t>
            </a:r>
            <a:r>
              <a:rPr lang="en-US" altLang="zh-CN" sz="1400" dirty="0"/>
              <a:t>,</a:t>
            </a:r>
            <a:r>
              <a:rPr lang="zh-CN" altLang="en-US" sz="1400" dirty="0"/>
              <a:t>目标语言是</a:t>
            </a:r>
            <a:r>
              <a:rPr lang="zh-CN" altLang="en-US" sz="1400" b="1" dirty="0"/>
              <a:t>机器语言</a:t>
            </a:r>
            <a:r>
              <a:rPr lang="en-US" altLang="zh-CN" sz="1400" dirty="0"/>
              <a:t>,</a:t>
            </a:r>
            <a:r>
              <a:rPr lang="zh-CN" altLang="en-US" sz="1400" dirty="0"/>
              <a:t>则该翻译程序被称为汇编程序</a:t>
            </a:r>
            <a:r>
              <a:rPr lang="en-US" altLang="zh-CN" sz="1400" dirty="0"/>
              <a:t>.</a:t>
            </a:r>
            <a:br>
              <a:rPr lang="en-US" altLang="zh-CN" sz="1400" dirty="0"/>
            </a:br>
            <a:r>
              <a:rPr lang="zh-CN" altLang="en-US" sz="1400" dirty="0"/>
              <a:t>编译程序</a:t>
            </a:r>
            <a:br>
              <a:rPr lang="zh-CN" altLang="en-US" sz="1400" dirty="0"/>
            </a:br>
            <a:r>
              <a:rPr lang="zh-CN" altLang="en-US" sz="1400" dirty="0"/>
              <a:t>若源语言是高级语言</a:t>
            </a:r>
            <a:r>
              <a:rPr lang="en-US" altLang="zh-CN" sz="1400" dirty="0"/>
              <a:t>,</a:t>
            </a:r>
            <a:r>
              <a:rPr lang="zh-CN" altLang="en-US" sz="1400" dirty="0"/>
              <a:t>目标语言是汇编语言或</a:t>
            </a:r>
            <a:r>
              <a:rPr lang="zh-CN" altLang="en-US" sz="1400" b="1" dirty="0"/>
              <a:t>机器语言</a:t>
            </a:r>
            <a:r>
              <a:rPr lang="en-US" altLang="zh-CN" sz="1400" dirty="0"/>
              <a:t>,</a:t>
            </a:r>
            <a:r>
              <a:rPr lang="zh-CN" altLang="en-US" sz="1400" dirty="0"/>
              <a:t>则该翻译程序被称为</a:t>
            </a:r>
            <a:r>
              <a:rPr lang="en-US" altLang="zh-CN" sz="1400" dirty="0"/>
              <a:t>.</a:t>
            </a:r>
            <a:br>
              <a:rPr lang="en-US" altLang="zh-CN" sz="1400" dirty="0"/>
            </a:br>
            <a:r>
              <a:rPr lang="zh-CN" altLang="en-US" sz="1400" dirty="0"/>
              <a:t>解释程序</a:t>
            </a:r>
            <a:br>
              <a:rPr lang="zh-CN" altLang="en-US" sz="1400" dirty="0"/>
            </a:br>
            <a:endParaRPr lang="zh-CN" altLang="en-US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Rectangle 7"/>
          <p:cNvSpPr txBox="1">
            <a:spLocks noGrp="1"/>
          </p:cNvSpPr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4198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Rectangle 7"/>
          <p:cNvSpPr txBox="1">
            <a:spLocks noGrp="1"/>
          </p:cNvSpPr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>
                <a:latin typeface="Times New Roman" panose="02020603050405020304" pitchFamily="18" charset="0"/>
              </a:rPr>
            </a:fld>
            <a:endParaRPr lang="en-US" altLang="zh-CN" sz="1200" dirty="0">
              <a:latin typeface="Times New Roman" panose="02020603050405020304" pitchFamily="18" charset="0"/>
            </a:endParaRPr>
          </a:p>
        </p:txBody>
      </p:sp>
      <p:sp>
        <p:nvSpPr>
          <p:cNvPr id="43011" name="Rectangle 2"/>
          <p:cNvSpPr>
            <a:spLocks noTextEdit="1"/>
          </p:cNvSpPr>
          <p:nvPr>
            <p:ph type="sldImg"/>
          </p:nvPr>
        </p:nvSpPr>
        <p:spPr/>
      </p:sp>
      <p:sp>
        <p:nvSpPr>
          <p:cNvPr id="430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44035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4036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观看运行环境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45059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5060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观看运行环境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46083" name="Rectangle 2"/>
          <p:cNvSpPr>
            <a:spLocks noRot="1" noTextEdit="1"/>
          </p:cNvSpPr>
          <p:nvPr>
            <p:ph type="sldImg"/>
          </p:nvPr>
        </p:nvSpPr>
        <p:spPr/>
      </p:sp>
      <p:sp>
        <p:nvSpPr>
          <p:cNvPr id="46084" name="Rectangle 3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</p:spPr>
        <p:txBody>
          <a:bodyPr wrap="square" lIns="91440" tIns="45720" rIns="91440" bIns="45720" anchor="t" anchorCtr="0"/>
          <a:p>
            <a:pPr lvl="0" eaLnBrk="1" hangingPunct="1"/>
            <a:r>
              <a:rPr lang="zh-CN" altLang="en-US" dirty="0"/>
              <a:t>观看运行环境</a:t>
            </a: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40005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04013" y="228600"/>
            <a:ext cx="2135187" cy="587057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8450" y="228600"/>
            <a:ext cx="6253163" cy="587057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8153400" cy="21732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3925888"/>
            <a:ext cx="8153400" cy="21732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2286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4000500" cy="44989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4000500" cy="44989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audio" Target="../media/audio1.wav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/>
          <p:nvPr/>
        </p:nvGrpSpPr>
        <p:grpSpPr>
          <a:xfrm>
            <a:off x="566738" y="0"/>
            <a:ext cx="7891462" cy="6821488"/>
            <a:chOff x="349" y="23"/>
            <a:chExt cx="4971" cy="4297"/>
          </a:xfrm>
        </p:grpSpPr>
        <p:sp>
          <p:nvSpPr>
            <p:cNvPr id="1131" name="Rectangle 3"/>
            <p:cNvSpPr/>
            <p:nvPr/>
          </p:nvSpPr>
          <p:spPr>
            <a:xfrm>
              <a:off x="384" y="23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32" name="Freeform 4"/>
            <p:cNvSpPr>
              <a:spLocks noEditPoints="1"/>
            </p:cNvSpPr>
            <p:nvPr/>
          </p:nvSpPr>
          <p:spPr>
            <a:xfrm>
              <a:off x="38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3" name="Freeform 5"/>
            <p:cNvSpPr>
              <a:spLocks noEditPoints="1"/>
            </p:cNvSpPr>
            <p:nvPr/>
          </p:nvSpPr>
          <p:spPr>
            <a:xfrm>
              <a:off x="38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4" name="Freeform 6"/>
            <p:cNvSpPr>
              <a:spLocks noEditPoints="1"/>
            </p:cNvSpPr>
            <p:nvPr/>
          </p:nvSpPr>
          <p:spPr>
            <a:xfrm>
              <a:off x="38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5" name="Freeform 7"/>
            <p:cNvSpPr>
              <a:spLocks noEditPoints="1"/>
            </p:cNvSpPr>
            <p:nvPr/>
          </p:nvSpPr>
          <p:spPr>
            <a:xfrm>
              <a:off x="38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6" name="Freeform 8"/>
            <p:cNvSpPr>
              <a:spLocks noEditPoints="1"/>
            </p:cNvSpPr>
            <p:nvPr/>
          </p:nvSpPr>
          <p:spPr>
            <a:xfrm>
              <a:off x="38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7" name="Freeform 9"/>
            <p:cNvSpPr>
              <a:spLocks noEditPoints="1"/>
            </p:cNvSpPr>
            <p:nvPr/>
          </p:nvSpPr>
          <p:spPr>
            <a:xfrm>
              <a:off x="38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8" name="Freeform 10"/>
            <p:cNvSpPr>
              <a:spLocks noEditPoints="1"/>
            </p:cNvSpPr>
            <p:nvPr/>
          </p:nvSpPr>
          <p:spPr>
            <a:xfrm>
              <a:off x="38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9" name="Freeform 11"/>
            <p:cNvSpPr>
              <a:spLocks noEditPoints="1"/>
            </p:cNvSpPr>
            <p:nvPr/>
          </p:nvSpPr>
          <p:spPr>
            <a:xfrm>
              <a:off x="38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0" name="Freeform 12"/>
            <p:cNvSpPr>
              <a:spLocks noEditPoints="1"/>
            </p:cNvSpPr>
            <p:nvPr/>
          </p:nvSpPr>
          <p:spPr>
            <a:xfrm>
              <a:off x="38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1" name="Freeform 13"/>
            <p:cNvSpPr>
              <a:spLocks noEditPoints="1"/>
            </p:cNvSpPr>
            <p:nvPr/>
          </p:nvSpPr>
          <p:spPr>
            <a:xfrm>
              <a:off x="38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2" name="Rectangle 14"/>
            <p:cNvSpPr/>
            <p:nvPr/>
          </p:nvSpPr>
          <p:spPr>
            <a:xfrm>
              <a:off x="384" y="4269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43" name="Rectangle 15"/>
            <p:cNvSpPr/>
            <p:nvPr/>
          </p:nvSpPr>
          <p:spPr>
            <a:xfrm>
              <a:off x="829" y="23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44" name="Freeform 16"/>
            <p:cNvSpPr>
              <a:spLocks noEditPoints="1"/>
            </p:cNvSpPr>
            <p:nvPr/>
          </p:nvSpPr>
          <p:spPr>
            <a:xfrm>
              <a:off x="82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5" name="Freeform 17"/>
            <p:cNvSpPr>
              <a:spLocks noEditPoints="1"/>
            </p:cNvSpPr>
            <p:nvPr/>
          </p:nvSpPr>
          <p:spPr>
            <a:xfrm>
              <a:off x="82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6" name="Freeform 18"/>
            <p:cNvSpPr>
              <a:spLocks noEditPoints="1"/>
            </p:cNvSpPr>
            <p:nvPr/>
          </p:nvSpPr>
          <p:spPr>
            <a:xfrm>
              <a:off x="82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7" name="Freeform 19"/>
            <p:cNvSpPr>
              <a:spLocks noEditPoints="1"/>
            </p:cNvSpPr>
            <p:nvPr/>
          </p:nvSpPr>
          <p:spPr>
            <a:xfrm>
              <a:off x="82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8" name="Freeform 20"/>
            <p:cNvSpPr>
              <a:spLocks noEditPoints="1"/>
            </p:cNvSpPr>
            <p:nvPr/>
          </p:nvSpPr>
          <p:spPr>
            <a:xfrm>
              <a:off x="82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49" name="Freeform 21"/>
            <p:cNvSpPr>
              <a:spLocks noEditPoints="1"/>
            </p:cNvSpPr>
            <p:nvPr/>
          </p:nvSpPr>
          <p:spPr>
            <a:xfrm>
              <a:off x="82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0" name="Freeform 22"/>
            <p:cNvSpPr>
              <a:spLocks noEditPoints="1"/>
            </p:cNvSpPr>
            <p:nvPr/>
          </p:nvSpPr>
          <p:spPr>
            <a:xfrm>
              <a:off x="82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1" name="Freeform 23"/>
            <p:cNvSpPr>
              <a:spLocks noEditPoints="1"/>
            </p:cNvSpPr>
            <p:nvPr/>
          </p:nvSpPr>
          <p:spPr>
            <a:xfrm>
              <a:off x="82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2" name="Freeform 24"/>
            <p:cNvSpPr>
              <a:spLocks noEditPoints="1"/>
            </p:cNvSpPr>
            <p:nvPr/>
          </p:nvSpPr>
          <p:spPr>
            <a:xfrm>
              <a:off x="82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3" name="Freeform 25"/>
            <p:cNvSpPr>
              <a:spLocks noEditPoints="1"/>
            </p:cNvSpPr>
            <p:nvPr/>
          </p:nvSpPr>
          <p:spPr>
            <a:xfrm>
              <a:off x="82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4" name="Rectangle 26"/>
            <p:cNvSpPr/>
            <p:nvPr/>
          </p:nvSpPr>
          <p:spPr>
            <a:xfrm>
              <a:off x="829" y="4269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55" name="Rectangle 27"/>
            <p:cNvSpPr/>
            <p:nvPr/>
          </p:nvSpPr>
          <p:spPr>
            <a:xfrm>
              <a:off x="1279" y="23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56" name="Freeform 28"/>
            <p:cNvSpPr>
              <a:spLocks noEditPoints="1"/>
            </p:cNvSpPr>
            <p:nvPr/>
          </p:nvSpPr>
          <p:spPr>
            <a:xfrm>
              <a:off x="127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7" name="Freeform 29"/>
            <p:cNvSpPr>
              <a:spLocks noEditPoints="1"/>
            </p:cNvSpPr>
            <p:nvPr/>
          </p:nvSpPr>
          <p:spPr>
            <a:xfrm>
              <a:off x="127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8" name="Freeform 30"/>
            <p:cNvSpPr>
              <a:spLocks noEditPoints="1"/>
            </p:cNvSpPr>
            <p:nvPr/>
          </p:nvSpPr>
          <p:spPr>
            <a:xfrm>
              <a:off x="127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59" name="Freeform 31"/>
            <p:cNvSpPr>
              <a:spLocks noEditPoints="1"/>
            </p:cNvSpPr>
            <p:nvPr/>
          </p:nvSpPr>
          <p:spPr>
            <a:xfrm>
              <a:off x="127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0" name="Freeform 32"/>
            <p:cNvSpPr>
              <a:spLocks noEditPoints="1"/>
            </p:cNvSpPr>
            <p:nvPr/>
          </p:nvSpPr>
          <p:spPr>
            <a:xfrm>
              <a:off x="127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1" name="Freeform 33"/>
            <p:cNvSpPr>
              <a:spLocks noEditPoints="1"/>
            </p:cNvSpPr>
            <p:nvPr/>
          </p:nvSpPr>
          <p:spPr>
            <a:xfrm>
              <a:off x="127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2" name="Freeform 34"/>
            <p:cNvSpPr>
              <a:spLocks noEditPoints="1"/>
            </p:cNvSpPr>
            <p:nvPr/>
          </p:nvSpPr>
          <p:spPr>
            <a:xfrm>
              <a:off x="127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3" name="Freeform 35"/>
            <p:cNvSpPr>
              <a:spLocks noEditPoints="1"/>
            </p:cNvSpPr>
            <p:nvPr/>
          </p:nvSpPr>
          <p:spPr>
            <a:xfrm>
              <a:off x="127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4" name="Freeform 36"/>
            <p:cNvSpPr>
              <a:spLocks noEditPoints="1"/>
            </p:cNvSpPr>
            <p:nvPr/>
          </p:nvSpPr>
          <p:spPr>
            <a:xfrm>
              <a:off x="127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5" name="Freeform 37"/>
            <p:cNvSpPr>
              <a:spLocks noEditPoints="1"/>
            </p:cNvSpPr>
            <p:nvPr/>
          </p:nvSpPr>
          <p:spPr>
            <a:xfrm>
              <a:off x="127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6" name="Rectangle 38"/>
            <p:cNvSpPr/>
            <p:nvPr/>
          </p:nvSpPr>
          <p:spPr>
            <a:xfrm>
              <a:off x="1279" y="4269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67" name="Rectangle 39"/>
            <p:cNvSpPr/>
            <p:nvPr/>
          </p:nvSpPr>
          <p:spPr>
            <a:xfrm>
              <a:off x="1724" y="23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68" name="Freeform 40"/>
            <p:cNvSpPr>
              <a:spLocks noEditPoints="1"/>
            </p:cNvSpPr>
            <p:nvPr/>
          </p:nvSpPr>
          <p:spPr>
            <a:xfrm>
              <a:off x="1724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69" name="Freeform 41"/>
            <p:cNvSpPr>
              <a:spLocks noEditPoints="1"/>
            </p:cNvSpPr>
            <p:nvPr/>
          </p:nvSpPr>
          <p:spPr>
            <a:xfrm>
              <a:off x="1724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0" name="Freeform 42"/>
            <p:cNvSpPr>
              <a:spLocks noEditPoints="1"/>
            </p:cNvSpPr>
            <p:nvPr/>
          </p:nvSpPr>
          <p:spPr>
            <a:xfrm>
              <a:off x="1724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1" name="Freeform 43"/>
            <p:cNvSpPr>
              <a:spLocks noEditPoints="1"/>
            </p:cNvSpPr>
            <p:nvPr/>
          </p:nvSpPr>
          <p:spPr>
            <a:xfrm>
              <a:off x="1724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2" name="Freeform 44"/>
            <p:cNvSpPr>
              <a:spLocks noEditPoints="1"/>
            </p:cNvSpPr>
            <p:nvPr/>
          </p:nvSpPr>
          <p:spPr>
            <a:xfrm>
              <a:off x="1724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3" name="Freeform 45"/>
            <p:cNvSpPr>
              <a:spLocks noEditPoints="1"/>
            </p:cNvSpPr>
            <p:nvPr/>
          </p:nvSpPr>
          <p:spPr>
            <a:xfrm>
              <a:off x="1724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4" name="Freeform 46"/>
            <p:cNvSpPr>
              <a:spLocks noEditPoints="1"/>
            </p:cNvSpPr>
            <p:nvPr/>
          </p:nvSpPr>
          <p:spPr>
            <a:xfrm>
              <a:off x="1724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5" name="Freeform 47"/>
            <p:cNvSpPr>
              <a:spLocks noEditPoints="1"/>
            </p:cNvSpPr>
            <p:nvPr/>
          </p:nvSpPr>
          <p:spPr>
            <a:xfrm>
              <a:off x="1724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6" name="Freeform 48"/>
            <p:cNvSpPr>
              <a:spLocks noEditPoints="1"/>
            </p:cNvSpPr>
            <p:nvPr/>
          </p:nvSpPr>
          <p:spPr>
            <a:xfrm>
              <a:off x="1724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7" name="Freeform 49"/>
            <p:cNvSpPr>
              <a:spLocks noEditPoints="1"/>
            </p:cNvSpPr>
            <p:nvPr/>
          </p:nvSpPr>
          <p:spPr>
            <a:xfrm>
              <a:off x="1724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78" name="Rectangle 50"/>
            <p:cNvSpPr/>
            <p:nvPr/>
          </p:nvSpPr>
          <p:spPr>
            <a:xfrm>
              <a:off x="1724" y="4269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79" name="Rectangle 51"/>
            <p:cNvSpPr/>
            <p:nvPr/>
          </p:nvSpPr>
          <p:spPr>
            <a:xfrm>
              <a:off x="2169" y="23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80" name="Freeform 52"/>
            <p:cNvSpPr>
              <a:spLocks noEditPoints="1"/>
            </p:cNvSpPr>
            <p:nvPr/>
          </p:nvSpPr>
          <p:spPr>
            <a:xfrm>
              <a:off x="2169" y="22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1" name="Freeform 53"/>
            <p:cNvSpPr>
              <a:spLocks noEditPoints="1"/>
            </p:cNvSpPr>
            <p:nvPr/>
          </p:nvSpPr>
          <p:spPr>
            <a:xfrm>
              <a:off x="2169" y="63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2" name="Freeform 54"/>
            <p:cNvSpPr>
              <a:spLocks noEditPoints="1"/>
            </p:cNvSpPr>
            <p:nvPr/>
          </p:nvSpPr>
          <p:spPr>
            <a:xfrm>
              <a:off x="2169" y="1034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3" name="Freeform 55"/>
            <p:cNvSpPr>
              <a:spLocks noEditPoints="1"/>
            </p:cNvSpPr>
            <p:nvPr/>
          </p:nvSpPr>
          <p:spPr>
            <a:xfrm>
              <a:off x="2169" y="1438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4" name="Freeform 56"/>
            <p:cNvSpPr>
              <a:spLocks noEditPoints="1"/>
            </p:cNvSpPr>
            <p:nvPr/>
          </p:nvSpPr>
          <p:spPr>
            <a:xfrm>
              <a:off x="2169" y="184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5" name="Freeform 57"/>
            <p:cNvSpPr>
              <a:spLocks noEditPoints="1"/>
            </p:cNvSpPr>
            <p:nvPr/>
          </p:nvSpPr>
          <p:spPr>
            <a:xfrm>
              <a:off x="2169" y="2247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6" name="Freeform 58"/>
            <p:cNvSpPr>
              <a:spLocks noEditPoints="1"/>
            </p:cNvSpPr>
            <p:nvPr/>
          </p:nvSpPr>
          <p:spPr>
            <a:xfrm>
              <a:off x="2169" y="265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7" name="Freeform 59"/>
            <p:cNvSpPr>
              <a:spLocks noEditPoints="1"/>
            </p:cNvSpPr>
            <p:nvPr/>
          </p:nvSpPr>
          <p:spPr>
            <a:xfrm>
              <a:off x="2169" y="3056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8" name="Freeform 60"/>
            <p:cNvSpPr>
              <a:spLocks noEditPoints="1"/>
            </p:cNvSpPr>
            <p:nvPr/>
          </p:nvSpPr>
          <p:spPr>
            <a:xfrm>
              <a:off x="2169" y="346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89" name="Freeform 61"/>
            <p:cNvSpPr>
              <a:spLocks noEditPoints="1"/>
            </p:cNvSpPr>
            <p:nvPr/>
          </p:nvSpPr>
          <p:spPr>
            <a:xfrm>
              <a:off x="2169" y="3865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0" name="Rectangle 62"/>
            <p:cNvSpPr/>
            <p:nvPr/>
          </p:nvSpPr>
          <p:spPr>
            <a:xfrm>
              <a:off x="2169" y="4269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91" name="Rectangle 63"/>
            <p:cNvSpPr/>
            <p:nvPr/>
          </p:nvSpPr>
          <p:spPr>
            <a:xfrm>
              <a:off x="2620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92" name="Freeform 64"/>
            <p:cNvSpPr>
              <a:spLocks noEditPoints="1"/>
            </p:cNvSpPr>
            <p:nvPr/>
          </p:nvSpPr>
          <p:spPr>
            <a:xfrm>
              <a:off x="262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3" name="Freeform 65"/>
            <p:cNvSpPr>
              <a:spLocks noEditPoints="1"/>
            </p:cNvSpPr>
            <p:nvPr/>
          </p:nvSpPr>
          <p:spPr>
            <a:xfrm>
              <a:off x="262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4" name="Freeform 66"/>
            <p:cNvSpPr>
              <a:spLocks noEditPoints="1"/>
            </p:cNvSpPr>
            <p:nvPr/>
          </p:nvSpPr>
          <p:spPr>
            <a:xfrm>
              <a:off x="262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5" name="Freeform 67"/>
            <p:cNvSpPr>
              <a:spLocks noEditPoints="1"/>
            </p:cNvSpPr>
            <p:nvPr/>
          </p:nvSpPr>
          <p:spPr>
            <a:xfrm>
              <a:off x="262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6" name="Freeform 68"/>
            <p:cNvSpPr>
              <a:spLocks noEditPoints="1"/>
            </p:cNvSpPr>
            <p:nvPr/>
          </p:nvSpPr>
          <p:spPr>
            <a:xfrm>
              <a:off x="262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7" name="Freeform 69"/>
            <p:cNvSpPr>
              <a:spLocks noEditPoints="1"/>
            </p:cNvSpPr>
            <p:nvPr/>
          </p:nvSpPr>
          <p:spPr>
            <a:xfrm>
              <a:off x="262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8" name="Freeform 70"/>
            <p:cNvSpPr>
              <a:spLocks noEditPoints="1"/>
            </p:cNvSpPr>
            <p:nvPr/>
          </p:nvSpPr>
          <p:spPr>
            <a:xfrm>
              <a:off x="262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99" name="Freeform 71"/>
            <p:cNvSpPr>
              <a:spLocks noEditPoints="1"/>
            </p:cNvSpPr>
            <p:nvPr/>
          </p:nvSpPr>
          <p:spPr>
            <a:xfrm>
              <a:off x="262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0" name="Freeform 72"/>
            <p:cNvSpPr>
              <a:spLocks noEditPoints="1"/>
            </p:cNvSpPr>
            <p:nvPr/>
          </p:nvSpPr>
          <p:spPr>
            <a:xfrm>
              <a:off x="262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1" name="Freeform 73"/>
            <p:cNvSpPr>
              <a:spLocks noEditPoints="1"/>
            </p:cNvSpPr>
            <p:nvPr/>
          </p:nvSpPr>
          <p:spPr>
            <a:xfrm>
              <a:off x="262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2" name="Rectangle 74"/>
            <p:cNvSpPr/>
            <p:nvPr/>
          </p:nvSpPr>
          <p:spPr>
            <a:xfrm>
              <a:off x="2620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03" name="Rectangle 75"/>
            <p:cNvSpPr/>
            <p:nvPr/>
          </p:nvSpPr>
          <p:spPr>
            <a:xfrm>
              <a:off x="3065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04" name="Freeform 76"/>
            <p:cNvSpPr>
              <a:spLocks noEditPoints="1"/>
            </p:cNvSpPr>
            <p:nvPr/>
          </p:nvSpPr>
          <p:spPr>
            <a:xfrm>
              <a:off x="306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5" name="Freeform 77"/>
            <p:cNvSpPr>
              <a:spLocks noEditPoints="1"/>
            </p:cNvSpPr>
            <p:nvPr/>
          </p:nvSpPr>
          <p:spPr>
            <a:xfrm>
              <a:off x="306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6" name="Freeform 78"/>
            <p:cNvSpPr>
              <a:spLocks noEditPoints="1"/>
            </p:cNvSpPr>
            <p:nvPr/>
          </p:nvSpPr>
          <p:spPr>
            <a:xfrm>
              <a:off x="306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7" name="Freeform 79"/>
            <p:cNvSpPr>
              <a:spLocks noEditPoints="1"/>
            </p:cNvSpPr>
            <p:nvPr/>
          </p:nvSpPr>
          <p:spPr>
            <a:xfrm>
              <a:off x="306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8" name="Freeform 80"/>
            <p:cNvSpPr>
              <a:spLocks noEditPoints="1"/>
            </p:cNvSpPr>
            <p:nvPr/>
          </p:nvSpPr>
          <p:spPr>
            <a:xfrm>
              <a:off x="306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09" name="Freeform 81"/>
            <p:cNvSpPr>
              <a:spLocks noEditPoints="1"/>
            </p:cNvSpPr>
            <p:nvPr/>
          </p:nvSpPr>
          <p:spPr>
            <a:xfrm>
              <a:off x="306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0" name="Freeform 82"/>
            <p:cNvSpPr>
              <a:spLocks noEditPoints="1"/>
            </p:cNvSpPr>
            <p:nvPr/>
          </p:nvSpPr>
          <p:spPr>
            <a:xfrm>
              <a:off x="306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1" name="Freeform 83"/>
            <p:cNvSpPr>
              <a:spLocks noEditPoints="1"/>
            </p:cNvSpPr>
            <p:nvPr/>
          </p:nvSpPr>
          <p:spPr>
            <a:xfrm>
              <a:off x="306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2" name="Freeform 84"/>
            <p:cNvSpPr>
              <a:spLocks noEditPoints="1"/>
            </p:cNvSpPr>
            <p:nvPr/>
          </p:nvSpPr>
          <p:spPr>
            <a:xfrm>
              <a:off x="306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3" name="Freeform 85"/>
            <p:cNvSpPr>
              <a:spLocks noEditPoints="1"/>
            </p:cNvSpPr>
            <p:nvPr/>
          </p:nvSpPr>
          <p:spPr>
            <a:xfrm>
              <a:off x="306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4" name="Rectangle 86"/>
            <p:cNvSpPr/>
            <p:nvPr/>
          </p:nvSpPr>
          <p:spPr>
            <a:xfrm>
              <a:off x="3065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15" name="Rectangle 87"/>
            <p:cNvSpPr/>
            <p:nvPr/>
          </p:nvSpPr>
          <p:spPr>
            <a:xfrm>
              <a:off x="3510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16" name="Freeform 88"/>
            <p:cNvSpPr>
              <a:spLocks noEditPoints="1"/>
            </p:cNvSpPr>
            <p:nvPr/>
          </p:nvSpPr>
          <p:spPr>
            <a:xfrm>
              <a:off x="351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7" name="Freeform 89"/>
            <p:cNvSpPr>
              <a:spLocks noEditPoints="1"/>
            </p:cNvSpPr>
            <p:nvPr/>
          </p:nvSpPr>
          <p:spPr>
            <a:xfrm>
              <a:off x="351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8" name="Freeform 90"/>
            <p:cNvSpPr>
              <a:spLocks noEditPoints="1"/>
            </p:cNvSpPr>
            <p:nvPr/>
          </p:nvSpPr>
          <p:spPr>
            <a:xfrm>
              <a:off x="351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19" name="Freeform 91"/>
            <p:cNvSpPr>
              <a:spLocks noEditPoints="1"/>
            </p:cNvSpPr>
            <p:nvPr/>
          </p:nvSpPr>
          <p:spPr>
            <a:xfrm>
              <a:off x="351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0" name="Freeform 92"/>
            <p:cNvSpPr>
              <a:spLocks noEditPoints="1"/>
            </p:cNvSpPr>
            <p:nvPr/>
          </p:nvSpPr>
          <p:spPr>
            <a:xfrm>
              <a:off x="351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1" name="Freeform 93"/>
            <p:cNvSpPr>
              <a:spLocks noEditPoints="1"/>
            </p:cNvSpPr>
            <p:nvPr/>
          </p:nvSpPr>
          <p:spPr>
            <a:xfrm>
              <a:off x="351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2" name="Freeform 94"/>
            <p:cNvSpPr>
              <a:spLocks noEditPoints="1"/>
            </p:cNvSpPr>
            <p:nvPr/>
          </p:nvSpPr>
          <p:spPr>
            <a:xfrm>
              <a:off x="351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3" name="Freeform 95"/>
            <p:cNvSpPr>
              <a:spLocks noEditPoints="1"/>
            </p:cNvSpPr>
            <p:nvPr/>
          </p:nvSpPr>
          <p:spPr>
            <a:xfrm>
              <a:off x="351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4" name="Freeform 96"/>
            <p:cNvSpPr>
              <a:spLocks noEditPoints="1"/>
            </p:cNvSpPr>
            <p:nvPr/>
          </p:nvSpPr>
          <p:spPr>
            <a:xfrm>
              <a:off x="351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5" name="Freeform 97"/>
            <p:cNvSpPr>
              <a:spLocks noEditPoints="1"/>
            </p:cNvSpPr>
            <p:nvPr/>
          </p:nvSpPr>
          <p:spPr>
            <a:xfrm>
              <a:off x="351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6" name="Rectangle 98"/>
            <p:cNvSpPr/>
            <p:nvPr/>
          </p:nvSpPr>
          <p:spPr>
            <a:xfrm>
              <a:off x="3510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27" name="Rectangle 99"/>
            <p:cNvSpPr/>
            <p:nvPr/>
          </p:nvSpPr>
          <p:spPr>
            <a:xfrm>
              <a:off x="3960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28" name="Freeform 100"/>
            <p:cNvSpPr>
              <a:spLocks noEditPoints="1"/>
            </p:cNvSpPr>
            <p:nvPr/>
          </p:nvSpPr>
          <p:spPr>
            <a:xfrm>
              <a:off x="396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29" name="Freeform 101"/>
            <p:cNvSpPr>
              <a:spLocks noEditPoints="1"/>
            </p:cNvSpPr>
            <p:nvPr/>
          </p:nvSpPr>
          <p:spPr>
            <a:xfrm>
              <a:off x="396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0" name="Freeform 102"/>
            <p:cNvSpPr>
              <a:spLocks noEditPoints="1"/>
            </p:cNvSpPr>
            <p:nvPr/>
          </p:nvSpPr>
          <p:spPr>
            <a:xfrm>
              <a:off x="396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1" name="Freeform 103"/>
            <p:cNvSpPr>
              <a:spLocks noEditPoints="1"/>
            </p:cNvSpPr>
            <p:nvPr/>
          </p:nvSpPr>
          <p:spPr>
            <a:xfrm>
              <a:off x="396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2" name="Freeform 104"/>
            <p:cNvSpPr>
              <a:spLocks noEditPoints="1"/>
            </p:cNvSpPr>
            <p:nvPr/>
          </p:nvSpPr>
          <p:spPr>
            <a:xfrm>
              <a:off x="396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3" name="Freeform 105"/>
            <p:cNvSpPr>
              <a:spLocks noEditPoints="1"/>
            </p:cNvSpPr>
            <p:nvPr/>
          </p:nvSpPr>
          <p:spPr>
            <a:xfrm>
              <a:off x="396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4" name="Freeform 106"/>
            <p:cNvSpPr>
              <a:spLocks noEditPoints="1"/>
            </p:cNvSpPr>
            <p:nvPr/>
          </p:nvSpPr>
          <p:spPr>
            <a:xfrm>
              <a:off x="396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5" name="Freeform 107"/>
            <p:cNvSpPr>
              <a:spLocks noEditPoints="1"/>
            </p:cNvSpPr>
            <p:nvPr/>
          </p:nvSpPr>
          <p:spPr>
            <a:xfrm>
              <a:off x="396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6" name="Freeform 108"/>
            <p:cNvSpPr>
              <a:spLocks noEditPoints="1"/>
            </p:cNvSpPr>
            <p:nvPr/>
          </p:nvSpPr>
          <p:spPr>
            <a:xfrm>
              <a:off x="396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7" name="Freeform 109"/>
            <p:cNvSpPr>
              <a:spLocks noEditPoints="1"/>
            </p:cNvSpPr>
            <p:nvPr/>
          </p:nvSpPr>
          <p:spPr>
            <a:xfrm>
              <a:off x="396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38" name="Rectangle 110"/>
            <p:cNvSpPr/>
            <p:nvPr/>
          </p:nvSpPr>
          <p:spPr>
            <a:xfrm>
              <a:off x="3960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39" name="Rectangle 111"/>
            <p:cNvSpPr/>
            <p:nvPr/>
          </p:nvSpPr>
          <p:spPr>
            <a:xfrm>
              <a:off x="4405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40" name="Freeform 112"/>
            <p:cNvSpPr>
              <a:spLocks noEditPoints="1"/>
            </p:cNvSpPr>
            <p:nvPr/>
          </p:nvSpPr>
          <p:spPr>
            <a:xfrm>
              <a:off x="4405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1" name="Freeform 113"/>
            <p:cNvSpPr>
              <a:spLocks noEditPoints="1"/>
            </p:cNvSpPr>
            <p:nvPr/>
          </p:nvSpPr>
          <p:spPr>
            <a:xfrm>
              <a:off x="4405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2" name="Freeform 114"/>
            <p:cNvSpPr>
              <a:spLocks noEditPoints="1"/>
            </p:cNvSpPr>
            <p:nvPr/>
          </p:nvSpPr>
          <p:spPr>
            <a:xfrm>
              <a:off x="4405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3" name="Freeform 115"/>
            <p:cNvSpPr>
              <a:spLocks noEditPoints="1"/>
            </p:cNvSpPr>
            <p:nvPr/>
          </p:nvSpPr>
          <p:spPr>
            <a:xfrm>
              <a:off x="4405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4" name="Freeform 116"/>
            <p:cNvSpPr>
              <a:spLocks noEditPoints="1"/>
            </p:cNvSpPr>
            <p:nvPr/>
          </p:nvSpPr>
          <p:spPr>
            <a:xfrm>
              <a:off x="4405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5" name="Freeform 117"/>
            <p:cNvSpPr>
              <a:spLocks noEditPoints="1"/>
            </p:cNvSpPr>
            <p:nvPr/>
          </p:nvSpPr>
          <p:spPr>
            <a:xfrm>
              <a:off x="4405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6" name="Freeform 118"/>
            <p:cNvSpPr>
              <a:spLocks noEditPoints="1"/>
            </p:cNvSpPr>
            <p:nvPr/>
          </p:nvSpPr>
          <p:spPr>
            <a:xfrm>
              <a:off x="4405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7" name="Freeform 119"/>
            <p:cNvSpPr>
              <a:spLocks noEditPoints="1"/>
            </p:cNvSpPr>
            <p:nvPr/>
          </p:nvSpPr>
          <p:spPr>
            <a:xfrm>
              <a:off x="4405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8" name="Freeform 120"/>
            <p:cNvSpPr>
              <a:spLocks noEditPoints="1"/>
            </p:cNvSpPr>
            <p:nvPr/>
          </p:nvSpPr>
          <p:spPr>
            <a:xfrm>
              <a:off x="4405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49" name="Freeform 121"/>
            <p:cNvSpPr>
              <a:spLocks noEditPoints="1"/>
            </p:cNvSpPr>
            <p:nvPr/>
          </p:nvSpPr>
          <p:spPr>
            <a:xfrm>
              <a:off x="4405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0" name="Rectangle 122"/>
            <p:cNvSpPr/>
            <p:nvPr/>
          </p:nvSpPr>
          <p:spPr>
            <a:xfrm>
              <a:off x="4405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51" name="Rectangle 123"/>
            <p:cNvSpPr/>
            <p:nvPr/>
          </p:nvSpPr>
          <p:spPr>
            <a:xfrm>
              <a:off x="4850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52" name="Freeform 124"/>
            <p:cNvSpPr>
              <a:spLocks noEditPoints="1"/>
            </p:cNvSpPr>
            <p:nvPr/>
          </p:nvSpPr>
          <p:spPr>
            <a:xfrm>
              <a:off x="485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3" name="Freeform 125"/>
            <p:cNvSpPr>
              <a:spLocks noEditPoints="1"/>
            </p:cNvSpPr>
            <p:nvPr/>
          </p:nvSpPr>
          <p:spPr>
            <a:xfrm>
              <a:off x="485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4" name="Freeform 126"/>
            <p:cNvSpPr>
              <a:spLocks noEditPoints="1"/>
            </p:cNvSpPr>
            <p:nvPr/>
          </p:nvSpPr>
          <p:spPr>
            <a:xfrm>
              <a:off x="485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5" name="Freeform 127"/>
            <p:cNvSpPr>
              <a:spLocks noEditPoints="1"/>
            </p:cNvSpPr>
            <p:nvPr/>
          </p:nvSpPr>
          <p:spPr>
            <a:xfrm>
              <a:off x="485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6" name="Freeform 128"/>
            <p:cNvSpPr>
              <a:spLocks noEditPoints="1"/>
            </p:cNvSpPr>
            <p:nvPr/>
          </p:nvSpPr>
          <p:spPr>
            <a:xfrm>
              <a:off x="485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7" name="Freeform 129"/>
            <p:cNvSpPr>
              <a:spLocks noEditPoints="1"/>
            </p:cNvSpPr>
            <p:nvPr/>
          </p:nvSpPr>
          <p:spPr>
            <a:xfrm>
              <a:off x="485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8" name="Freeform 130"/>
            <p:cNvSpPr>
              <a:spLocks noEditPoints="1"/>
            </p:cNvSpPr>
            <p:nvPr/>
          </p:nvSpPr>
          <p:spPr>
            <a:xfrm>
              <a:off x="485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59" name="Freeform 131"/>
            <p:cNvSpPr>
              <a:spLocks noEditPoints="1"/>
            </p:cNvSpPr>
            <p:nvPr/>
          </p:nvSpPr>
          <p:spPr>
            <a:xfrm>
              <a:off x="485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0" name="Freeform 132"/>
            <p:cNvSpPr>
              <a:spLocks noEditPoints="1"/>
            </p:cNvSpPr>
            <p:nvPr/>
          </p:nvSpPr>
          <p:spPr>
            <a:xfrm>
              <a:off x="485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1" name="Freeform 133"/>
            <p:cNvSpPr>
              <a:spLocks noEditPoints="1"/>
            </p:cNvSpPr>
            <p:nvPr/>
          </p:nvSpPr>
          <p:spPr>
            <a:xfrm>
              <a:off x="485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2" name="Rectangle 134"/>
            <p:cNvSpPr/>
            <p:nvPr/>
          </p:nvSpPr>
          <p:spPr>
            <a:xfrm>
              <a:off x="4850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63" name="Rectangle 135"/>
            <p:cNvSpPr/>
            <p:nvPr/>
          </p:nvSpPr>
          <p:spPr>
            <a:xfrm>
              <a:off x="5300" y="23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64" name="Freeform 136"/>
            <p:cNvSpPr>
              <a:spLocks noEditPoints="1"/>
            </p:cNvSpPr>
            <p:nvPr/>
          </p:nvSpPr>
          <p:spPr>
            <a:xfrm>
              <a:off x="5300" y="22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5" name="Freeform 137"/>
            <p:cNvSpPr>
              <a:spLocks noEditPoints="1"/>
            </p:cNvSpPr>
            <p:nvPr/>
          </p:nvSpPr>
          <p:spPr>
            <a:xfrm>
              <a:off x="5300" y="63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6" name="Freeform 138"/>
            <p:cNvSpPr>
              <a:spLocks noEditPoints="1"/>
            </p:cNvSpPr>
            <p:nvPr/>
          </p:nvSpPr>
          <p:spPr>
            <a:xfrm>
              <a:off x="5300" y="1034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7" name="Freeform 139"/>
            <p:cNvSpPr>
              <a:spLocks noEditPoints="1"/>
            </p:cNvSpPr>
            <p:nvPr/>
          </p:nvSpPr>
          <p:spPr>
            <a:xfrm>
              <a:off x="5300" y="1438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8" name="Freeform 140"/>
            <p:cNvSpPr>
              <a:spLocks noEditPoints="1"/>
            </p:cNvSpPr>
            <p:nvPr/>
          </p:nvSpPr>
          <p:spPr>
            <a:xfrm>
              <a:off x="5300" y="184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69" name="Freeform 141"/>
            <p:cNvSpPr>
              <a:spLocks noEditPoints="1"/>
            </p:cNvSpPr>
            <p:nvPr/>
          </p:nvSpPr>
          <p:spPr>
            <a:xfrm>
              <a:off x="5300" y="2247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0" name="Freeform 142"/>
            <p:cNvSpPr>
              <a:spLocks noEditPoints="1"/>
            </p:cNvSpPr>
            <p:nvPr/>
          </p:nvSpPr>
          <p:spPr>
            <a:xfrm>
              <a:off x="5300" y="265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1" name="Freeform 143"/>
            <p:cNvSpPr>
              <a:spLocks noEditPoints="1"/>
            </p:cNvSpPr>
            <p:nvPr/>
          </p:nvSpPr>
          <p:spPr>
            <a:xfrm>
              <a:off x="5300" y="3056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2" name="Freeform 144"/>
            <p:cNvSpPr>
              <a:spLocks noEditPoints="1"/>
            </p:cNvSpPr>
            <p:nvPr/>
          </p:nvSpPr>
          <p:spPr>
            <a:xfrm>
              <a:off x="5300" y="346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3" name="Freeform 145"/>
            <p:cNvSpPr>
              <a:spLocks noEditPoints="1"/>
            </p:cNvSpPr>
            <p:nvPr/>
          </p:nvSpPr>
          <p:spPr>
            <a:xfrm>
              <a:off x="5300" y="3865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0" y="0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74" name="Rectangle 146"/>
            <p:cNvSpPr/>
            <p:nvPr/>
          </p:nvSpPr>
          <p:spPr>
            <a:xfrm>
              <a:off x="5300" y="4269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pPr lvl="0" eaLnBrk="1" hangingPunct="1"/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275" name="Freeform 147"/>
            <p:cNvSpPr/>
            <p:nvPr/>
          </p:nvSpPr>
          <p:spPr>
            <a:xfrm>
              <a:off x="349" y="3304"/>
              <a:ext cx="20" cy="10"/>
            </a:xfrm>
            <a:custGeom>
              <a:avLst/>
              <a:gdLst/>
              <a:ahLst/>
              <a:cxnLst>
                <a:cxn ang="0">
                  <a:pos x="0" y="2147483647"/>
                </a:cxn>
                <a:cxn ang="0">
                  <a:pos x="0" y="2147483647"/>
                </a:cxn>
              </a:cxnLst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27" name="Group 148"/>
          <p:cNvGrpSpPr/>
          <p:nvPr/>
        </p:nvGrpSpPr>
        <p:grpSpPr>
          <a:xfrm>
            <a:off x="1066800" y="3444875"/>
            <a:ext cx="533400" cy="492125"/>
            <a:chOff x="96" y="2784"/>
            <a:chExt cx="1062" cy="981"/>
          </a:xfrm>
        </p:grpSpPr>
        <p:sp>
          <p:nvSpPr>
            <p:cNvPr id="1118" name="Freeform 149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9" name="Freeform 150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0" name="Freeform 151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1" name="Freeform 152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2" name="Freeform 153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3" name="Freeform 154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4" name="Freeform 155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5" name="Freeform 156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6" name="Freeform 157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7" name="Freeform 158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8" name="Freeform 159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29" name="Freeform 160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0" name="Freeform 161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28" name="Group 162"/>
          <p:cNvGrpSpPr/>
          <p:nvPr/>
        </p:nvGrpSpPr>
        <p:grpSpPr>
          <a:xfrm>
            <a:off x="1066800" y="4552950"/>
            <a:ext cx="533400" cy="492125"/>
            <a:chOff x="96" y="2784"/>
            <a:chExt cx="1062" cy="981"/>
          </a:xfrm>
        </p:grpSpPr>
        <p:sp>
          <p:nvSpPr>
            <p:cNvPr id="1105" name="Freeform 163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6" name="Freeform 164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7" name="Freeform 165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8" name="Freeform 166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9" name="Freeform 167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0" name="Freeform 168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1" name="Freeform 169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2" name="Freeform 170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3" name="Freeform 171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4" name="Freeform 172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5" name="Freeform 173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6" name="Freeform 174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17" name="Freeform 175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29" name="Group 176"/>
          <p:cNvGrpSpPr/>
          <p:nvPr/>
        </p:nvGrpSpPr>
        <p:grpSpPr>
          <a:xfrm>
            <a:off x="1066800" y="5562600"/>
            <a:ext cx="533400" cy="492125"/>
            <a:chOff x="96" y="2784"/>
            <a:chExt cx="1062" cy="981"/>
          </a:xfrm>
        </p:grpSpPr>
        <p:sp>
          <p:nvSpPr>
            <p:cNvPr id="1092" name="Freeform 177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3" name="Freeform 178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4" name="Freeform 179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5" name="Freeform 180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6" name="Freeform 181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7" name="Freeform 182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8" name="Freeform 183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9" name="Freeform 184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0" name="Freeform 185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1" name="Freeform 186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2" name="Freeform 187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3" name="Freeform 188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4" name="Freeform 189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0" name="Group 190"/>
          <p:cNvGrpSpPr/>
          <p:nvPr/>
        </p:nvGrpSpPr>
        <p:grpSpPr>
          <a:xfrm>
            <a:off x="381000" y="3962400"/>
            <a:ext cx="533400" cy="492125"/>
            <a:chOff x="96" y="2784"/>
            <a:chExt cx="1062" cy="981"/>
          </a:xfrm>
        </p:grpSpPr>
        <p:sp>
          <p:nvSpPr>
            <p:cNvPr id="1079" name="Freeform 191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0" name="Freeform 192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1" name="Freeform 193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2" name="Freeform 194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3" name="Freeform 195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4" name="Freeform 196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5" name="Freeform 197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6" name="Freeform 198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7" name="Freeform 199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8" name="Freeform 200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9" name="Freeform 201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0" name="Freeform 202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1" name="Freeform 203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1" name="Group 204"/>
          <p:cNvGrpSpPr/>
          <p:nvPr/>
        </p:nvGrpSpPr>
        <p:grpSpPr>
          <a:xfrm>
            <a:off x="381000" y="5070475"/>
            <a:ext cx="533400" cy="492125"/>
            <a:chOff x="96" y="2784"/>
            <a:chExt cx="1062" cy="981"/>
          </a:xfrm>
        </p:grpSpPr>
        <p:sp>
          <p:nvSpPr>
            <p:cNvPr id="1066" name="Freeform 205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7" name="Freeform 206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8" name="Freeform 207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9" name="Freeform 208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0" name="Freeform 209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1" name="Freeform 210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2" name="Freeform 211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" name="Freeform 212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4" name="Freeform 213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5" name="Freeform 214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6" name="Freeform 215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7" name="Freeform 216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8" name="Freeform 217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2" name="Group 218"/>
          <p:cNvGrpSpPr/>
          <p:nvPr/>
        </p:nvGrpSpPr>
        <p:grpSpPr>
          <a:xfrm>
            <a:off x="381000" y="6121400"/>
            <a:ext cx="533400" cy="492125"/>
            <a:chOff x="96" y="2784"/>
            <a:chExt cx="1062" cy="981"/>
          </a:xfrm>
        </p:grpSpPr>
        <p:sp>
          <p:nvSpPr>
            <p:cNvPr id="1053" name="Freeform 219"/>
            <p:cNvSpPr/>
            <p:nvPr userDrawn="1"/>
          </p:nvSpPr>
          <p:spPr>
            <a:xfrm>
              <a:off x="121" y="2784"/>
              <a:ext cx="205" cy="82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4" name="Freeform 220"/>
            <p:cNvSpPr>
              <a:spLocks noEditPoints="1"/>
            </p:cNvSpPr>
            <p:nvPr userDrawn="1"/>
          </p:nvSpPr>
          <p:spPr>
            <a:xfrm>
              <a:off x="96" y="2790"/>
              <a:ext cx="1062" cy="97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5" name="Freeform 221"/>
            <p:cNvSpPr/>
            <p:nvPr userDrawn="1"/>
          </p:nvSpPr>
          <p:spPr>
            <a:xfrm>
              <a:off x="349" y="3256"/>
              <a:ext cx="85" cy="101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6" name="Freeform 222"/>
            <p:cNvSpPr/>
            <p:nvPr userDrawn="1"/>
          </p:nvSpPr>
          <p:spPr>
            <a:xfrm>
              <a:off x="267" y="3293"/>
              <a:ext cx="76" cy="13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7" name="Freeform 223"/>
            <p:cNvSpPr/>
            <p:nvPr userDrawn="1"/>
          </p:nvSpPr>
          <p:spPr>
            <a:xfrm>
              <a:off x="222" y="3021"/>
              <a:ext cx="243" cy="11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8" name="Freeform 224"/>
            <p:cNvSpPr/>
            <p:nvPr userDrawn="1"/>
          </p:nvSpPr>
          <p:spPr>
            <a:xfrm>
              <a:off x="501" y="3344"/>
              <a:ext cx="177" cy="187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9" name="Freeform 225"/>
            <p:cNvSpPr/>
            <p:nvPr userDrawn="1"/>
          </p:nvSpPr>
          <p:spPr>
            <a:xfrm>
              <a:off x="905" y="3157"/>
              <a:ext cx="177" cy="38"/>
            </a:xfrm>
            <a:custGeom>
              <a:avLst/>
              <a:gdLst/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0" name="Freeform 226"/>
            <p:cNvSpPr/>
            <p:nvPr userDrawn="1"/>
          </p:nvSpPr>
          <p:spPr>
            <a:xfrm>
              <a:off x="965" y="3154"/>
              <a:ext cx="136" cy="79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1" name="Freeform 227"/>
            <p:cNvSpPr/>
            <p:nvPr userDrawn="1"/>
          </p:nvSpPr>
          <p:spPr>
            <a:xfrm>
              <a:off x="959" y="3205"/>
              <a:ext cx="177" cy="8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2" name="Freeform 228"/>
            <p:cNvSpPr/>
            <p:nvPr userDrawn="1"/>
          </p:nvSpPr>
          <p:spPr>
            <a:xfrm>
              <a:off x="845" y="3284"/>
              <a:ext cx="247" cy="6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3" name="Freeform 229"/>
            <p:cNvSpPr/>
            <p:nvPr userDrawn="1"/>
          </p:nvSpPr>
          <p:spPr>
            <a:xfrm>
              <a:off x="870" y="3341"/>
              <a:ext cx="202" cy="5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4" name="Freeform 230"/>
            <p:cNvSpPr/>
            <p:nvPr userDrawn="1"/>
          </p:nvSpPr>
          <p:spPr>
            <a:xfrm>
              <a:off x="858" y="3385"/>
              <a:ext cx="209" cy="174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5" name="Freeform 231"/>
            <p:cNvSpPr/>
            <p:nvPr userDrawn="1"/>
          </p:nvSpPr>
          <p:spPr>
            <a:xfrm>
              <a:off x="997" y="3306"/>
              <a:ext cx="126" cy="316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033" name="Group 232"/>
          <p:cNvGrpSpPr/>
          <p:nvPr/>
        </p:nvGrpSpPr>
        <p:grpSpPr>
          <a:xfrm>
            <a:off x="6934200" y="-7937"/>
            <a:ext cx="2317750" cy="2063750"/>
            <a:chOff x="4080" y="-5"/>
            <a:chExt cx="1748" cy="1556"/>
          </a:xfrm>
        </p:grpSpPr>
        <p:sp>
          <p:nvSpPr>
            <p:cNvPr id="1038" name="Freeform 233"/>
            <p:cNvSpPr/>
            <p:nvPr userDrawn="1"/>
          </p:nvSpPr>
          <p:spPr>
            <a:xfrm>
              <a:off x="4161" y="-5"/>
              <a:ext cx="1585" cy="1443"/>
            </a:xfrm>
            <a:custGeom>
              <a:avLst/>
              <a:gdLst/>
              <a:ahLst/>
              <a:cxnLst>
                <a:cxn ang="0">
                  <a:pos x="201570299" y="36567008"/>
                </a:cxn>
                <a:cxn ang="0">
                  <a:pos x="96725095" y="622925110"/>
                </a:cxn>
                <a:cxn ang="0">
                  <a:pos x="220224791" y="2147483647"/>
                </a:cxn>
                <a:cxn ang="0">
                  <a:pos x="474101232" y="2147483647"/>
                </a:cxn>
                <a:cxn ang="0">
                  <a:pos x="1384921993" y="2147483647"/>
                </a:cxn>
                <a:cxn ang="0">
                  <a:pos x="1787114259" y="2147483647"/>
                </a:cxn>
                <a:cxn ang="0">
                  <a:pos x="2147483647" y="2147483647"/>
                </a:cxn>
                <a:cxn ang="0">
                  <a:pos x="2147483647" y="1466994288"/>
                </a:cxn>
                <a:cxn ang="0">
                  <a:pos x="2147483647" y="139537322"/>
                </a:cxn>
                <a:cxn ang="0">
                  <a:pos x="2147483647" y="254103671"/>
                </a:cxn>
                <a:cxn ang="0">
                  <a:pos x="1735191918" y="96886661"/>
                </a:cxn>
                <a:cxn ang="0">
                  <a:pos x="1321519769" y="17533440"/>
                </a:cxn>
                <a:cxn ang="0">
                  <a:pos x="201570299" y="36567008"/>
                </a:cxn>
              </a:cxnLst>
              <a:pathLst>
                <a:path w="546" h="497">
                  <a:moveTo>
                    <a:pt x="23" y="4"/>
                  </a:moveTo>
                  <a:cubicBezTo>
                    <a:pt x="23" y="4"/>
                    <a:pt x="0" y="34"/>
                    <a:pt x="11" y="71"/>
                  </a:cubicBezTo>
                  <a:cubicBezTo>
                    <a:pt x="19" y="100"/>
                    <a:pt x="25" y="393"/>
                    <a:pt x="25" y="393"/>
                  </a:cubicBezTo>
                  <a:cubicBezTo>
                    <a:pt x="25" y="393"/>
                    <a:pt x="42" y="452"/>
                    <a:pt x="54" y="457"/>
                  </a:cubicBezTo>
                  <a:cubicBezTo>
                    <a:pt x="66" y="462"/>
                    <a:pt x="158" y="482"/>
                    <a:pt x="158" y="482"/>
                  </a:cubicBezTo>
                  <a:cubicBezTo>
                    <a:pt x="158" y="482"/>
                    <a:pt x="191" y="497"/>
                    <a:pt x="204" y="495"/>
                  </a:cubicBezTo>
                  <a:cubicBezTo>
                    <a:pt x="217" y="494"/>
                    <a:pt x="506" y="487"/>
                    <a:pt x="520" y="475"/>
                  </a:cubicBezTo>
                  <a:cubicBezTo>
                    <a:pt x="533" y="463"/>
                    <a:pt x="546" y="218"/>
                    <a:pt x="533" y="167"/>
                  </a:cubicBezTo>
                  <a:cubicBezTo>
                    <a:pt x="520" y="117"/>
                    <a:pt x="404" y="14"/>
                    <a:pt x="369" y="16"/>
                  </a:cubicBezTo>
                  <a:cubicBezTo>
                    <a:pt x="335" y="17"/>
                    <a:pt x="249" y="29"/>
                    <a:pt x="249" y="29"/>
                  </a:cubicBezTo>
                  <a:lnTo>
                    <a:pt x="198" y="11"/>
                  </a:lnTo>
                  <a:lnTo>
                    <a:pt x="151" y="2"/>
                  </a:lnTo>
                  <a:cubicBezTo>
                    <a:pt x="151" y="2"/>
                    <a:pt x="79" y="0"/>
                    <a:pt x="23" y="4"/>
                  </a:cubicBezTo>
                  <a:close/>
                </a:path>
              </a:pathLst>
            </a:custGeom>
            <a:solidFill>
              <a:schemeClr val="accent2">
                <a:alpha val="100000"/>
              </a:schemeClr>
            </a:solidFill>
            <a:ln w="0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39" name="Group 234"/>
            <p:cNvGrpSpPr/>
            <p:nvPr userDrawn="1"/>
          </p:nvGrpSpPr>
          <p:grpSpPr>
            <a:xfrm>
              <a:off x="4080" y="0"/>
              <a:ext cx="1748" cy="1551"/>
              <a:chOff x="2918" y="18"/>
              <a:chExt cx="2958" cy="2699"/>
            </a:xfrm>
          </p:grpSpPr>
          <p:sp>
            <p:nvSpPr>
              <p:cNvPr id="1040" name="Freeform 235"/>
              <p:cNvSpPr/>
              <p:nvPr/>
            </p:nvSpPr>
            <p:spPr>
              <a:xfrm>
                <a:off x="3060" y="18"/>
                <a:ext cx="490" cy="18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97" h="37">
                    <a:moveTo>
                      <a:pt x="71" y="25"/>
                    </a:moveTo>
                    <a:cubicBezTo>
                      <a:pt x="81" y="22"/>
                      <a:pt x="87" y="21"/>
                      <a:pt x="91" y="20"/>
                    </a:cubicBezTo>
                    <a:cubicBezTo>
                      <a:pt x="91" y="19"/>
                      <a:pt x="91" y="19"/>
                      <a:pt x="92" y="17"/>
                    </a:cubicBezTo>
                    <a:cubicBezTo>
                      <a:pt x="97" y="11"/>
                      <a:pt x="95" y="4"/>
                      <a:pt x="88" y="0"/>
                    </a:cubicBezTo>
                    <a:lnTo>
                      <a:pt x="25" y="0"/>
                    </a:lnTo>
                    <a:cubicBezTo>
                      <a:pt x="10" y="3"/>
                      <a:pt x="0" y="10"/>
                      <a:pt x="10" y="22"/>
                    </a:cubicBezTo>
                    <a:cubicBezTo>
                      <a:pt x="10" y="22"/>
                      <a:pt x="28" y="37"/>
                      <a:pt x="71" y="25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1" name="Freeform 236"/>
              <p:cNvSpPr>
                <a:spLocks noEditPoints="1"/>
              </p:cNvSpPr>
              <p:nvPr/>
            </p:nvSpPr>
            <p:spPr>
              <a:xfrm>
                <a:off x="2918" y="18"/>
                <a:ext cx="2958" cy="269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585" h="534">
                    <a:moveTo>
                      <a:pt x="554" y="76"/>
                    </a:moveTo>
                    <a:cubicBezTo>
                      <a:pt x="551" y="32"/>
                      <a:pt x="543" y="9"/>
                      <a:pt x="504" y="1"/>
                    </a:cubicBezTo>
                    <a:cubicBezTo>
                      <a:pt x="500" y="1"/>
                      <a:pt x="494" y="0"/>
                      <a:pt x="486" y="0"/>
                    </a:cubicBezTo>
                    <a:lnTo>
                      <a:pt x="157" y="0"/>
                    </a:lnTo>
                    <a:cubicBezTo>
                      <a:pt x="156" y="5"/>
                      <a:pt x="153" y="17"/>
                      <a:pt x="158" y="17"/>
                    </a:cubicBezTo>
                    <a:cubicBezTo>
                      <a:pt x="171" y="17"/>
                      <a:pt x="223" y="21"/>
                      <a:pt x="225" y="21"/>
                    </a:cubicBezTo>
                    <a:cubicBezTo>
                      <a:pt x="226" y="21"/>
                      <a:pt x="250" y="16"/>
                      <a:pt x="237" y="28"/>
                    </a:cubicBezTo>
                    <a:cubicBezTo>
                      <a:pt x="223" y="41"/>
                      <a:pt x="192" y="41"/>
                      <a:pt x="174" y="39"/>
                    </a:cubicBezTo>
                    <a:cubicBezTo>
                      <a:pt x="131" y="36"/>
                      <a:pt x="152" y="56"/>
                      <a:pt x="168" y="56"/>
                    </a:cubicBezTo>
                    <a:cubicBezTo>
                      <a:pt x="218" y="56"/>
                      <a:pt x="228" y="68"/>
                      <a:pt x="207" y="71"/>
                    </a:cubicBezTo>
                    <a:cubicBezTo>
                      <a:pt x="186" y="74"/>
                      <a:pt x="182" y="73"/>
                      <a:pt x="162" y="76"/>
                    </a:cubicBezTo>
                    <a:cubicBezTo>
                      <a:pt x="7" y="101"/>
                      <a:pt x="59" y="60"/>
                      <a:pt x="74" y="60"/>
                    </a:cubicBezTo>
                    <a:cubicBezTo>
                      <a:pt x="139" y="59"/>
                      <a:pt x="123" y="37"/>
                      <a:pt x="107" y="42"/>
                    </a:cubicBezTo>
                    <a:cubicBezTo>
                      <a:pt x="91" y="46"/>
                      <a:pt x="34" y="27"/>
                      <a:pt x="26" y="63"/>
                    </a:cubicBezTo>
                    <a:cubicBezTo>
                      <a:pt x="19" y="100"/>
                      <a:pt x="42" y="282"/>
                      <a:pt x="36" y="317"/>
                    </a:cubicBezTo>
                    <a:cubicBezTo>
                      <a:pt x="0" y="534"/>
                      <a:pt x="199" y="487"/>
                      <a:pt x="199" y="487"/>
                    </a:cubicBezTo>
                    <a:cubicBezTo>
                      <a:pt x="156" y="453"/>
                      <a:pt x="174" y="421"/>
                      <a:pt x="171" y="403"/>
                    </a:cubicBezTo>
                    <a:cubicBezTo>
                      <a:pt x="161" y="345"/>
                      <a:pt x="154" y="337"/>
                      <a:pt x="144" y="341"/>
                    </a:cubicBezTo>
                    <a:cubicBezTo>
                      <a:pt x="121" y="352"/>
                      <a:pt x="123" y="358"/>
                      <a:pt x="126" y="367"/>
                    </a:cubicBezTo>
                    <a:cubicBezTo>
                      <a:pt x="142" y="416"/>
                      <a:pt x="105" y="376"/>
                      <a:pt x="105" y="376"/>
                    </a:cubicBezTo>
                    <a:cubicBezTo>
                      <a:pt x="98" y="380"/>
                      <a:pt x="95" y="390"/>
                      <a:pt x="99" y="399"/>
                    </a:cubicBezTo>
                    <a:cubicBezTo>
                      <a:pt x="131" y="463"/>
                      <a:pt x="101" y="446"/>
                      <a:pt x="94" y="435"/>
                    </a:cubicBezTo>
                    <a:cubicBezTo>
                      <a:pt x="61" y="390"/>
                      <a:pt x="92" y="366"/>
                      <a:pt x="88" y="352"/>
                    </a:cubicBezTo>
                    <a:cubicBezTo>
                      <a:pt x="75" y="295"/>
                      <a:pt x="118" y="274"/>
                      <a:pt x="124" y="265"/>
                    </a:cubicBezTo>
                    <a:cubicBezTo>
                      <a:pt x="130" y="256"/>
                      <a:pt x="127" y="253"/>
                      <a:pt x="129" y="234"/>
                    </a:cubicBezTo>
                    <a:cubicBezTo>
                      <a:pt x="136" y="195"/>
                      <a:pt x="155" y="216"/>
                      <a:pt x="153" y="228"/>
                    </a:cubicBezTo>
                    <a:cubicBezTo>
                      <a:pt x="148" y="274"/>
                      <a:pt x="176" y="242"/>
                      <a:pt x="186" y="228"/>
                    </a:cubicBezTo>
                    <a:cubicBezTo>
                      <a:pt x="218" y="186"/>
                      <a:pt x="214" y="229"/>
                      <a:pt x="209" y="237"/>
                    </a:cubicBezTo>
                    <a:cubicBezTo>
                      <a:pt x="203" y="244"/>
                      <a:pt x="198" y="255"/>
                      <a:pt x="200" y="260"/>
                    </a:cubicBezTo>
                    <a:cubicBezTo>
                      <a:pt x="208" y="283"/>
                      <a:pt x="193" y="305"/>
                      <a:pt x="188" y="306"/>
                    </a:cubicBezTo>
                    <a:cubicBezTo>
                      <a:pt x="184" y="308"/>
                      <a:pt x="170" y="314"/>
                      <a:pt x="170" y="332"/>
                    </a:cubicBezTo>
                    <a:cubicBezTo>
                      <a:pt x="171" y="350"/>
                      <a:pt x="192" y="382"/>
                      <a:pt x="192" y="395"/>
                    </a:cubicBezTo>
                    <a:cubicBezTo>
                      <a:pt x="193" y="492"/>
                      <a:pt x="236" y="499"/>
                      <a:pt x="255" y="497"/>
                    </a:cubicBezTo>
                    <a:cubicBezTo>
                      <a:pt x="275" y="496"/>
                      <a:pt x="445" y="490"/>
                      <a:pt x="515" y="483"/>
                    </a:cubicBezTo>
                    <a:cubicBezTo>
                      <a:pt x="585" y="477"/>
                      <a:pt x="538" y="458"/>
                      <a:pt x="518" y="458"/>
                    </a:cubicBezTo>
                    <a:cubicBezTo>
                      <a:pt x="467" y="458"/>
                      <a:pt x="454" y="427"/>
                      <a:pt x="454" y="427"/>
                    </a:cubicBezTo>
                    <a:cubicBezTo>
                      <a:pt x="454" y="427"/>
                      <a:pt x="453" y="405"/>
                      <a:pt x="431" y="400"/>
                    </a:cubicBezTo>
                    <a:cubicBezTo>
                      <a:pt x="376" y="385"/>
                      <a:pt x="411" y="353"/>
                      <a:pt x="425" y="345"/>
                    </a:cubicBezTo>
                    <a:cubicBezTo>
                      <a:pt x="438" y="338"/>
                      <a:pt x="430" y="335"/>
                      <a:pt x="420" y="329"/>
                    </a:cubicBezTo>
                    <a:cubicBezTo>
                      <a:pt x="398" y="316"/>
                      <a:pt x="394" y="300"/>
                      <a:pt x="396" y="270"/>
                    </a:cubicBezTo>
                    <a:cubicBezTo>
                      <a:pt x="397" y="240"/>
                      <a:pt x="416" y="249"/>
                      <a:pt x="416" y="249"/>
                    </a:cubicBezTo>
                    <a:cubicBezTo>
                      <a:pt x="416" y="249"/>
                      <a:pt x="448" y="262"/>
                      <a:pt x="460" y="256"/>
                    </a:cubicBezTo>
                    <a:cubicBezTo>
                      <a:pt x="472" y="250"/>
                      <a:pt x="467" y="239"/>
                      <a:pt x="461" y="244"/>
                    </a:cubicBezTo>
                    <a:cubicBezTo>
                      <a:pt x="455" y="248"/>
                      <a:pt x="412" y="244"/>
                      <a:pt x="407" y="223"/>
                    </a:cubicBezTo>
                    <a:cubicBezTo>
                      <a:pt x="403" y="202"/>
                      <a:pt x="418" y="213"/>
                      <a:pt x="422" y="214"/>
                    </a:cubicBezTo>
                    <a:cubicBezTo>
                      <a:pt x="427" y="216"/>
                      <a:pt x="427" y="220"/>
                      <a:pt x="439" y="226"/>
                    </a:cubicBezTo>
                    <a:cubicBezTo>
                      <a:pt x="468" y="241"/>
                      <a:pt x="454" y="224"/>
                      <a:pt x="454" y="224"/>
                    </a:cubicBezTo>
                    <a:cubicBezTo>
                      <a:pt x="454" y="224"/>
                      <a:pt x="454" y="224"/>
                      <a:pt x="438" y="209"/>
                    </a:cubicBezTo>
                    <a:cubicBezTo>
                      <a:pt x="423" y="194"/>
                      <a:pt x="406" y="199"/>
                      <a:pt x="389" y="199"/>
                    </a:cubicBezTo>
                    <a:cubicBezTo>
                      <a:pt x="373" y="199"/>
                      <a:pt x="376" y="211"/>
                      <a:pt x="376" y="211"/>
                    </a:cubicBezTo>
                    <a:cubicBezTo>
                      <a:pt x="376" y="211"/>
                      <a:pt x="373" y="242"/>
                      <a:pt x="370" y="291"/>
                    </a:cubicBezTo>
                    <a:cubicBezTo>
                      <a:pt x="368" y="341"/>
                      <a:pt x="360" y="347"/>
                      <a:pt x="357" y="343"/>
                    </a:cubicBezTo>
                    <a:cubicBezTo>
                      <a:pt x="354" y="338"/>
                      <a:pt x="350" y="313"/>
                      <a:pt x="350" y="305"/>
                    </a:cubicBezTo>
                    <a:cubicBezTo>
                      <a:pt x="350" y="298"/>
                      <a:pt x="345" y="264"/>
                      <a:pt x="347" y="230"/>
                    </a:cubicBezTo>
                    <a:cubicBezTo>
                      <a:pt x="350" y="195"/>
                      <a:pt x="356" y="210"/>
                      <a:pt x="334" y="201"/>
                    </a:cubicBezTo>
                    <a:cubicBezTo>
                      <a:pt x="311" y="192"/>
                      <a:pt x="323" y="182"/>
                      <a:pt x="331" y="182"/>
                    </a:cubicBezTo>
                    <a:cubicBezTo>
                      <a:pt x="338" y="182"/>
                      <a:pt x="350" y="189"/>
                      <a:pt x="352" y="181"/>
                    </a:cubicBezTo>
                    <a:cubicBezTo>
                      <a:pt x="356" y="160"/>
                      <a:pt x="359" y="141"/>
                      <a:pt x="347" y="136"/>
                    </a:cubicBezTo>
                    <a:cubicBezTo>
                      <a:pt x="322" y="127"/>
                      <a:pt x="332" y="121"/>
                      <a:pt x="341" y="118"/>
                    </a:cubicBezTo>
                    <a:cubicBezTo>
                      <a:pt x="350" y="115"/>
                      <a:pt x="352" y="94"/>
                      <a:pt x="339" y="99"/>
                    </a:cubicBezTo>
                    <a:cubicBezTo>
                      <a:pt x="313" y="107"/>
                      <a:pt x="316" y="85"/>
                      <a:pt x="321" y="82"/>
                    </a:cubicBezTo>
                    <a:cubicBezTo>
                      <a:pt x="325" y="79"/>
                      <a:pt x="334" y="83"/>
                      <a:pt x="331" y="62"/>
                    </a:cubicBezTo>
                    <a:cubicBezTo>
                      <a:pt x="328" y="41"/>
                      <a:pt x="347" y="34"/>
                      <a:pt x="351" y="53"/>
                    </a:cubicBezTo>
                    <a:cubicBezTo>
                      <a:pt x="354" y="73"/>
                      <a:pt x="363" y="112"/>
                      <a:pt x="369" y="103"/>
                    </a:cubicBezTo>
                    <a:cubicBezTo>
                      <a:pt x="375" y="94"/>
                      <a:pt x="385" y="57"/>
                      <a:pt x="395" y="41"/>
                    </a:cubicBezTo>
                    <a:cubicBezTo>
                      <a:pt x="406" y="24"/>
                      <a:pt x="418" y="38"/>
                      <a:pt x="415" y="47"/>
                    </a:cubicBezTo>
                    <a:cubicBezTo>
                      <a:pt x="401" y="88"/>
                      <a:pt x="426" y="90"/>
                      <a:pt x="426" y="90"/>
                    </a:cubicBezTo>
                    <a:cubicBezTo>
                      <a:pt x="426" y="90"/>
                      <a:pt x="423" y="96"/>
                      <a:pt x="409" y="95"/>
                    </a:cubicBezTo>
                    <a:cubicBezTo>
                      <a:pt x="382" y="92"/>
                      <a:pt x="393" y="110"/>
                      <a:pt x="405" y="115"/>
                    </a:cubicBezTo>
                    <a:cubicBezTo>
                      <a:pt x="431" y="124"/>
                      <a:pt x="414" y="130"/>
                      <a:pt x="401" y="130"/>
                    </a:cubicBezTo>
                    <a:cubicBezTo>
                      <a:pt x="387" y="130"/>
                      <a:pt x="381" y="134"/>
                      <a:pt x="378" y="148"/>
                    </a:cubicBezTo>
                    <a:cubicBezTo>
                      <a:pt x="369" y="191"/>
                      <a:pt x="401" y="181"/>
                      <a:pt x="401" y="181"/>
                    </a:cubicBezTo>
                    <a:cubicBezTo>
                      <a:pt x="452" y="195"/>
                      <a:pt x="528" y="188"/>
                      <a:pt x="528" y="188"/>
                    </a:cubicBezTo>
                    <a:cubicBezTo>
                      <a:pt x="543" y="192"/>
                      <a:pt x="552" y="189"/>
                      <a:pt x="558" y="181"/>
                    </a:cubicBezTo>
                    <a:lnTo>
                      <a:pt x="558" y="103"/>
                    </a:lnTo>
                    <a:cubicBezTo>
                      <a:pt x="556" y="93"/>
                      <a:pt x="555" y="84"/>
                      <a:pt x="554" y="76"/>
                    </a:cubicBezTo>
                    <a:close/>
                    <a:moveTo>
                      <a:pt x="231" y="77"/>
                    </a:moveTo>
                    <a:cubicBezTo>
                      <a:pt x="233" y="65"/>
                      <a:pt x="249" y="69"/>
                      <a:pt x="249" y="69"/>
                    </a:cubicBezTo>
                    <a:cubicBezTo>
                      <a:pt x="249" y="69"/>
                      <a:pt x="278" y="79"/>
                      <a:pt x="290" y="78"/>
                    </a:cubicBezTo>
                    <a:cubicBezTo>
                      <a:pt x="301" y="76"/>
                      <a:pt x="318" y="93"/>
                      <a:pt x="293" y="93"/>
                    </a:cubicBezTo>
                    <a:cubicBezTo>
                      <a:pt x="267" y="93"/>
                      <a:pt x="228" y="104"/>
                      <a:pt x="231" y="77"/>
                    </a:cubicBezTo>
                    <a:close/>
                    <a:moveTo>
                      <a:pt x="171" y="195"/>
                    </a:moveTo>
                    <a:cubicBezTo>
                      <a:pt x="153" y="195"/>
                      <a:pt x="46" y="237"/>
                      <a:pt x="45" y="128"/>
                    </a:cubicBezTo>
                    <a:cubicBezTo>
                      <a:pt x="45" y="104"/>
                      <a:pt x="39" y="83"/>
                      <a:pt x="69" y="98"/>
                    </a:cubicBezTo>
                    <a:cubicBezTo>
                      <a:pt x="99" y="112"/>
                      <a:pt x="72" y="111"/>
                      <a:pt x="137" y="108"/>
                    </a:cubicBezTo>
                    <a:cubicBezTo>
                      <a:pt x="137" y="108"/>
                      <a:pt x="184" y="110"/>
                      <a:pt x="191" y="106"/>
                    </a:cubicBezTo>
                    <a:cubicBezTo>
                      <a:pt x="199" y="101"/>
                      <a:pt x="192" y="91"/>
                      <a:pt x="207" y="91"/>
                    </a:cubicBezTo>
                    <a:cubicBezTo>
                      <a:pt x="222" y="90"/>
                      <a:pt x="220" y="105"/>
                      <a:pt x="220" y="105"/>
                    </a:cubicBezTo>
                    <a:cubicBezTo>
                      <a:pt x="220" y="105"/>
                      <a:pt x="207" y="124"/>
                      <a:pt x="305" y="111"/>
                    </a:cubicBezTo>
                    <a:cubicBezTo>
                      <a:pt x="317" y="109"/>
                      <a:pt x="327" y="121"/>
                      <a:pt x="302" y="121"/>
                    </a:cubicBezTo>
                    <a:cubicBezTo>
                      <a:pt x="290" y="122"/>
                      <a:pt x="272" y="128"/>
                      <a:pt x="278" y="143"/>
                    </a:cubicBezTo>
                    <a:cubicBezTo>
                      <a:pt x="284" y="158"/>
                      <a:pt x="276" y="256"/>
                      <a:pt x="276" y="256"/>
                    </a:cubicBezTo>
                    <a:cubicBezTo>
                      <a:pt x="276" y="256"/>
                      <a:pt x="271" y="274"/>
                      <a:pt x="262" y="245"/>
                    </a:cubicBezTo>
                    <a:cubicBezTo>
                      <a:pt x="259" y="235"/>
                      <a:pt x="262" y="144"/>
                      <a:pt x="260" y="137"/>
                    </a:cubicBezTo>
                    <a:cubicBezTo>
                      <a:pt x="259" y="129"/>
                      <a:pt x="217" y="122"/>
                      <a:pt x="215" y="154"/>
                    </a:cubicBezTo>
                    <a:cubicBezTo>
                      <a:pt x="214" y="185"/>
                      <a:pt x="205" y="195"/>
                      <a:pt x="171" y="195"/>
                    </a:cubicBezTo>
                    <a:close/>
                    <a:moveTo>
                      <a:pt x="237" y="231"/>
                    </a:moveTo>
                    <a:cubicBezTo>
                      <a:pt x="230" y="240"/>
                      <a:pt x="219" y="247"/>
                      <a:pt x="223" y="225"/>
                    </a:cubicBezTo>
                    <a:cubicBezTo>
                      <a:pt x="228" y="202"/>
                      <a:pt x="232" y="170"/>
                      <a:pt x="232" y="155"/>
                    </a:cubicBezTo>
                    <a:cubicBezTo>
                      <a:pt x="232" y="155"/>
                      <a:pt x="244" y="135"/>
                      <a:pt x="247" y="158"/>
                    </a:cubicBezTo>
                    <a:cubicBezTo>
                      <a:pt x="250" y="181"/>
                      <a:pt x="244" y="221"/>
                      <a:pt x="237" y="231"/>
                    </a:cubicBezTo>
                    <a:close/>
                    <a:moveTo>
                      <a:pt x="326" y="292"/>
                    </a:moveTo>
                    <a:cubicBezTo>
                      <a:pt x="327" y="320"/>
                      <a:pt x="355" y="400"/>
                      <a:pt x="286" y="399"/>
                    </a:cubicBezTo>
                    <a:cubicBezTo>
                      <a:pt x="217" y="398"/>
                      <a:pt x="214" y="409"/>
                      <a:pt x="215" y="321"/>
                    </a:cubicBezTo>
                    <a:cubicBezTo>
                      <a:pt x="216" y="236"/>
                      <a:pt x="225" y="253"/>
                      <a:pt x="230" y="264"/>
                    </a:cubicBezTo>
                    <a:cubicBezTo>
                      <a:pt x="230" y="264"/>
                      <a:pt x="253" y="318"/>
                      <a:pt x="309" y="277"/>
                    </a:cubicBezTo>
                    <a:cubicBezTo>
                      <a:pt x="319" y="269"/>
                      <a:pt x="324" y="263"/>
                      <a:pt x="326" y="292"/>
                    </a:cubicBezTo>
                    <a:close/>
                    <a:moveTo>
                      <a:pt x="318" y="133"/>
                    </a:moveTo>
                    <a:cubicBezTo>
                      <a:pt x="338" y="148"/>
                      <a:pt x="316" y="165"/>
                      <a:pt x="316" y="165"/>
                    </a:cubicBezTo>
                    <a:cubicBezTo>
                      <a:pt x="316" y="165"/>
                      <a:pt x="302" y="189"/>
                      <a:pt x="313" y="213"/>
                    </a:cubicBezTo>
                    <a:cubicBezTo>
                      <a:pt x="324" y="237"/>
                      <a:pt x="324" y="265"/>
                      <a:pt x="301" y="239"/>
                    </a:cubicBezTo>
                    <a:cubicBezTo>
                      <a:pt x="279" y="214"/>
                      <a:pt x="293" y="156"/>
                      <a:pt x="299" y="144"/>
                    </a:cubicBezTo>
                    <a:cubicBezTo>
                      <a:pt x="299" y="144"/>
                      <a:pt x="299" y="118"/>
                      <a:pt x="318" y="133"/>
                    </a:cubicBezTo>
                    <a:close/>
                    <a:moveTo>
                      <a:pt x="507" y="179"/>
                    </a:moveTo>
                    <a:cubicBezTo>
                      <a:pt x="498" y="185"/>
                      <a:pt x="507" y="179"/>
                      <a:pt x="465" y="177"/>
                    </a:cubicBezTo>
                    <a:cubicBezTo>
                      <a:pt x="423" y="176"/>
                      <a:pt x="461" y="162"/>
                      <a:pt x="461" y="162"/>
                    </a:cubicBezTo>
                    <a:cubicBezTo>
                      <a:pt x="565" y="166"/>
                      <a:pt x="516" y="173"/>
                      <a:pt x="507" y="179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2" name="Freeform 237"/>
              <p:cNvSpPr/>
              <p:nvPr/>
            </p:nvSpPr>
            <p:spPr>
              <a:xfrm>
                <a:off x="3621" y="1286"/>
                <a:ext cx="237" cy="283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47" h="56">
                    <a:moveTo>
                      <a:pt x="40" y="15"/>
                    </a:moveTo>
                    <a:cubicBezTo>
                      <a:pt x="37" y="0"/>
                      <a:pt x="0" y="23"/>
                      <a:pt x="27" y="56"/>
                    </a:cubicBezTo>
                    <a:cubicBezTo>
                      <a:pt x="27" y="56"/>
                      <a:pt x="47" y="49"/>
                      <a:pt x="40" y="15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3" name="Freeform 238"/>
              <p:cNvSpPr/>
              <p:nvPr/>
            </p:nvSpPr>
            <p:spPr>
              <a:xfrm>
                <a:off x="3402" y="1403"/>
                <a:ext cx="209" cy="37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41" h="75">
                    <a:moveTo>
                      <a:pt x="19" y="27"/>
                    </a:moveTo>
                    <a:cubicBezTo>
                      <a:pt x="0" y="54"/>
                      <a:pt x="6" y="63"/>
                      <a:pt x="12" y="69"/>
                    </a:cubicBezTo>
                    <a:cubicBezTo>
                      <a:pt x="18" y="75"/>
                      <a:pt x="30" y="74"/>
                      <a:pt x="40" y="45"/>
                    </a:cubicBezTo>
                    <a:cubicBezTo>
                      <a:pt x="40" y="45"/>
                      <a:pt x="32" y="31"/>
                      <a:pt x="37" y="24"/>
                    </a:cubicBezTo>
                    <a:cubicBezTo>
                      <a:pt x="41" y="16"/>
                      <a:pt x="38" y="0"/>
                      <a:pt x="19" y="27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4" name="Freeform 239"/>
              <p:cNvSpPr/>
              <p:nvPr/>
            </p:nvSpPr>
            <p:spPr>
              <a:xfrm>
                <a:off x="3273" y="645"/>
                <a:ext cx="683" cy="31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135" h="63">
                    <a:moveTo>
                      <a:pt x="112" y="4"/>
                    </a:moveTo>
                    <a:cubicBezTo>
                      <a:pt x="105" y="9"/>
                      <a:pt x="24" y="4"/>
                      <a:pt x="24" y="4"/>
                    </a:cubicBezTo>
                    <a:cubicBezTo>
                      <a:pt x="15" y="4"/>
                      <a:pt x="3" y="1"/>
                      <a:pt x="2" y="25"/>
                    </a:cubicBezTo>
                    <a:cubicBezTo>
                      <a:pt x="0" y="63"/>
                      <a:pt x="48" y="58"/>
                      <a:pt x="60" y="58"/>
                    </a:cubicBezTo>
                    <a:cubicBezTo>
                      <a:pt x="72" y="58"/>
                      <a:pt x="84" y="48"/>
                      <a:pt x="96" y="54"/>
                    </a:cubicBezTo>
                    <a:cubicBezTo>
                      <a:pt x="96" y="54"/>
                      <a:pt x="107" y="63"/>
                      <a:pt x="113" y="53"/>
                    </a:cubicBezTo>
                    <a:cubicBezTo>
                      <a:pt x="135" y="13"/>
                      <a:pt x="120" y="0"/>
                      <a:pt x="112" y="4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5" name="Freeform 240"/>
              <p:cNvSpPr/>
              <p:nvPr/>
            </p:nvSpPr>
            <p:spPr>
              <a:xfrm>
                <a:off x="4046" y="1544"/>
                <a:ext cx="490" cy="51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97" h="102">
                    <a:moveTo>
                      <a:pt x="67" y="5"/>
                    </a:moveTo>
                    <a:cubicBezTo>
                      <a:pt x="55" y="10"/>
                      <a:pt x="31" y="5"/>
                      <a:pt x="31" y="5"/>
                    </a:cubicBezTo>
                    <a:cubicBezTo>
                      <a:pt x="0" y="6"/>
                      <a:pt x="16" y="39"/>
                      <a:pt x="12" y="57"/>
                    </a:cubicBezTo>
                    <a:cubicBezTo>
                      <a:pt x="8" y="76"/>
                      <a:pt x="63" y="102"/>
                      <a:pt x="79" y="62"/>
                    </a:cubicBezTo>
                    <a:cubicBezTo>
                      <a:pt x="97" y="20"/>
                      <a:pt x="79" y="0"/>
                      <a:pt x="67" y="5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6" name="Freeform 241"/>
              <p:cNvSpPr/>
              <p:nvPr/>
            </p:nvSpPr>
            <p:spPr>
              <a:xfrm>
                <a:off x="5173" y="1024"/>
                <a:ext cx="500" cy="96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pathLst>
                  <a:path w="99" h="19">
                    <a:moveTo>
                      <a:pt x="15" y="0"/>
                    </a:moveTo>
                    <a:cubicBezTo>
                      <a:pt x="0" y="0"/>
                      <a:pt x="19" y="19"/>
                      <a:pt x="40" y="15"/>
                    </a:cubicBezTo>
                    <a:cubicBezTo>
                      <a:pt x="99" y="1"/>
                      <a:pt x="15" y="0"/>
                      <a:pt x="15" y="0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7" name="Freeform 242"/>
              <p:cNvSpPr/>
              <p:nvPr/>
            </p:nvSpPr>
            <p:spPr>
              <a:xfrm>
                <a:off x="5339" y="1003"/>
                <a:ext cx="385" cy="23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76" h="47">
                    <a:moveTo>
                      <a:pt x="21" y="37"/>
                    </a:moveTo>
                    <a:cubicBezTo>
                      <a:pt x="21" y="37"/>
                      <a:pt x="50" y="47"/>
                      <a:pt x="70" y="17"/>
                    </a:cubicBezTo>
                    <a:cubicBezTo>
                      <a:pt x="76" y="7"/>
                      <a:pt x="65" y="0"/>
                      <a:pt x="48" y="3"/>
                    </a:cubicBezTo>
                    <a:cubicBezTo>
                      <a:pt x="39" y="5"/>
                      <a:pt x="39" y="32"/>
                      <a:pt x="19" y="32"/>
                    </a:cubicBezTo>
                    <a:cubicBezTo>
                      <a:pt x="0" y="32"/>
                      <a:pt x="21" y="37"/>
                      <a:pt x="21" y="37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8" name="Freeform 243"/>
              <p:cNvSpPr/>
              <p:nvPr/>
            </p:nvSpPr>
            <p:spPr>
              <a:xfrm>
                <a:off x="5325" y="1201"/>
                <a:ext cx="415" cy="18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pathLst>
                  <a:path w="82" h="37">
                    <a:moveTo>
                      <a:pt x="72" y="6"/>
                    </a:moveTo>
                    <a:cubicBezTo>
                      <a:pt x="57" y="23"/>
                      <a:pt x="24" y="17"/>
                      <a:pt x="24" y="17"/>
                    </a:cubicBezTo>
                    <a:cubicBezTo>
                      <a:pt x="24" y="17"/>
                      <a:pt x="0" y="16"/>
                      <a:pt x="17" y="26"/>
                    </a:cubicBezTo>
                    <a:cubicBezTo>
                      <a:pt x="33" y="37"/>
                      <a:pt x="53" y="32"/>
                      <a:pt x="76" y="23"/>
                    </a:cubicBezTo>
                    <a:cubicBezTo>
                      <a:pt x="78" y="22"/>
                      <a:pt x="80" y="21"/>
                      <a:pt x="82" y="20"/>
                    </a:cubicBezTo>
                    <a:lnTo>
                      <a:pt x="82" y="0"/>
                    </a:lnTo>
                    <a:cubicBezTo>
                      <a:pt x="79" y="1"/>
                      <a:pt x="75" y="2"/>
                      <a:pt x="72" y="6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49" name="Freeform 244"/>
              <p:cNvSpPr/>
              <p:nvPr/>
            </p:nvSpPr>
            <p:spPr>
              <a:xfrm>
                <a:off x="5001" y="1378"/>
                <a:ext cx="699" cy="167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138" h="33">
                    <a:moveTo>
                      <a:pt x="21" y="1"/>
                    </a:moveTo>
                    <a:cubicBezTo>
                      <a:pt x="21" y="1"/>
                      <a:pt x="0" y="8"/>
                      <a:pt x="8" y="14"/>
                    </a:cubicBezTo>
                    <a:cubicBezTo>
                      <a:pt x="15" y="20"/>
                      <a:pt x="48" y="22"/>
                      <a:pt x="57" y="22"/>
                    </a:cubicBezTo>
                    <a:cubicBezTo>
                      <a:pt x="66" y="22"/>
                      <a:pt x="96" y="33"/>
                      <a:pt x="117" y="23"/>
                    </a:cubicBezTo>
                    <a:cubicBezTo>
                      <a:pt x="138" y="12"/>
                      <a:pt x="123" y="9"/>
                      <a:pt x="114" y="8"/>
                    </a:cubicBezTo>
                    <a:cubicBezTo>
                      <a:pt x="105" y="6"/>
                      <a:pt x="102" y="0"/>
                      <a:pt x="82" y="3"/>
                    </a:cubicBezTo>
                    <a:cubicBezTo>
                      <a:pt x="37" y="11"/>
                      <a:pt x="21" y="1"/>
                      <a:pt x="21" y="1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0" name="Freeform 245"/>
              <p:cNvSpPr/>
              <p:nvPr/>
            </p:nvSpPr>
            <p:spPr>
              <a:xfrm>
                <a:off x="5078" y="1540"/>
                <a:ext cx="565" cy="146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112" h="29">
                    <a:moveTo>
                      <a:pt x="98" y="19"/>
                    </a:moveTo>
                    <a:cubicBezTo>
                      <a:pt x="112" y="13"/>
                      <a:pt x="111" y="0"/>
                      <a:pt x="103" y="4"/>
                    </a:cubicBezTo>
                    <a:cubicBezTo>
                      <a:pt x="96" y="9"/>
                      <a:pt x="83" y="10"/>
                      <a:pt x="74" y="10"/>
                    </a:cubicBezTo>
                    <a:cubicBezTo>
                      <a:pt x="65" y="11"/>
                      <a:pt x="45" y="3"/>
                      <a:pt x="36" y="6"/>
                    </a:cubicBezTo>
                    <a:cubicBezTo>
                      <a:pt x="27" y="9"/>
                      <a:pt x="2" y="4"/>
                      <a:pt x="2" y="4"/>
                    </a:cubicBezTo>
                    <a:cubicBezTo>
                      <a:pt x="0" y="29"/>
                      <a:pt x="83" y="25"/>
                      <a:pt x="98" y="19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1" name="Freeform 246"/>
              <p:cNvSpPr/>
              <p:nvPr/>
            </p:nvSpPr>
            <p:spPr>
              <a:xfrm>
                <a:off x="5041" y="1657"/>
                <a:ext cx="581" cy="479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pathLst>
                  <a:path w="115" h="95">
                    <a:moveTo>
                      <a:pt x="3" y="53"/>
                    </a:moveTo>
                    <a:cubicBezTo>
                      <a:pt x="5" y="60"/>
                      <a:pt x="14" y="68"/>
                      <a:pt x="26" y="54"/>
                    </a:cubicBezTo>
                    <a:cubicBezTo>
                      <a:pt x="48" y="29"/>
                      <a:pt x="48" y="72"/>
                      <a:pt x="50" y="77"/>
                    </a:cubicBezTo>
                    <a:cubicBezTo>
                      <a:pt x="51" y="81"/>
                      <a:pt x="54" y="95"/>
                      <a:pt x="59" y="84"/>
                    </a:cubicBezTo>
                    <a:cubicBezTo>
                      <a:pt x="63" y="74"/>
                      <a:pt x="70" y="39"/>
                      <a:pt x="81" y="52"/>
                    </a:cubicBezTo>
                    <a:cubicBezTo>
                      <a:pt x="100" y="76"/>
                      <a:pt x="115" y="54"/>
                      <a:pt x="111" y="52"/>
                    </a:cubicBezTo>
                    <a:cubicBezTo>
                      <a:pt x="106" y="51"/>
                      <a:pt x="79" y="37"/>
                      <a:pt x="79" y="27"/>
                    </a:cubicBezTo>
                    <a:cubicBezTo>
                      <a:pt x="79" y="16"/>
                      <a:pt x="42" y="0"/>
                      <a:pt x="37" y="16"/>
                    </a:cubicBezTo>
                    <a:cubicBezTo>
                      <a:pt x="33" y="33"/>
                      <a:pt x="12" y="41"/>
                      <a:pt x="12" y="41"/>
                    </a:cubicBezTo>
                    <a:cubicBezTo>
                      <a:pt x="0" y="44"/>
                      <a:pt x="2" y="45"/>
                      <a:pt x="3" y="53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52" name="Freeform 247"/>
              <p:cNvSpPr/>
              <p:nvPr/>
            </p:nvSpPr>
            <p:spPr>
              <a:xfrm>
                <a:off x="5420" y="1463"/>
                <a:ext cx="330" cy="854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  <a:cxn ang="0">
                    <a:pos x="2147483647" y="2147483647"/>
                  </a:cxn>
                </a:cxnLst>
                <a:pathLst>
                  <a:path w="65" h="169">
                    <a:moveTo>
                      <a:pt x="51" y="40"/>
                    </a:moveTo>
                    <a:cubicBezTo>
                      <a:pt x="44" y="46"/>
                      <a:pt x="30" y="49"/>
                      <a:pt x="22" y="49"/>
                    </a:cubicBezTo>
                    <a:cubicBezTo>
                      <a:pt x="13" y="48"/>
                      <a:pt x="14" y="56"/>
                      <a:pt x="22" y="59"/>
                    </a:cubicBezTo>
                    <a:cubicBezTo>
                      <a:pt x="30" y="62"/>
                      <a:pt x="49" y="75"/>
                      <a:pt x="50" y="90"/>
                    </a:cubicBezTo>
                    <a:cubicBezTo>
                      <a:pt x="50" y="104"/>
                      <a:pt x="51" y="115"/>
                      <a:pt x="34" y="118"/>
                    </a:cubicBezTo>
                    <a:cubicBezTo>
                      <a:pt x="18" y="122"/>
                      <a:pt x="3" y="124"/>
                      <a:pt x="0" y="148"/>
                    </a:cubicBezTo>
                    <a:cubicBezTo>
                      <a:pt x="0" y="148"/>
                      <a:pt x="10" y="154"/>
                      <a:pt x="17" y="155"/>
                    </a:cubicBezTo>
                    <a:cubicBezTo>
                      <a:pt x="23" y="155"/>
                      <a:pt x="42" y="163"/>
                      <a:pt x="47" y="166"/>
                    </a:cubicBezTo>
                    <a:cubicBezTo>
                      <a:pt x="51" y="169"/>
                      <a:pt x="58" y="167"/>
                      <a:pt x="63" y="162"/>
                    </a:cubicBezTo>
                    <a:lnTo>
                      <a:pt x="65" y="0"/>
                    </a:lnTo>
                    <a:cubicBezTo>
                      <a:pt x="64" y="8"/>
                      <a:pt x="58" y="36"/>
                      <a:pt x="51" y="40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0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sp>
        <p:nvSpPr>
          <p:cNvPr id="1034" name="Rectangle 248"/>
          <p:cNvSpPr>
            <a:spLocks noGrp="1" noRot="1"/>
          </p:cNvSpPr>
          <p:nvPr>
            <p:ph type="title"/>
          </p:nvPr>
        </p:nvSpPr>
        <p:spPr>
          <a:xfrm>
            <a:off x="298450" y="2286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35" name="Rectangle 249"/>
          <p:cNvSpPr>
            <a:spLocks noGrp="1" noRot="1"/>
          </p:cNvSpPr>
          <p:nvPr>
            <p:ph type="body" idx="1"/>
          </p:nvPr>
        </p:nvSpPr>
        <p:spPr>
          <a:xfrm>
            <a:off x="609600" y="1600200"/>
            <a:ext cx="8153400" cy="44989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36" name="Rectangle 253"/>
          <p:cNvSpPr/>
          <p:nvPr userDrawn="1"/>
        </p:nvSpPr>
        <p:spPr>
          <a:xfrm>
            <a:off x="7235825" y="0"/>
            <a:ext cx="1908175" cy="3603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eaLnBrk="1" hangingPunct="1"/>
            <a:r>
              <a:rPr lang="zh-CN" altLang="en-US" dirty="0">
                <a:latin typeface="Arial" panose="020B0604020202020204" pitchFamily="34" charset="0"/>
              </a:rPr>
              <a:t>共</a:t>
            </a:r>
            <a:r>
              <a:rPr lang="en-US" altLang="zh-CN" dirty="0">
                <a:solidFill>
                  <a:schemeClr val="folHlink"/>
                </a:solidFill>
                <a:latin typeface="Arial" panose="020B0604020202020204" pitchFamily="34" charset="0"/>
              </a:rPr>
              <a:t>32</a:t>
            </a:r>
            <a:r>
              <a:rPr lang="zh-CN" altLang="en-US" dirty="0">
                <a:latin typeface="Arial" panose="020B0604020202020204" pitchFamily="34" charset="0"/>
              </a:rPr>
              <a:t>页第</a:t>
            </a:r>
            <a:fld id="{9A0DB2DC-4C9A-4742-B13C-FB6460FD3503}" type="slidenum">
              <a:rPr lang="zh-CN" altLang="en-US" dirty="0">
                <a:solidFill>
                  <a:srgbClr val="FF0066"/>
                </a:solidFill>
                <a:latin typeface="Arial" panose="020B0604020202020204" pitchFamily="34" charset="0"/>
              </a:rPr>
            </a:fld>
            <a:r>
              <a:rPr lang="zh-CN" altLang="en-US" dirty="0">
                <a:latin typeface="Arial" panose="020B0604020202020204" pitchFamily="34" charset="0"/>
              </a:rPr>
              <a:t>页</a:t>
            </a:r>
            <a:endParaRPr lang="zh-CN" altLang="en-US" dirty="0">
              <a:latin typeface="Arial" panose="020B0604020202020204" pitchFamily="34" charset="0"/>
            </a:endParaRPr>
          </a:p>
          <a:p>
            <a:pPr lvl="0" algn="r" eaLnBrk="1" hangingPunct="1"/>
            <a:endParaRPr lang="en-US" altLang="zh-CN" sz="1400" dirty="0">
              <a:latin typeface="Arial" panose="020B0604020202020204" pitchFamily="34" charset="0"/>
            </a:endParaRPr>
          </a:p>
        </p:txBody>
      </p:sp>
      <p:sp>
        <p:nvSpPr>
          <p:cNvPr id="2301" name="Rectangle 25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292725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章 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语言概述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pull dir="r"/>
    <p:sndAc>
      <p:stSnd>
        <p:snd r:embed="rId14" name="suction.wav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 2" panose="05020102010507070707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2.wav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audio" Target="../media/audio1.wav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3.wav"/><Relationship Id="rId1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.xml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audio" Target="../media/audio1.wav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audio" Target="../media/audio1.wav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audio" Target="../media/audio2.wav"/><Relationship Id="rId3" Type="http://schemas.openxmlformats.org/officeDocument/2006/relationships/audio" Target="../media/audio1.wav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audio1.wav"/><Relationship Id="rId1" Type="http://schemas.openxmlformats.org/officeDocument/2006/relationships/image" Target="../media/image13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Rot="1"/>
          </p:cNvSpPr>
          <p:nvPr>
            <p:ph type="ctrTitle" idx="4294967295"/>
          </p:nvPr>
        </p:nvSpPr>
        <p:spPr>
          <a:xfrm>
            <a:off x="0" y="296863"/>
            <a:ext cx="9144000" cy="1223962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 eaLnBrk="1" hangingPunct="1"/>
            <a:r>
              <a:rPr lang="en-US" altLang="zh-CN" sz="7200" dirty="0">
                <a:solidFill>
                  <a:schemeClr val="hlink"/>
                </a:solidFill>
                <a:ea typeface="黑体" panose="02010609060101010101" pitchFamily="49" charset="-122"/>
              </a:rPr>
              <a:t>C</a:t>
            </a:r>
            <a:r>
              <a:rPr lang="zh-CN" altLang="en-US" sz="720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程序设计</a:t>
            </a:r>
            <a:endParaRPr lang="zh-CN" altLang="en-US" sz="7200" dirty="0">
              <a:solidFill>
                <a:schemeClr val="hlin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8243" name="Rectangle 3"/>
          <p:cNvSpPr>
            <a:spLocks noRot="1"/>
          </p:cNvSpPr>
          <p:nvPr/>
        </p:nvSpPr>
        <p:spPr>
          <a:xfrm>
            <a:off x="0" y="1916113"/>
            <a:ext cx="8604250" cy="13668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 defTabSz="762000"/>
            <a:r>
              <a:rPr lang="zh-CN" altLang="en-US" sz="6000" dirty="0">
                <a:solidFill>
                  <a:srgbClr val="CC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第一课  引言</a:t>
            </a:r>
            <a:endParaRPr lang="zh-CN" altLang="en-US" sz="6000" dirty="0">
              <a:solidFill>
                <a:srgbClr val="CC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2052" name="Rectangle 4"/>
          <p:cNvSpPr>
            <a:spLocks noRot="1"/>
          </p:cNvSpPr>
          <p:nvPr/>
        </p:nvSpPr>
        <p:spPr>
          <a:xfrm>
            <a:off x="647700" y="3644900"/>
            <a:ext cx="7848600" cy="18875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/>
            <a:r>
              <a:rPr lang="zh-CN" altLang="en-US" sz="5400" dirty="0">
                <a:solidFill>
                  <a:srgbClr val="660033"/>
                </a:solidFill>
                <a:latin typeface="Arial" panose="020B0604020202020204" pitchFamily="34" charset="0"/>
              </a:rPr>
              <a:t>主讲</a:t>
            </a:r>
            <a:r>
              <a:rPr lang="zh-CN" altLang="en-US" sz="5400" dirty="0">
                <a:solidFill>
                  <a:srgbClr val="009999"/>
                </a:solidFill>
                <a:latin typeface="Arial" panose="020B0604020202020204" pitchFamily="34" charset="0"/>
              </a:rPr>
              <a:t> 王更生</a:t>
            </a:r>
            <a:endParaRPr lang="zh-CN" altLang="en-US" sz="5400" dirty="0">
              <a:solidFill>
                <a:srgbClr val="660033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zh-CN" sz="5400" dirty="0">
                <a:latin typeface="Arial" panose="020B0604020202020204" pitchFamily="34" charset="0"/>
              </a:rPr>
              <a:t>46353178@qq.com</a:t>
            </a:r>
            <a:endParaRPr lang="en-US" altLang="zh-CN" sz="5400" dirty="0">
              <a:solidFill>
                <a:srgbClr val="660033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Rot="1"/>
          </p:cNvSpPr>
          <p:nvPr/>
        </p:nvSpPr>
        <p:spPr>
          <a:xfrm>
            <a:off x="252095" y="584835"/>
            <a:ext cx="8834120" cy="509143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en-US" altLang="zh-CN" sz="3200" b="1" dirty="0">
                <a:latin typeface="Arial" panose="020B0604020202020204" pitchFamily="34" charset="0"/>
                <a:ea typeface="华文彩云" panose="02010800040101010101" pitchFamily="2" charset="-122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  <a:ea typeface="华文彩云" panose="02010800040101010101" pitchFamily="2" charset="-122"/>
              </a:rPr>
              <a:t>、上机安排：</a:t>
            </a:r>
            <a:endParaRPr lang="zh-CN" altLang="en-US" sz="3200" b="1" dirty="0">
              <a:latin typeface="Arial" panose="020B0604020202020204" pitchFamily="34" charset="0"/>
              <a:ea typeface="华文彩云" panose="02010800040101010101" pitchFamily="2" charset="-122"/>
            </a:endParaRP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Arial" panose="020B0604020202020204" pitchFamily="34" charset="0"/>
              </a:rPr>
              <a:t>时间：</a:t>
            </a:r>
            <a:r>
              <a:rPr lang="en-US" altLang="zh-CN" sz="2800" b="1" dirty="0">
                <a:latin typeface="Arial" panose="020B0604020202020204" pitchFamily="34" charset="0"/>
              </a:rPr>
              <a:t> 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800" b="1" dirty="0">
                <a:sym typeface="+mn-ea"/>
              </a:rPr>
              <a:t>20231-3</a:t>
            </a:r>
            <a:r>
              <a:rPr lang="zh-CN" altLang="en-US" sz="2800" b="1" dirty="0">
                <a:latin typeface="Arial" panose="020B0604020202020204" pitchFamily="34" charset="0"/>
              </a:rPr>
              <a:t>班</a:t>
            </a:r>
            <a:r>
              <a:rPr lang="zh-CN" altLang="en-US" sz="2800" b="1" dirty="0">
                <a:sym typeface="+mn-ea"/>
              </a:rPr>
              <a:t>周三</a:t>
            </a:r>
            <a:r>
              <a:rPr lang="zh-CN" altLang="en-US" sz="2800" b="1" dirty="0">
                <a:sym typeface="+mn-ea"/>
              </a:rPr>
              <a:t>(双)</a:t>
            </a:r>
            <a:r>
              <a:rPr lang="zh-CN" altLang="en-US" sz="2800" b="1" dirty="0">
                <a:latin typeface="Arial" panose="020B0604020202020204" pitchFamily="34" charset="0"/>
              </a:rPr>
              <a:t>和</a:t>
            </a:r>
            <a:r>
              <a:rPr lang="zh-CN" altLang="en-US" sz="2800" b="1" dirty="0">
                <a:sym typeface="+mn-ea"/>
              </a:rPr>
              <a:t>20231-5班</a:t>
            </a:r>
            <a:r>
              <a:rPr lang="zh-CN" altLang="en-US" sz="2800" b="1" dirty="0">
                <a:sym typeface="+mn-ea"/>
              </a:rPr>
              <a:t>周三</a:t>
            </a:r>
            <a:r>
              <a:rPr lang="zh-CN" altLang="en-US" sz="2800" b="1" dirty="0">
                <a:sym typeface="+mn-ea"/>
              </a:rPr>
              <a:t>(单)</a:t>
            </a:r>
            <a:r>
              <a:rPr lang="en-US" altLang="zh-CN" sz="2800" b="1" dirty="0">
                <a:sym typeface="+mn-ea"/>
              </a:rPr>
              <a:t>34</a:t>
            </a:r>
            <a:r>
              <a:rPr lang="zh-CN" altLang="en-US" sz="2800" b="1" dirty="0">
                <a:sym typeface="+mn-ea"/>
              </a:rPr>
              <a:t>节</a:t>
            </a:r>
            <a:r>
              <a:rPr lang="zh-CN" altLang="en-US" sz="2800" b="1" dirty="0">
                <a:latin typeface="Arial" panose="020B0604020202020204" pitchFamily="34" charset="0"/>
              </a:rPr>
              <a:t>以及</a:t>
            </a:r>
            <a:r>
              <a:rPr lang="zh-CN" altLang="en-US" sz="2800" b="1" dirty="0">
                <a:sym typeface="+mn-ea"/>
              </a:rPr>
              <a:t>20231-</a:t>
            </a:r>
            <a:r>
              <a:rPr lang="en-US" altLang="zh-CN" sz="2800" b="1" dirty="0">
                <a:sym typeface="+mn-ea"/>
              </a:rPr>
              <a:t>4</a:t>
            </a:r>
            <a:r>
              <a:rPr lang="zh-CN" altLang="en-US" sz="2800" b="1" dirty="0">
                <a:sym typeface="+mn-ea"/>
              </a:rPr>
              <a:t>班周三(单)</a:t>
            </a:r>
            <a:r>
              <a:rPr lang="en-US" altLang="zh-CN" sz="2800" b="1" dirty="0">
                <a:sym typeface="+mn-ea"/>
              </a:rPr>
              <a:t>56</a:t>
            </a:r>
            <a:r>
              <a:rPr lang="zh-CN" altLang="en-US" sz="2800" b="1" dirty="0">
                <a:sym typeface="+mn-ea"/>
              </a:rPr>
              <a:t>节</a:t>
            </a:r>
            <a:r>
              <a:rPr lang="zh-CN" altLang="en-US" sz="2800" b="1" dirty="0">
                <a:latin typeface="Arial" panose="020B0604020202020204" pitchFamily="34" charset="0"/>
              </a:rPr>
              <a:t>的课，全部调整到周五</a:t>
            </a:r>
            <a:r>
              <a:rPr lang="zh-CN" altLang="en-US" sz="2800" b="1" dirty="0">
                <a:sym typeface="+mn-ea"/>
              </a:rPr>
              <a:t>(双)</a:t>
            </a:r>
            <a:r>
              <a:rPr lang="en-US" altLang="zh-CN" sz="2800" b="1" dirty="0">
                <a:sym typeface="+mn-ea"/>
              </a:rPr>
              <a:t>12</a:t>
            </a:r>
            <a:r>
              <a:rPr lang="zh-CN" altLang="en-US" sz="2800" b="1" dirty="0">
                <a:sym typeface="+mn-ea"/>
              </a:rPr>
              <a:t>节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800" b="1" dirty="0">
                <a:latin typeface="Arial" panose="020B0604020202020204" pitchFamily="34" charset="0"/>
              </a:rPr>
              <a:t>机房地点：</a:t>
            </a:r>
            <a:endParaRPr lang="zh-CN" altLang="en-US" sz="2800" b="1" dirty="0">
              <a:latin typeface="Arial" panose="020B0604020202020204" pitchFamily="34" charset="0"/>
            </a:endParaRP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2800" b="1" dirty="0">
                <a:sym typeface="+mn-ea"/>
              </a:rPr>
              <a:t>20231-3班</a:t>
            </a:r>
            <a:r>
              <a:rPr lang="zh-CN" altLang="en-US" sz="2800" b="1" dirty="0">
                <a:latin typeface="Arial" panose="020B0604020202020204" pitchFamily="34" charset="0"/>
              </a:rPr>
              <a:t>教</a:t>
            </a:r>
            <a:r>
              <a:rPr lang="en-US" altLang="zh-CN" sz="2800" b="1" dirty="0">
                <a:latin typeface="Arial" panose="020B0604020202020204" pitchFamily="34" charset="0"/>
              </a:rPr>
              <a:t>5-202</a:t>
            </a:r>
            <a:r>
              <a:rPr lang="zh-CN" altLang="en-US" sz="2800" b="1" dirty="0">
                <a:latin typeface="Arial" panose="020B0604020202020204" pitchFamily="34" charset="0"/>
              </a:rPr>
              <a:t>、</a:t>
            </a:r>
            <a:r>
              <a:rPr lang="zh-CN" altLang="en-US" sz="2800" b="1" dirty="0">
                <a:sym typeface="+mn-ea"/>
              </a:rPr>
              <a:t>20231-</a:t>
            </a:r>
            <a:r>
              <a:rPr lang="en-US" altLang="zh-CN" sz="2800" b="1" dirty="0">
                <a:sym typeface="+mn-ea"/>
              </a:rPr>
              <a:t>5</a:t>
            </a:r>
            <a:r>
              <a:rPr lang="zh-CN" altLang="en-US" sz="2800" b="1" dirty="0">
                <a:sym typeface="+mn-ea"/>
              </a:rPr>
              <a:t>班</a:t>
            </a:r>
            <a:r>
              <a:rPr lang="zh-CN" altLang="en-US" sz="2800" b="1" dirty="0">
                <a:sym typeface="+mn-ea"/>
              </a:rPr>
              <a:t>教</a:t>
            </a:r>
            <a:r>
              <a:rPr lang="en-US" altLang="zh-CN" sz="2800" b="1" dirty="0">
                <a:sym typeface="+mn-ea"/>
              </a:rPr>
              <a:t>5-205</a:t>
            </a:r>
            <a:r>
              <a:rPr lang="zh-CN" altLang="en-US" sz="2800" b="1" dirty="0">
                <a:sym typeface="+mn-ea"/>
              </a:rPr>
              <a:t>、</a:t>
            </a:r>
            <a:r>
              <a:rPr lang="zh-CN" altLang="en-US" sz="2800" b="1" dirty="0">
                <a:sym typeface="+mn-ea"/>
              </a:rPr>
              <a:t>20231-</a:t>
            </a:r>
            <a:r>
              <a:rPr lang="en-US" altLang="zh-CN" sz="2800" b="1" dirty="0">
                <a:sym typeface="+mn-ea"/>
              </a:rPr>
              <a:t>4</a:t>
            </a:r>
            <a:r>
              <a:rPr lang="zh-CN" altLang="en-US" sz="2800" b="1" dirty="0">
                <a:sym typeface="+mn-ea"/>
              </a:rPr>
              <a:t>班</a:t>
            </a:r>
            <a:r>
              <a:rPr lang="zh-CN" altLang="en-US" sz="2800" b="1" dirty="0">
                <a:sym typeface="+mn-ea"/>
              </a:rPr>
              <a:t>教</a:t>
            </a:r>
            <a:r>
              <a:rPr lang="en-US" altLang="zh-CN" sz="2800" b="1" dirty="0">
                <a:sym typeface="+mn-ea"/>
              </a:rPr>
              <a:t>5-204</a:t>
            </a:r>
            <a:r>
              <a:rPr lang="zh-CN" altLang="en-US" sz="2800" b="1" dirty="0">
                <a:sym typeface="+mn-ea"/>
              </a:rPr>
              <a:t>和</a:t>
            </a:r>
            <a:r>
              <a:rPr lang="en-US" altLang="zh-CN" sz="2800" b="1" dirty="0">
                <a:sym typeface="+mn-ea"/>
              </a:rPr>
              <a:t>207</a:t>
            </a:r>
            <a:r>
              <a:rPr lang="zh-CN" altLang="en-US" sz="2800" b="1" dirty="0">
                <a:sym typeface="+mn-ea"/>
              </a:rPr>
              <a:t>（有笔记本电脑尽量携带）</a:t>
            </a:r>
            <a:endParaRPr lang="en-US" altLang="zh-CN" sz="2800" b="1" dirty="0">
              <a:latin typeface="Arial" panose="020B060402020202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endParaRPr lang="zh-CN" altLang="en-US" sz="2800" b="1" dirty="0">
              <a:latin typeface="Arial" panose="020B060402020202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200" b="1" dirty="0">
                <a:latin typeface="Arial" panose="020B0604020202020204" pitchFamily="34" charset="0"/>
                <a:ea typeface="华文彩云" panose="02010800040101010101" pitchFamily="2" charset="-122"/>
              </a:rPr>
              <a:t>2</a:t>
            </a:r>
            <a:r>
              <a:rPr lang="zh-CN" altLang="en-US" sz="3200" b="1" dirty="0">
                <a:latin typeface="Arial" panose="020B0604020202020204" pitchFamily="34" charset="0"/>
                <a:ea typeface="华文彩云" panose="02010800040101010101" pitchFamily="2" charset="-122"/>
              </a:rPr>
              <a:t>、辅导</a:t>
            </a:r>
            <a:endParaRPr lang="zh-CN" altLang="en-US" sz="3200" b="1" dirty="0">
              <a:latin typeface="Arial" panose="020B0604020202020204" pitchFamily="34" charset="0"/>
              <a:ea typeface="华文彩云" panose="02010800040101010101" pitchFamily="2" charset="-122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2800" b="1" dirty="0">
                <a:latin typeface="Arial" panose="020B0604020202020204" pitchFamily="34" charset="0"/>
              </a:rPr>
              <a:t>建立</a:t>
            </a:r>
            <a:r>
              <a:rPr lang="en-US" altLang="zh-CN" sz="2800" b="1" dirty="0">
                <a:latin typeface="Arial" panose="020B0604020202020204" pitchFamily="34" charset="0"/>
              </a:rPr>
              <a:t>QQ</a:t>
            </a:r>
            <a:r>
              <a:rPr lang="zh-CN" altLang="en-US" sz="2800" b="1" dirty="0">
                <a:latin typeface="Arial" panose="020B0604020202020204" pitchFamily="34" charset="0"/>
              </a:rPr>
              <a:t>群在线辅导：C语言202</a:t>
            </a:r>
            <a:r>
              <a:rPr lang="en-US" altLang="zh-CN" sz="2800" b="1" dirty="0">
                <a:latin typeface="Arial" panose="020B0604020202020204" pitchFamily="34" charset="0"/>
              </a:rPr>
              <a:t>31</a:t>
            </a:r>
            <a:r>
              <a:rPr lang="zh-CN" altLang="en-US" sz="2800" b="1" dirty="0">
                <a:latin typeface="Arial" panose="020B0604020202020204" pitchFamily="34" charset="0"/>
              </a:rPr>
              <a:t>-</a:t>
            </a:r>
            <a:r>
              <a:rPr lang="en-US" altLang="zh-CN" sz="2800" b="1" dirty="0">
                <a:latin typeface="Arial" panose="020B0604020202020204" pitchFamily="34" charset="0"/>
              </a:rPr>
              <a:t>X</a:t>
            </a:r>
            <a:r>
              <a:rPr lang="zh-CN" altLang="en-US" sz="2800" b="1" dirty="0">
                <a:latin typeface="Arial" panose="020B0604020202020204" pitchFamily="34" charset="0"/>
              </a:rPr>
              <a:t>班（所有人全部修改为：实名制）</a:t>
            </a:r>
            <a:endParaRPr lang="zh-CN" altLang="en-US" sz="2800" b="1" dirty="0">
              <a:latin typeface="Arial" panose="020B060402020202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</a:pPr>
            <a:r>
              <a:rPr lang="zh-CN" altLang="en-US" sz="2800" b="1" dirty="0">
                <a:sym typeface="+mn-ea"/>
              </a:rPr>
              <a:t>网上资源：中国大学慕课《零基础入门C程序设计》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charRg st="56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>
                                            <p:txEl>
                                              <p:charRg st="56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charRg st="61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074">
                                            <p:txEl>
                                              <p:charRg st="61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char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74">
                                            <p:txEl>
                                              <p:char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Text Box 2"/>
          <p:cNvSpPr txBox="1"/>
          <p:nvPr/>
        </p:nvSpPr>
        <p:spPr>
          <a:xfrm>
            <a:off x="747713" y="260350"/>
            <a:ext cx="8174037" cy="5908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30000"/>
              </a:spcBef>
            </a:pP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48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学时（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32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上课，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16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上机）考试课</a:t>
            </a:r>
            <a:endParaRPr lang="zh-CN" altLang="en-US" sz="36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3600" b="1" dirty="0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spcBef>
                <a:spcPct val="3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平时成绩的组成</a:t>
            </a:r>
            <a:endParaRPr lang="zh-CN" altLang="en-US" sz="3600" b="1" dirty="0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spcBef>
                <a:spcPct val="30000"/>
              </a:spcBef>
            </a:pP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考勤、上机、小测试、学习态度各占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30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％、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30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％、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30</a:t>
            </a:r>
            <a:r>
              <a:rPr lang="zh-CN" altLang="en-US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％，</a:t>
            </a:r>
            <a:r>
              <a:rPr lang="en-US" altLang="zh-CN" sz="3600" b="1" dirty="0">
                <a:latin typeface="隶书" panose="02010509060101010101" pitchFamily="49" charset="-122"/>
                <a:ea typeface="隶书" panose="02010509060101010101" pitchFamily="49" charset="-122"/>
              </a:rPr>
              <a:t>10%</a:t>
            </a:r>
            <a:endParaRPr lang="en-US" altLang="zh-CN" sz="36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spcBef>
                <a:spcPct val="3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并且，占总成绩</a:t>
            </a:r>
            <a:r>
              <a:rPr lang="en-US" altLang="zh-CN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30%</a:t>
            </a:r>
            <a:endParaRPr lang="en-US" altLang="zh-CN" sz="3600" b="1" dirty="0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spcBef>
                <a:spcPct val="30000"/>
              </a:spcBef>
            </a:pPr>
            <a:endParaRPr lang="en-US" altLang="zh-CN" sz="3600" b="1" dirty="0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marL="0" lvl="1" indent="0" eaLnBrk="1" hangingPunct="1">
              <a:spcBef>
                <a:spcPct val="3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注意：缺勤三次（含请假），平时成绩计</a:t>
            </a:r>
            <a:r>
              <a:rPr lang="en-US" altLang="zh-CN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0</a:t>
            </a:r>
            <a:r>
              <a:rPr lang="zh-CN" altLang="en-US" sz="3600" b="1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分。旷课三次，直接取消考试资格。</a:t>
            </a:r>
            <a:endParaRPr lang="zh-CN" altLang="en-US" sz="3600" b="1" dirty="0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2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>
                                            <p:txEl>
                                              <p:charRg st="2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>
                                            <p:txEl>
                                              <p:charRg st="20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28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>
                                            <p:txEl>
                                              <p:charRg st="28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>
                                            <p:txEl>
                                              <p:charRg st="28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6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>
                                            <p:txEl>
                                              <p:charRg st="6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8">
                                            <p:txEl>
                                              <p:charRg st="60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charRg st="7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8">
                                            <p:txEl>
                                              <p:charRg st="7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8">
                                            <p:txEl>
                                              <p:charRg st="72" end="10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学习方法</a:t>
            </a:r>
            <a:endParaRPr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468313" y="1557338"/>
            <a:ext cx="8496300" cy="4968875"/>
          </a:xfrm>
        </p:spPr>
        <p:txBody>
          <a:bodyPr vert="horz" wrap="square" lIns="91440" tIns="45720" rIns="91440" bIns="45720" anchor="t" anchorCtr="0"/>
          <a:p>
            <a:pPr marL="0" indent="0">
              <a:lnSpc>
                <a:spcPts val="32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）教材：大学里没有教材的概念，书名带“</a:t>
            </a:r>
            <a:r>
              <a:rPr lang="en-US" altLang="zh-CN" sz="2800" b="1" dirty="0"/>
              <a:t>C</a:t>
            </a:r>
            <a:r>
              <a:rPr lang="zh-CN" altLang="en-US" sz="2800" b="1" dirty="0"/>
              <a:t>语言”的全部都可作为参考书。旧书也行，或者多去图书馆。</a:t>
            </a:r>
            <a:endParaRPr lang="en-US" altLang="zh-CN" sz="2800" b="1" dirty="0"/>
          </a:p>
          <a:p>
            <a:pPr marL="0" indent="0">
              <a:lnSpc>
                <a:spcPts val="32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）习题：会有一些更有代表性、更有知识性的精编习题（包括实验习题），在课堂上布置给大家。</a:t>
            </a:r>
            <a:endParaRPr lang="en-US" altLang="zh-CN" sz="2800" b="1" dirty="0"/>
          </a:p>
          <a:p>
            <a:pPr marL="0" indent="0">
              <a:lnSpc>
                <a:spcPts val="32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）学不好</a:t>
            </a:r>
            <a:r>
              <a:rPr lang="en-US" altLang="zh-CN" sz="2800" b="1" dirty="0"/>
              <a:t>《C</a:t>
            </a:r>
            <a:r>
              <a:rPr lang="zh-CN" altLang="en-US" sz="2800" b="1" dirty="0"/>
              <a:t>语言</a:t>
            </a:r>
            <a:r>
              <a:rPr lang="en-US" altLang="zh-CN" sz="2800" b="1" dirty="0"/>
              <a:t>》,</a:t>
            </a:r>
            <a:r>
              <a:rPr lang="zh-CN" altLang="en-US" sz="2800" b="1" dirty="0"/>
              <a:t>本专业的所有课程都会受到不良影响，进而影响毕业与就业。</a:t>
            </a:r>
            <a:endParaRPr lang="en-US" altLang="zh-CN" sz="2800" b="1" dirty="0"/>
          </a:p>
          <a:p>
            <a:pPr marL="0" indent="0">
              <a:lnSpc>
                <a:spcPts val="32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）上课：安静听课，边听边背，可以不记笔记。</a:t>
            </a:r>
            <a:endParaRPr lang="en-US" altLang="zh-CN" sz="2800" b="1" dirty="0"/>
          </a:p>
          <a:p>
            <a:pPr marL="0" indent="0">
              <a:lnSpc>
                <a:spcPts val="3200"/>
              </a:lnSpc>
              <a:buNone/>
            </a:pPr>
            <a:r>
              <a:rPr lang="zh-CN" altLang="en-US" sz="2800" b="1" dirty="0"/>
              <a:t>（</a:t>
            </a:r>
            <a:r>
              <a:rPr lang="en-US" altLang="zh-CN" sz="2800" b="1" dirty="0"/>
              <a:t>5</a:t>
            </a:r>
            <a:r>
              <a:rPr lang="zh-CN" altLang="en-US" sz="2800" b="1" dirty="0"/>
              <a:t>）上机：认真操作，可以相互讨论。</a:t>
            </a:r>
            <a:endParaRPr lang="zh-CN" altLang="en-US" sz="2800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647700" y="0"/>
            <a:ext cx="8080375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6000" b="1" dirty="0">
                <a:latin typeface="Times New Roman" panose="02020603050405020304" pitchFamily="18" charset="0"/>
              </a:rPr>
              <a:t>第一课  引言</a:t>
            </a:r>
            <a:endParaRPr lang="zh-CN" altLang="en-US" sz="6000" b="1" dirty="0"/>
          </a:p>
        </p:txBody>
      </p:sp>
      <p:sp>
        <p:nvSpPr>
          <p:cNvPr id="49155" name="Rectangle 3"/>
          <p:cNvSpPr>
            <a:spLocks noGrp="1" noRot="1"/>
          </p:cNvSpPr>
          <p:nvPr>
            <p:ph type="subTitle" idx="4294967295"/>
          </p:nvPr>
        </p:nvSpPr>
        <p:spPr>
          <a:xfrm>
            <a:off x="622300" y="1663700"/>
            <a:ext cx="7243763" cy="4402138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tx2"/>
              </a:buClr>
              <a:buSzPct val="85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hlink"/>
              </a:buClr>
              <a:buSzPct val="95000"/>
              <a:buFont typeface="Wingdings 2" panose="05020102010507070707" pitchFamily="18" charset="2"/>
              <a:buNone/>
              <a:defRPr/>
            </a:lvl3pPr>
            <a:lvl4pPr marL="1371600" lvl="3" indent="0" algn="ctr">
              <a:buClr>
                <a:schemeClr val="tx2"/>
              </a:buClr>
              <a:buSzPct val="9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Tx/>
              <a:buFont typeface="Wingdings 2" panose="05020102010507070707" pitchFamily="18" charset="2"/>
              <a:buNone/>
              <a:defRPr/>
            </a:lvl5pPr>
          </a:lstStyle>
          <a:p>
            <a:pPr marL="457200" lvl="0" indent="-457200" algn="l" defTabSz="892175" eaLnBrk="1" hangingPunct="1">
              <a:lnSpc>
                <a:spcPct val="80000"/>
              </a:lnSpc>
              <a:buNone/>
            </a:pPr>
            <a:r>
              <a:rPr lang="zh-CN" altLang="en-US" b="1" dirty="0"/>
              <a:t>学习本课程两大诀窍：</a:t>
            </a:r>
            <a:endParaRPr lang="zh-CN" altLang="en-US" b="1" dirty="0"/>
          </a:p>
          <a:p>
            <a:pPr marL="457200" lvl="0" indent="-4572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zh-CN" altLang="en-US" b="1" dirty="0"/>
              <a:t>交流：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教与学的交流。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同学间的交流。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None/>
            </a:pPr>
            <a:endParaRPr lang="zh-CN" altLang="en-US" b="1" dirty="0"/>
          </a:p>
          <a:p>
            <a:pPr marL="457200" lvl="0" indent="-4572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zh-CN" altLang="en-US" b="1" dirty="0"/>
              <a:t>上机：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分析例题的结果，并上机验证。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自行编程，并上机调试。</a:t>
            </a:r>
            <a:endParaRPr lang="zh-CN" altLang="en-US" b="1" dirty="0"/>
          </a:p>
          <a:p>
            <a:pPr marL="838200" lvl="1" indent="-381000" algn="l" defTabSz="892175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2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charRg st="32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charRg st="32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6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5">
                                            <p:txEl>
                                              <p:charRg st="36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5">
                                            <p:txEl>
                                              <p:charRg st="36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51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155">
                                            <p:txEl>
                                              <p:charRg st="51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155">
                                            <p:txEl>
                                              <p:charRg st="51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576263" y="0"/>
            <a:ext cx="8080375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第</a:t>
            </a:r>
            <a:r>
              <a:rPr lang="en-US" altLang="zh-CN" b="1" dirty="0">
                <a:latin typeface="Times New Roman" panose="02020603050405020304" pitchFamily="18" charset="0"/>
              </a:rPr>
              <a:t>1</a:t>
            </a:r>
            <a:r>
              <a:rPr lang="zh-CN" altLang="en-US" b="1" dirty="0">
                <a:latin typeface="Times New Roman" panose="02020603050405020304" pitchFamily="18" charset="0"/>
              </a:rPr>
              <a:t>章     </a:t>
            </a:r>
            <a:r>
              <a:rPr lang="en-US" altLang="zh-CN" b="1" dirty="0"/>
              <a:t>C</a:t>
            </a:r>
            <a:r>
              <a:rPr lang="zh-CN" altLang="en-US" b="1" dirty="0"/>
              <a:t>语言概述</a:t>
            </a:r>
            <a:endParaRPr lang="zh-CN" altLang="en-US" b="1" dirty="0"/>
          </a:p>
        </p:txBody>
      </p:sp>
      <p:sp>
        <p:nvSpPr>
          <p:cNvPr id="120835" name="Rectangle 3"/>
          <p:cNvSpPr>
            <a:spLocks noGrp="1" noRot="1"/>
          </p:cNvSpPr>
          <p:nvPr>
            <p:ph type="body" idx="4294967295"/>
          </p:nvPr>
        </p:nvSpPr>
        <p:spPr>
          <a:xfrm>
            <a:off x="431800" y="1449388"/>
            <a:ext cx="8523288" cy="4683125"/>
          </a:xfrm>
        </p:spPr>
        <p:txBody>
          <a:bodyPr vert="horz" wrap="square" lIns="91440" tIns="45720" rIns="91440" bIns="45720" anchor="t" anchorCtr="0"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zh-CN" altLang="en-US" b="1" dirty="0"/>
              <a:t>课程内容：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基本思想和概念。</a:t>
            </a:r>
            <a:endParaRPr lang="en-US" altLang="zh-CN" b="1" dirty="0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b="1" dirty="0"/>
              <a:t>词法规则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r>
              <a:rPr lang="en-US" altLang="zh-CN" b="1" dirty="0"/>
              <a:t>C</a:t>
            </a:r>
            <a:r>
              <a:rPr lang="zh-CN" altLang="en-US" b="1" dirty="0"/>
              <a:t>程序的实现。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r>
              <a:rPr lang="en-US" altLang="zh-CN" b="1" dirty="0"/>
              <a:t>VC6.0  IDE</a:t>
            </a:r>
            <a:r>
              <a:rPr lang="zh-CN" altLang="en-US" b="1" dirty="0"/>
              <a:t>介绍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endParaRPr lang="zh-CN" altLang="en-US" b="1" dirty="0"/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zh-CN" altLang="en-US" b="1" dirty="0"/>
              <a:t>重、难点：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None/>
            </a:pPr>
            <a:r>
              <a:rPr lang="zh-CN" altLang="en-US" b="1" dirty="0"/>
              <a:t>重点： </a:t>
            </a:r>
            <a:r>
              <a:rPr lang="en-US" altLang="zh-CN" b="1" dirty="0"/>
              <a:t>C</a:t>
            </a:r>
            <a:r>
              <a:rPr lang="zh-CN" altLang="en-US" b="1" dirty="0"/>
              <a:t>程序的实现；</a:t>
            </a:r>
            <a:r>
              <a:rPr lang="en-US" altLang="zh-CN" b="1" dirty="0"/>
              <a:t>C</a:t>
            </a:r>
            <a:r>
              <a:rPr lang="zh-CN" altLang="en-US" b="1" dirty="0"/>
              <a:t>的字符集和关键字。</a:t>
            </a:r>
            <a:endParaRPr lang="zh-CN" altLang="en-US" b="1" dirty="0"/>
          </a:p>
          <a:p>
            <a:pPr marL="990600" lvl="1" indent="-533400" eaLnBrk="1" hangingPunct="1">
              <a:lnSpc>
                <a:spcPct val="90000"/>
              </a:lnSpc>
              <a:buNone/>
            </a:pPr>
            <a:endParaRPr lang="en-US" altLang="zh-CN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charRg st="42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5">
                                            <p:txEl>
                                              <p:charRg st="42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5">
                                            <p:txEl>
                                              <p:charRg st="42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charRg st="48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0835">
                                            <p:txEl>
                                              <p:charRg st="48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835">
                                            <p:txEl>
                                              <p:charRg st="48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290" name="Rectangle 2"/>
          <p:cNvSpPr>
            <a:spLocks noGrp="1"/>
          </p:cNvSpPr>
          <p:nvPr>
            <p:ph type="subTitle" idx="4294967295"/>
          </p:nvPr>
        </p:nvSpPr>
        <p:spPr>
          <a:xfrm>
            <a:off x="179388" y="1233488"/>
            <a:ext cx="8713787" cy="5040312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lvl1pPr>
            <a:lvl2pPr marL="457200" lvl="1" indent="0" algn="ctr">
              <a:buClr>
                <a:schemeClr val="tx2"/>
              </a:buClr>
              <a:buSzPct val="85000"/>
              <a:buFont typeface="Wingdings" panose="05000000000000000000" pitchFamily="2" charset="2"/>
              <a:buNone/>
              <a:defRPr/>
            </a:lvl2pPr>
            <a:lvl3pPr marL="914400" lvl="2" indent="0" algn="ctr">
              <a:buClr>
                <a:schemeClr val="hlink"/>
              </a:buClr>
              <a:buSzPct val="95000"/>
              <a:buFont typeface="Wingdings 2" panose="05020102010507070707" pitchFamily="18" charset="2"/>
              <a:buNone/>
              <a:defRPr/>
            </a:lvl3pPr>
            <a:lvl4pPr marL="1371600" lvl="3" indent="0" algn="ctr">
              <a:buClr>
                <a:schemeClr val="tx2"/>
              </a:buClr>
              <a:buSzPct val="90000"/>
              <a:buFont typeface="Wingdings" panose="05000000000000000000" pitchFamily="2" charset="2"/>
              <a:buNone/>
              <a:defRPr/>
            </a:lvl4pPr>
            <a:lvl5pPr marL="1828800" lvl="4" indent="0" algn="ctr">
              <a:buClr>
                <a:schemeClr val="hlink"/>
              </a:buClr>
              <a:buSzTx/>
              <a:buFont typeface="Wingdings 2" panose="05020102010507070707" pitchFamily="18" charset="2"/>
              <a:buNone/>
              <a:defRPr/>
            </a:lvl5pPr>
          </a:lstStyle>
          <a:p>
            <a:pPr marL="287655" lvl="0" indent="-6350" algn="l">
              <a:lnSpc>
                <a:spcPct val="80000"/>
              </a:lnSpc>
            </a:pPr>
            <a:r>
              <a:rPr lang="zh-CN" altLang="en-US" dirty="0">
                <a:solidFill>
                  <a:schemeClr val="tx2"/>
                </a:solidFill>
              </a:rPr>
              <a:t>		</a:t>
            </a:r>
            <a:endParaRPr lang="zh-CN" altLang="en-US" dirty="0">
              <a:solidFill>
                <a:schemeClr val="tx2"/>
              </a:solidFill>
            </a:endParaRPr>
          </a:p>
          <a:p>
            <a:pPr marL="287655" lvl="0" indent="-6350" algn="l">
              <a:lnSpc>
                <a:spcPct val="80000"/>
              </a:lnSpc>
            </a:pPr>
            <a:r>
              <a:rPr lang="zh-CN" altLang="en-US" dirty="0">
                <a:solidFill>
                  <a:schemeClr val="tx2"/>
                </a:solidFill>
              </a:rPr>
              <a:t>	</a:t>
            </a:r>
            <a:r>
              <a:rPr lang="zh-CN" altLang="en-US" dirty="0"/>
              <a:t>提出几个小问题：</a:t>
            </a: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r>
              <a:rPr lang="en-US" altLang="zh-CN" dirty="0"/>
              <a:t>1</a:t>
            </a:r>
            <a:r>
              <a:rPr lang="zh-CN" altLang="en-US" dirty="0"/>
              <a:t>、计算机仅仅是一个电子设备，怎么能够与我们人类交互信息呢？</a:t>
            </a: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r>
              <a:rPr lang="en-US" altLang="zh-CN" dirty="0"/>
              <a:t>2</a:t>
            </a:r>
            <a:r>
              <a:rPr lang="zh-CN" altLang="en-US" dirty="0"/>
              <a:t>、程序设计是干什么的？</a:t>
            </a: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r>
              <a:rPr lang="en-US" altLang="zh-CN" dirty="0"/>
              <a:t>3</a:t>
            </a:r>
            <a:r>
              <a:rPr lang="zh-CN" altLang="en-US" dirty="0"/>
              <a:t>、高级程序设计语言有很多，为什么我们选择学习</a:t>
            </a:r>
            <a:r>
              <a:rPr lang="en-US" altLang="zh-CN" dirty="0"/>
              <a:t>C</a:t>
            </a:r>
            <a:r>
              <a:rPr lang="zh-CN" altLang="en-US" dirty="0"/>
              <a:t>语言？</a:t>
            </a:r>
            <a:endParaRPr lang="en-US" altLang="zh-CN" dirty="0"/>
          </a:p>
          <a:p>
            <a:pPr marL="287655" lvl="0" indent="-6350" algn="l">
              <a:lnSpc>
                <a:spcPct val="80000"/>
              </a:lnSpc>
            </a:pPr>
            <a:endParaRPr lang="en-US" altLang="zh-CN" dirty="0"/>
          </a:p>
          <a:p>
            <a:pPr marL="287655" lvl="0" indent="-6350" algn="l" eaLnBrk="1" hangingPunct="1">
              <a:lnSpc>
                <a:spcPct val="80000"/>
              </a:lnSpc>
            </a:pPr>
            <a:endParaRPr lang="zh-CN" altLang="en-US" dirty="0"/>
          </a:p>
        </p:txBody>
      </p:sp>
      <p:sp>
        <p:nvSpPr>
          <p:cNvPr id="8195" name="Rectangle 3"/>
          <p:cNvSpPr>
            <a:spLocks noRot="1"/>
          </p:cNvSpPr>
          <p:nvPr/>
        </p:nvSpPr>
        <p:spPr>
          <a:xfrm>
            <a:off x="468313" y="260350"/>
            <a:ext cx="8370887" cy="9937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altLang="zh-CN" sz="40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1.1   </a:t>
            </a:r>
            <a:r>
              <a:rPr lang="zh-CN" altLang="en-US" sz="4000" b="1" dirty="0">
                <a:solidFill>
                  <a:schemeClr val="tx2"/>
                </a:solidFill>
                <a:latin typeface="Arial" panose="020B0604020202020204" pitchFamily="34" charset="0"/>
              </a:rPr>
              <a:t>基本思想和概念</a:t>
            </a:r>
            <a:endParaRPr lang="zh-CN" altLang="en-US" sz="4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13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0290">
                                            <p:txEl>
                                              <p:charRg st="13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45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0290">
                                            <p:txEl>
                                              <p:charRg st="45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59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0290">
                                            <p:txEl>
                                              <p:charRg st="59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290">
                                            <p:txEl>
                                              <p:charRg st="59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0290">
                                            <p:txEl>
                                              <p:charRg st="59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3"/>
          <p:cNvSpPr>
            <a:spLocks noGrp="1" noRot="1"/>
          </p:cNvSpPr>
          <p:nvPr>
            <p:ph type="body" idx="4294967295"/>
          </p:nvPr>
        </p:nvSpPr>
        <p:spPr>
          <a:xfrm>
            <a:off x="609600" y="620713"/>
            <a:ext cx="8153400" cy="5478462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zh-CN" altLang="en-US" sz="4400" b="1" dirty="0"/>
              <a:t>人机交互的实现，从几个方面：</a:t>
            </a:r>
            <a:endParaRPr lang="zh-CN" altLang="en-US" sz="4400" b="1" dirty="0"/>
          </a:p>
          <a:p>
            <a:pPr>
              <a:buNone/>
            </a:pPr>
            <a:r>
              <a:rPr lang="en-US" altLang="zh-CN" sz="4400" b="1" dirty="0"/>
              <a:t>1</a:t>
            </a:r>
            <a:r>
              <a:rPr lang="zh-CN" altLang="en-US" sz="4400" b="1" dirty="0"/>
              <a:t>、电子设备（裸机）</a:t>
            </a:r>
            <a:endParaRPr lang="zh-CN" altLang="en-US" sz="4400" b="1" dirty="0"/>
          </a:p>
          <a:p>
            <a:pPr>
              <a:buNone/>
            </a:pPr>
            <a:r>
              <a:rPr lang="en-US" altLang="zh-CN" sz="4400" b="1" dirty="0"/>
              <a:t>2</a:t>
            </a:r>
            <a:r>
              <a:rPr lang="zh-CN" altLang="en-US" sz="4400" b="1" dirty="0"/>
              <a:t>、高低电平、二进制</a:t>
            </a:r>
            <a:r>
              <a:rPr lang="en-US" altLang="zh-CN" sz="4400" b="1" dirty="0"/>
              <a:t>(0</a:t>
            </a:r>
            <a:r>
              <a:rPr lang="zh-CN" altLang="en-US" sz="4400" b="1" dirty="0"/>
              <a:t>、</a:t>
            </a:r>
            <a:r>
              <a:rPr lang="en-US" altLang="zh-CN" sz="4400" b="1" dirty="0"/>
              <a:t>1)</a:t>
            </a:r>
            <a:r>
              <a:rPr lang="zh-CN" altLang="en-US" sz="4400" b="1" dirty="0"/>
              <a:t> </a:t>
            </a:r>
            <a:endParaRPr lang="zh-CN" altLang="en-US" sz="4400" b="1" dirty="0"/>
          </a:p>
          <a:p>
            <a:pPr>
              <a:buNone/>
            </a:pPr>
            <a:r>
              <a:rPr lang="en-US" altLang="zh-CN" sz="4400" b="1" dirty="0"/>
              <a:t>3</a:t>
            </a:r>
            <a:r>
              <a:rPr lang="zh-CN" altLang="en-US" sz="4400" b="1" dirty="0"/>
              <a:t>、操作系统、</a:t>
            </a:r>
            <a:r>
              <a:rPr lang="en-US" altLang="zh-CN" sz="4400" b="1" dirty="0">
                <a:solidFill>
                  <a:schemeClr val="tx2"/>
                </a:solidFill>
              </a:rPr>
              <a:t>ASCII</a:t>
            </a:r>
            <a:r>
              <a:rPr lang="zh-CN" altLang="en-US" sz="4400" b="1" dirty="0"/>
              <a:t>码</a:t>
            </a:r>
            <a:endParaRPr lang="zh-CN" altLang="en-US" sz="4400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/>
          <p:nvPr/>
        </p:nvSpPr>
        <p:spPr>
          <a:xfrm>
            <a:off x="468313" y="188913"/>
            <a:ext cx="7416800" cy="957580"/>
          </a:xfrm>
          <a:prstGeom prst="rect">
            <a:avLst/>
          </a:prstGeom>
          <a:noFill/>
          <a:ln w="9525">
            <a:noFill/>
          </a:ln>
        </p:spPr>
        <p:txBody>
          <a:bodyPr bIns="50784">
            <a:spAutoFit/>
          </a:bodyPr>
          <a:p>
            <a:pPr marL="0" lvl="1" indent="0"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楷体_GB2312" pitchFamily="49" charset="-122"/>
              </a:rPr>
              <a:t>ASCII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码</a:t>
            </a:r>
            <a:r>
              <a:rPr lang="zh-CN" altLang="en-US" sz="2800" b="1" dirty="0">
                <a:latin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</a:rPr>
              <a:t>American Standard Code for Information Interchange</a:t>
            </a:r>
            <a:r>
              <a:rPr lang="zh-CN" altLang="en-US" sz="2800" b="1" dirty="0">
                <a:latin typeface="Times New Roman" panose="02020603050405020304" pitchFamily="18" charset="0"/>
              </a:rPr>
              <a:t>）（</a:t>
            </a:r>
            <a:r>
              <a:rPr lang="en-US" altLang="zh-CN" sz="2800" b="1" dirty="0">
                <a:latin typeface="Times New Roman" panose="02020603050405020304" pitchFamily="18" charset="0"/>
              </a:rPr>
              <a:t>P26 </a:t>
            </a:r>
            <a:r>
              <a:rPr lang="zh-CN" altLang="en-US" sz="2800" b="1" dirty="0">
                <a:latin typeface="Times New Roman" panose="02020603050405020304" pitchFamily="18" charset="0"/>
              </a:rPr>
              <a:t>表</a:t>
            </a:r>
            <a:r>
              <a:rPr lang="en-US" altLang="zh-CN" sz="2800" b="1" dirty="0">
                <a:latin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</a:rPr>
              <a:t>-1</a:t>
            </a:r>
            <a:r>
              <a:rPr lang="zh-CN" altLang="en-US" sz="2800" b="1" dirty="0">
                <a:latin typeface="Times New Roman" panose="02020603050405020304" pitchFamily="18" charset="0"/>
              </a:rPr>
              <a:t>）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1160463"/>
            <a:ext cx="8353425" cy="5508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  <p:sndAc>
      <p:stSnd>
        <p:snd r:embed="rId2" name="suction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7042" name="Group 2"/>
          <p:cNvGraphicFramePr>
            <a:graphicFrameLocks noGrp="1"/>
          </p:cNvGraphicFramePr>
          <p:nvPr/>
        </p:nvGraphicFramePr>
        <p:xfrm>
          <a:off x="1042988" y="1160463"/>
          <a:ext cx="7308850" cy="4648201"/>
        </p:xfrm>
        <a:graphic>
          <a:graphicData uri="http://schemas.openxmlformats.org/drawingml/2006/table">
            <a:tbl>
              <a:tblPr/>
              <a:tblGrid>
                <a:gridCol w="2287987"/>
                <a:gridCol w="2032514"/>
                <a:gridCol w="1908221"/>
                <a:gridCol w="1080127"/>
              </a:tblGrid>
              <a:tr h="1301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二进制数</a:t>
                      </a:r>
                      <a:endParaRPr kumimoji="0" lang="zh-CN" alt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对应的</a:t>
                      </a: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16</a:t>
                      </a: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进制数</a:t>
                      </a:r>
                      <a:endParaRPr kumimoji="0" lang="zh-CN" alt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对应的</a:t>
                      </a: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  <a:r>
                        <a:rPr kumimoji="0" lang="zh-CN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进制数</a:t>
                      </a:r>
                      <a:endParaRPr kumimoji="0" lang="zh-CN" alt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字符</a:t>
                      </a:r>
                      <a:endParaRPr kumimoji="0" lang="zh-CN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0011 0001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49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4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0100 0001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65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9600" b="1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en-US" altLang="zh-CN" sz="9600" b="1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3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0110 0001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61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97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  <a:endParaRPr kumimoji="0" lang="en-US" altLang="zh-CN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r"/>
    <p:sndAc>
      <p:stSnd>
        <p:snd r:embed="rId1" name="suction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2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07950" y="584200"/>
            <a:ext cx="8713788" cy="5040313"/>
          </a:xfrm>
        </p:spPr>
        <p:txBody>
          <a:bodyPr vert="horz" wrap="square" lIns="91440" tIns="45720" rIns="91440" bIns="45720" numCol="1" anchor="t" anchorCtr="0" compatLnSpc="1"/>
          <a:lstStyle/>
          <a:p>
            <a:pPr marL="287655" marR="0" lvl="0" indent="-635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程序设计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就是写</a:t>
            </a: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命令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指挥计算机从事运算或者写作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。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7655" marR="0" lvl="0" indent="-635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程序设计语言分类：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机器语言：是计算硬件能识别的语言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汇编语言：初步符号化的语言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高级语言：是不依赖计算机类型，表达方式接近于</a:t>
            </a: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自然语言或数学语言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的程序程序设计语言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7655" marR="0" lvl="0" indent="-635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7655" marR="0" lvl="0" indent="-63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28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290">
                                            <p:txEl>
                                              <p:charRg st="28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39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0290">
                                            <p:txEl>
                                              <p:charRg st="39" end="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63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0290">
                                            <p:txEl>
                                              <p:charRg st="63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290">
                                            <p:txEl>
                                              <p:charRg st="63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290">
                                            <p:txEl>
                                              <p:charRg st="63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>
                                            <p:txEl>
                                              <p:charRg st="84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0290">
                                            <p:txEl>
                                              <p:charRg st="84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0290">
                                            <p:txEl>
                                              <p:charRg st="84" end="1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2"/>
          <p:cNvSpPr>
            <a:spLocks noGrp="1"/>
          </p:cNvSpPr>
          <p:nvPr>
            <p:ph type="body" idx="4294967295"/>
          </p:nvPr>
        </p:nvSpPr>
        <p:spPr>
          <a:xfrm>
            <a:off x="323850" y="368300"/>
            <a:ext cx="8424863" cy="6084888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80000"/>
              </a:lnSpc>
              <a:buNone/>
            </a:pPr>
            <a:r>
              <a:rPr lang="en-US" altLang="zh-CN" sz="2800" b="1" dirty="0">
                <a:solidFill>
                  <a:srgbClr val="A50021"/>
                </a:solidFill>
              </a:rPr>
              <a:t> </a:t>
            </a:r>
            <a:r>
              <a:rPr lang="zh-CN" altLang="en-US" sz="2800" b="1" dirty="0">
                <a:solidFill>
                  <a:srgbClr val="A50021"/>
                </a:solidFill>
              </a:rPr>
              <a:t>举例：任务</a:t>
            </a:r>
            <a:r>
              <a:rPr lang="en-US" altLang="zh-CN" sz="2800" b="1" dirty="0"/>
              <a:t>:x+1→x</a:t>
            </a:r>
            <a:endParaRPr lang="en-US" altLang="zh-CN" sz="2800" b="1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CN" sz="2800" b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2800" b="1" dirty="0"/>
              <a:t>机器语言：</a:t>
            </a:r>
            <a:r>
              <a:rPr lang="en-US" altLang="zh-CN" sz="2800" b="1" dirty="0"/>
              <a:t>001111100000100100111111</a:t>
            </a:r>
            <a:endParaRPr lang="en-US" altLang="zh-CN" sz="2800" b="1" dirty="0"/>
          </a:p>
          <a:p>
            <a:pPr eaLnBrk="1" hangingPunct="1">
              <a:lnSpc>
                <a:spcPct val="80000"/>
              </a:lnSpc>
              <a:buNone/>
            </a:pPr>
            <a:endParaRPr lang="en-US" altLang="zh-CN" sz="2800" b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2800" b="1" dirty="0"/>
              <a:t>汇编语言：</a:t>
            </a:r>
            <a:endParaRPr lang="zh-CN" altLang="en-US" sz="2800" b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2800" b="1" dirty="0">
                <a:sym typeface="Arial" panose="020B0604020202020204" pitchFamily="34" charset="0"/>
              </a:rPr>
              <a:t>MOV AX,X </a:t>
            </a:r>
            <a:endParaRPr lang="en-US" altLang="zh-CN" sz="2800" b="1" dirty="0">
              <a:sym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2800" b="1" dirty="0">
                <a:sym typeface="Arial" panose="020B0604020202020204" pitchFamily="34" charset="0"/>
              </a:rPr>
              <a:t>INC AX </a:t>
            </a:r>
            <a:endParaRPr lang="en-US" altLang="zh-CN" sz="2800" b="1" dirty="0">
              <a:sym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2800" b="1" dirty="0">
                <a:sym typeface="Arial" panose="020B0604020202020204" pitchFamily="34" charset="0"/>
              </a:rPr>
              <a:t>MOV X,AX</a:t>
            </a:r>
            <a:endParaRPr lang="en-US" altLang="zh-CN" sz="2800" b="1" dirty="0">
              <a:sym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altLang="zh-CN" sz="2800" b="1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altLang="zh-CN" sz="6600" b="1" dirty="0"/>
              <a:t>C</a:t>
            </a:r>
            <a:r>
              <a:rPr lang="zh-CN" altLang="en-US" sz="6600" b="1" dirty="0"/>
              <a:t>语言：     </a:t>
            </a:r>
            <a:r>
              <a:rPr lang="en-US" altLang="zh-CN" sz="6600" b="1" dirty="0"/>
              <a:t>x=x+1</a:t>
            </a:r>
            <a:r>
              <a:rPr lang="en-US" altLang="zh-CN" sz="9600" b="1" dirty="0">
                <a:solidFill>
                  <a:srgbClr val="FF0000"/>
                </a:solidFill>
              </a:rPr>
              <a:t>;</a:t>
            </a:r>
            <a:r>
              <a:rPr lang="zh-CN" altLang="en-US" sz="2800" b="1" dirty="0"/>
              <a:t>（</a:t>
            </a:r>
            <a:r>
              <a:rPr lang="zh-CN" altLang="en-US" sz="3600" b="1" dirty="0">
                <a:solidFill>
                  <a:schemeClr val="tx2"/>
                </a:solidFill>
              </a:rPr>
              <a:t>注意与数学等式区别</a:t>
            </a:r>
            <a:r>
              <a:rPr lang="zh-CN" altLang="en-US" sz="2800" b="1" dirty="0"/>
              <a:t>）</a:t>
            </a:r>
            <a:endParaRPr lang="en-US" altLang="zh-CN" sz="2800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1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4">
                                            <p:txEl>
                                              <p:charRg st="1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45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4">
                                            <p:txEl>
                                              <p:charRg st="45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4">
                                            <p:txEl>
                                              <p:charRg st="45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>
                                            <p:txEl>
                                              <p:charRg st="45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5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>
                                            <p:txEl>
                                              <p:charRg st="51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>
                                            <p:txEl>
                                              <p:charRg st="5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4">
                                            <p:txEl>
                                              <p:charRg st="51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61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4">
                                            <p:txEl>
                                              <p:charRg st="61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4">
                                            <p:txEl>
                                              <p:charRg st="61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4">
                                            <p:txEl>
                                              <p:charRg st="61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6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4">
                                            <p:txEl>
                                              <p:charRg st="69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4">
                                            <p:txEl>
                                              <p:charRg st="6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4">
                                            <p:txEl>
                                              <p:charRg st="69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79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314">
                                            <p:txEl>
                                              <p:charRg st="79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541338" y="0"/>
            <a:ext cx="8080375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b="1" dirty="0">
                <a:latin typeface="Times New Roman" panose="02020603050405020304" pitchFamily="18" charset="0"/>
              </a:rPr>
              <a:t>1.2   </a:t>
            </a:r>
            <a:r>
              <a:rPr lang="zh-CN" altLang="en-US" b="1" dirty="0"/>
              <a:t>词法规则</a:t>
            </a:r>
            <a:endParaRPr lang="zh-CN" altLang="en-US" b="1" dirty="0"/>
          </a:p>
        </p:txBody>
      </p:sp>
      <p:sp>
        <p:nvSpPr>
          <p:cNvPr id="124931" name="Rectangle 3"/>
          <p:cNvSpPr>
            <a:spLocks noGrp="1" noRot="1"/>
          </p:cNvSpPr>
          <p:nvPr>
            <p:ph type="body" idx="4294967295"/>
          </p:nvPr>
        </p:nvSpPr>
        <p:spPr>
          <a:xfrm>
            <a:off x="323850" y="1196975"/>
            <a:ext cx="8523288" cy="4683125"/>
          </a:xfrm>
        </p:spPr>
        <p:txBody>
          <a:bodyPr vert="horz" wrap="square" lIns="91440" tIns="45720" rIns="91440" bIns="45720" anchor="t" anchorCtr="0"/>
          <a:p>
            <a:pPr marL="609600" indent="-609600" defTabSz="91440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  <a:tabLst>
                <a:tab pos="2514600" algn="l"/>
                <a:tab pos="4400550" algn="l"/>
                <a:tab pos="6362700" algn="l"/>
              </a:tabLst>
            </a:pPr>
            <a:r>
              <a:rPr lang="en-US" altLang="zh-CN" b="1" dirty="0"/>
              <a:t>C</a:t>
            </a:r>
            <a:r>
              <a:rPr lang="zh-CN" altLang="en-US" b="1" dirty="0"/>
              <a:t>的字符集（</a:t>
            </a:r>
            <a:r>
              <a:rPr lang="zh-CN" altLang="en-US" b="1" dirty="0">
                <a:solidFill>
                  <a:schemeClr val="tx2"/>
                </a:solidFill>
              </a:rPr>
              <a:t>键盘除了功能键</a:t>
            </a:r>
            <a:r>
              <a:rPr lang="zh-CN" altLang="en-US" b="1" dirty="0"/>
              <a:t>）：</a:t>
            </a:r>
            <a:endParaRPr lang="zh-CN" altLang="en-US" b="1" dirty="0"/>
          </a:p>
          <a:p>
            <a:pPr marL="990600" lvl="1" indent="-533400" defTabSz="914400" eaLnBrk="1" hangingPunct="1">
              <a:lnSpc>
                <a:spcPct val="80000"/>
              </a:lnSpc>
              <a:buNone/>
              <a:tabLst>
                <a:tab pos="2514600" algn="l"/>
                <a:tab pos="4400550" algn="l"/>
                <a:tab pos="6362700" algn="l"/>
              </a:tabLst>
            </a:pPr>
            <a:r>
              <a:rPr lang="zh-CN" altLang="en-US" sz="3200" b="1" dirty="0"/>
              <a:t>字符集是计算机语言的基本元素 。</a:t>
            </a:r>
            <a:endParaRPr lang="zh-CN" altLang="en-US" sz="3200" b="1" dirty="0"/>
          </a:p>
          <a:p>
            <a:pPr marL="990600" lvl="1" indent="-533400" defTabSz="914400" eaLnBrk="1" hangingPunct="1">
              <a:lnSpc>
                <a:spcPct val="80000"/>
              </a:lnSpc>
              <a:buNone/>
              <a:tabLst>
                <a:tab pos="2514600" algn="l"/>
                <a:tab pos="4400550" algn="l"/>
                <a:tab pos="6362700" algn="l"/>
              </a:tabLst>
            </a:pPr>
            <a:r>
              <a:rPr lang="zh-CN" altLang="en-US" sz="3200" b="1" dirty="0">
                <a:solidFill>
                  <a:srgbClr val="000000"/>
                </a:solidFill>
              </a:rPr>
              <a:t>英文字母：</a:t>
            </a:r>
            <a:r>
              <a:rPr lang="en-US" altLang="zh-CN" sz="3200" b="1" dirty="0">
                <a:solidFill>
                  <a:srgbClr val="000000"/>
                </a:solidFill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</a:rPr>
              <a:t>～</a:t>
            </a:r>
            <a:r>
              <a:rPr lang="en-US" altLang="zh-CN" sz="3200" b="1" dirty="0">
                <a:solidFill>
                  <a:srgbClr val="000000"/>
                </a:solidFill>
              </a:rPr>
              <a:t>z</a:t>
            </a:r>
            <a:r>
              <a:rPr lang="zh-CN" altLang="en-US" sz="3200" b="1" dirty="0">
                <a:solidFill>
                  <a:srgbClr val="000000"/>
                </a:solidFill>
              </a:rPr>
              <a:t>，</a:t>
            </a:r>
            <a:r>
              <a:rPr lang="en-US" altLang="zh-CN" sz="3200" b="1" dirty="0">
                <a:solidFill>
                  <a:srgbClr val="000000"/>
                </a:solidFill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</a:rPr>
              <a:t>～</a:t>
            </a:r>
            <a:r>
              <a:rPr lang="en-US" altLang="zh-CN" sz="3200" b="1" dirty="0">
                <a:solidFill>
                  <a:srgbClr val="000000"/>
                </a:solidFill>
              </a:rPr>
              <a:t>Z </a:t>
            </a:r>
            <a:endParaRPr lang="en-US" altLang="zh-CN" sz="3200" b="1" dirty="0">
              <a:solidFill>
                <a:srgbClr val="000000"/>
              </a:solidFill>
            </a:endParaRPr>
          </a:p>
          <a:p>
            <a:pPr marL="609600" indent="-609600" defTabSz="914400" eaLnBrk="1" hangingPunct="1">
              <a:lnSpc>
                <a:spcPct val="80000"/>
              </a:lnSpc>
              <a:tabLst>
                <a:tab pos="2514600" algn="l"/>
                <a:tab pos="4400550" algn="l"/>
                <a:tab pos="6362700" algn="l"/>
              </a:tabLst>
            </a:pPr>
            <a:r>
              <a:rPr lang="zh-CN" altLang="en-US" b="1" dirty="0">
                <a:solidFill>
                  <a:srgbClr val="000000"/>
                </a:solidFill>
              </a:rPr>
              <a:t>阿拉伯数字</a:t>
            </a:r>
            <a:r>
              <a:rPr lang="en-US" altLang="zh-CN" b="1" dirty="0">
                <a:solidFill>
                  <a:srgbClr val="000000"/>
                </a:solidFill>
              </a:rPr>
              <a:t>0</a:t>
            </a:r>
            <a:r>
              <a:rPr lang="zh-CN" altLang="en-US" b="1" dirty="0">
                <a:solidFill>
                  <a:srgbClr val="000000"/>
                </a:solidFill>
              </a:rPr>
              <a:t>～</a:t>
            </a:r>
            <a:r>
              <a:rPr lang="en-US" altLang="zh-CN" b="1" dirty="0">
                <a:solidFill>
                  <a:srgbClr val="000000"/>
                </a:solidFill>
              </a:rPr>
              <a:t>9</a:t>
            </a:r>
            <a:endParaRPr lang="en-US" altLang="zh-CN" b="1" dirty="0">
              <a:solidFill>
                <a:srgbClr val="000000"/>
              </a:solidFill>
            </a:endParaRPr>
          </a:p>
          <a:p>
            <a:pPr marL="609600" indent="-609600" defTabSz="914400" eaLnBrk="1" hangingPunct="1">
              <a:lnSpc>
                <a:spcPct val="80000"/>
              </a:lnSpc>
              <a:tabLst>
                <a:tab pos="2514600" algn="l"/>
                <a:tab pos="4400550" algn="l"/>
                <a:tab pos="6362700" algn="l"/>
              </a:tabLst>
            </a:pPr>
            <a:r>
              <a:rPr lang="zh-CN" altLang="en-US" b="1" dirty="0"/>
              <a:t>下划线：</a:t>
            </a:r>
            <a:r>
              <a:rPr lang="en-US" altLang="zh-CN" b="1" dirty="0"/>
              <a:t>_</a:t>
            </a:r>
            <a:endParaRPr lang="en-US" altLang="zh-CN" b="1" dirty="0">
              <a:solidFill>
                <a:srgbClr val="000000"/>
              </a:solidFill>
            </a:endParaRPr>
          </a:p>
          <a:p>
            <a:pPr marL="609600" indent="-609600" defTabSz="914400" eaLnBrk="1" hangingPunct="1">
              <a:lnSpc>
                <a:spcPct val="80000"/>
              </a:lnSpc>
              <a:tabLst>
                <a:tab pos="2514600" algn="l"/>
                <a:tab pos="4400550" algn="l"/>
                <a:tab pos="6362700" algn="l"/>
              </a:tabLst>
            </a:pPr>
            <a:r>
              <a:rPr lang="zh-CN" altLang="en-US" b="1" dirty="0"/>
              <a:t>特殊符号：</a:t>
            </a:r>
            <a:br>
              <a:rPr lang="zh-CN" altLang="en-US" b="1" dirty="0"/>
            </a:br>
            <a:r>
              <a:rPr lang="zh-CN" altLang="en-US" b="1" dirty="0"/>
              <a:t>  算术运算符：</a:t>
            </a:r>
            <a:r>
              <a:rPr lang="en-US" altLang="zh-CN" b="1" dirty="0"/>
              <a:t>+ - * / % ++ --</a:t>
            </a:r>
            <a:br>
              <a:rPr lang="en-US" altLang="zh-CN" b="1" dirty="0"/>
            </a:br>
            <a:r>
              <a:rPr lang="en-US" altLang="zh-CN" b="1" dirty="0"/>
              <a:t>  </a:t>
            </a:r>
            <a:r>
              <a:rPr lang="zh-CN" altLang="en-US" b="1" dirty="0"/>
              <a:t>关系运算符：</a:t>
            </a:r>
            <a:r>
              <a:rPr lang="en-US" altLang="zh-CN" b="1" dirty="0"/>
              <a:t>&lt; &gt; &gt;= &lt;= == !=</a:t>
            </a:r>
            <a:br>
              <a:rPr lang="en-US" altLang="zh-CN" b="1" dirty="0"/>
            </a:br>
            <a:r>
              <a:rPr lang="en-US" altLang="zh-CN" b="1" dirty="0"/>
              <a:t>  </a:t>
            </a:r>
            <a:r>
              <a:rPr lang="zh-CN" altLang="en-US" b="1" dirty="0"/>
              <a:t>逻辑运算符：</a:t>
            </a:r>
            <a:r>
              <a:rPr lang="en-US" altLang="zh-CN" b="1" dirty="0"/>
              <a:t>&amp;&amp; || !</a:t>
            </a:r>
            <a:br>
              <a:rPr lang="en-US" altLang="zh-CN" b="1" dirty="0"/>
            </a:br>
            <a:r>
              <a:rPr lang="en-US" altLang="zh-CN" b="1" dirty="0"/>
              <a:t>  </a:t>
            </a:r>
            <a:r>
              <a:rPr lang="zh-CN" altLang="en-US" b="1" dirty="0"/>
              <a:t>位  运算符：</a:t>
            </a:r>
            <a:r>
              <a:rPr lang="en-US" altLang="zh-CN" b="1" dirty="0"/>
              <a:t>&amp; | ~ ^ &gt;&gt; &lt;&lt;</a:t>
            </a:r>
            <a:br>
              <a:rPr lang="en-US" altLang="zh-CN" b="1" dirty="0"/>
            </a:br>
            <a:r>
              <a:rPr lang="en-US" altLang="zh-CN" b="1" dirty="0"/>
              <a:t>  </a:t>
            </a:r>
            <a:r>
              <a:rPr lang="zh-CN" altLang="en-US" b="1" dirty="0"/>
              <a:t>条件运算符：</a:t>
            </a:r>
            <a:r>
              <a:rPr lang="en-US" altLang="zh-CN" b="1" dirty="0"/>
              <a:t>? :   </a:t>
            </a:r>
            <a:r>
              <a:rPr lang="zh-CN" altLang="en-US" b="1" dirty="0"/>
              <a:t>和赋值运行符：</a:t>
            </a:r>
            <a:r>
              <a:rPr lang="en-US" altLang="zh-CN" b="1" dirty="0"/>
              <a:t>=</a:t>
            </a:r>
            <a:br>
              <a:rPr lang="zh-CN" altLang="en-US" b="1" dirty="0"/>
            </a:br>
            <a:r>
              <a:rPr lang="zh-CN" altLang="en-US" b="1" dirty="0"/>
              <a:t>  其他运算符：</a:t>
            </a:r>
            <a:r>
              <a:rPr lang="en-US" altLang="zh-CN" b="1" dirty="0"/>
              <a:t>() [] {} . , ; </a:t>
            </a:r>
            <a:endParaRPr lang="en-US" altLang="zh-CN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charRg st="33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931">
                                            <p:txEl>
                                              <p:charRg st="33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931">
                                            <p:txEl>
                                              <p:charRg st="33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charRg st="4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4931">
                                            <p:txEl>
                                              <p:charRg st="4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4931">
                                            <p:txEl>
                                              <p:charRg st="47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charRg st="56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931">
                                            <p:txEl>
                                              <p:charRg st="56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931">
                                            <p:txEl>
                                              <p:charRg st="56" end="6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charRg st="62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931">
                                            <p:txEl>
                                              <p:charRg st="62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931">
                                            <p:txEl>
                                              <p:charRg st="62" end="2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404813"/>
            <a:ext cx="8388350" cy="54403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词法规则：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1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）关键字：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441325" marR="0" lvl="1" indent="15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     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关键字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是计算机语言预定义的单词。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这些单词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都有特定的意义和使用目的，不能随便使用。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）标识符：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441325" marR="0" lvl="1" indent="15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      标识符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是程序员自定义的单词，用于标识程序中实体的名称。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441325" marR="0" lvl="1" indent="1587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例如：变量名、函数名、数组名等等。</a:t>
            </a: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endParaRPr kumimoji="0" lang="en-US" altLang="zh-CN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None/>
              <a:tabLst>
                <a:tab pos="2514600" algn="l"/>
                <a:tab pos="4400550" algn="l"/>
                <a:tab pos="6362700" algn="l"/>
              </a:tabLst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</a:rPr>
              <a:t>注意：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C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规定，标识符由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</a:rPr>
              <a:t>非数字开头的字母、下划线、数字串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，且不能与关键字相同。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1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1">
                                            <p:txEl>
                                              <p:charRg st="9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16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0051">
                                            <p:txEl>
                                              <p:charRg st="16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0051">
                                            <p:txEl>
                                              <p:charRg st="16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64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051">
                                            <p:txEl>
                                              <p:charRg st="64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051">
                                            <p:txEl>
                                              <p:charRg st="64" end="7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71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0051">
                                            <p:txEl>
                                              <p:charRg st="71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0051">
                                            <p:txEl>
                                              <p:charRg st="71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107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0051">
                                            <p:txEl>
                                              <p:charRg st="107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0051">
                                            <p:txEl>
                                              <p:charRg st="107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charRg st="12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0051">
                                            <p:txEl>
                                              <p:charRg st="12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051">
                                            <p:txEl>
                                              <p:charRg st="126" end="1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8" name="Rectangle 2"/>
          <p:cNvSpPr>
            <a:spLocks noGrp="1" noRot="1"/>
          </p:cNvSpPr>
          <p:nvPr>
            <p:ph type="body" idx="4294967295"/>
          </p:nvPr>
        </p:nvSpPr>
        <p:spPr>
          <a:xfrm>
            <a:off x="0" y="260350"/>
            <a:ext cx="8856663" cy="6084888"/>
          </a:xfrm>
        </p:spPr>
        <p:txBody>
          <a:bodyPr vert="horz" wrap="square" lIns="91440" tIns="45720" rIns="91440" bIns="45720" anchor="t" anchorCtr="0"/>
          <a:p>
            <a:pPr marL="179705" lvl="1" indent="0" eaLnBrk="1" hangingPunct="1">
              <a:buNone/>
            </a:pPr>
            <a:r>
              <a:rPr lang="zh-CN" altLang="en-US" b="1" dirty="0"/>
              <a:t>例题：下列字符串哪些可以作为合法的</a:t>
            </a:r>
            <a:r>
              <a:rPr lang="en-US" altLang="zh-CN" b="1" dirty="0"/>
              <a:t>C</a:t>
            </a:r>
            <a:r>
              <a:rPr lang="zh-CN" altLang="en-US" b="1" dirty="0"/>
              <a:t>标识符：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en-US" altLang="zh-CN" b="1" dirty="0"/>
              <a:t>Program	 @mail		_lock	 	-lock	</a:t>
            </a:r>
            <a:endParaRPr lang="en-US" altLang="zh-CN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可以		</a:t>
            </a:r>
            <a:r>
              <a:rPr lang="en-US" altLang="zh-CN" b="1" dirty="0"/>
              <a:t>@</a:t>
            </a:r>
            <a:r>
              <a:rPr lang="zh-CN" altLang="en-US" b="1" dirty="0"/>
              <a:t>不能构成		可以		</a:t>
            </a:r>
            <a:r>
              <a:rPr lang="en-US" altLang="zh-CN" b="1" dirty="0"/>
              <a:t>-</a:t>
            </a:r>
            <a:r>
              <a:rPr lang="zh-CN" altLang="en-US" b="1" dirty="0"/>
              <a:t>不能构成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 </a:t>
            </a:r>
            <a:r>
              <a:rPr lang="en-US" altLang="zh-CN" b="1" dirty="0"/>
              <a:t>test2	 3and2 		int		x+y</a:t>
            </a:r>
            <a:endParaRPr lang="en-US" altLang="zh-CN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可以		不能以数字开头	不能构成	</a:t>
            </a:r>
            <a:r>
              <a:rPr lang="en-US" altLang="zh-CN" b="1" dirty="0"/>
              <a:t>+</a:t>
            </a:r>
            <a:r>
              <a:rPr lang="zh-CN" altLang="en-US" b="1" dirty="0"/>
              <a:t>不能构成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	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en-US" altLang="zh-CN" sz="3600" b="1" dirty="0"/>
              <a:t>3</a:t>
            </a:r>
            <a:r>
              <a:rPr lang="zh-CN" altLang="en-US" sz="3600" b="1" dirty="0"/>
              <a:t>）注释符：</a:t>
            </a:r>
            <a:endParaRPr lang="zh-CN" altLang="en-US" sz="3600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对程序进行注解和说明：</a:t>
            </a:r>
            <a:r>
              <a:rPr lang="en-US" altLang="zh-CN" b="1" dirty="0"/>
              <a:t>/*	*/</a:t>
            </a:r>
            <a:r>
              <a:rPr lang="zh-CN" altLang="en-US" b="1" dirty="0"/>
              <a:t>。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zh-CN" altLang="en-US" b="1" dirty="0"/>
              <a:t>例如：</a:t>
            </a:r>
            <a:endParaRPr lang="zh-CN" altLang="en-US" b="1" dirty="0"/>
          </a:p>
          <a:p>
            <a:pPr marL="179705" lvl="1" indent="0" eaLnBrk="1" hangingPunct="1">
              <a:buNone/>
            </a:pPr>
            <a:r>
              <a:rPr lang="en-US" altLang="zh-CN" b="1" dirty="0"/>
              <a:t>/*	This is a comment.</a:t>
            </a:r>
            <a:endParaRPr lang="en-US" altLang="zh-CN" b="1" dirty="0"/>
          </a:p>
          <a:p>
            <a:pPr marL="179705" lvl="1" indent="0" eaLnBrk="1" hangingPunct="1">
              <a:buNone/>
            </a:pPr>
            <a:r>
              <a:rPr lang="en-US" altLang="zh-CN" b="1" dirty="0"/>
              <a:t>	OK!	*/</a:t>
            </a:r>
            <a:endParaRPr lang="en-US" altLang="zh-CN" b="1" dirty="0"/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54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978">
                                            <p:txEl>
                                              <p:charRg st="54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978">
                                            <p:txEl>
                                              <p:charRg st="54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75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978">
                                            <p:txEl>
                                              <p:charRg st="75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978">
                                            <p:txEl>
                                              <p:charRg st="75" end="10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00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978">
                                            <p:txEl>
                                              <p:charRg st="100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978">
                                            <p:txEl>
                                              <p:charRg st="100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6978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978">
                                            <p:txEl>
                                              <p:charRg st="125" end="1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32" end="1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6978">
                                            <p:txEl>
                                              <p:charRg st="132" end="15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6978">
                                            <p:txEl>
                                              <p:charRg st="132" end="15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50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6978">
                                            <p:txEl>
                                              <p:charRg st="150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6978">
                                            <p:txEl>
                                              <p:charRg st="150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54" end="17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6978">
                                            <p:txEl>
                                              <p:charRg st="154" end="17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6978">
                                            <p:txEl>
                                              <p:charRg st="154" end="17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>
                                            <p:txEl>
                                              <p:charRg st="176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6978">
                                            <p:txEl>
                                              <p:charRg st="176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6978">
                                            <p:txEl>
                                              <p:charRg st="176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3" descr="BD06784_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0" y="2667000"/>
            <a:ext cx="1752600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4" descr="BS00580_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51100"/>
            <a:ext cx="1924050" cy="2197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49" name="Line 5"/>
          <p:cNvSpPr/>
          <p:nvPr/>
        </p:nvSpPr>
        <p:spPr>
          <a:xfrm>
            <a:off x="5181600" y="3962400"/>
            <a:ext cx="13716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4267200" y="3200400"/>
            <a:ext cx="990600" cy="14636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程序设计语言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1" name="AutoShape 7"/>
          <p:cNvSpPr>
            <a:spLocks noChangeArrowheads="1"/>
          </p:cNvSpPr>
          <p:nvPr/>
        </p:nvSpPr>
        <p:spPr bwMode="auto">
          <a:xfrm>
            <a:off x="1790700" y="574675"/>
            <a:ext cx="6286500" cy="1558925"/>
          </a:xfrm>
          <a:prstGeom prst="cloudCallout">
            <a:avLst>
              <a:gd name="adj1" fmla="val 53731"/>
              <a:gd name="adj2" fmla="val 7545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老兄：请在屏幕显示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This is a C program.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6746875" y="4648200"/>
            <a:ext cx="1708150" cy="5492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自然语言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765175" y="4572000"/>
            <a:ext cx="1708150" cy="5492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机器语言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4" name="Line 10"/>
          <p:cNvSpPr/>
          <p:nvPr/>
        </p:nvSpPr>
        <p:spPr>
          <a:xfrm>
            <a:off x="2743200" y="3962400"/>
            <a:ext cx="1447800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57355" name="Rectangle 11"/>
          <p:cNvSpPr>
            <a:spLocks noChangeArrowheads="1"/>
          </p:cNvSpPr>
          <p:nvPr/>
        </p:nvSpPr>
        <p:spPr bwMode="auto">
          <a:xfrm>
            <a:off x="5257800" y="2590800"/>
            <a:ext cx="1371600" cy="1311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人发出的指令要按一定的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规则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来书写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6" name="Rectangle 12"/>
          <p:cNvSpPr>
            <a:spLocks noChangeArrowheads="1"/>
          </p:cNvSpPr>
          <p:nvPr/>
        </p:nvSpPr>
        <p:spPr bwMode="auto">
          <a:xfrm>
            <a:off x="2667000" y="2651125"/>
            <a:ext cx="1600200" cy="13112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再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翻译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或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解释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成计算机所能看懂的机器语言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357" name="AutoShape 13"/>
          <p:cNvSpPr/>
          <p:nvPr/>
        </p:nvSpPr>
        <p:spPr>
          <a:xfrm>
            <a:off x="5105400" y="3810000"/>
            <a:ext cx="1524000" cy="304800"/>
          </a:xfrm>
          <a:prstGeom prst="leftArrow">
            <a:avLst>
              <a:gd name="adj1" fmla="val 50000"/>
              <a:gd name="adj2" fmla="val 125000"/>
            </a:avLst>
          </a:prstGeom>
          <a:solidFill>
            <a:schemeClr val="tx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endParaRPr lang="fr-FR" altLang="zh-CN" dirty="0">
              <a:latin typeface="Comic Sans MS" panose="030F0702030302020204" pitchFamily="66" charset="0"/>
            </a:endParaRPr>
          </a:p>
        </p:txBody>
      </p:sp>
      <p:sp>
        <p:nvSpPr>
          <p:cNvPr id="57358" name="AutoShape 14"/>
          <p:cNvSpPr>
            <a:spLocks noChangeArrowheads="1"/>
          </p:cNvSpPr>
          <p:nvPr/>
        </p:nvSpPr>
        <p:spPr bwMode="auto">
          <a:xfrm>
            <a:off x="381000" y="1676400"/>
            <a:ext cx="2819400" cy="457200"/>
          </a:xfrm>
          <a:prstGeom prst="wedgeRoundRectCallout">
            <a:avLst>
              <a:gd name="adj1" fmla="val 46958"/>
              <a:gd name="adj2" fmla="val 175347"/>
              <a:gd name="adj3" fmla="val 16667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由编译软件自动实现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2667000" y="4648200"/>
            <a:ext cx="3886200" cy="533400"/>
            <a:chOff x="1680" y="2928"/>
            <a:chExt cx="2448" cy="336"/>
          </a:xfrm>
        </p:grpSpPr>
        <p:sp>
          <p:nvSpPr>
            <p:cNvPr id="17425" name="Line 16"/>
            <p:cNvSpPr/>
            <p:nvPr/>
          </p:nvSpPr>
          <p:spPr>
            <a:xfrm>
              <a:off x="1680" y="3072"/>
              <a:ext cx="2448" cy="0"/>
            </a:xfrm>
            <a:prstGeom prst="line">
              <a:avLst/>
            </a:prstGeom>
            <a:ln w="38100" cap="flat" cmpd="sng">
              <a:solidFill>
                <a:srgbClr val="3333CC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17426" name="Line 17"/>
            <p:cNvSpPr/>
            <p:nvPr/>
          </p:nvSpPr>
          <p:spPr>
            <a:xfrm>
              <a:off x="2688" y="2976"/>
              <a:ext cx="432" cy="28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7427" name="Line 18"/>
            <p:cNvSpPr/>
            <p:nvPr/>
          </p:nvSpPr>
          <p:spPr>
            <a:xfrm flipH="1">
              <a:off x="2736" y="2928"/>
              <a:ext cx="336" cy="288"/>
            </a:xfrm>
            <a:prstGeom prst="line">
              <a:avLst/>
            </a:prstGeom>
            <a:ln w="28575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57363" name="AutoShape 19"/>
          <p:cNvSpPr>
            <a:spLocks noChangeArrowheads="1"/>
          </p:cNvSpPr>
          <p:nvPr/>
        </p:nvSpPr>
        <p:spPr bwMode="auto">
          <a:xfrm>
            <a:off x="1752600" y="5334000"/>
            <a:ext cx="7086600" cy="1219200"/>
          </a:xfrm>
          <a:prstGeom prst="wedgeRoundRectCallout">
            <a:avLst>
              <a:gd name="adj1" fmla="val 3741"/>
              <a:gd name="adj2" fmla="val -149741"/>
              <a:gd name="adj3" fmla="val 16667"/>
            </a:avLst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这就是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程序设计的主要内容或目的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，也是我们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课堂上要讲的主要内容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：就是如何将我们的指令按照某一种程序设计语言的规则写成程序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!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424" name="Rectangle 3"/>
          <p:cNvSpPr>
            <a:spLocks noRot="1"/>
          </p:cNvSpPr>
          <p:nvPr/>
        </p:nvSpPr>
        <p:spPr>
          <a:xfrm>
            <a:off x="468313" y="1588"/>
            <a:ext cx="4294187" cy="9937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algn="ctr"/>
            <a:r>
              <a:rPr lang="en-US" altLang="zh-CN" sz="44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1.3 </a:t>
            </a:r>
            <a:r>
              <a:rPr lang="en-US" altLang="zh-CN" sz="4400" b="1" dirty="0">
                <a:latin typeface="Arial" panose="020B0604020202020204" pitchFamily="34" charset="0"/>
              </a:rPr>
              <a:t>C</a:t>
            </a:r>
            <a:r>
              <a:rPr lang="zh-CN" altLang="en-US" sz="4400" b="1" dirty="0">
                <a:latin typeface="Arial" panose="020B0604020202020204" pitchFamily="34" charset="0"/>
              </a:rPr>
              <a:t>程序的实现</a:t>
            </a:r>
            <a:endParaRPr lang="zh-CN" altLang="en-US" sz="44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  <p:bldP spid="57351" grpId="0" animBg="1"/>
      <p:bldP spid="57352" grpId="0"/>
      <p:bldP spid="57353" grpId="0"/>
      <p:bldP spid="57355" grpId="0"/>
      <p:bldP spid="57356" grpId="0"/>
      <p:bldP spid="57357" grpId="0" animBg="1"/>
      <p:bldP spid="57358" grpId="0" animBg="1"/>
      <p:bldP spid="573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>
          <a:xfrm>
            <a:off x="684213" y="146050"/>
            <a:ext cx="6870700" cy="1266825"/>
          </a:xfrm>
        </p:spPr>
        <p:txBody>
          <a:bodyPr vert="horz" wrap="square" lIns="91440" tIns="45720" rIns="91440" bIns="45720" anchor="b" anchorCtr="0"/>
          <a:p>
            <a:pPr eaLnBrk="1" hangingPunct="1"/>
            <a:r>
              <a:rPr lang="zh-CN" altLang="en-US" sz="4000" dirty="0"/>
              <a:t>另一半是：编译、链接和执行</a:t>
            </a:r>
            <a:br>
              <a:rPr lang="zh-CN" altLang="en-US" sz="4000" dirty="0"/>
            </a:br>
            <a:r>
              <a:rPr lang="en-US" altLang="zh-CN" sz="4000" dirty="0"/>
              <a:t>(</a:t>
            </a:r>
            <a:r>
              <a:rPr lang="zh-CN" altLang="en-US" sz="4000" dirty="0"/>
              <a:t>整个过程如下图</a:t>
            </a:r>
            <a:r>
              <a:rPr lang="en-US" altLang="zh-CN" sz="4000" dirty="0"/>
              <a:t>)</a:t>
            </a:r>
            <a:endParaRPr lang="en-US" altLang="zh-CN" sz="4000" dirty="0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1092200" y="3330575"/>
            <a:ext cx="1206500" cy="4333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黑体" panose="02010609060101010101" pitchFamily="49" charset="-122"/>
                <a:cs typeface="+mn-cs"/>
              </a:rPr>
              <a:t>filename.c</a:t>
            </a:r>
            <a:endParaRPr kumimoji="0" lang="en-US" altLang="zh-CN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0" y="1524000"/>
            <a:ext cx="1676400" cy="2819400"/>
            <a:chOff x="192" y="960"/>
            <a:chExt cx="760" cy="1776"/>
          </a:xfrm>
        </p:grpSpPr>
        <p:sp>
          <p:nvSpPr>
            <p:cNvPr id="65541" name="Text Box 5"/>
            <p:cNvSpPr txBox="1">
              <a:spLocks noChangeArrowheads="1"/>
            </p:cNvSpPr>
            <p:nvPr/>
          </p:nvSpPr>
          <p:spPr bwMode="auto">
            <a:xfrm>
              <a:off x="435" y="1917"/>
              <a:ext cx="253" cy="81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eaVert"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编   辑（</a:t>
              </a:r>
              <a:r>
                <a:rPr kumimoji="0" lang="en-US" altLang="zh-CN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edit</a:t>
              </a:r>
              <a:r>
                <a:rPr kumimoji="0" lang="zh-CN" altLang="en-US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）</a:t>
              </a:r>
              <a:endParaRPr kumimoji="0" lang="zh-CN" altLang="en-US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8476" name="Group 6"/>
            <p:cNvGrpSpPr/>
            <p:nvPr/>
          </p:nvGrpSpPr>
          <p:grpSpPr>
            <a:xfrm>
              <a:off x="192" y="960"/>
              <a:ext cx="760" cy="957"/>
              <a:chOff x="192" y="960"/>
              <a:chExt cx="760" cy="957"/>
            </a:xfrm>
          </p:grpSpPr>
          <p:sp>
            <p:nvSpPr>
              <p:cNvPr id="18477" name="Line 7"/>
              <p:cNvSpPr/>
              <p:nvPr/>
            </p:nvSpPr>
            <p:spPr>
              <a:xfrm>
                <a:off x="561" y="1507"/>
                <a:ext cx="0" cy="41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dash"/>
                <a:headEnd type="none" w="med" len="med"/>
                <a:tailEnd type="triangle" w="sm" len="sm"/>
              </a:ln>
            </p:spPr>
          </p:sp>
          <p:grpSp>
            <p:nvGrpSpPr>
              <p:cNvPr id="18478" name="Group 8"/>
              <p:cNvGrpSpPr/>
              <p:nvPr/>
            </p:nvGrpSpPr>
            <p:grpSpPr>
              <a:xfrm>
                <a:off x="192" y="960"/>
                <a:ext cx="760" cy="578"/>
                <a:chOff x="2700" y="5028"/>
                <a:chExt cx="1080" cy="660"/>
              </a:xfrm>
            </p:grpSpPr>
            <p:sp>
              <p:nvSpPr>
                <p:cNvPr id="6554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700" y="5184"/>
                  <a:ext cx="1080" cy="3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0" tIns="0" rIns="0" bIns="0"/>
                <a:lstStyle/>
                <a:p>
                  <a:pPr marR="0" algn="ctr" defTabSz="914400"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kern="1200" cap="none" spc="0" normalizeH="0" baseline="0" noProof="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黑体" panose="02010609060101010101" pitchFamily="49" charset="-122"/>
                      <a:ea typeface="黑体" panose="02010609060101010101" pitchFamily="49" charset="-122"/>
                      <a:cs typeface="+mn-cs"/>
                    </a:rPr>
                    <a:t>编辑器</a:t>
                  </a:r>
                  <a:endParaRPr kumimoji="0" lang="zh-CN" altLang="en-US" b="1" kern="1200" cap="none" spc="0" normalizeH="0" baseline="0" noProof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18480" name="Oval 10"/>
                <p:cNvSpPr/>
                <p:nvPr/>
              </p:nvSpPr>
              <p:spPr>
                <a:xfrm>
                  <a:off x="2880" y="5028"/>
                  <a:ext cx="660" cy="66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fr-FR" altLang="zh-CN" dirty="0">
                    <a:latin typeface="Comic Sans MS" panose="030F0702030302020204" pitchFamily="66" charset="0"/>
                  </a:endParaRPr>
                </a:p>
              </p:txBody>
            </p:sp>
          </p:grpSp>
        </p:grpSp>
      </p:grp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3124200" y="3259138"/>
            <a:ext cx="1206500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黑体" panose="02010609060101010101" pitchFamily="49" charset="-122"/>
                <a:cs typeface="+mn-cs"/>
              </a:rPr>
              <a:t>filename.obj</a:t>
            </a:r>
            <a:endParaRPr kumimoji="0" lang="en-US" altLang="zh-CN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1162050" y="1524000"/>
            <a:ext cx="2266950" cy="2819400"/>
            <a:chOff x="720" y="960"/>
            <a:chExt cx="1428" cy="1776"/>
          </a:xfrm>
        </p:grpSpPr>
        <p:sp>
          <p:nvSpPr>
            <p:cNvPr id="18468" name="Line 13"/>
            <p:cNvSpPr/>
            <p:nvPr/>
          </p:nvSpPr>
          <p:spPr>
            <a:xfrm flipV="1">
              <a:off x="720" y="2350"/>
              <a:ext cx="696" cy="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65550" name="Text Box 14"/>
            <p:cNvSpPr txBox="1">
              <a:spLocks noChangeArrowheads="1"/>
            </p:cNvSpPr>
            <p:nvPr/>
          </p:nvSpPr>
          <p:spPr bwMode="auto">
            <a:xfrm>
              <a:off x="1393" y="1917"/>
              <a:ext cx="191" cy="81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eaVert"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FFFFFF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预处理</a:t>
              </a:r>
              <a:endParaRPr kumimoji="0" lang="zh-CN" altLang="en-US" b="1" kern="1200" cap="none" spc="0" normalizeH="0" baseline="0" noProof="0"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551" name="Text Box 15"/>
            <p:cNvSpPr txBox="1">
              <a:spLocks noChangeArrowheads="1"/>
            </p:cNvSpPr>
            <p:nvPr/>
          </p:nvSpPr>
          <p:spPr bwMode="auto">
            <a:xfrm>
              <a:off x="1584" y="1917"/>
              <a:ext cx="364" cy="81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eaVert"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编 译</a:t>
              </a:r>
              <a:r>
                <a:rPr kumimoji="0" lang="en-US" altLang="zh-CN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(compile)</a:t>
              </a:r>
              <a:endParaRPr kumimoji="0" lang="en-US" altLang="zh-CN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71" name="Line 16"/>
            <p:cNvSpPr/>
            <p:nvPr/>
          </p:nvSpPr>
          <p:spPr>
            <a:xfrm>
              <a:off x="1632" y="1488"/>
              <a:ext cx="0" cy="4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triangle" w="sm" len="sm"/>
            </a:ln>
          </p:spPr>
        </p:sp>
        <p:grpSp>
          <p:nvGrpSpPr>
            <p:cNvPr id="18472" name="Group 17"/>
            <p:cNvGrpSpPr/>
            <p:nvPr/>
          </p:nvGrpSpPr>
          <p:grpSpPr>
            <a:xfrm>
              <a:off x="1056" y="960"/>
              <a:ext cx="1092" cy="578"/>
              <a:chOff x="2700" y="5028"/>
              <a:chExt cx="1080" cy="660"/>
            </a:xfrm>
          </p:grpSpPr>
          <p:sp>
            <p:nvSpPr>
              <p:cNvPr id="65554" name="Text Box 18"/>
              <p:cNvSpPr txBox="1">
                <a:spLocks noChangeArrowheads="1"/>
              </p:cNvSpPr>
              <p:nvPr/>
            </p:nvSpPr>
            <p:spPr bwMode="auto">
              <a:xfrm>
                <a:off x="2700" y="5184"/>
                <a:ext cx="1080" cy="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zh-CN" altLang="en-US" b="1" kern="1200" cap="none" spc="0" normalizeH="0" baseline="0" noProof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编译器</a:t>
                </a:r>
                <a:endPara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474" name="Oval 19"/>
              <p:cNvSpPr/>
              <p:nvPr/>
            </p:nvSpPr>
            <p:spPr>
              <a:xfrm>
                <a:off x="2880" y="5028"/>
                <a:ext cx="660" cy="660"/>
              </a:xfrm>
              <a:prstGeom prst="ellipse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fr-FR" altLang="zh-CN" dirty="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65556" name="Text Box 20"/>
          <p:cNvSpPr txBox="1">
            <a:spLocks noChangeArrowheads="1"/>
          </p:cNvSpPr>
          <p:nvPr/>
        </p:nvSpPr>
        <p:spPr bwMode="auto">
          <a:xfrm>
            <a:off x="5111750" y="3259138"/>
            <a:ext cx="1206500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en-US" altLang="zh-CN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ea typeface="黑体" panose="02010609060101010101" pitchFamily="49" charset="-122"/>
                <a:cs typeface="+mn-cs"/>
              </a:rPr>
              <a:t>filename.exe</a:t>
            </a:r>
            <a:endParaRPr kumimoji="0" lang="en-US" altLang="zh-CN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Group 21"/>
          <p:cNvGrpSpPr/>
          <p:nvPr/>
        </p:nvGrpSpPr>
        <p:grpSpPr>
          <a:xfrm>
            <a:off x="3124200" y="1524000"/>
            <a:ext cx="2390775" cy="4121150"/>
            <a:chOff x="1968" y="960"/>
            <a:chExt cx="1506" cy="2596"/>
          </a:xfrm>
        </p:grpSpPr>
        <p:sp>
          <p:nvSpPr>
            <p:cNvPr id="65558" name="Text Box 22"/>
            <p:cNvSpPr txBox="1">
              <a:spLocks noChangeArrowheads="1"/>
            </p:cNvSpPr>
            <p:nvPr/>
          </p:nvSpPr>
          <p:spPr bwMode="auto">
            <a:xfrm>
              <a:off x="2061" y="3010"/>
              <a:ext cx="847" cy="54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库函数和</a:t>
              </a:r>
              <a:endPara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其他目标模块</a:t>
              </a:r>
              <a:endPara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59" name="Line 23"/>
            <p:cNvSpPr/>
            <p:nvPr/>
          </p:nvSpPr>
          <p:spPr>
            <a:xfrm>
              <a:off x="1968" y="2304"/>
              <a:ext cx="76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65560" name="Text Box 24"/>
            <p:cNvSpPr txBox="1">
              <a:spLocks noChangeArrowheads="1"/>
            </p:cNvSpPr>
            <p:nvPr/>
          </p:nvSpPr>
          <p:spPr bwMode="auto">
            <a:xfrm>
              <a:off x="2832" y="1920"/>
              <a:ext cx="379" cy="81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eaVert"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链    接</a:t>
              </a:r>
              <a:r>
                <a:rPr kumimoji="0" lang="en-US" altLang="zh-CN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(link)</a:t>
              </a:r>
              <a:endParaRPr kumimoji="0" lang="en-US" altLang="zh-CN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8461" name="Group 25"/>
            <p:cNvGrpSpPr/>
            <p:nvPr/>
          </p:nvGrpSpPr>
          <p:grpSpPr>
            <a:xfrm>
              <a:off x="2626" y="960"/>
              <a:ext cx="848" cy="578"/>
              <a:chOff x="2700" y="5028"/>
              <a:chExt cx="1080" cy="660"/>
            </a:xfrm>
          </p:grpSpPr>
          <p:sp>
            <p:nvSpPr>
              <p:cNvPr id="65562" name="Text Box 26"/>
              <p:cNvSpPr txBox="1">
                <a:spLocks noChangeArrowheads="1"/>
              </p:cNvSpPr>
              <p:nvPr/>
            </p:nvSpPr>
            <p:spPr bwMode="auto">
              <a:xfrm>
                <a:off x="2700" y="5184"/>
                <a:ext cx="1080" cy="3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R="0" algn="ctr" defTabSz="914400">
                  <a:buClrTx/>
                  <a:buSzTx/>
                  <a:buFontTx/>
                  <a:buNone/>
                  <a:defRPr/>
                </a:pPr>
                <a:r>
                  <a:rPr kumimoji="0" lang="zh-CN" altLang="en-US" b="1" kern="1200" cap="none" spc="0" normalizeH="0" baseline="0" noProof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链接器</a:t>
                </a:r>
                <a:endPara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467" name="Oval 27"/>
              <p:cNvSpPr/>
              <p:nvPr/>
            </p:nvSpPr>
            <p:spPr>
              <a:xfrm>
                <a:off x="2880" y="5028"/>
                <a:ext cx="660" cy="660"/>
              </a:xfrm>
              <a:prstGeom prst="ellipse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fr-FR" altLang="zh-CN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8462" name="Line 28"/>
            <p:cNvSpPr/>
            <p:nvPr/>
          </p:nvSpPr>
          <p:spPr>
            <a:xfrm>
              <a:off x="3050" y="1507"/>
              <a:ext cx="0" cy="41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dash"/>
              <a:headEnd type="none" w="med" len="med"/>
              <a:tailEnd type="triangle" w="sm" len="sm"/>
            </a:ln>
          </p:spPr>
        </p:sp>
        <p:sp>
          <p:nvSpPr>
            <p:cNvPr id="18463" name="Line 29"/>
            <p:cNvSpPr/>
            <p:nvPr/>
          </p:nvSpPr>
          <p:spPr>
            <a:xfrm>
              <a:off x="2496" y="2496"/>
              <a:ext cx="33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18464" name="Line 30"/>
            <p:cNvSpPr/>
            <p:nvPr/>
          </p:nvSpPr>
          <p:spPr>
            <a:xfrm flipH="1">
              <a:off x="2496" y="2496"/>
              <a:ext cx="0" cy="52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65" name="AutoShape 31"/>
            <p:cNvSpPr/>
            <p:nvPr/>
          </p:nvSpPr>
          <p:spPr>
            <a:xfrm>
              <a:off x="2061" y="2873"/>
              <a:ext cx="847" cy="683"/>
            </a:xfrm>
            <a:prstGeom prst="can">
              <a:avLst>
                <a:gd name="adj" fmla="val 25000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fr-FR" altLang="zh-CN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65568" name="Line 32"/>
          <p:cNvSpPr/>
          <p:nvPr/>
        </p:nvSpPr>
        <p:spPr>
          <a:xfrm flipV="1">
            <a:off x="890588" y="4343400"/>
            <a:ext cx="0" cy="1519238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triangle" w="sm" len="sm"/>
          </a:ln>
        </p:spPr>
      </p:sp>
      <p:sp>
        <p:nvSpPr>
          <p:cNvPr id="65569" name="Line 33"/>
          <p:cNvSpPr/>
          <p:nvPr/>
        </p:nvSpPr>
        <p:spPr>
          <a:xfrm>
            <a:off x="838200" y="5867400"/>
            <a:ext cx="69342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none" w="med" len="med"/>
          </a:ln>
        </p:spPr>
      </p:sp>
      <p:sp>
        <p:nvSpPr>
          <p:cNvPr id="65570" name="Line 34"/>
          <p:cNvSpPr/>
          <p:nvPr/>
        </p:nvSpPr>
        <p:spPr>
          <a:xfrm>
            <a:off x="2901950" y="4343400"/>
            <a:ext cx="0" cy="1519238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5571" name="Text Box 35"/>
          <p:cNvSpPr txBox="1">
            <a:spLocks noChangeArrowheads="1"/>
          </p:cNvSpPr>
          <p:nvPr/>
        </p:nvSpPr>
        <p:spPr bwMode="auto">
          <a:xfrm>
            <a:off x="4911725" y="4343400"/>
            <a:ext cx="603250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出错</a:t>
            </a:r>
            <a:endParaRPr kumimoji="0" lang="zh-CN" altLang="en-US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72" name="Text Box 36"/>
          <p:cNvSpPr txBox="1">
            <a:spLocks noChangeArrowheads="1"/>
          </p:cNvSpPr>
          <p:nvPr/>
        </p:nvSpPr>
        <p:spPr bwMode="auto">
          <a:xfrm>
            <a:off x="2901950" y="4343400"/>
            <a:ext cx="601663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出错</a:t>
            </a:r>
            <a:endParaRPr kumimoji="0" lang="zh-CN" altLang="en-US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" name="Group 37"/>
          <p:cNvGrpSpPr/>
          <p:nvPr/>
        </p:nvGrpSpPr>
        <p:grpSpPr>
          <a:xfrm>
            <a:off x="5105400" y="2819400"/>
            <a:ext cx="1981200" cy="1524000"/>
            <a:chOff x="3216" y="1776"/>
            <a:chExt cx="1248" cy="960"/>
          </a:xfrm>
        </p:grpSpPr>
        <p:sp>
          <p:nvSpPr>
            <p:cNvPr id="18456" name="Line 38"/>
            <p:cNvSpPr/>
            <p:nvPr/>
          </p:nvSpPr>
          <p:spPr>
            <a:xfrm flipV="1">
              <a:off x="3216" y="2304"/>
              <a:ext cx="81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  <p:sp>
          <p:nvSpPr>
            <p:cNvPr id="65575" name="Text Box 39"/>
            <p:cNvSpPr txBox="1">
              <a:spLocks noChangeArrowheads="1"/>
            </p:cNvSpPr>
            <p:nvPr/>
          </p:nvSpPr>
          <p:spPr bwMode="auto">
            <a:xfrm>
              <a:off x="4080" y="1776"/>
              <a:ext cx="384" cy="96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rgbClr val="000000"/>
              </a:solidFill>
              <a:miter lim="800000"/>
            </a:ln>
          </p:spPr>
          <p:txBody>
            <a:bodyPr vert="eaVert"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执    行</a:t>
              </a:r>
              <a:r>
                <a:rPr kumimoji="0" lang="en-US" altLang="zh-CN" b="1" kern="1200" cap="none" spc="0" normalizeH="0" baseline="0" noProof="0">
                  <a:solidFill>
                    <a:schemeClr val="tx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(excute/run)</a:t>
              </a:r>
              <a:endParaRPr kumimoji="0" lang="en-US" altLang="zh-CN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Group 40"/>
          <p:cNvGrpSpPr/>
          <p:nvPr/>
        </p:nvGrpSpPr>
        <p:grpSpPr>
          <a:xfrm>
            <a:off x="7162800" y="3276600"/>
            <a:ext cx="1612900" cy="474663"/>
            <a:chOff x="4360" y="2053"/>
            <a:chExt cx="1016" cy="299"/>
          </a:xfrm>
        </p:grpSpPr>
        <p:sp>
          <p:nvSpPr>
            <p:cNvPr id="65577" name="Text Box 41"/>
            <p:cNvSpPr txBox="1">
              <a:spLocks noChangeArrowheads="1"/>
            </p:cNvSpPr>
            <p:nvPr/>
          </p:nvSpPr>
          <p:spPr bwMode="auto">
            <a:xfrm>
              <a:off x="4360" y="2053"/>
              <a:ext cx="380" cy="274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b="1" kern="1200" cap="none" spc="0" normalizeH="0" baseline="0" noProof="0">
                  <a:effectLst>
                    <a:outerShdw blurRad="38100" dist="38100" dir="2700000" algn="tl">
                      <a:srgbClr val="C0C0C0"/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结果</a:t>
              </a:r>
              <a:endPara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455" name="Line 42"/>
            <p:cNvSpPr/>
            <p:nvPr/>
          </p:nvSpPr>
          <p:spPr>
            <a:xfrm>
              <a:off x="4368" y="2352"/>
              <a:ext cx="100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sm" len="sm"/>
            </a:ln>
          </p:spPr>
        </p:sp>
      </p:grpSp>
      <p:sp>
        <p:nvSpPr>
          <p:cNvPr id="65579" name="Text Box 43"/>
          <p:cNvSpPr txBox="1">
            <a:spLocks noChangeArrowheads="1"/>
          </p:cNvSpPr>
          <p:nvPr/>
        </p:nvSpPr>
        <p:spPr bwMode="auto">
          <a:xfrm>
            <a:off x="6711950" y="4343400"/>
            <a:ext cx="603250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出错</a:t>
            </a:r>
            <a:endParaRPr kumimoji="0" lang="zh-CN" altLang="en-US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80" name="Text Box 44"/>
          <p:cNvSpPr txBox="1">
            <a:spLocks noChangeArrowheads="1"/>
          </p:cNvSpPr>
          <p:nvPr/>
        </p:nvSpPr>
        <p:spPr bwMode="auto">
          <a:xfrm>
            <a:off x="7907338" y="4348163"/>
            <a:ext cx="603250" cy="434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出错</a:t>
            </a:r>
            <a:endParaRPr kumimoji="0" lang="zh-CN" altLang="en-US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581" name="Line 45"/>
          <p:cNvSpPr/>
          <p:nvPr/>
        </p:nvSpPr>
        <p:spPr>
          <a:xfrm>
            <a:off x="4876800" y="4343400"/>
            <a:ext cx="0" cy="1519238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5582" name="Line 46"/>
          <p:cNvSpPr/>
          <p:nvPr/>
        </p:nvSpPr>
        <p:spPr>
          <a:xfrm>
            <a:off x="6705600" y="4343400"/>
            <a:ext cx="0" cy="1519238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5583" name="Line 47"/>
          <p:cNvSpPr/>
          <p:nvPr/>
        </p:nvSpPr>
        <p:spPr>
          <a:xfrm>
            <a:off x="7772400" y="3810000"/>
            <a:ext cx="0" cy="205263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65584" name="Text Box 48"/>
          <p:cNvSpPr txBox="1">
            <a:spLocks noChangeArrowheads="1"/>
          </p:cNvSpPr>
          <p:nvPr/>
        </p:nvSpPr>
        <p:spPr bwMode="auto">
          <a:xfrm>
            <a:off x="3048000" y="6019800"/>
            <a:ext cx="2590800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R="0" algn="ctr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调试</a:t>
            </a:r>
            <a:r>
              <a:rPr kumimoji="0" lang="en-US" altLang="zh-CN" sz="2800" b="1" kern="1200" cap="none" spc="0" normalizeH="0" baseline="0" noProof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debug</a:t>
            </a:r>
            <a:endParaRPr kumimoji="0" lang="en-US" altLang="zh-CN" sz="28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5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5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5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5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5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65547" grpId="0"/>
      <p:bldP spid="65556" grpId="0"/>
      <p:bldP spid="65571" grpId="0"/>
      <p:bldP spid="65572" grpId="0"/>
      <p:bldP spid="65579" grpId="0"/>
      <p:bldP spid="65580" grpId="0"/>
      <p:bldP spid="655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2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7924800" cy="914400"/>
          </a:xfrm>
        </p:spPr>
        <p:txBody>
          <a:bodyPr vert="horz" wrap="square" lIns="91440" tIns="45720" rIns="91440" bIns="45720" anchor="b" anchorCtr="0"/>
          <a:p>
            <a:pPr eaLnBrk="1" hangingPunct="1"/>
            <a:r>
              <a:rPr lang="zh-CN" altLang="en-US" dirty="0"/>
              <a:t>总结：简单</a:t>
            </a:r>
            <a:r>
              <a:rPr lang="en-US" altLang="zh-CN" dirty="0"/>
              <a:t>C</a:t>
            </a:r>
            <a:r>
              <a:rPr lang="zh-CN" altLang="en-US" dirty="0"/>
              <a:t>语言程序设计步骤</a:t>
            </a:r>
            <a:endParaRPr lang="zh-CN" altLang="en-US" dirty="0"/>
          </a:p>
        </p:txBody>
      </p:sp>
      <p:sp>
        <p:nvSpPr>
          <p:cNvPr id="68611" name="Rectangle 3"/>
          <p:cNvSpPr>
            <a:spLocks noGrp="1"/>
          </p:cNvSpPr>
          <p:nvPr>
            <p:ph type="body" sz="half" idx="4294967295"/>
          </p:nvPr>
        </p:nvSpPr>
        <p:spPr>
          <a:xfrm>
            <a:off x="304800" y="1676400"/>
            <a:ext cx="7696200" cy="137160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Tx/>
              <a:buFont typeface="Wingdings" panose="05000000000000000000" pitchFamily="2" charset="2"/>
              <a:defRPr sz="2800"/>
            </a:lvl1pPr>
            <a:lvl2pPr lvl="1">
              <a:buClr>
                <a:schemeClr val="tx2"/>
              </a:buClr>
              <a:buSzPct val="85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95000"/>
              <a:buFont typeface="Wingdings 2" panose="05020102010507070707" pitchFamily="18" charset="2"/>
              <a:defRPr sz="2000"/>
            </a:lvl3pPr>
            <a:lvl4pPr lvl="3">
              <a:buClr>
                <a:schemeClr val="tx2"/>
              </a:buClr>
              <a:buSzPct val="9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Tx/>
              <a:buFont typeface="Wingdings 2" panose="05020102010507070707" pitchFamily="18" charset="2"/>
              <a:defRPr sz="1800"/>
            </a:lvl5pPr>
          </a:lstStyle>
          <a:p>
            <a:pPr marL="609600" lvl="0" indent="-609600" eaLnBrk="1" hangingPunct="1">
              <a:buFont typeface="Wingdings" panose="05000000000000000000" pitchFamily="2" charset="2"/>
              <a:buAutoNum type="arabicPeriod"/>
            </a:pPr>
            <a:r>
              <a:rPr lang="zh-CN" altLang="en-US" sz="3200" dirty="0"/>
              <a:t>分析问题，设计解决方案</a:t>
            </a:r>
            <a:endParaRPr lang="zh-CN" altLang="en-US" sz="3200" dirty="0"/>
          </a:p>
          <a:p>
            <a:pPr marL="609600" lvl="0" indent="-609600" eaLnBrk="1" hangingPunct="1">
              <a:buFont typeface="Wingdings" panose="05000000000000000000" pitchFamily="2" charset="2"/>
              <a:buAutoNum type="arabicPeriod"/>
            </a:pPr>
            <a:r>
              <a:rPr lang="zh-CN" altLang="en-US" sz="3200" dirty="0"/>
              <a:t>编写</a:t>
            </a:r>
            <a:r>
              <a:rPr lang="en-US" altLang="zh-CN" sz="3200" dirty="0"/>
              <a:t>C</a:t>
            </a:r>
            <a:r>
              <a:rPr lang="zh-CN" altLang="en-US" sz="3200" dirty="0"/>
              <a:t>语言程序代码</a:t>
            </a:r>
            <a:endParaRPr lang="zh-CN" altLang="en-US" sz="3200" dirty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04800" y="3276600"/>
            <a:ext cx="8229600" cy="13112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609600" indent="-609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0600" indent="-5334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526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09800" indent="-3810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129FF"/>
              </a:buClr>
              <a:buSzTx/>
              <a:buFont typeface="Wingdings" panose="05000000000000000000" pitchFamily="2" charset="2"/>
              <a:buAutoNum type="arabicPeriod" startAt="3"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上机操作（编辑、编译、链接和执行）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613" name="Line 5"/>
          <p:cNvSpPr/>
          <p:nvPr/>
        </p:nvSpPr>
        <p:spPr>
          <a:xfrm flipV="1">
            <a:off x="152400" y="3124200"/>
            <a:ext cx="74676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8614" name="AutoShape 6"/>
          <p:cNvSpPr>
            <a:spLocks noChangeArrowheads="1"/>
          </p:cNvSpPr>
          <p:nvPr/>
        </p:nvSpPr>
        <p:spPr bwMode="auto">
          <a:xfrm>
            <a:off x="5867400" y="1600200"/>
            <a:ext cx="2514600" cy="1371600"/>
          </a:xfrm>
          <a:prstGeom prst="wedgeRoundRectCallout">
            <a:avLst>
              <a:gd name="adj1" fmla="val -88699"/>
              <a:gd name="adj2" fmla="val 1678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理论课的主要内容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615" name="AutoShape 7"/>
          <p:cNvSpPr>
            <a:spLocks noChangeArrowheads="1"/>
          </p:cNvSpPr>
          <p:nvPr/>
        </p:nvSpPr>
        <p:spPr bwMode="auto">
          <a:xfrm>
            <a:off x="1905000" y="4038600"/>
            <a:ext cx="7162800" cy="2514600"/>
          </a:xfrm>
          <a:prstGeom prst="wedgeRoundRectCallout">
            <a:avLst>
              <a:gd name="adj1" fmla="val -69569"/>
              <a:gd name="adj2" fmla="val -6382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实验课的主要内容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上述每个步骤都可能出现很多错误，具体有三种错误：语法错误、逻辑错误、运行错误。总之，出现错误就要进行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调试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调试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(debug)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: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去掉程序中的错误的过程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charRg st="1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8615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charRg st="9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8615">
                                            <p:txEl>
                                              <p:charRg st="9" end="6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>
                                            <p:txEl>
                                              <p:charRg st="63" end="8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8615">
                                            <p:txEl>
                                              <p:charRg st="63" end="8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/>
      <p:bldP spid="68612" grpId="0"/>
      <p:bldP spid="68614" grpId="0" animBg="1"/>
      <p:bldP spid="68615" grpId="0" animBg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>
          <a:xfrm>
            <a:off x="215900" y="1700213"/>
            <a:ext cx="8534400" cy="612775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en-US" altLang="zh-CN" dirty="0"/>
              <a:t>f(x)=x+1;</a:t>
            </a:r>
            <a:endParaRPr lang="en-US" altLang="zh-CN" dirty="0"/>
          </a:p>
        </p:txBody>
      </p:sp>
      <p:sp>
        <p:nvSpPr>
          <p:cNvPr id="20483" name="AutoShape 8"/>
          <p:cNvSpPr/>
          <p:nvPr/>
        </p:nvSpPr>
        <p:spPr>
          <a:xfrm>
            <a:off x="142875" y="368300"/>
            <a:ext cx="9001125" cy="1143000"/>
          </a:xfrm>
          <a:prstGeom prst="wedgeRoundRectCallout">
            <a:avLst>
              <a:gd name="adj1" fmla="val -36227"/>
              <a:gd name="adj2" fmla="val 71389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r>
              <a:rPr lang="zh-CN" altLang="en-US" sz="2800" b="1" dirty="0">
                <a:latin typeface="Arial" panose="020B0604020202020204" pitchFamily="34" charset="0"/>
              </a:rPr>
              <a:t>语言都是以函数的形式来体现的，大家回顾一下数学函数的表现形式，比如：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9" name="Rectangle 3"/>
          <p:cNvSpPr txBox="1"/>
          <p:nvPr/>
        </p:nvSpPr>
        <p:spPr>
          <a:xfrm>
            <a:off x="215900" y="4100513"/>
            <a:ext cx="8534400" cy="6127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200" dirty="0">
                <a:latin typeface="Arial" panose="020B0604020202020204" pitchFamily="34" charset="0"/>
              </a:rPr>
              <a:t>int f(int x) </a:t>
            </a:r>
            <a:endParaRPr lang="en-US" altLang="zh-CN" sz="3200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200" dirty="0">
                <a:latin typeface="Arial" panose="020B0604020202020204" pitchFamily="34" charset="0"/>
              </a:rPr>
              <a:t>{</a:t>
            </a:r>
            <a:endParaRPr lang="en-US" altLang="zh-CN" sz="3200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200" dirty="0">
                <a:latin typeface="Arial" panose="020B0604020202020204" pitchFamily="34" charset="0"/>
              </a:rPr>
              <a:t>	return (x+1);</a:t>
            </a:r>
            <a:endParaRPr lang="en-US" altLang="zh-CN" sz="3200" dirty="0"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en-US" altLang="zh-CN" sz="3200" dirty="0">
                <a:latin typeface="Arial" panose="020B0604020202020204" pitchFamily="34" charset="0"/>
              </a:rPr>
              <a:t>}</a:t>
            </a:r>
            <a:endParaRPr lang="en-US" altLang="zh-CN" sz="3200" dirty="0">
              <a:latin typeface="Arial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>
          <a:xfrm>
            <a:off x="142875" y="2768600"/>
            <a:ext cx="9001125" cy="1143000"/>
          </a:xfrm>
          <a:prstGeom prst="wedgeRoundRectCallout">
            <a:avLst>
              <a:gd name="adj1" fmla="val -36227"/>
              <a:gd name="adj2" fmla="val 71389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2800" b="1" dirty="0">
                <a:latin typeface="Arial" panose="020B0604020202020204" pitchFamily="34" charset="0"/>
              </a:rPr>
              <a:t>注意：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r>
              <a:rPr lang="zh-CN" altLang="en-US" sz="2800" b="1" dirty="0">
                <a:latin typeface="Arial" panose="020B0604020202020204" pitchFamily="34" charset="0"/>
              </a:rPr>
              <a:t>语言的函数的表现形式与数学函数的表现形式的区别：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charRg st="0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build="p"/>
      <p:bldP spid="9" grpId="0"/>
      <p:bldP spid="10" grpId="0" animBg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Rectangle 3"/>
          <p:cNvSpPr txBox="1"/>
          <p:nvPr/>
        </p:nvSpPr>
        <p:spPr>
          <a:xfrm>
            <a:off x="215900" y="2420938"/>
            <a:ext cx="8534400" cy="6127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fr-FR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void main(void) </a:t>
            </a:r>
            <a:endParaRPr lang="fr-FR" altLang="zh-CN" sz="3200" dirty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fr-FR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{</a:t>
            </a:r>
            <a:endParaRPr lang="fr-FR" altLang="zh-CN" sz="3200" dirty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fr-FR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	printf("</a:t>
            </a:r>
            <a:r>
              <a:rPr lang="zh-CN" altLang="en-US" sz="3200" dirty="0">
                <a:solidFill>
                  <a:srgbClr val="0033CC"/>
                </a:solidFill>
                <a:latin typeface="Arial" panose="020B0604020202020204" pitchFamily="34" charset="0"/>
              </a:rPr>
              <a:t>当</a:t>
            </a:r>
            <a:r>
              <a:rPr lang="en-US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x=3</a:t>
            </a:r>
            <a:r>
              <a:rPr lang="zh-CN" altLang="en-US" sz="3200" dirty="0">
                <a:solidFill>
                  <a:srgbClr val="0033CC"/>
                </a:solidFill>
                <a:latin typeface="Arial" panose="020B0604020202020204" pitchFamily="34" charset="0"/>
              </a:rPr>
              <a:t>时，</a:t>
            </a:r>
            <a:r>
              <a:rPr lang="fr-FR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f(x)=%d.",f(3));</a:t>
            </a:r>
            <a:endParaRPr lang="fr-FR" altLang="zh-CN" sz="3200" dirty="0">
              <a:solidFill>
                <a:srgbClr val="0033CC"/>
              </a:solidFill>
              <a:latin typeface="Arial" panose="020B0604020202020204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fr-FR" altLang="zh-CN" sz="3200" dirty="0">
                <a:solidFill>
                  <a:srgbClr val="0033CC"/>
                </a:solidFill>
                <a:latin typeface="Arial" panose="020B0604020202020204" pitchFamily="34" charset="0"/>
              </a:rPr>
              <a:t>}</a:t>
            </a:r>
            <a:endParaRPr lang="fr-FR" altLang="zh-CN" sz="3200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sp>
        <p:nvSpPr>
          <p:cNvPr id="21507" name="AutoShape 8"/>
          <p:cNvSpPr/>
          <p:nvPr/>
        </p:nvSpPr>
        <p:spPr>
          <a:xfrm>
            <a:off x="295275" y="885825"/>
            <a:ext cx="9001125" cy="1143000"/>
          </a:xfrm>
          <a:prstGeom prst="wedgeRoundRectCallout">
            <a:avLst>
              <a:gd name="adj1" fmla="val -36227"/>
              <a:gd name="adj2" fmla="val 71389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2800" b="1" dirty="0">
                <a:latin typeface="Arial" panose="020B0604020202020204" pitchFamily="34" charset="0"/>
              </a:rPr>
              <a:t>思考题：如何把计算的结果显示出来呢？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6" name="AutoShape 8"/>
          <p:cNvSpPr/>
          <p:nvPr/>
        </p:nvSpPr>
        <p:spPr>
          <a:xfrm>
            <a:off x="215900" y="5013325"/>
            <a:ext cx="8999538" cy="1143000"/>
          </a:xfrm>
          <a:prstGeom prst="wedgeRoundRectCallout">
            <a:avLst>
              <a:gd name="adj1" fmla="val -27588"/>
              <a:gd name="adj2" fmla="val -119278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r>
              <a:rPr lang="zh-CN" altLang="en-US" sz="2800" b="1" dirty="0">
                <a:latin typeface="Arial" panose="020B0604020202020204" pitchFamily="34" charset="0"/>
              </a:rPr>
              <a:t>注意：</a:t>
            </a:r>
            <a:r>
              <a:rPr lang="en-US" altLang="zh-CN" sz="2800" b="1" dirty="0">
                <a:latin typeface="Arial" panose="020B0604020202020204" pitchFamily="34" charset="0"/>
              </a:rPr>
              <a:t>C</a:t>
            </a:r>
            <a:r>
              <a:rPr lang="zh-CN" altLang="en-US" sz="2800" b="1" dirty="0">
                <a:latin typeface="Arial" panose="020B0604020202020204" pitchFamily="34" charset="0"/>
              </a:rPr>
              <a:t>语言的函数，不仅可以描述数学函数，而且，可以描述文字的的表达。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 vert="horz" wrap="square" lIns="91440" tIns="45720" rIns="91440" bIns="45720" anchor="b" anchorCtr="0"/>
          <a:p>
            <a:pPr eaLnBrk="1" hangingPunct="1"/>
            <a:r>
              <a:rPr lang="en-US" altLang="zh-CN" dirty="0"/>
              <a:t>C</a:t>
            </a:r>
            <a:r>
              <a:rPr lang="zh-CN" altLang="en-US" dirty="0"/>
              <a:t>语言程序开发环境 </a:t>
            </a:r>
            <a:endParaRPr lang="zh-CN" alt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altLang="zh-CN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gcc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GUN C Compile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，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UNIX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以及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Linux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平台上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C/C++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标准编译器） 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Turbo C 2.0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DOS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平台上的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编译器）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Visual C++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Windows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平台上的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C/C++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编译器）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使用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VC6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源文件，每个源文件都分成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步骤：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）创建工程文件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(.</a:t>
            </a:r>
            <a:r>
              <a:rPr kumimoji="0" lang="en-US" altLang="zh-CN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dsw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和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altLang="zh-CN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dsp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；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）创建源文件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(.</a:t>
            </a:r>
            <a:r>
              <a:rPr kumimoji="0" lang="en-US" altLang="zh-CN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cpp</a:t>
            </a: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45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charRg st="45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9">
                                            <p:txEl>
                                              <p:charRg st="45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>
                                            <p:txEl>
                                              <p:charRg st="45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70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charRg st="70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579">
                                            <p:txEl>
                                              <p:charRg st="70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charRg st="102" end="1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888" y="1090613"/>
            <a:ext cx="5726112" cy="5767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TextBox 2"/>
          <p:cNvSpPr txBox="1"/>
          <p:nvPr/>
        </p:nvSpPr>
        <p:spPr>
          <a:xfrm>
            <a:off x="1008063" y="333375"/>
            <a:ext cx="6227762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latin typeface="Arial" panose="020B0604020202020204" pitchFamily="34" charset="0"/>
              </a:rPr>
              <a:t>启动</a:t>
            </a:r>
            <a:r>
              <a:rPr lang="en-US" altLang="zh-CN" sz="3200" b="1" dirty="0">
                <a:latin typeface="Arial" panose="020B0604020202020204" pitchFamily="34" charset="0"/>
              </a:rPr>
              <a:t>VC6</a:t>
            </a:r>
            <a:r>
              <a:rPr lang="zh-CN" altLang="en-US" sz="3200" b="1" dirty="0">
                <a:latin typeface="Arial" panose="020B0604020202020204" pitchFamily="34" charset="0"/>
              </a:rPr>
              <a:t>；创建</a:t>
            </a:r>
            <a:r>
              <a:rPr lang="en-US" altLang="zh-CN" sz="3200" b="1" dirty="0">
                <a:latin typeface="Arial" panose="020B0604020202020204" pitchFamily="34" charset="0"/>
              </a:rPr>
              <a:t>ex101</a:t>
            </a:r>
            <a:r>
              <a:rPr lang="zh-CN" altLang="en-US" sz="3200" b="1" dirty="0">
                <a:latin typeface="Arial" panose="020B0604020202020204" pitchFamily="34" charset="0"/>
              </a:rPr>
              <a:t>的工程文件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5988" y="0"/>
            <a:ext cx="2949575" cy="1779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784350"/>
            <a:ext cx="7497763" cy="4868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TextBox 1"/>
          <p:cNvSpPr txBox="1"/>
          <p:nvPr/>
        </p:nvSpPr>
        <p:spPr>
          <a:xfrm>
            <a:off x="539750" y="549275"/>
            <a:ext cx="8316913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b="1" dirty="0">
                <a:latin typeface="Arial" panose="020B0604020202020204" pitchFamily="34" charset="0"/>
              </a:rPr>
              <a:t>	</a:t>
            </a:r>
            <a:r>
              <a:rPr lang="zh-CN" altLang="en-US" sz="3600" b="1" dirty="0">
                <a:latin typeface="Arial" panose="020B0604020202020204" pitchFamily="34" charset="0"/>
              </a:rPr>
              <a:t>点击“</a:t>
            </a:r>
            <a:r>
              <a:rPr lang="en-US" altLang="zh-CN" sz="3600" b="1" dirty="0">
                <a:latin typeface="Arial" panose="020B0604020202020204" pitchFamily="34" charset="0"/>
              </a:rPr>
              <a:t>OK</a:t>
            </a:r>
            <a:r>
              <a:rPr lang="zh-CN" altLang="en-US" sz="3600" b="1" dirty="0">
                <a:latin typeface="Arial" panose="020B0604020202020204" pitchFamily="34" charset="0"/>
              </a:rPr>
              <a:t>”，再点击“</a:t>
            </a:r>
            <a:r>
              <a:rPr lang="en-US" altLang="zh-CN" sz="3600" b="1" dirty="0">
                <a:latin typeface="Arial" panose="020B0604020202020204" pitchFamily="34" charset="0"/>
              </a:rPr>
              <a:t>Finish</a:t>
            </a:r>
            <a:r>
              <a:rPr lang="zh-CN" altLang="en-US" sz="3600" b="1" dirty="0">
                <a:latin typeface="Arial" panose="020B0604020202020204" pitchFamily="34" charset="0"/>
              </a:rPr>
              <a:t>”，最后，再点击“</a:t>
            </a:r>
            <a:r>
              <a:rPr lang="en-US" altLang="zh-CN" sz="3600" b="1" dirty="0">
                <a:latin typeface="Arial" panose="020B0604020202020204" pitchFamily="34" charset="0"/>
              </a:rPr>
              <a:t>OK</a:t>
            </a:r>
            <a:r>
              <a:rPr lang="zh-CN" altLang="en-US" sz="3600" b="1" dirty="0">
                <a:latin typeface="Arial" panose="020B0604020202020204" pitchFamily="34" charset="0"/>
              </a:rPr>
              <a:t>”，</a:t>
            </a:r>
            <a:r>
              <a:rPr lang="en-US" altLang="zh-CN" sz="3600" b="1" dirty="0">
                <a:latin typeface="Arial" panose="020B0604020202020204" pitchFamily="34" charset="0"/>
              </a:rPr>
              <a:t>ex101</a:t>
            </a:r>
            <a:r>
              <a:rPr lang="zh-CN" altLang="en-US" sz="3600" b="1" dirty="0">
                <a:latin typeface="Arial" panose="020B0604020202020204" pitchFamily="34" charset="0"/>
              </a:rPr>
              <a:t>的工程文件被创建。</a:t>
            </a:r>
            <a:endParaRPr lang="en-US" altLang="zh-CN" sz="3600" b="1" dirty="0">
              <a:latin typeface="Arial" panose="020B0604020202020204" pitchFamily="34" charset="0"/>
            </a:endParaRPr>
          </a:p>
          <a:p>
            <a:r>
              <a:rPr lang="en-US" altLang="zh-CN" sz="3600" b="1" dirty="0">
                <a:latin typeface="Arial" panose="020B0604020202020204" pitchFamily="34" charset="0"/>
              </a:rPr>
              <a:t>	</a:t>
            </a:r>
            <a:r>
              <a:rPr lang="zh-CN" altLang="en-US" sz="3600" b="1" dirty="0">
                <a:latin typeface="Arial" panose="020B0604020202020204" pitchFamily="34" charset="0"/>
              </a:rPr>
              <a:t>再一次“新建”文件，不过，这一次是新建源文件。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4325" y="3411538"/>
            <a:ext cx="5327650" cy="32146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96863"/>
            <a:ext cx="8523287" cy="5545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288" y="5984875"/>
            <a:ext cx="8316912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600" b="1" dirty="0">
                <a:latin typeface="Arial" panose="020B0604020202020204" pitchFamily="34" charset="0"/>
              </a:rPr>
              <a:t>注意：与创建工程文件对话框不同。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TextBox 1"/>
          <p:cNvSpPr txBox="1"/>
          <p:nvPr/>
        </p:nvSpPr>
        <p:spPr>
          <a:xfrm>
            <a:off x="814388" y="512763"/>
            <a:ext cx="831691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b="1" dirty="0">
                <a:latin typeface="Arial" panose="020B0604020202020204" pitchFamily="34" charset="0"/>
              </a:rPr>
              <a:t>	</a:t>
            </a:r>
            <a:r>
              <a:rPr lang="zh-CN" altLang="en-US" sz="3600" b="1" dirty="0">
                <a:latin typeface="Arial" panose="020B0604020202020204" pitchFamily="34" charset="0"/>
              </a:rPr>
              <a:t>编辑源文件。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  <p:pic>
        <p:nvPicPr>
          <p:cNvPr id="25603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4325" y="1449388"/>
            <a:ext cx="4414838" cy="2039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225" y="4540250"/>
            <a:ext cx="515938" cy="557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1"/>
          <p:cNvSpPr txBox="1"/>
          <p:nvPr/>
        </p:nvSpPr>
        <p:spPr>
          <a:xfrm>
            <a:off x="863600" y="3357563"/>
            <a:ext cx="7885113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600" b="1" dirty="0">
                <a:latin typeface="Arial" panose="020B0604020202020204" pitchFamily="34" charset="0"/>
              </a:rPr>
              <a:t>	 </a:t>
            </a:r>
            <a:r>
              <a:rPr lang="zh-CN" altLang="en-US" sz="3600" b="1" dirty="0">
                <a:latin typeface="Arial" panose="020B0604020202020204" pitchFamily="34" charset="0"/>
              </a:rPr>
              <a:t>然后点击感叹号“！”，点击“</a:t>
            </a:r>
            <a:r>
              <a:rPr lang="en-US" altLang="zh-CN" sz="3600" b="1" dirty="0">
                <a:latin typeface="Arial" panose="020B0604020202020204" pitchFamily="34" charset="0"/>
              </a:rPr>
              <a:t>Y</a:t>
            </a:r>
            <a:r>
              <a:rPr lang="zh-CN" altLang="en-US" sz="3600" b="1" dirty="0">
                <a:latin typeface="Arial" panose="020B0604020202020204" pitchFamily="34" charset="0"/>
              </a:rPr>
              <a:t>”，完成编译、链接和执行；</a:t>
            </a:r>
            <a:endParaRPr lang="en-US" altLang="zh-CN" sz="3600" b="1" dirty="0">
              <a:latin typeface="Arial" panose="020B0604020202020204" pitchFamily="34" charset="0"/>
            </a:endParaRPr>
          </a:p>
          <a:p>
            <a:r>
              <a:rPr lang="en-US" altLang="zh-CN" sz="3600" b="1" dirty="0">
                <a:latin typeface="Arial" panose="020B0604020202020204" pitchFamily="34" charset="0"/>
              </a:rPr>
              <a:t>	</a:t>
            </a:r>
            <a:r>
              <a:rPr lang="zh-CN" altLang="en-US" sz="3600" b="1" dirty="0">
                <a:latin typeface="Arial" panose="020B0604020202020204" pitchFamily="34" charset="0"/>
              </a:rPr>
              <a:t>或者，点击     ，完成编译、链接。</a:t>
            </a:r>
            <a:endParaRPr lang="zh-CN" altLang="en-US" sz="36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31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charRg st="31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775" y="260350"/>
            <a:ext cx="8466138" cy="612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  <p:sndAc>
      <p:stSnd>
        <p:snd r:embed="rId2" name="suction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628775"/>
            <a:ext cx="8534400" cy="4498975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en-US" altLang="zh-CN" sz="2800" dirty="0"/>
              <a:t>/*ex101.c-</a:t>
            </a:r>
            <a:r>
              <a:rPr lang="zh-CN" altLang="en-US" sz="2800" dirty="0">
                <a:solidFill>
                  <a:srgbClr val="339933"/>
                </a:solidFill>
              </a:rPr>
              <a:t>在屏幕上输出</a:t>
            </a:r>
            <a:r>
              <a:rPr lang="en-US" altLang="zh-CN" sz="2800" dirty="0">
                <a:solidFill>
                  <a:srgbClr val="339933"/>
                </a:solidFill>
              </a:rPr>
              <a:t>This is a C program.</a:t>
            </a:r>
            <a:r>
              <a:rPr lang="en-US" altLang="zh-CN" sz="2800" dirty="0"/>
              <a:t> */</a:t>
            </a:r>
            <a:endParaRPr lang="en-US" altLang="zh-CN" sz="2800" dirty="0"/>
          </a:p>
          <a:p>
            <a:pPr eaLnBrk="1" hangingPunct="1">
              <a:buNone/>
            </a:pPr>
            <a:r>
              <a:rPr lang="en-US" altLang="zh-CN" dirty="0"/>
              <a:t>#</a:t>
            </a:r>
            <a:r>
              <a:rPr lang="en-US" altLang="zh-CN" dirty="0">
                <a:solidFill>
                  <a:srgbClr val="0033CC"/>
                </a:solidFill>
              </a:rPr>
              <a:t>include</a:t>
            </a:r>
            <a:r>
              <a:rPr lang="en-US" altLang="zh-CN" dirty="0"/>
              <a:t>  &lt;stdio.h&gt;</a:t>
            </a:r>
            <a:endParaRPr lang="en-US" altLang="zh-CN" dirty="0"/>
          </a:p>
          <a:p>
            <a:pPr eaLnBrk="1" hangingPunct="1">
              <a:buNone/>
            </a:pPr>
            <a:r>
              <a:rPr lang="en-US" altLang="zh-CN" dirty="0"/>
              <a:t> </a:t>
            </a:r>
            <a:r>
              <a:rPr lang="en-US" altLang="zh-CN" dirty="0">
                <a:solidFill>
                  <a:srgbClr val="0033CC"/>
                </a:solidFill>
              </a:rPr>
              <a:t>int</a:t>
            </a:r>
            <a:r>
              <a:rPr lang="en-US" altLang="zh-CN" dirty="0"/>
              <a:t> main() </a:t>
            </a:r>
            <a:endParaRPr lang="en-US" altLang="zh-CN" dirty="0"/>
          </a:p>
          <a:p>
            <a:pPr eaLnBrk="1" hangingPunct="1">
              <a:buNone/>
            </a:pPr>
            <a:r>
              <a:rPr lang="en-US" altLang="zh-CN" dirty="0"/>
              <a:t> {</a:t>
            </a:r>
            <a:endParaRPr lang="en-US" altLang="zh-CN" dirty="0"/>
          </a:p>
          <a:p>
            <a:pPr eaLnBrk="1" hangingPunct="1">
              <a:buNone/>
            </a:pPr>
            <a:r>
              <a:rPr lang="en-US" altLang="zh-CN" dirty="0"/>
              <a:t>	 printf("This is a C program.\n");</a:t>
            </a:r>
            <a:endParaRPr lang="en-US" altLang="zh-CN" dirty="0"/>
          </a:p>
          <a:p>
            <a:pPr eaLnBrk="1" hangingPunct="1">
              <a:buNone/>
            </a:pPr>
            <a:r>
              <a:rPr lang="en-US" altLang="zh-CN" dirty="0"/>
              <a:t>    </a:t>
            </a:r>
            <a:r>
              <a:rPr lang="en-US" altLang="zh-CN" dirty="0">
                <a:solidFill>
                  <a:srgbClr val="0033CC"/>
                </a:solidFill>
              </a:rPr>
              <a:t>return</a:t>
            </a:r>
            <a:r>
              <a:rPr lang="en-US" altLang="zh-CN" dirty="0"/>
              <a:t> (0);</a:t>
            </a:r>
            <a:endParaRPr lang="en-US" altLang="zh-CN" dirty="0"/>
          </a:p>
          <a:p>
            <a:pPr eaLnBrk="1" hangingPunct="1">
              <a:buNone/>
            </a:pPr>
            <a:r>
              <a:rPr lang="en-US" altLang="zh-CN" dirty="0"/>
              <a:t> }</a:t>
            </a:r>
            <a:endParaRPr lang="en-US" altLang="zh-CN" dirty="0"/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2971800" y="1524000"/>
            <a:ext cx="6172200" cy="4648200"/>
          </a:xfrm>
          <a:prstGeom prst="wedgeRoundRectCallout">
            <a:avLst>
              <a:gd name="adj1" fmla="val -53935"/>
              <a:gd name="adj2" fmla="val -18509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任何</a:t>
            </a: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程序都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必须有且只能有一个主函数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main()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，它是程序的入口，也是程序的出口。其中，</a:t>
            </a: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main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是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函数名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</a:t>
            </a: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()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内可以包含一些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参数</a:t>
            </a: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;{ }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的内容称为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函数体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,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各种功能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语句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书写在函数体内；不同语句之间用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分号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分隔；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main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函数的格式可以是：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int main()            void main() 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{                           {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……         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或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　　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……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return 0;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}                            }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一般情况下，每个程序都由一至多个函数组成； 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73" name="AutoShape 5"/>
          <p:cNvSpPr>
            <a:spLocks noChangeArrowheads="1"/>
          </p:cNvSpPr>
          <p:nvPr/>
        </p:nvSpPr>
        <p:spPr bwMode="auto">
          <a:xfrm>
            <a:off x="762000" y="4876800"/>
            <a:ext cx="6858000" cy="1981200"/>
          </a:xfrm>
          <a:prstGeom prst="wedgeRoundRectCallout">
            <a:avLst>
              <a:gd name="adj1" fmla="val -36157"/>
              <a:gd name="adj2" fmla="val -82931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C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语言的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库函数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，使用这种类型的函数之前要在前边加上类似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#include &lt;stdio.h&gt;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的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预处理命令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 </a:t>
            </a:r>
            <a:endParaRPr kumimoji="1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该函数的功能是向显示器输出一段文字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,</a:t>
            </a:r>
            <a:r>
              <a:rPr kumimoji="1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具体内容括在双引号内</a:t>
            </a:r>
            <a:r>
              <a:rPr kumimoji="1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;</a:t>
            </a:r>
            <a:endParaRPr kumimoji="1" lang="en-US" altLang="zh-CN" sz="2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74" name="AutoShape 6"/>
          <p:cNvSpPr>
            <a:spLocks noChangeArrowheads="1"/>
          </p:cNvSpPr>
          <p:nvPr/>
        </p:nvSpPr>
        <p:spPr bwMode="auto">
          <a:xfrm>
            <a:off x="3429000" y="76200"/>
            <a:ext cx="5334000" cy="1143000"/>
          </a:xfrm>
          <a:prstGeom prst="wedgeRoundRectCallout">
            <a:avLst>
              <a:gd name="adj1" fmla="val -66250"/>
              <a:gd name="adj2" fmla="val 127222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编译预处理命令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总在最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开始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，每行以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#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开始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将要包含的文件添加在＜＞内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376" name="AutoShape 8"/>
          <p:cNvSpPr>
            <a:spLocks noChangeArrowheads="1"/>
          </p:cNvSpPr>
          <p:nvPr/>
        </p:nvSpPr>
        <p:spPr bwMode="auto">
          <a:xfrm>
            <a:off x="0" y="0"/>
            <a:ext cx="3581400" cy="1143000"/>
          </a:xfrm>
          <a:prstGeom prst="wedgeRoundRectCallout">
            <a:avLst>
              <a:gd name="adj1" fmla="val -24204"/>
              <a:gd name="adj2" fmla="val 98056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注释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写在</a:t>
            </a:r>
            <a:r>
              <a:rPr kumimoji="1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/*  */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中间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给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宋体" panose="02010600030101010101" pitchFamily="2" charset="-122"/>
                <a:cs typeface="+mn-cs"/>
              </a:rPr>
              <a:t>程序员</a:t>
            </a: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自己看的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r>
              <a:rPr kumimoji="1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最好养成加注释的习惯</a:t>
            </a:r>
            <a:endParaRPr kumimoji="1" lang="zh-CN" altLang="en-US" sz="2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charRg st="13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charRg st="22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charRg st="8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charRg st="21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0" end="10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104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118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153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183" end="20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201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212" end="2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charRg st="243" end="26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 build="p"/>
      <p:bldP spid="58373" grpId="0" animBg="1"/>
      <p:bldP spid="58374" grpId="0" animBg="1" build="p"/>
      <p:bldP spid="58376" grpId="0" animBg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矩形 1"/>
          <p:cNvSpPr/>
          <p:nvPr/>
        </p:nvSpPr>
        <p:spPr>
          <a:xfrm>
            <a:off x="684213" y="368300"/>
            <a:ext cx="8064500" cy="2554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3200" b="1" dirty="0">
                <a:latin typeface="Arial" panose="020B0604020202020204" pitchFamily="34" charset="0"/>
              </a:rPr>
              <a:t>	</a:t>
            </a:r>
            <a:r>
              <a:rPr lang="zh-CN" altLang="en-US" sz="3200" b="1" dirty="0">
                <a:latin typeface="Arial" panose="020B0604020202020204" pitchFamily="34" charset="0"/>
              </a:rPr>
              <a:t>使用</a:t>
            </a:r>
            <a:r>
              <a:rPr lang="en-US" altLang="zh-CN" sz="3200" b="1" dirty="0">
                <a:latin typeface="Arial" panose="020B0604020202020204" pitchFamily="34" charset="0"/>
              </a:rPr>
              <a:t>VC6</a:t>
            </a:r>
            <a:r>
              <a:rPr lang="zh-CN" altLang="en-US" sz="3200" b="1" dirty="0">
                <a:latin typeface="Arial" panose="020B0604020202020204" pitchFamily="34" charset="0"/>
              </a:rPr>
              <a:t>编辑第二个例题，注意：一定要先创建工程文件</a:t>
            </a:r>
            <a:r>
              <a:rPr lang="en-US" altLang="zh-CN" sz="3200" b="1" dirty="0">
                <a:latin typeface="Arial" panose="020B0604020202020204" pitchFamily="34" charset="0"/>
              </a:rPr>
              <a:t>(.dsw</a:t>
            </a:r>
            <a:r>
              <a:rPr lang="zh-CN" altLang="en-US" sz="3200" b="1" dirty="0">
                <a:latin typeface="Arial" panose="020B0604020202020204" pitchFamily="34" charset="0"/>
              </a:rPr>
              <a:t>和</a:t>
            </a:r>
            <a:r>
              <a:rPr lang="en-US" altLang="zh-CN" sz="3200" b="1" dirty="0">
                <a:latin typeface="Arial" panose="020B0604020202020204" pitchFamily="34" charset="0"/>
              </a:rPr>
              <a:t>.dsp)</a:t>
            </a:r>
            <a:r>
              <a:rPr lang="zh-CN" altLang="en-US" sz="3200" b="1" dirty="0">
                <a:latin typeface="Arial" panose="020B0604020202020204" pitchFamily="34" charset="0"/>
              </a:rPr>
              <a:t>；然后再创建源文件</a:t>
            </a:r>
            <a:r>
              <a:rPr lang="en-US" altLang="zh-CN" sz="3200" b="1" dirty="0">
                <a:solidFill>
                  <a:srgbClr val="FF0000"/>
                </a:solidFill>
                <a:latin typeface="Arial" panose="020B0604020202020204" pitchFamily="34" charset="0"/>
              </a:rPr>
              <a:t>(.cpp</a:t>
            </a:r>
            <a:r>
              <a:rPr lang="en-US" altLang="zh-CN" sz="3200" b="1" dirty="0">
                <a:latin typeface="Arial" panose="020B0604020202020204" pitchFamily="34" charset="0"/>
              </a:rPr>
              <a:t>)</a:t>
            </a:r>
            <a:r>
              <a:rPr lang="zh-CN" altLang="en-US" sz="3200" b="1" dirty="0">
                <a:latin typeface="Arial" panose="020B0604020202020204" pitchFamily="34" charset="0"/>
              </a:rPr>
              <a:t>。</a:t>
            </a:r>
            <a:endParaRPr lang="en-US" altLang="zh-CN" sz="3200" b="1" dirty="0">
              <a:latin typeface="Arial" panose="020B0604020202020204" pitchFamily="34" charset="0"/>
            </a:endParaRPr>
          </a:p>
          <a:p>
            <a:r>
              <a:rPr lang="en-US" altLang="zh-CN" sz="3200" b="1" dirty="0">
                <a:latin typeface="Arial" panose="020B0604020202020204" pitchFamily="34" charset="0"/>
              </a:rPr>
              <a:t>	</a:t>
            </a:r>
            <a:r>
              <a:rPr lang="zh-CN" altLang="en-US" sz="3200" b="1" dirty="0">
                <a:latin typeface="Arial" panose="020B0604020202020204" pitchFamily="34" charset="0"/>
              </a:rPr>
              <a:t>又一次“新建”文件，不过，这一次是编辑第二个例题。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050" y="2922588"/>
            <a:ext cx="5329238" cy="3216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pull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矩形 1"/>
          <p:cNvSpPr/>
          <p:nvPr/>
        </p:nvSpPr>
        <p:spPr>
          <a:xfrm>
            <a:off x="684213" y="188913"/>
            <a:ext cx="80645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</a:rPr>
              <a:t>注意：</a:t>
            </a:r>
            <a:r>
              <a:rPr lang="zh-CN" altLang="en-US" sz="3200" b="1" dirty="0">
                <a:latin typeface="Arial" panose="020B0604020202020204" pitchFamily="34" charset="0"/>
              </a:rPr>
              <a:t>一定要从“文件对话框”切换到“工程对话框”！其他步骤同例题</a:t>
            </a:r>
            <a:r>
              <a:rPr lang="en-US" altLang="zh-CN" sz="3200" b="1" dirty="0">
                <a:latin typeface="Arial" panose="020B0604020202020204" pitchFamily="34" charset="0"/>
              </a:rPr>
              <a:t>1</a:t>
            </a:r>
            <a:r>
              <a:rPr lang="zh-CN" altLang="en-US" sz="3200" b="1" dirty="0">
                <a:latin typeface="Arial" panose="020B0604020202020204" pitchFamily="34" charset="0"/>
              </a:rPr>
              <a:t>。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pic>
        <p:nvPicPr>
          <p:cNvPr id="62467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050" y="1449388"/>
            <a:ext cx="4186238" cy="1782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8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8" y="4545013"/>
            <a:ext cx="4271962" cy="1979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下箭头 5"/>
          <p:cNvSpPr/>
          <p:nvPr/>
        </p:nvSpPr>
        <p:spPr>
          <a:xfrm flipH="1">
            <a:off x="3600450" y="3500438"/>
            <a:ext cx="755650" cy="757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r"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Picture 2" descr="Pageboo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7563" y="2852738"/>
            <a:ext cx="4176712" cy="367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 Box 3"/>
          <p:cNvSpPr txBox="1"/>
          <p:nvPr/>
        </p:nvSpPr>
        <p:spPr>
          <a:xfrm>
            <a:off x="1008063" y="765175"/>
            <a:ext cx="6429375" cy="2103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</a:pPr>
            <a:r>
              <a:rPr lang="zh-CN" altLang="en-US" sz="6000" b="1" dirty="0">
                <a:solidFill>
                  <a:schemeClr val="tx2"/>
                </a:solidFill>
                <a:latin typeface="Arial" panose="020B0604020202020204" pitchFamily="34" charset="0"/>
              </a:rPr>
              <a:t>作业</a:t>
            </a:r>
            <a:r>
              <a:rPr lang="en-US" altLang="zh-CN" sz="6000" b="1" dirty="0">
                <a:solidFill>
                  <a:schemeClr val="tx2"/>
                </a:solidFill>
                <a:latin typeface="Arial" panose="020B0604020202020204" pitchFamily="34" charset="0"/>
              </a:rPr>
              <a:t>1</a:t>
            </a:r>
            <a:r>
              <a:rPr lang="zh-CN" altLang="en-US" sz="6000" b="1" dirty="0">
                <a:solidFill>
                  <a:schemeClr val="tx2"/>
                </a:solidFill>
                <a:latin typeface="Arial" panose="020B0604020202020204" pitchFamily="34" charset="0"/>
              </a:rPr>
              <a:t>：</a:t>
            </a:r>
            <a:endParaRPr lang="zh-CN" altLang="en-US" sz="60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ctr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</a:pPr>
            <a:r>
              <a:rPr lang="zh-CN" altLang="en-US" sz="6000" b="1" dirty="0">
                <a:latin typeface="Arial" panose="020B0604020202020204" pitchFamily="34" charset="0"/>
              </a:rPr>
              <a:t>看课件</a:t>
            </a:r>
            <a:r>
              <a:rPr lang="en-US" altLang="zh-CN" sz="6000" b="1" dirty="0">
                <a:latin typeface="Arial" panose="020B0604020202020204" pitchFamily="34" charset="0"/>
              </a:rPr>
              <a:t>+</a:t>
            </a:r>
            <a:r>
              <a:rPr lang="zh-CN" altLang="en-US" sz="6000" b="1" dirty="0">
                <a:latin typeface="Arial" panose="020B0604020202020204" pitchFamily="34" charset="0"/>
              </a:rPr>
              <a:t>看书</a:t>
            </a:r>
            <a:r>
              <a:rPr lang="en-US" altLang="zh-CN" sz="6000" b="1" dirty="0">
                <a:latin typeface="Arial" panose="020B0604020202020204" pitchFamily="34" charset="0"/>
              </a:rPr>
              <a:t>+</a:t>
            </a:r>
            <a:r>
              <a:rPr lang="zh-CN" altLang="en-US" sz="6000" b="1" dirty="0">
                <a:latin typeface="Arial" panose="020B0604020202020204" pitchFamily="34" charset="0"/>
              </a:rPr>
              <a:t>百度</a:t>
            </a:r>
            <a:endParaRPr lang="zh-CN" altLang="en-US" sz="6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suction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70" name="AutoShape 2"/>
          <p:cNvSpPr>
            <a:spLocks noChangeArrowheads="1"/>
          </p:cNvSpPr>
          <p:nvPr/>
        </p:nvSpPr>
        <p:spPr bwMode="auto">
          <a:xfrm rot="1320000">
            <a:off x="396875" y="549275"/>
            <a:ext cx="882650" cy="882650"/>
          </a:xfrm>
          <a:prstGeom prst="star5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171" name="AutoShape 3"/>
          <p:cNvSpPr>
            <a:spLocks noChangeArrowheads="1"/>
          </p:cNvSpPr>
          <p:nvPr/>
        </p:nvSpPr>
        <p:spPr bwMode="auto">
          <a:xfrm rot="20940000">
            <a:off x="1828800" y="304800"/>
            <a:ext cx="457200" cy="457200"/>
          </a:xfrm>
          <a:prstGeom prst="star5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172" name="AutoShape 4"/>
          <p:cNvSpPr>
            <a:spLocks noChangeArrowheads="1"/>
          </p:cNvSpPr>
          <p:nvPr/>
        </p:nvSpPr>
        <p:spPr bwMode="auto">
          <a:xfrm>
            <a:off x="2609850" y="171450"/>
            <a:ext cx="419100" cy="419100"/>
          </a:xfrm>
          <a:prstGeom prst="star5">
            <a:avLst/>
          </a:prstGeom>
          <a:gradFill rotWithShape="0">
            <a:gsLst>
              <a:gs pos="0">
                <a:schemeClr val="bg1">
                  <a:gamma/>
                  <a:shade val="46275"/>
                  <a:invGamma/>
                </a:schemeClr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173" name="AutoShape 5"/>
          <p:cNvSpPr>
            <a:spLocks noChangeArrowheads="1"/>
          </p:cNvSpPr>
          <p:nvPr/>
        </p:nvSpPr>
        <p:spPr bwMode="auto">
          <a:xfrm rot="20940000">
            <a:off x="1752600" y="228600"/>
            <a:ext cx="457200" cy="457200"/>
          </a:xfrm>
          <a:prstGeom prst="star5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174" name="AutoShape 6"/>
          <p:cNvSpPr>
            <a:spLocks noChangeArrowheads="1"/>
          </p:cNvSpPr>
          <p:nvPr/>
        </p:nvSpPr>
        <p:spPr bwMode="auto">
          <a:xfrm>
            <a:off x="2533650" y="19050"/>
            <a:ext cx="419100" cy="419100"/>
          </a:xfrm>
          <a:prstGeom prst="star5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5175" name="AutoShape 7"/>
          <p:cNvSpPr>
            <a:spLocks noChangeArrowheads="1"/>
          </p:cNvSpPr>
          <p:nvPr/>
        </p:nvSpPr>
        <p:spPr bwMode="auto">
          <a:xfrm rot="1320000">
            <a:off x="168275" y="244475"/>
            <a:ext cx="882650" cy="882650"/>
          </a:xfrm>
          <a:prstGeom prst="star5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</a:ln>
          <a:effectLst/>
        </p:spPr>
        <p:txBody>
          <a:bodyPr wrap="none" lIns="92075" tIns="46038" rIns="92075" bIns="46038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zh-CN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800" name="Rectangle 8"/>
          <p:cNvSpPr>
            <a:spLocks noRot="1"/>
          </p:cNvSpPr>
          <p:nvPr/>
        </p:nvSpPr>
        <p:spPr>
          <a:xfrm>
            <a:off x="431800" y="1952625"/>
            <a:ext cx="8208963" cy="38163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4000" b="1" dirty="0">
                <a:latin typeface="Arial" panose="020B0604020202020204" pitchFamily="34" charset="0"/>
              </a:rPr>
              <a:t>	先看书（或者百度），再直接在书上做完，然后再核对答案！</a:t>
            </a:r>
            <a:endParaRPr lang="zh-CN" altLang="en-US" sz="4000" b="1" dirty="0">
              <a:latin typeface="Arial" panose="020B0604020202020204" pitchFamily="34" charset="0"/>
            </a:endParaRPr>
          </a:p>
          <a:p>
            <a:r>
              <a:rPr lang="en-US" altLang="zh-CN" sz="4000" b="1" dirty="0">
                <a:latin typeface="Arial" panose="020B0604020202020204" pitchFamily="34" charset="0"/>
              </a:rPr>
              <a:t> </a:t>
            </a:r>
            <a:endParaRPr lang="en-US" altLang="zh-CN" sz="4000" b="1" dirty="0">
              <a:latin typeface="Arial" panose="020B0604020202020204" pitchFamily="34" charset="0"/>
            </a:endParaRPr>
          </a:p>
          <a:p>
            <a:r>
              <a:rPr lang="en-US" altLang="zh-CN" sz="4000" b="1" dirty="0">
                <a:latin typeface="Arial" panose="020B0604020202020204" pitchFamily="34" charset="0"/>
              </a:rPr>
              <a:t>1</a:t>
            </a:r>
            <a:r>
              <a:rPr lang="zh-CN" altLang="en-US" sz="4000" b="1" dirty="0">
                <a:latin typeface="Arial" panose="020B0604020202020204" pitchFamily="34" charset="0"/>
              </a:rPr>
              <a:t>、第</a:t>
            </a:r>
            <a:r>
              <a:rPr lang="en-US" altLang="zh-CN" sz="4000" b="1" dirty="0">
                <a:latin typeface="Arial" panose="020B0604020202020204" pitchFamily="34" charset="0"/>
              </a:rPr>
              <a:t>1</a:t>
            </a:r>
            <a:r>
              <a:rPr lang="zh-CN" altLang="en-US" sz="4000" b="1" dirty="0">
                <a:latin typeface="Arial" panose="020B0604020202020204" pitchFamily="34" charset="0"/>
              </a:rPr>
              <a:t>章和课件的全部例题。</a:t>
            </a:r>
            <a:br>
              <a:rPr lang="zh-CN" altLang="en-US" sz="4000" b="1" dirty="0">
                <a:latin typeface="Arial" panose="020B0604020202020204" pitchFamily="34" charset="0"/>
              </a:rPr>
            </a:br>
            <a:br>
              <a:rPr lang="zh-CN" altLang="en-US" sz="4000" b="1" dirty="0">
                <a:latin typeface="Arial" panose="020B0604020202020204" pitchFamily="34" charset="0"/>
              </a:rPr>
            </a:br>
            <a:r>
              <a:rPr lang="en-US" altLang="zh-CN" sz="4000" b="1" dirty="0">
                <a:latin typeface="Arial" panose="020B0604020202020204" pitchFamily="34" charset="0"/>
              </a:rPr>
              <a:t>2</a:t>
            </a:r>
            <a:r>
              <a:rPr lang="zh-CN" altLang="en-US" sz="4000" b="1" dirty="0">
                <a:latin typeface="Arial" panose="020B0604020202020204" pitchFamily="34" charset="0"/>
              </a:rPr>
              <a:t>、 习题</a:t>
            </a:r>
            <a:r>
              <a:rPr lang="en-US" altLang="zh-CN" sz="4000" b="1" dirty="0">
                <a:latin typeface="Arial" panose="020B0604020202020204" pitchFamily="34" charset="0"/>
              </a:rPr>
              <a:t>1</a:t>
            </a:r>
            <a:r>
              <a:rPr lang="zh-CN" altLang="en-US" sz="4000" b="1" dirty="0">
                <a:latin typeface="Arial" panose="020B0604020202020204" pitchFamily="34" charset="0"/>
              </a:rPr>
              <a:t>（简答题，选择题直接填写在书上）</a:t>
            </a:r>
            <a:endParaRPr lang="en-US" altLang="zh-CN" sz="4000" b="1" dirty="0">
              <a:latin typeface="Arial" panose="020B0604020202020204" pitchFamily="34" charset="0"/>
            </a:endParaRPr>
          </a:p>
          <a:p>
            <a:r>
              <a:rPr lang="zh-CN" altLang="en-US" sz="4000" b="1" dirty="0">
                <a:latin typeface="Arial" panose="020B0604020202020204" pitchFamily="34" charset="0"/>
              </a:rPr>
              <a:t>注意：编程题全部上机调试</a:t>
            </a:r>
            <a:endParaRPr lang="zh-CN" altLang="en-US" sz="4000" b="1" dirty="0">
              <a:latin typeface="Arial" panose="020B0604020202020204" pitchFamily="34" charset="0"/>
            </a:endParaRPr>
          </a:p>
        </p:txBody>
      </p:sp>
      <p:sp>
        <p:nvSpPr>
          <p:cNvPr id="33801" name="Text Box 9"/>
          <p:cNvSpPr txBox="1"/>
          <p:nvPr/>
        </p:nvSpPr>
        <p:spPr>
          <a:xfrm>
            <a:off x="3455988" y="260350"/>
            <a:ext cx="1990725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marL="342900" indent="-3429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</a:pPr>
            <a:r>
              <a:rPr lang="zh-CN" altLang="en-US" sz="4000" dirty="0">
                <a:solidFill>
                  <a:srgbClr val="CC3300"/>
                </a:solidFill>
                <a:latin typeface="Arial" panose="020B0604020202020204" pitchFamily="34" charset="0"/>
              </a:rPr>
              <a:t>作业</a:t>
            </a:r>
            <a:r>
              <a:rPr lang="en-US" altLang="zh-CN" sz="4000" dirty="0">
                <a:solidFill>
                  <a:srgbClr val="CC3300"/>
                </a:solidFill>
                <a:latin typeface="Arial" panose="020B0604020202020204" pitchFamily="34" charset="0"/>
              </a:rPr>
              <a:t>2</a:t>
            </a:r>
            <a:r>
              <a:rPr lang="zh-CN" altLang="en-US" sz="4000" dirty="0">
                <a:solidFill>
                  <a:srgbClr val="CC3300"/>
                </a:solidFill>
                <a:latin typeface="Arial" panose="020B0604020202020204" pitchFamily="34" charset="0"/>
              </a:rPr>
              <a:t>：</a:t>
            </a:r>
            <a:endParaRPr lang="zh-CN" altLang="en-US" sz="40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3802" name="Rectangle 10"/>
          <p:cNvSpPr/>
          <p:nvPr/>
        </p:nvSpPr>
        <p:spPr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  <p:sndAc>
      <p:stSnd>
        <p:snd r:embed="rId1" name="suction.wav"/>
      </p:stSnd>
    </p:sndAc>
  </p:transition>
</p:sld>
</file>

<file path=ppt/tags/tag1.xml><?xml version="1.0" encoding="utf-8"?>
<p:tagLst xmlns:p="http://schemas.openxmlformats.org/presentationml/2006/main">
  <p:tag name="TIMING" val="|12.7|4.5|1.2|10.2|1.4|1.1|1.1|24.6|4.8|6.8|5.1|37.4"/>
</p:tagLst>
</file>

<file path=ppt/tags/tag2.xml><?xml version="1.0" encoding="utf-8"?>
<p:tagLst xmlns:p="http://schemas.openxmlformats.org/presentationml/2006/main">
  <p:tag name="KSO_WPP_MARK_KEY" val="218b08fc-153b-40f0-801e-2a137092bb2e"/>
  <p:tag name="COMMONDATA" val="eyJoZGlkIjoiYWM3MDg3NmZkZGM0MGUyMjMzODgzMDdjOTdjYTI4YzgifQ=="/>
</p:tagLst>
</file>

<file path=ppt/theme/theme1.xml><?xml version="1.0" encoding="utf-8"?>
<a:theme xmlns:a="http://schemas.openxmlformats.org/drawingml/2006/main" name="吉祥如意">
  <a:themeElements>
    <a:clrScheme name="吉祥如意 1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EF8FF"/>
      </a:accent5>
      <a:accent6>
        <a:srgbClr val="E7CDB2"/>
      </a:accent6>
      <a:hlink>
        <a:srgbClr val="0066CC"/>
      </a:hlink>
      <a:folHlink>
        <a:srgbClr val="9F9FBF"/>
      </a:folHlink>
    </a:clrScheme>
    <a:fontScheme name="吉祥如意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吉祥如意 1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EF8FF"/>
        </a:accent5>
        <a:accent6>
          <a:srgbClr val="E7CDB2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2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3F3F3"/>
        </a:accent3>
        <a:accent4>
          <a:srgbClr val="4B4A25"/>
        </a:accent4>
        <a:accent5>
          <a:srgbClr val="E2F4FF"/>
        </a:accent5>
        <a:accent6>
          <a:srgbClr val="A1BEB4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3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2"/>
        </a:accent4>
        <a:accent5>
          <a:srgbClr val="FFE9E9"/>
        </a:accent5>
        <a:accent6>
          <a:srgbClr val="C8C8C8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4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BF2EE"/>
        </a:accent3>
        <a:accent4>
          <a:srgbClr val="000000"/>
        </a:accent4>
        <a:accent5>
          <a:srgbClr val="FFFFFF"/>
        </a:accent5>
        <a:accent6>
          <a:srgbClr val="99BBA0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5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F0FFFF"/>
        </a:accent3>
        <a:accent4>
          <a:srgbClr val="51517A"/>
        </a:accent4>
        <a:accent5>
          <a:srgbClr val="F3F3F3"/>
        </a:accent5>
        <a:accent6>
          <a:srgbClr val="E7CDB2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6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A"/>
        </a:accent3>
        <a:accent4>
          <a:srgbClr val="AE0056"/>
        </a:accent4>
        <a:accent5>
          <a:srgbClr val="FFFFE2"/>
        </a:accent5>
        <a:accent6>
          <a:srgbClr val="E7E7E7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吉祥如意 7">
        <a:dk1>
          <a:srgbClr val="B60000"/>
        </a:dk1>
        <a:lt1>
          <a:srgbClr val="FFFF99"/>
        </a:lt1>
        <a:dk2>
          <a:srgbClr val="800000"/>
        </a:dk2>
        <a:lt2>
          <a:srgbClr val="FFFFFF"/>
        </a:lt2>
        <a:accent1>
          <a:srgbClr val="9888A4"/>
        </a:accent1>
        <a:accent2>
          <a:srgbClr val="A9335D"/>
        </a:accent2>
        <a:accent3>
          <a:srgbClr val="C0AAAA"/>
        </a:accent3>
        <a:accent4>
          <a:srgbClr val="DADA82"/>
        </a:accent4>
        <a:accent5>
          <a:srgbClr val="CAC3CF"/>
        </a:accent5>
        <a:accent6>
          <a:srgbClr val="992D53"/>
        </a:accent6>
        <a:hlink>
          <a:srgbClr val="CCECFF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吉祥如意 8">
        <a:dk1>
          <a:srgbClr val="808080"/>
        </a:dk1>
        <a:lt1>
          <a:srgbClr val="FFFFFF"/>
        </a:lt1>
        <a:dk2>
          <a:srgbClr val="1C1C1C"/>
        </a:dk2>
        <a:lt2>
          <a:srgbClr val="FFFF66"/>
        </a:lt2>
        <a:accent1>
          <a:srgbClr val="9898BA"/>
        </a:accent1>
        <a:accent2>
          <a:srgbClr val="777777"/>
        </a:accent2>
        <a:accent3>
          <a:srgbClr val="ABABAB"/>
        </a:accent3>
        <a:accent4>
          <a:srgbClr val="DADADA"/>
        </a:accent4>
        <a:accent5>
          <a:srgbClr val="CACAD9"/>
        </a:accent5>
        <a:accent6>
          <a:srgbClr val="6B6B6B"/>
        </a:accent6>
        <a:hlink>
          <a:srgbClr val="CCFF99"/>
        </a:hlink>
        <a:folHlink>
          <a:srgbClr val="E43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CDESIGNN</Template>
  <TotalTime>0</TotalTime>
  <Words>3394</Words>
  <Application>WPS 演示</Application>
  <PresentationFormat>全屏显示(4:3)</PresentationFormat>
  <Paragraphs>315</Paragraphs>
  <Slides>32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Arial</vt:lpstr>
      <vt:lpstr>宋体</vt:lpstr>
      <vt:lpstr>Wingdings</vt:lpstr>
      <vt:lpstr>Wingdings 2</vt:lpstr>
      <vt:lpstr>Times New Roman</vt:lpstr>
      <vt:lpstr>黑体</vt:lpstr>
      <vt:lpstr>方正舒体</vt:lpstr>
      <vt:lpstr>隶书</vt:lpstr>
      <vt:lpstr>华文彩云</vt:lpstr>
      <vt:lpstr>楷体_GB2312</vt:lpstr>
      <vt:lpstr>新宋体</vt:lpstr>
      <vt:lpstr>微软雅黑</vt:lpstr>
      <vt:lpstr>Arial Unicode MS</vt:lpstr>
      <vt:lpstr>Comic Sans MS</vt:lpstr>
      <vt:lpstr>Arial Narrow</vt:lpstr>
      <vt:lpstr>吉祥如意</vt:lpstr>
      <vt:lpstr>C程序设计</vt:lpstr>
      <vt:lpstr>PowerPoint 演示文稿</vt:lpstr>
      <vt:lpstr>PowerPoint 演示文稿</vt:lpstr>
      <vt:lpstr>学习方法</vt:lpstr>
      <vt:lpstr>第一课  引言</vt:lpstr>
      <vt:lpstr>第1章     C语言概述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1.2   词法规则</vt:lpstr>
      <vt:lpstr>PowerPoint 演示文稿</vt:lpstr>
      <vt:lpstr>PowerPoint 演示文稿</vt:lpstr>
      <vt:lpstr>PowerPoint 演示文稿</vt:lpstr>
      <vt:lpstr>另一半是：编译、链接和执行 (整个过程如下图)</vt:lpstr>
      <vt:lpstr>总结：简单C语言程序设计步骤</vt:lpstr>
      <vt:lpstr>PowerPoint 演示文稿</vt:lpstr>
      <vt:lpstr>PowerPoint 演示文稿</vt:lpstr>
      <vt:lpstr>C语言程序开发环境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某同学</dc:creator>
  <cp:lastModifiedBy>某同学</cp:lastModifiedBy>
  <cp:revision>120</cp:revision>
  <dcterms:created xsi:type="dcterms:W3CDTF">2000-12-31T17:15:00Z</dcterms:created>
  <dcterms:modified xsi:type="dcterms:W3CDTF">2023-09-15T15:05:43Z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2052</vt:i4>
  </property>
  <property fmtid="{D5CDD505-2E9C-101B-9397-08002B2CF9AE}" pid="4" name="ICV">
    <vt:lpwstr>41FB497985E8475FA397A9B3822875BF</vt:lpwstr>
  </property>
  <property fmtid="{D5CDD505-2E9C-101B-9397-08002B2CF9AE}" pid="5" name="KSOProductBuildVer">
    <vt:lpwstr>2052-11.1.0.12980</vt:lpwstr>
  </property>
</Properties>
</file>