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1"/>
  </p:notesMasterIdLst>
  <p:sldIdLst>
    <p:sldId id="389" r:id="rId4"/>
    <p:sldId id="290" r:id="rId5"/>
    <p:sldId id="257" r:id="rId6"/>
    <p:sldId id="390" r:id="rId7"/>
    <p:sldId id="258" r:id="rId8"/>
    <p:sldId id="259" r:id="rId9"/>
    <p:sldId id="260" r:id="rId10"/>
    <p:sldId id="294" r:id="rId12"/>
    <p:sldId id="261" r:id="rId13"/>
    <p:sldId id="295" r:id="rId14"/>
    <p:sldId id="263" r:id="rId15"/>
    <p:sldId id="264" r:id="rId16"/>
    <p:sldId id="296" r:id="rId17"/>
    <p:sldId id="297" r:id="rId18"/>
    <p:sldId id="265" r:id="rId19"/>
    <p:sldId id="298" r:id="rId20"/>
    <p:sldId id="461" r:id="rId21"/>
    <p:sldId id="343" r:id="rId22"/>
    <p:sldId id="267" r:id="rId23"/>
    <p:sldId id="268" r:id="rId24"/>
    <p:sldId id="305" r:id="rId25"/>
    <p:sldId id="344" r:id="rId26"/>
    <p:sldId id="303" r:id="rId27"/>
    <p:sldId id="304" r:id="rId28"/>
    <p:sldId id="299" r:id="rId29"/>
    <p:sldId id="300" r:id="rId30"/>
    <p:sldId id="302" r:id="rId31"/>
    <p:sldId id="345" r:id="rId32"/>
    <p:sldId id="463" r:id="rId33"/>
    <p:sldId id="306" r:id="rId34"/>
    <p:sldId id="307" r:id="rId35"/>
    <p:sldId id="308" r:id="rId36"/>
    <p:sldId id="309" r:id="rId37"/>
    <p:sldId id="310" r:id="rId38"/>
    <p:sldId id="311" r:id="rId39"/>
    <p:sldId id="346" r:id="rId40"/>
    <p:sldId id="312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47" r:id="rId50"/>
    <p:sldId id="271" r:id="rId51"/>
    <p:sldId id="322" r:id="rId52"/>
    <p:sldId id="323" r:id="rId53"/>
    <p:sldId id="324" r:id="rId54"/>
    <p:sldId id="348" r:id="rId55"/>
    <p:sldId id="366" r:id="rId56"/>
    <p:sldId id="367" r:id="rId57"/>
    <p:sldId id="368" r:id="rId58"/>
    <p:sldId id="464" r:id="rId59"/>
    <p:sldId id="462" r:id="rId60"/>
    <p:sldId id="386" r:id="rId61"/>
    <p:sldId id="437" r:id="rId62"/>
    <p:sldId id="493" r:id="rId63"/>
    <p:sldId id="340" r:id="rId64"/>
    <p:sldId id="341" r:id="rId65"/>
    <p:sldId id="342" r:id="rId66"/>
    <p:sldId id="278" r:id="rId67"/>
    <p:sldId id="330" r:id="rId68"/>
    <p:sldId id="494" r:id="rId69"/>
    <p:sldId id="288" r:id="rId70"/>
    <p:sldId id="331" r:id="rId71"/>
    <p:sldId id="632" r:id="rId72"/>
    <p:sldId id="633" r:id="rId73"/>
    <p:sldId id="333" r:id="rId74"/>
    <p:sldId id="334" r:id="rId75"/>
    <p:sldId id="335" r:id="rId76"/>
    <p:sldId id="350" r:id="rId77"/>
  </p:sldIdLst>
  <p:sldSz cx="9144000" cy="6858000" type="screen4x3"/>
  <p:notesSz cx="6858000" cy="9144000"/>
  <p:custDataLst>
    <p:tags r:id="rId81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rgbClr val="99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rgbClr val="99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rgbClr val="99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rgbClr val="99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rgbClr val="99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rgbClr val="99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rgbClr val="99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rgbClr val="99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rgbClr val="990000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modifyVerifier cryptProviderType="rsaFull" cryptAlgorithmClass="hash" cryptAlgorithmType="typeAny" cryptAlgorithmSid="4" spinCount="100000" saltData="Muqp0Wjl7o4d7J73wmziKQ==" hashData="S50OYJH6l4mVnG0asVU/9jkTox4="/>
  <p:extLst>
    <p:ext uri="{EFAFB233-063F-42B5-8137-9DF3F51BA10A}">
      <p15:sldGuideLst xmlns:p15="http://schemas.microsoft.com/office/powerpoint/2012/main">
        <p15:guide id="1" orient="horz" pos="2688" userDrawn="1">
          <p15:clr>
            <a:srgbClr val="A4A3A4"/>
          </p15:clr>
        </p15:guide>
        <p15:guide id="2" pos="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66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79" d="100"/>
          <a:sy n="79" d="100"/>
        </p:scale>
        <p:origin x="1570" y="77"/>
      </p:cViewPr>
      <p:guideLst>
        <p:guide orient="horz" pos="2688"/>
        <p:guide pos="9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1" Type="http://schemas.openxmlformats.org/officeDocument/2006/relationships/tags" Target="tags/tag1.xml"/><Relationship Id="rId80" Type="http://schemas.openxmlformats.org/officeDocument/2006/relationships/tableStyles" Target="tableStyles.xml"/><Relationship Id="rId8" Type="http://schemas.openxmlformats.org/officeDocument/2006/relationships/slide" Target="slides/slide5.xml"/><Relationship Id="rId79" Type="http://schemas.openxmlformats.org/officeDocument/2006/relationships/viewProps" Target="viewProps.xml"/><Relationship Id="rId78" Type="http://schemas.openxmlformats.org/officeDocument/2006/relationships/presProps" Target="presProps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4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3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2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194" name="页眉占位符 8193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2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95" name="日期占位符 8194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幻灯片图像占位符 8195"/>
          <p:cNvSpPr>
            <a:spLocks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053" name="文本占位符 8196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198" name="页脚占位符 8197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eaLnBrk="1" hangingPunct="1">
              <a:buFont typeface="Arial" panose="020B0604020202020204" pitchFamily="34" charset="0"/>
              <a:buNone/>
              <a:defRPr sz="1200" b="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2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99" name="灯片编号占位符 8198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b" anchorCtr="0" compatLnSpc="1"/>
          <a:p>
            <a:pPr lvl="0" algn="r">
              <a:buNone/>
            </a:pPr>
            <a:fld id="{9A0DB2DC-4C9A-4742-B13C-FB6460FD3503}" type="slidenum">
              <a:rPr lang="zh-CN" altLang="en-US" sz="1200" b="0" dirty="0">
                <a:latin typeface="Times New Roman" panose="02020603050405020304" pitchFamily="18" charset="0"/>
              </a:rPr>
            </a:fld>
            <a:endParaRPr lang="zh-CN" altLang="en-US" sz="1200" b="0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1" fontAlgn="base" latinLnBrk="0" hangingPunct="1"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幻灯片图像占位符 7169"/>
          <p:cNvSpPr>
            <a:spLocks noTextEdit="1"/>
          </p:cNvSpPr>
          <p:nvPr>
            <p:ph type="sldImg"/>
          </p:nvPr>
        </p:nvSpPr>
        <p:spPr/>
      </p:sp>
      <p:sp>
        <p:nvSpPr>
          <p:cNvPr id="11267" name="文本占位符 7170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p>
            <a:pPr lvl="0" eaLnBrk="1" hangingPunct="1"/>
            <a:endParaRPr lang="zh-CN" altLang="zh-CN" dirty="0"/>
          </a:p>
        </p:txBody>
      </p:sp>
      <p:sp>
        <p:nvSpPr>
          <p:cNvPr id="11268" name="灯片编号占位符 1"/>
          <p:cNvSpPr txBox="1">
            <a:spLocks noGrp="1"/>
          </p:cNvSpPr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>
              <a:spcBef>
                <a:spcPct val="0"/>
              </a:spcBef>
            </a:pPr>
            <a:fld id="{9A0DB2DC-4C9A-4742-B13C-FB6460FD3503}" type="slidenum">
              <a:rPr lang="zh-CN" altLang="en-US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 algn="l">
              <a:defRPr sz="45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970222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44793" y="1567346"/>
            <a:ext cx="3526380" cy="710095"/>
          </a:xfrm>
        </p:spPr>
        <p:txBody>
          <a:bodyPr anchor="ctr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44793" y="2338388"/>
            <a:ext cx="3526380" cy="37859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717212" y="1567346"/>
            <a:ext cx="3526381" cy="710095"/>
          </a:xfrm>
        </p:spPr>
        <p:txBody>
          <a:bodyPr rtlCol="0" anchor="ctr">
            <a:normAutofit/>
          </a:bodyPr>
          <a:lstStyle>
            <a:lvl1pPr marL="171450" indent="-171450">
              <a:buNone/>
              <a:defRPr lang="zh-CN" altLang="en-US" b="0" smtClean="0"/>
            </a:lvl1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717212" y="2357460"/>
            <a:ext cx="3526381" cy="376689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95638" cy="1600200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038600" y="457201"/>
            <a:ext cx="4477941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  <a:sym typeface="Times New Roman" panose="02020603050405020304" pitchFamily="18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95638" cy="381158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400" b="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 eaLnBrk="1" hangingPunct="1">
              <a:buFont typeface="Arial" panose="020B0604020202020204" pitchFamily="34" charset="0"/>
              <a:buNone/>
              <a:defRPr sz="1400" b="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latin typeface="Times New Roman" panose="02020603050405020304" pitchFamily="18" charset="0"/>
              </a:defRPr>
            </a:lvl1pPr>
          </a:lstStyle>
          <a:p>
            <a:pPr lvl="0">
              <a:buNone/>
            </a:pPr>
            <a:fld id="{9A0DB2DC-4C9A-4742-B13C-FB6460FD3503}" type="slidenum">
              <a:rPr lang="zh-CN" altLang="en-US" dirty="0"/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eaLnBrk="0" fontAlgn="base" latinLnBrk="0" hangingPunct="0">
        <a:spcBef>
          <a:spcPct val="0"/>
        </a:spcBef>
        <a:spcAft>
          <a:spcPct val="0"/>
        </a:spcAft>
        <a:buNone/>
        <a:defRPr sz="4000" b="1" i="0" u="none" kern="1200" baseline="0">
          <a:solidFill>
            <a:srgbClr val="990000"/>
          </a:solidFill>
          <a:latin typeface="+mn-lt"/>
          <a:ea typeface="+mn-ea"/>
          <a:cs typeface="+mn-cs"/>
        </a:defRPr>
      </a:lvl2pPr>
      <a:lvl3pPr marL="914400" lvl="2" indent="0" algn="ctr" defTabSz="914400" eaLnBrk="0" fontAlgn="base" latinLnBrk="0" hangingPunct="0">
        <a:spcBef>
          <a:spcPct val="0"/>
        </a:spcBef>
        <a:spcAft>
          <a:spcPct val="0"/>
        </a:spcAft>
        <a:buNone/>
        <a:defRPr sz="4000" b="1" i="0" u="none" kern="1200" baseline="0">
          <a:solidFill>
            <a:srgbClr val="990000"/>
          </a:solidFill>
          <a:latin typeface="+mn-lt"/>
          <a:ea typeface="+mn-ea"/>
          <a:cs typeface="+mn-cs"/>
        </a:defRPr>
      </a:lvl3pPr>
      <a:lvl4pPr marL="1371600" lvl="3" indent="0" algn="ctr" defTabSz="914400" eaLnBrk="0" fontAlgn="base" latinLnBrk="0" hangingPunct="0">
        <a:spcBef>
          <a:spcPct val="0"/>
        </a:spcBef>
        <a:spcAft>
          <a:spcPct val="0"/>
        </a:spcAft>
        <a:buNone/>
        <a:defRPr sz="4000" b="1" i="0" u="none" kern="1200" baseline="0">
          <a:solidFill>
            <a:srgbClr val="990000"/>
          </a:solidFill>
          <a:latin typeface="+mn-lt"/>
          <a:ea typeface="+mn-ea"/>
          <a:cs typeface="+mn-cs"/>
        </a:defRPr>
      </a:lvl4pPr>
      <a:lvl5pPr marL="1828800" lvl="4" indent="0" algn="ctr" defTabSz="914400" eaLnBrk="0" fontAlgn="base" latinLnBrk="0" hangingPunct="0">
        <a:spcBef>
          <a:spcPct val="0"/>
        </a:spcBef>
        <a:spcAft>
          <a:spcPct val="0"/>
        </a:spcAft>
        <a:buNone/>
        <a:defRPr sz="4000" b="1" i="0" u="none" kern="1200" baseline="0">
          <a:solidFill>
            <a:srgbClr val="990000"/>
          </a:solidFill>
          <a:latin typeface="+mn-lt"/>
          <a:ea typeface="+mn-ea"/>
          <a:cs typeface="+mn-cs"/>
        </a:defRPr>
      </a:lvl5pPr>
      <a:lvl6pPr marL="2286000" lvl="5" indent="0" algn="ctr" defTabSz="914400" eaLnBrk="0" fontAlgn="base" latinLnBrk="0" hangingPunct="0">
        <a:spcBef>
          <a:spcPct val="0"/>
        </a:spcBef>
        <a:spcAft>
          <a:spcPct val="0"/>
        </a:spcAft>
        <a:buNone/>
        <a:defRPr sz="4000" b="1" i="0" u="none" kern="1200" baseline="0">
          <a:solidFill>
            <a:srgbClr val="990000"/>
          </a:solidFill>
          <a:latin typeface="+mn-lt"/>
          <a:ea typeface="+mn-ea"/>
          <a:cs typeface="+mn-cs"/>
        </a:defRPr>
      </a:lvl6pPr>
      <a:lvl7pPr marL="2743200" lvl="6" indent="0" algn="ctr" defTabSz="914400" eaLnBrk="0" fontAlgn="base" latinLnBrk="0" hangingPunct="0">
        <a:spcBef>
          <a:spcPct val="0"/>
        </a:spcBef>
        <a:spcAft>
          <a:spcPct val="0"/>
        </a:spcAft>
        <a:buNone/>
        <a:defRPr sz="4000" b="1" i="0" u="none" kern="1200" baseline="0">
          <a:solidFill>
            <a:srgbClr val="990000"/>
          </a:solidFill>
          <a:latin typeface="+mn-lt"/>
          <a:ea typeface="+mn-ea"/>
          <a:cs typeface="+mn-cs"/>
        </a:defRPr>
      </a:lvl7pPr>
      <a:lvl8pPr marL="3200400" lvl="7" indent="0" algn="ctr" defTabSz="914400" eaLnBrk="0" fontAlgn="base" latinLnBrk="0" hangingPunct="0">
        <a:spcBef>
          <a:spcPct val="0"/>
        </a:spcBef>
        <a:spcAft>
          <a:spcPct val="0"/>
        </a:spcAft>
        <a:buNone/>
        <a:defRPr sz="4000" b="1" i="0" u="none" kern="1200" baseline="0">
          <a:solidFill>
            <a:srgbClr val="990000"/>
          </a:solidFill>
          <a:latin typeface="+mn-lt"/>
          <a:ea typeface="+mn-ea"/>
          <a:cs typeface="+mn-cs"/>
        </a:defRPr>
      </a:lvl8pPr>
      <a:lvl9pPr marL="3657600" lvl="8" indent="0" algn="ctr" defTabSz="914400" eaLnBrk="0" fontAlgn="base" latinLnBrk="0" hangingPunct="0">
        <a:spcBef>
          <a:spcPct val="0"/>
        </a:spcBef>
        <a:spcAft>
          <a:spcPct val="0"/>
        </a:spcAft>
        <a:buNone/>
        <a:defRPr sz="4000" b="1" i="0" u="none" kern="1200" baseline="0">
          <a:solidFill>
            <a:srgbClr val="990000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Rectangle 3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2" name="Rectangle 4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anchor="t"/>
          <a:lstStyle>
            <a:lvl1pPr algn="l" eaLnBrk="1" hangingPunct="1">
              <a:buFont typeface="Arial" panose="020B0604020202020204" pitchFamily="34" charset="0"/>
              <a:buNone/>
              <a:defRPr sz="1400" b="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anchor="t"/>
          <a:lstStyle>
            <a:lvl1pPr eaLnBrk="1" hangingPunct="1">
              <a:buFont typeface="Arial" panose="020B0604020202020204" pitchFamily="34" charset="0"/>
              <a:buNone/>
              <a:defRPr sz="14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>
                <a:latin typeface="Times New Roman" panose="02020603050405020304" pitchFamily="18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宋体" panose="02010600030101010101" pitchFamily="2" charset="-122"/>
          <a:cs typeface="+mj-cs"/>
          <a:sym typeface="Times New Roman" panose="02020603050405020304" pitchFamily="18" charset="0"/>
        </a:defRPr>
      </a:lvl1pPr>
      <a:lvl2pPr algn="ctr" defTabSz="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sym typeface="Times New Roman" panose="02020603050405020304" pitchFamily="18" charset="0"/>
        </a:defRPr>
      </a:lvl2pPr>
      <a:lvl3pPr algn="ctr" defTabSz="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sym typeface="Times New Roman" panose="02020603050405020304" pitchFamily="18" charset="0"/>
        </a:defRPr>
      </a:lvl3pPr>
      <a:lvl4pPr algn="ctr" defTabSz="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sym typeface="Times New Roman" panose="02020603050405020304" pitchFamily="18" charset="0"/>
        </a:defRPr>
      </a:lvl4pPr>
      <a:lvl5pPr algn="ctr" defTabSz="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sym typeface="Times New Roman" panose="02020603050405020304" pitchFamily="18" charset="0"/>
        </a:defRPr>
      </a:lvl5pPr>
      <a:lvl6pPr marL="457200" algn="ctr" defTabSz="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sym typeface="Times New Roman" panose="02020603050405020304" pitchFamily="18" charset="0"/>
        </a:defRPr>
      </a:lvl6pPr>
      <a:lvl7pPr marL="914400" algn="ctr" defTabSz="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sym typeface="Times New Roman" panose="02020603050405020304" pitchFamily="18" charset="0"/>
        </a:defRPr>
      </a:lvl7pPr>
      <a:lvl8pPr marL="1371600" algn="ctr" defTabSz="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sym typeface="Times New Roman" panose="02020603050405020304" pitchFamily="18" charset="0"/>
        </a:defRPr>
      </a:lvl8pPr>
      <a:lvl9pPr marL="1828800" algn="ctr" defTabSz="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  <a:sym typeface="Times New Roman" panose="02020603050405020304" pitchFamily="18" charset="0"/>
        </a:defRPr>
      </a:lvl9pPr>
    </p:titleStyle>
    <p:bodyStyle>
      <a:lvl1pPr marL="342900" indent="-342900" algn="l" defTabSz="0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Times New Roman" panose="02020603050405020304" pitchFamily="18" charset="0"/>
        </a:defRPr>
      </a:lvl1pPr>
      <a:lvl2pPr marL="742950" lvl="1" indent="-285750" algn="l" defTabSz="0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Times New Roman" panose="02020603050405020304" pitchFamily="18" charset="0"/>
        </a:defRPr>
      </a:lvl2pPr>
      <a:lvl3pPr marL="1143000" lvl="2" indent="-228600" algn="l" defTabSz="0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Times New Roman" panose="02020603050405020304" pitchFamily="18" charset="0"/>
        </a:defRPr>
      </a:lvl3pPr>
      <a:lvl4pPr marL="1600200" lvl="3" indent="-228600" algn="l" defTabSz="0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Times New Roman" panose="02020603050405020304" pitchFamily="18" charset="0"/>
        </a:defRPr>
      </a:lvl4pPr>
      <a:lvl5pPr marL="2057400" lvl="4" indent="-228600" algn="l" defTabSz="0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  <a:sym typeface="Times New Roman" panose="02020603050405020304" pitchFamily="18" charset="0"/>
        </a:defRPr>
      </a:lvl5pPr>
      <a:lvl6pPr marL="2514600" lvl="5" indent="-228600" algn="l" defTabSz="0" eaLnBrk="1" fontAlgn="base" latinLnBrk="0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18" charset="0"/>
        </a:defRPr>
      </a:lvl6pPr>
      <a:lvl7pPr marL="2971800" lvl="6" indent="-228600" algn="l" defTabSz="0" eaLnBrk="1" fontAlgn="base" latinLnBrk="0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18" charset="0"/>
        </a:defRPr>
      </a:lvl7pPr>
      <a:lvl8pPr marL="3429000" lvl="7" indent="-228600" algn="l" defTabSz="0" eaLnBrk="1" fontAlgn="base" latinLnBrk="0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18" charset="0"/>
        </a:defRPr>
      </a:lvl8pPr>
      <a:lvl9pPr marL="3886200" lvl="8" indent="-228600" algn="l" defTabSz="0" eaLnBrk="1" fontAlgn="base" latinLnBrk="0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Times New Roman" panose="02020603050405020304" pitchFamily="18" charset="0"/>
        </a:defRPr>
      </a:lvl9pPr>
    </p:bodyStyle>
    <p:otherStyle>
      <a:lvl1pPr lvl="0" algn="ctr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400" b="1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400" b="1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ctr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400" b="1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ctr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400" b="1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ctr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400" b="1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ctr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400" b="1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ctr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400" b="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ctr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400" b="1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ctr" defTabSz="91440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2400" b="1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3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9.wmf"/><Relationship Id="rId1" Type="http://schemas.openxmlformats.org/officeDocument/2006/relationships/oleObject" Target="../embeddings/oleObject5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9.png"/><Relationship Id="rId3" Type="http://schemas.openxmlformats.org/officeDocument/2006/relationships/image" Target="../media/image58.png"/><Relationship Id="rId2" Type="http://schemas.openxmlformats.org/officeDocument/2006/relationships/image" Target="../media/image57.emf"/><Relationship Id="rId1" Type="http://schemas.openxmlformats.org/officeDocument/2006/relationships/oleObject" Target="../embeddings/oleObject6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4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6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8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1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80.wmf"/><Relationship Id="rId1" Type="http://schemas.openxmlformats.org/officeDocument/2006/relationships/oleObject" Target="../embeddings/oleObject7.bin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6.v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88.png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3" Type="http://schemas.openxmlformats.org/officeDocument/2006/relationships/image" Target="../media/image84.png"/><Relationship Id="rId2" Type="http://schemas.openxmlformats.org/officeDocument/2006/relationships/image" Target="../media/image83.wmf"/><Relationship Id="rId1" Type="http://schemas.openxmlformats.org/officeDocument/2006/relationships/oleObject" Target="../embeddings/oleObject10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0.png"/><Relationship Id="rId1" Type="http://schemas.openxmlformats.org/officeDocument/2006/relationships/image" Target="../media/image89.png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86.png"/><Relationship Id="rId3" Type="http://schemas.openxmlformats.org/officeDocument/2006/relationships/image" Target="../media/image85.png"/><Relationship Id="rId2" Type="http://schemas.openxmlformats.org/officeDocument/2006/relationships/image" Target="../media/image90.png"/><Relationship Id="rId1" Type="http://schemas.openxmlformats.org/officeDocument/2006/relationships/image" Target="../media/image8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2.png"/><Relationship Id="rId1" Type="http://schemas.openxmlformats.org/officeDocument/2006/relationships/image" Target="../media/image91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7.emf"/><Relationship Id="rId1" Type="http://schemas.openxmlformats.org/officeDocument/2006/relationships/image" Target="../media/image96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9.png"/><Relationship Id="rId1" Type="http://schemas.openxmlformats.org/officeDocument/2006/relationships/image" Target="../media/image9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1.png"/><Relationship Id="rId1" Type="http://schemas.openxmlformats.org/officeDocument/2006/relationships/image" Target="../media/image10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3.png"/><Relationship Id="rId1" Type="http://schemas.openxmlformats.org/officeDocument/2006/relationships/image" Target="../media/image102.png"/></Relationships>
</file>

<file path=ppt/slides/_rels/slide6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image" Target="../media/image104.png"/></Relationships>
</file>

<file path=ppt/slides/_rels/slide6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2.png"/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image" Target="../media/image10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4.png"/><Relationship Id="rId1" Type="http://schemas.openxmlformats.org/officeDocument/2006/relationships/image" Target="../media/image11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7.png"/><Relationship Id="rId1" Type="http://schemas.openxmlformats.org/officeDocument/2006/relationships/image" Target="../media/image116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8.emf"/></Relationships>
</file>

<file path=ppt/slides/_rels/slide6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20.png"/><Relationship Id="rId3" Type="http://schemas.openxmlformats.org/officeDocument/2006/relationships/oleObject" Target="../embeddings/oleObject12.bin"/><Relationship Id="rId2" Type="http://schemas.openxmlformats.org/officeDocument/2006/relationships/image" Target="../media/image119.wmf"/><Relationship Id="rId1" Type="http://schemas.openxmlformats.org/officeDocument/2006/relationships/oleObject" Target="../embeddings/oleObject11.bin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image" Target="../media/image12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5.png"/><Relationship Id="rId1" Type="http://schemas.openxmlformats.org/officeDocument/2006/relationships/image" Target="../media/image124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6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 eaLnBrk="1" hangingPunct="1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</a:rPr>
            </a:fld>
            <a:endParaRPr lang="zh-CN" altLang="en-US" sz="1400" dirty="0">
              <a:latin typeface="Times New Roman" panose="02020603050405020304" pitchFamily="18" charset="0"/>
            </a:endParaRPr>
          </a:p>
        </p:txBody>
      </p:sp>
      <p:pic>
        <p:nvPicPr>
          <p:cNvPr id="4099" name="Picture 2" descr="图片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263" y="333375"/>
            <a:ext cx="8497887" cy="5140325"/>
          </a:xfrm>
          <a:prstGeom prst="rect">
            <a:avLst/>
          </a:prstGeom>
          <a:noFill/>
          <a:ln w="9525">
            <a:noFill/>
          </a:ln>
          <a:effectLst>
            <a:outerShdw dist="107763" dir="2699999" algn="ctr" rotWithShape="0">
              <a:srgbClr val="FFCC00">
                <a:alpha val="50000"/>
              </a:srgbClr>
            </a:outerShdw>
          </a:effectLst>
        </p:spPr>
      </p:pic>
      <p:sp>
        <p:nvSpPr>
          <p:cNvPr id="4100" name="Text Box 3"/>
          <p:cNvSpPr txBox="1"/>
          <p:nvPr/>
        </p:nvSpPr>
        <p:spPr>
          <a:xfrm>
            <a:off x="2735263" y="1912938"/>
            <a:ext cx="3833812" cy="1981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    第2章   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电阻电路的分析 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4" name="矩形 38913">
            <a:hlinkClick r:id="" action="ppaction://noaction"/>
          </p:cNvPr>
          <p:cNvSpPr/>
          <p:nvPr/>
        </p:nvSpPr>
        <p:spPr>
          <a:xfrm>
            <a:off x="990600" y="2392363"/>
            <a:ext cx="6478588" cy="539750"/>
          </a:xfrm>
          <a:prstGeom prst="rect">
            <a:avLst/>
          </a:prstGeom>
          <a:solidFill>
            <a:srgbClr val="FFCC99"/>
          </a:solidFill>
          <a:ln w="9525">
            <a:noFill/>
          </a:ln>
          <a:effectLst>
            <a:outerShdw dist="107763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2.2  </a:t>
            </a:r>
            <a:r>
              <a:rPr lang="zh-CN" altLang="en-US" sz="2800" b="1" dirty="0">
                <a:latin typeface="Times New Roman" panose="02020603050405020304" pitchFamily="18" charset="0"/>
              </a:rPr>
              <a:t>电阻的串联、并联和混联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8915" name="矩形 38914">
            <a:hlinkClick r:id="rId1" action="ppaction://hlinksldjump"/>
          </p:cNvPr>
          <p:cNvSpPr/>
          <p:nvPr/>
        </p:nvSpPr>
        <p:spPr>
          <a:xfrm>
            <a:off x="990600" y="5211763"/>
            <a:ext cx="6858000" cy="457200"/>
          </a:xfrm>
          <a:prstGeom prst="rect">
            <a:avLst/>
          </a:prstGeom>
          <a:solidFill>
            <a:srgbClr val="FFCC99"/>
          </a:solidFill>
          <a:ln w="9525">
            <a:noFill/>
          </a:ln>
          <a:effectLst>
            <a:outerShdw dist="107763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2. 5  </a:t>
            </a:r>
            <a:r>
              <a:rPr lang="zh-CN" altLang="en-US" sz="2800" b="1" dirty="0">
                <a:latin typeface="Times New Roman" panose="02020603050405020304" pitchFamily="18" charset="0"/>
              </a:rPr>
              <a:t>实际电源的两种模型极其等效变换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8916" name="矩形 38915">
            <a:hlinkClick r:id="" action="ppaction://noaction"/>
          </p:cNvPr>
          <p:cNvSpPr/>
          <p:nvPr/>
        </p:nvSpPr>
        <p:spPr>
          <a:xfrm>
            <a:off x="990600" y="4221163"/>
            <a:ext cx="6478588" cy="539750"/>
          </a:xfrm>
          <a:prstGeom prst="rect">
            <a:avLst/>
          </a:prstGeom>
          <a:solidFill>
            <a:srgbClr val="FFCC99"/>
          </a:solidFill>
          <a:ln w="9525">
            <a:noFill/>
          </a:ln>
          <a:effectLst>
            <a:outerShdw dist="107763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2.4  </a:t>
            </a:r>
            <a:r>
              <a:rPr lang="zh-CN" altLang="en-US" sz="2800" b="1" dirty="0">
                <a:latin typeface="Times New Roman" panose="02020603050405020304" pitchFamily="18" charset="0"/>
              </a:rPr>
              <a:t>电压源、电流源的串联和并联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8917" name="矩形 38916">
            <a:hlinkClick r:id="" action="ppaction://noaction"/>
          </p:cNvPr>
          <p:cNvSpPr/>
          <p:nvPr/>
        </p:nvSpPr>
        <p:spPr>
          <a:xfrm>
            <a:off x="990600" y="3306763"/>
            <a:ext cx="7772400" cy="533400"/>
          </a:xfrm>
          <a:prstGeom prst="rect">
            <a:avLst/>
          </a:prstGeom>
          <a:solidFill>
            <a:srgbClr val="FFCC99"/>
          </a:solidFill>
          <a:ln w="9525">
            <a:noFill/>
          </a:ln>
          <a:effectLst>
            <a:outerShdw dist="107763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2. 3  </a:t>
            </a:r>
            <a:r>
              <a:rPr lang="zh-CN" altLang="en-US" sz="2800" b="1" dirty="0">
                <a:latin typeface="Times New Roman" panose="02020603050405020304" pitchFamily="18" charset="0"/>
              </a:rPr>
              <a:t>电阻的星形联接与三角形联接的等效变换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8919" name="矩形 38918">
            <a:hlinkClick r:id="rId1" action="ppaction://hlinksldjump"/>
          </p:cNvPr>
          <p:cNvSpPr/>
          <p:nvPr/>
        </p:nvSpPr>
        <p:spPr>
          <a:xfrm>
            <a:off x="990600" y="6202363"/>
            <a:ext cx="6478588" cy="539750"/>
          </a:xfrm>
          <a:prstGeom prst="rect">
            <a:avLst/>
          </a:prstGeom>
          <a:solidFill>
            <a:srgbClr val="FFCC99"/>
          </a:solidFill>
          <a:ln w="9525">
            <a:noFill/>
          </a:ln>
          <a:effectLst>
            <a:outerShdw dist="107763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2. 6  </a:t>
            </a:r>
            <a:r>
              <a:rPr lang="zh-CN" altLang="en-US" sz="2800" b="1" dirty="0">
                <a:latin typeface="Times New Roman" panose="02020603050405020304" pitchFamily="18" charset="0"/>
              </a:rPr>
              <a:t>输入电阻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8200" y="533400"/>
            <a:ext cx="7745413" cy="76200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FFFFCC"/>
              </a:gs>
            </a:gsLst>
            <a:lin ang="5400000" scaled="1"/>
            <a:tileRect/>
          </a:gra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PerspectiveTopRight">
              <a:rot lat="0" lon="0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anchor="ctr" anchorCtr="0">
            <a:spAutoFit/>
            <a:flatTx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4400" b="1" dirty="0">
                <a:latin typeface="Times New Roman" panose="02020603050405020304" pitchFamily="18" charset="0"/>
              </a:rPr>
              <a:t>第二章   电阻电路的等效变换</a:t>
            </a:r>
            <a:endParaRPr lang="zh-CN" altLang="en-US" sz="4400" b="1" dirty="0">
              <a:latin typeface="Times New Roman" panose="02020603050405020304" pitchFamily="18" charset="0"/>
            </a:endParaRPr>
          </a:p>
        </p:txBody>
      </p:sp>
      <p:sp>
        <p:nvSpPr>
          <p:cNvPr id="3" name="矩形 2">
            <a:hlinkClick r:id="" action="ppaction://noaction"/>
          </p:cNvPr>
          <p:cNvSpPr/>
          <p:nvPr/>
        </p:nvSpPr>
        <p:spPr>
          <a:xfrm>
            <a:off x="973138" y="1593850"/>
            <a:ext cx="6478587" cy="539750"/>
          </a:xfrm>
          <a:prstGeom prst="rect">
            <a:avLst/>
          </a:prstGeom>
          <a:solidFill>
            <a:srgbClr val="FFCC99"/>
          </a:solidFill>
          <a:ln w="9525">
            <a:noFill/>
          </a:ln>
          <a:effectLst>
            <a:outerShdw dist="107763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§</a:t>
            </a:r>
            <a:r>
              <a:rPr lang="zh-CN" altLang="en-US" sz="2800" b="1" dirty="0">
                <a:latin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</a:rPr>
              <a:t>2.1  </a:t>
            </a:r>
            <a:r>
              <a:rPr lang="zh-CN" altLang="en-US" sz="2800" b="1" dirty="0">
                <a:latin typeface="Times New Roman" panose="02020603050405020304" pitchFamily="18" charset="0"/>
              </a:rPr>
              <a:t>电路的等效变换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5129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81" name="文本框 3080"/>
          <p:cNvSpPr txBox="1"/>
          <p:nvPr/>
        </p:nvSpPr>
        <p:spPr>
          <a:xfrm>
            <a:off x="838200" y="533400"/>
            <a:ext cx="7745413" cy="76200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FFFFCC"/>
              </a:gs>
            </a:gsLst>
            <a:lin ang="5400000" scaled="1"/>
            <a:tileRect/>
          </a:gradFill>
          <a:ln w="9525" cap="flat" cmpd="sng">
            <a:prstDash val="solid"/>
            <a:miter/>
            <a:headEnd type="none" w="med" len="med"/>
            <a:tailEnd type="none" w="med" len="med"/>
          </a:ln>
          <a:scene3d>
            <a:camera prst="legacyPerspectiveTopRight">
              <a:rot lat="0" lon="0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FFCC99"/>
            </a:extrusionClr>
          </a:sp3d>
        </p:spPr>
        <p:txBody>
          <a:bodyPr anchor="ctr" anchorCtr="0">
            <a:spAutoFit/>
            <a:flatTx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4400" b="1" dirty="0">
                <a:latin typeface="Times New Roman" panose="02020603050405020304" pitchFamily="18" charset="0"/>
              </a:rPr>
              <a:t>第二章   电阻电路的等效变换</a:t>
            </a:r>
            <a:endParaRPr lang="zh-CN" altLang="en-US" sz="4400" b="1" dirty="0">
              <a:latin typeface="Times New Roman" panose="02020603050405020304" pitchFamily="18" charset="0"/>
            </a:endParaRPr>
          </a:p>
        </p:txBody>
      </p:sp>
      <p:sp>
        <p:nvSpPr>
          <p:cNvPr id="3083" name="文本框 3082">
            <a:hlinkClick r:id="" action="ppaction://hlinkshowjump?jump=nextslide"/>
          </p:cNvPr>
          <p:cNvSpPr txBox="1"/>
          <p:nvPr/>
        </p:nvSpPr>
        <p:spPr>
          <a:xfrm>
            <a:off x="1219200" y="3124200"/>
            <a:ext cx="5334000" cy="64516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rgbClr val="990000"/>
                </a:solidFill>
                <a:latin typeface="Times New Roman" panose="02020603050405020304" pitchFamily="18" charset="0"/>
              </a:rPr>
              <a:t>1. </a:t>
            </a:r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</a:rPr>
              <a:t>电阻混联、</a:t>
            </a:r>
            <a:r>
              <a:rPr lang="zh-CN" altLang="en-US" sz="3600" b="1" dirty="0">
                <a:solidFill>
                  <a:srgbClr val="99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▲</a:t>
            </a:r>
            <a:r>
              <a:rPr lang="en-US" altLang="zh-CN" sz="3600" b="1" dirty="0">
                <a:solidFill>
                  <a:srgbClr val="99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-Y</a:t>
            </a:r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</a:rPr>
              <a:t>联接</a:t>
            </a:r>
            <a:endParaRPr lang="zh-CN" altLang="en-US" sz="36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84" name="文本框 3083"/>
          <p:cNvSpPr txBox="1"/>
          <p:nvPr/>
        </p:nvSpPr>
        <p:spPr>
          <a:xfrm>
            <a:off x="1295400" y="5410200"/>
            <a:ext cx="4132263" cy="64135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rgbClr val="990000"/>
                </a:solidFill>
                <a:latin typeface="Times New Roman" panose="02020603050405020304" pitchFamily="18" charset="0"/>
              </a:rPr>
              <a:t>3. </a:t>
            </a:r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</a:rPr>
              <a:t>输入电阻的计算</a:t>
            </a:r>
            <a:endParaRPr lang="zh-CN" altLang="en-US" sz="24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85" name="文本框 3084"/>
          <p:cNvSpPr txBox="1"/>
          <p:nvPr/>
        </p:nvSpPr>
        <p:spPr>
          <a:xfrm>
            <a:off x="1219200" y="4267200"/>
            <a:ext cx="4132263" cy="64135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rgbClr val="990000"/>
                </a:solidFill>
                <a:latin typeface="Times New Roman" panose="02020603050405020304" pitchFamily="18" charset="0"/>
              </a:rPr>
              <a:t>2. </a:t>
            </a:r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</a:rPr>
              <a:t>电源的等效变换</a:t>
            </a:r>
            <a:endParaRPr lang="zh-CN" altLang="en-US" sz="24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86" name="文本框 3085">
            <a:hlinkClick r:id="" action="ppaction://hlinkshowjump?jump=nextslide"/>
          </p:cNvPr>
          <p:cNvSpPr txBox="1"/>
          <p:nvPr/>
        </p:nvSpPr>
        <p:spPr>
          <a:xfrm>
            <a:off x="457200" y="2209800"/>
            <a:ext cx="1905000" cy="641350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</a:rPr>
              <a:t>重点：</a:t>
            </a:r>
            <a:endParaRPr lang="zh-CN" altLang="en-US" sz="24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51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" grpId="0" animBg="1"/>
      <p:bldP spid="3083" grpId="0" animBg="1"/>
      <p:bldP spid="3084" grpId="0" animBg="1"/>
      <p:bldP spid="3085" grpId="0" animBg="1"/>
      <p:bldP spid="308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 eaLnBrk="1" hangingPunct="1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</a:rPr>
            </a:fld>
            <a:endParaRPr lang="zh-CN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600075"/>
            <a:ext cx="8839200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                       对电路进行分析和计算时，有时可以把电路中某一部分简化，即用一个较简单的电路替代原电路，但端口的电压电流关系保持不变。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1267" name="Text Box 3"/>
          <p:cNvSpPr txBox="1"/>
          <p:nvPr/>
        </p:nvSpPr>
        <p:spPr>
          <a:xfrm>
            <a:off x="207963" y="520700"/>
            <a:ext cx="1752600" cy="565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等效</a:t>
            </a:r>
            <a:r>
              <a:rPr lang="zh-CN" altLang="en-US" sz="2400" b="1" dirty="0">
                <a:latin typeface="Times New Roman" panose="02020603050405020304" pitchFamily="18" charset="0"/>
              </a:rPr>
              <a:t>变换：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457200" y="4719638"/>
            <a:ext cx="8686800" cy="973137"/>
            <a:chOff x="0" y="0"/>
            <a:chExt cx="5472" cy="613"/>
          </a:xfrm>
        </p:grpSpPr>
        <p:sp>
          <p:nvSpPr>
            <p:cNvPr id="7178" name="Text Box 8"/>
            <p:cNvSpPr txBox="1"/>
            <p:nvPr/>
          </p:nvSpPr>
          <p:spPr>
            <a:xfrm>
              <a:off x="0" y="3"/>
              <a:ext cx="5472" cy="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20000"/>
                </a:lnSpc>
                <a:spcBef>
                  <a:spcPct val="50000"/>
                </a:spcBef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</a:rPr>
                <a:t>当端子           以右电路被      替代后，         以左部分的任何电压和电流都将维持与原电路相同。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7179" name="Object 9"/>
            <p:cNvGraphicFramePr>
              <a:graphicFrameLocks noChangeAspect="1"/>
            </p:cNvGraphicFramePr>
            <p:nvPr/>
          </p:nvGraphicFramePr>
          <p:xfrm>
            <a:off x="672" y="0"/>
            <a:ext cx="516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1" imgW="422910" imgH="243205" progId="">
                    <p:embed/>
                  </p:oleObj>
                </mc:Choice>
                <mc:Fallback>
                  <p:oleObj name="" r:id="rId1" imgW="422910" imgH="243205" progId="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672" y="0"/>
                          <a:ext cx="516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0" name="Object 10"/>
            <p:cNvGraphicFramePr>
              <a:graphicFrameLocks noChangeAspect="1"/>
            </p:cNvGraphicFramePr>
            <p:nvPr/>
          </p:nvGraphicFramePr>
          <p:xfrm>
            <a:off x="2112" y="48"/>
            <a:ext cx="311" cy="3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" r:id="rId3" imgW="269875" imgH="282575" progId="">
                    <p:embed/>
                  </p:oleObj>
                </mc:Choice>
                <mc:Fallback>
                  <p:oleObj name="" r:id="rId3" imgW="269875" imgH="282575" progId="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112" y="48"/>
                          <a:ext cx="311" cy="32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1" name="Object 11"/>
            <p:cNvGraphicFramePr>
              <a:graphicFrameLocks noChangeAspect="1"/>
            </p:cNvGraphicFramePr>
            <p:nvPr/>
          </p:nvGraphicFramePr>
          <p:xfrm>
            <a:off x="3120" y="0"/>
            <a:ext cx="516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5" imgW="422910" imgH="243205" progId="">
                    <p:embed/>
                  </p:oleObj>
                </mc:Choice>
                <mc:Fallback>
                  <p:oleObj name="" r:id="rId5" imgW="422910" imgH="243205" progId="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120" y="0"/>
                          <a:ext cx="516" cy="2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276" name="Text Box 12"/>
          <p:cNvSpPr txBox="1"/>
          <p:nvPr/>
        </p:nvSpPr>
        <p:spPr>
          <a:xfrm>
            <a:off x="1219200" y="6399213"/>
            <a:ext cx="4800600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此等效为对外等效，对内不等效。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77" name="Rectangle 13"/>
          <p:cNvSpPr/>
          <p:nvPr/>
        </p:nvSpPr>
        <p:spPr>
          <a:xfrm>
            <a:off x="1447800" y="5862638"/>
            <a:ext cx="4167188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这就是电路的“等效概念”。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7176" name="Text Box 14"/>
          <p:cNvSpPr txBox="1"/>
          <p:nvPr/>
        </p:nvSpPr>
        <p:spPr>
          <a:xfrm>
            <a:off x="2257425" y="-100012"/>
            <a:ext cx="4684713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</a:rPr>
              <a:t>2.1  电路的等效变换</a:t>
            </a: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213" y="2016125"/>
            <a:ext cx="7597775" cy="2600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11267">
                                            <p:txEl>
                                              <p:char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"/>
                                        <p:tgtEl>
                                          <p:spTgt spid="11276">
                                            <p:txEl>
                                              <p:charRg st="0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267" grpId="0" build="p"/>
      <p:bldP spid="11276" grpId="0" build="p"/>
      <p:bldP spid="112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03" name="矩形 4102"/>
          <p:cNvSpPr/>
          <p:nvPr/>
        </p:nvSpPr>
        <p:spPr>
          <a:xfrm>
            <a:off x="1447800" y="250825"/>
            <a:ext cx="5954713" cy="584200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rgbClr val="FFFFFF"/>
              </a:gs>
            </a:gsLst>
            <a:lin ang="5400000" scaled="1"/>
            <a:tileRect/>
          </a:gradFill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§</a:t>
            </a:r>
            <a:r>
              <a:rPr lang="en-US" altLang="zh-CN" b="1" dirty="0">
                <a:latin typeface="宋体" panose="02010600030101010101" pitchFamily="2" charset="-122"/>
              </a:rPr>
              <a:t>2.2 </a:t>
            </a:r>
            <a:r>
              <a:rPr lang="zh-CN" altLang="en-US" b="1" dirty="0">
                <a:latin typeface="Times New Roman" panose="02020603050405020304" pitchFamily="18" charset="0"/>
              </a:rPr>
              <a:t>电阻的串联、并联和混联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4130" name="文本框 4129"/>
          <p:cNvSpPr txBox="1"/>
          <p:nvPr/>
        </p:nvSpPr>
        <p:spPr>
          <a:xfrm>
            <a:off x="838200" y="914400"/>
            <a:ext cx="3157538" cy="604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      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线性电路</a:t>
            </a:r>
            <a:r>
              <a:rPr lang="zh-CN" altLang="en-US" sz="2400" b="1" dirty="0">
                <a:latin typeface="Times New Roman" panose="02020603050405020304" pitchFamily="18" charset="0"/>
              </a:rPr>
              <a:t>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131" name="文本框 4130"/>
          <p:cNvSpPr txBox="1"/>
          <p:nvPr/>
        </p:nvSpPr>
        <p:spPr>
          <a:xfrm>
            <a:off x="762000" y="3124200"/>
            <a:ext cx="3657600" cy="604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      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线性电阻电路</a:t>
            </a:r>
            <a:r>
              <a:rPr lang="zh-CN" altLang="en-US" sz="2400" b="1" dirty="0">
                <a:latin typeface="Times New Roman" panose="02020603050405020304" pitchFamily="18" charset="0"/>
              </a:rPr>
              <a:t>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132" name="文本框 4131"/>
          <p:cNvSpPr txBox="1"/>
          <p:nvPr/>
        </p:nvSpPr>
        <p:spPr>
          <a:xfrm>
            <a:off x="838200" y="4800600"/>
            <a:ext cx="3810000" cy="6048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       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直流电路</a:t>
            </a:r>
            <a:r>
              <a:rPr lang="zh-CN" altLang="en-US" sz="2400" b="1" dirty="0">
                <a:latin typeface="Times New Roman" panose="02020603050405020304" pitchFamily="18" charset="0"/>
              </a:rPr>
              <a:t>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133" name="矩形 4132"/>
          <p:cNvSpPr/>
          <p:nvPr/>
        </p:nvSpPr>
        <p:spPr>
          <a:xfrm>
            <a:off x="838200" y="1676400"/>
            <a:ext cx="7694613" cy="9366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       由时不变线性无源元件、线性受控源和独立电源组成的电路，称为时不变线性电路，简称线性电路。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134" name="矩形 4133"/>
          <p:cNvSpPr/>
          <p:nvPr/>
        </p:nvSpPr>
        <p:spPr>
          <a:xfrm>
            <a:off x="838200" y="3733800"/>
            <a:ext cx="7405688" cy="96837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       如果构成电路的无源元件均为线性电阻，则称为线性电阻电路。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135" name="矩形 4134"/>
          <p:cNvSpPr/>
          <p:nvPr/>
        </p:nvSpPr>
        <p:spPr>
          <a:xfrm>
            <a:off x="762000" y="5486400"/>
            <a:ext cx="7194550" cy="83026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       当电路中的独立电源都是直流电源时，这类电路简称直流电路。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8201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文本框 5121"/>
          <p:cNvSpPr txBox="1"/>
          <p:nvPr/>
        </p:nvSpPr>
        <p:spPr>
          <a:xfrm>
            <a:off x="838200" y="1219200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</a:rPr>
              <a:t>电路特点</a:t>
            </a:r>
            <a:r>
              <a:rPr lang="en-US" altLang="zh-CN" sz="2800" b="1" dirty="0">
                <a:latin typeface="Times New Roman" panose="02020603050405020304" pitchFamily="18" charset="0"/>
              </a:rPr>
              <a:t>: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5123" name="文本框 5122"/>
          <p:cNvSpPr txBox="1"/>
          <p:nvPr/>
        </p:nvSpPr>
        <p:spPr>
          <a:xfrm>
            <a:off x="457200" y="533400"/>
            <a:ext cx="7391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</a:rPr>
              <a:t>一、 </a:t>
            </a:r>
            <a:r>
              <a:rPr lang="zh-CN" altLang="en-US" sz="2800" b="1" dirty="0">
                <a:solidFill>
                  <a:srgbClr val="FF6600"/>
                </a:solidFill>
                <a:latin typeface="Times New Roman" panose="02020603050405020304" pitchFamily="18" charset="0"/>
              </a:rPr>
              <a:t>电阻串联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</a:rPr>
              <a:t>( Series Connection of Resistors )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5158" name="文本框 5157"/>
          <p:cNvSpPr txBox="1"/>
          <p:nvPr/>
        </p:nvSpPr>
        <p:spPr>
          <a:xfrm>
            <a:off x="990600" y="4495800"/>
            <a:ext cx="6248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zh-CN" sz="2400" b="1" dirty="0">
                <a:latin typeface="Times New Roman" panose="02020603050405020304" pitchFamily="18" charset="0"/>
              </a:rPr>
              <a:t>(a) 各电阻顺序连接，流过同一电流 </a:t>
            </a:r>
            <a:r>
              <a:rPr lang="en-US" altLang="zh-CN" sz="2400" b="1" dirty="0">
                <a:latin typeface="Times New Roman" panose="02020603050405020304" pitchFamily="18" charset="0"/>
              </a:rPr>
              <a:t>(KCL)</a:t>
            </a:r>
            <a:r>
              <a:rPr lang="zh-CN" altLang="en-US" sz="2400" b="1" dirty="0">
                <a:latin typeface="Times New Roman" panose="02020603050405020304" pitchFamily="18" charset="0"/>
              </a:rPr>
              <a:t>；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5159" name="文本框 5158"/>
          <p:cNvSpPr txBox="1"/>
          <p:nvPr/>
        </p:nvSpPr>
        <p:spPr>
          <a:xfrm>
            <a:off x="990600" y="5257800"/>
            <a:ext cx="73977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(b) </a:t>
            </a:r>
            <a:r>
              <a:rPr lang="zh-CN" altLang="en-US" sz="2400" b="1" dirty="0">
                <a:latin typeface="Times New Roman" panose="02020603050405020304" pitchFamily="18" charset="0"/>
              </a:rPr>
              <a:t>总电压等于各串联电阻的电压之和</a:t>
            </a:r>
            <a:r>
              <a:rPr lang="zh-CN" altLang="zh-CN" sz="2400" b="1" dirty="0">
                <a:latin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</a:rPr>
              <a:t>(KVL)</a:t>
            </a: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pic>
        <p:nvPicPr>
          <p:cNvPr id="922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8200" y="1874838"/>
            <a:ext cx="6400800" cy="2357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3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5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/>
      <p:bldP spid="5158" grpId="0"/>
      <p:bldP spid="51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57" name="文本框 6156"/>
          <p:cNvSpPr txBox="1"/>
          <p:nvPr/>
        </p:nvSpPr>
        <p:spPr>
          <a:xfrm>
            <a:off x="395288" y="158750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</a:rPr>
              <a:t>等效电阻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R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eq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pic>
        <p:nvPicPr>
          <p:cNvPr id="1024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50" y="877888"/>
            <a:ext cx="8423275" cy="23510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25" y="3609975"/>
            <a:ext cx="8475663" cy="2914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5" name="灯片编号占位符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文本框 43009"/>
          <p:cNvSpPr txBox="1"/>
          <p:nvPr/>
        </p:nvSpPr>
        <p:spPr>
          <a:xfrm>
            <a:off x="533400" y="2209800"/>
            <a:ext cx="1408113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结论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43011" name="矩形 43010"/>
          <p:cNvSpPr/>
          <p:nvPr/>
        </p:nvSpPr>
        <p:spPr>
          <a:xfrm>
            <a:off x="1828800" y="2286000"/>
            <a:ext cx="7315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串联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电路的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总电阻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等于各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分电阻之和。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zh-CN" altLang="en-US" sz="24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grpSp>
        <p:nvGrpSpPr>
          <p:cNvPr id="12292" name="组合 43013"/>
          <p:cNvGrpSpPr/>
          <p:nvPr/>
        </p:nvGrpSpPr>
        <p:grpSpPr>
          <a:xfrm>
            <a:off x="1143000" y="304800"/>
            <a:ext cx="7162800" cy="519113"/>
            <a:chOff x="720" y="336"/>
            <a:chExt cx="4512" cy="327"/>
          </a:xfrm>
        </p:grpSpPr>
        <p:graphicFrame>
          <p:nvGraphicFramePr>
            <p:cNvPr id="12297" name="对象 43011"/>
            <p:cNvGraphicFramePr/>
            <p:nvPr/>
          </p:nvGraphicFramePr>
          <p:xfrm>
            <a:off x="1152" y="336"/>
            <a:ext cx="310" cy="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1" imgW="266700" imgH="279400" progId="Equation.3">
                    <p:embed/>
                  </p:oleObj>
                </mc:Choice>
                <mc:Fallback>
                  <p:oleObj name="" r:id="rId1" imgW="266700" imgH="279400" progId="Equation.3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152" y="336"/>
                          <a:ext cx="310" cy="3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298" name="矩形 43012"/>
            <p:cNvSpPr/>
            <p:nvPr/>
          </p:nvSpPr>
          <p:spPr>
            <a:xfrm>
              <a:off x="720" y="336"/>
              <a:ext cx="45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accent2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电阻       称串联电阻的等效电阻。</a:t>
              </a:r>
              <a:endPara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  <p:sp>
        <p:nvSpPr>
          <p:cNvPr id="43015" name="文本框 43014"/>
          <p:cNvSpPr txBox="1"/>
          <p:nvPr/>
        </p:nvSpPr>
        <p:spPr>
          <a:xfrm>
            <a:off x="1295400" y="1676400"/>
            <a:ext cx="32480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这种替代称</a:t>
            </a:r>
            <a:r>
              <a:rPr lang="zh-CN" altLang="en-US" sz="2400" b="1" u="sng" dirty="0">
                <a:latin typeface="Times New Roman" panose="02020603050405020304" pitchFamily="18" charset="0"/>
              </a:rPr>
              <a:t>等效替代</a:t>
            </a: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43026" name="矩形 43025"/>
          <p:cNvSpPr/>
          <p:nvPr/>
        </p:nvSpPr>
        <p:spPr>
          <a:xfrm>
            <a:off x="1066800" y="914400"/>
            <a:ext cx="7127875" cy="519113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等效电阻与这些串联电阻所引起的作用完全一样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zh-CN" altLang="en-US" sz="24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88" y="3141663"/>
            <a:ext cx="8280400" cy="3516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6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/>
      <p:bldP spid="43015" grpId="0"/>
      <p:bldP spid="430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文本框 9217"/>
          <p:cNvSpPr txBox="1"/>
          <p:nvPr/>
        </p:nvSpPr>
        <p:spPr>
          <a:xfrm>
            <a:off x="457200" y="533400"/>
            <a:ext cx="3657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</a:rPr>
              <a:t>电压的分配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275" y="1412875"/>
            <a:ext cx="8139113" cy="4911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6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404813"/>
            <a:ext cx="8167688" cy="5545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39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6" name="文本框 11265"/>
          <p:cNvSpPr txBox="1"/>
          <p:nvPr/>
        </p:nvSpPr>
        <p:spPr>
          <a:xfrm>
            <a:off x="304800" y="457200"/>
            <a:ext cx="6553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rgbClr val="FF6600"/>
                </a:solidFill>
                <a:latin typeface="Times New Roman" panose="02020603050405020304" pitchFamily="18" charset="0"/>
              </a:rPr>
              <a:t>二、电阻并联 </a:t>
            </a:r>
            <a:r>
              <a:rPr lang="en-US" altLang="zh-CN" sz="2800" b="1" dirty="0">
                <a:solidFill>
                  <a:srgbClr val="FF6600"/>
                </a:solidFill>
                <a:latin typeface="Times New Roman" panose="02020603050405020304" pitchFamily="18" charset="0"/>
              </a:rPr>
              <a:t>(Parallel Connection)</a:t>
            </a:r>
            <a:endParaRPr lang="en-US" altLang="zh-CN" sz="2800" dirty="0">
              <a:solidFill>
                <a:srgbClr val="FF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305" name="文本框 11304"/>
          <p:cNvSpPr txBox="1"/>
          <p:nvPr/>
        </p:nvSpPr>
        <p:spPr>
          <a:xfrm>
            <a:off x="838200" y="3505200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</a:rPr>
              <a:t>电路特点</a:t>
            </a:r>
            <a:r>
              <a:rPr lang="en-US" altLang="zh-CN" sz="2800" b="1" dirty="0">
                <a:latin typeface="Times New Roman" panose="02020603050405020304" pitchFamily="18" charset="0"/>
              </a:rPr>
              <a:t>: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11306" name="文本框 11305"/>
          <p:cNvSpPr txBox="1"/>
          <p:nvPr/>
        </p:nvSpPr>
        <p:spPr>
          <a:xfrm>
            <a:off x="1066800" y="4191000"/>
            <a:ext cx="7772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zh-CN" sz="2400" b="1" dirty="0">
                <a:latin typeface="Times New Roman" panose="02020603050405020304" pitchFamily="18" charset="0"/>
              </a:rPr>
              <a:t>(a) 各电阻两端分别接在一起，两端为同一电压 </a:t>
            </a:r>
            <a:r>
              <a:rPr lang="en-US" altLang="zh-CN" sz="2400" b="1" dirty="0">
                <a:latin typeface="Times New Roman" panose="02020603050405020304" pitchFamily="18" charset="0"/>
              </a:rPr>
              <a:t>(KVL)</a:t>
            </a:r>
            <a:r>
              <a:rPr lang="zh-CN" altLang="en-US" sz="2400" b="1" dirty="0">
                <a:latin typeface="Times New Roman" panose="02020603050405020304" pitchFamily="18" charset="0"/>
              </a:rPr>
              <a:t>；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1307" name="文本框 11306"/>
          <p:cNvSpPr txBox="1"/>
          <p:nvPr/>
        </p:nvSpPr>
        <p:spPr>
          <a:xfrm>
            <a:off x="1066800" y="4953000"/>
            <a:ext cx="7543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(b) </a:t>
            </a:r>
            <a:r>
              <a:rPr lang="zh-CN" altLang="en-US" sz="2400" b="1" dirty="0">
                <a:latin typeface="Times New Roman" panose="02020603050405020304" pitchFamily="18" charset="0"/>
              </a:rPr>
              <a:t>总电流等于流过各并联电阻的电流之和</a:t>
            </a:r>
            <a:r>
              <a:rPr lang="zh-CN" altLang="zh-CN" sz="2400" b="1" dirty="0">
                <a:latin typeface="Times New Roman" panose="02020603050405020304" pitchFamily="18" charset="0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</a:rPr>
              <a:t>(KCL)</a:t>
            </a: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pic>
        <p:nvPicPr>
          <p:cNvPr id="1536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2200" y="1165225"/>
            <a:ext cx="4329113" cy="2339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7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305" grpId="0"/>
      <p:bldP spid="11306" grpId="0"/>
      <p:bldP spid="1130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339" name="文本框 12338"/>
          <p:cNvSpPr txBox="1"/>
          <p:nvPr/>
        </p:nvSpPr>
        <p:spPr>
          <a:xfrm>
            <a:off x="250825" y="60325"/>
            <a:ext cx="3048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</a:rPr>
              <a:t>等效电导</a:t>
            </a:r>
            <a:r>
              <a:rPr lang="en-US" altLang="zh-CN" sz="2800" b="1" i="1" dirty="0">
                <a:latin typeface="Times New Roman" panose="02020603050405020304" pitchFamily="18" charset="0"/>
              </a:rPr>
              <a:t>G</a:t>
            </a:r>
            <a:r>
              <a:rPr lang="en-US" altLang="zh-CN" sz="2800" b="1" baseline="-25000" dirty="0">
                <a:latin typeface="Times New Roman" panose="02020603050405020304" pitchFamily="18" charset="0"/>
              </a:rPr>
              <a:t>eq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pic>
        <p:nvPicPr>
          <p:cNvPr id="16387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0" y="692150"/>
            <a:ext cx="7832725" cy="2324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8" y="3051175"/>
            <a:ext cx="7080250" cy="3181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552450" y="6218238"/>
            <a:ext cx="1408113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结论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71650" y="6294438"/>
            <a:ext cx="664051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并联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电路的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总电导</a:t>
            </a:r>
            <a:r>
              <a:rPr lang="zh-CN" altLang="en-US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等于各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分电导之和。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zh-CN" altLang="en-US" sz="24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6391" name="灯片编号占位符 7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39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213" y="620713"/>
            <a:ext cx="8791575" cy="5184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1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63" y="111125"/>
            <a:ext cx="4113212" cy="1733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11125"/>
            <a:ext cx="3763963" cy="2062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" y="2233613"/>
            <a:ext cx="8650288" cy="4316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437" name="灯片编号占位符 7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333375"/>
            <a:ext cx="8521700" cy="5975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59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333375"/>
            <a:ext cx="7724775" cy="5759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 Box 10"/>
          <p:cNvSpPr txBox="1"/>
          <p:nvPr/>
        </p:nvSpPr>
        <p:spPr>
          <a:xfrm>
            <a:off x="6083300" y="5772150"/>
            <a:ext cx="25209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50000"/>
              </a:spcBef>
              <a:buNone/>
            </a:pPr>
            <a:r>
              <a:rPr lang="zh-CN" altLang="en-US" sz="3600" b="1" dirty="0">
                <a:solidFill>
                  <a:srgbClr val="990000"/>
                </a:solidFill>
                <a:latin typeface="Times New Roman" panose="02020603050405020304" pitchFamily="18" charset="0"/>
              </a:rPr>
              <a:t>注意方向！</a:t>
            </a:r>
            <a:endParaRPr lang="zh-CN" altLang="en-US" sz="36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4" name="灯片编号占位符 4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6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2500" y="838200"/>
            <a:ext cx="863600" cy="86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7" name="Rectangle 3"/>
          <p:cNvSpPr/>
          <p:nvPr/>
        </p:nvSpPr>
        <p:spPr>
          <a:xfrm>
            <a:off x="1331913" y="909638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8" name="Rectangle 4"/>
          <p:cNvSpPr/>
          <p:nvPr/>
        </p:nvSpPr>
        <p:spPr>
          <a:xfrm>
            <a:off x="1331913" y="1054100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9" name="Rectangle 5"/>
          <p:cNvSpPr/>
          <p:nvPr/>
        </p:nvSpPr>
        <p:spPr>
          <a:xfrm>
            <a:off x="1331913" y="1198563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0" name="Rectangle 6"/>
          <p:cNvSpPr/>
          <p:nvPr/>
        </p:nvSpPr>
        <p:spPr>
          <a:xfrm>
            <a:off x="1331913" y="1341438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1" name="Rectangle 7"/>
          <p:cNvSpPr/>
          <p:nvPr/>
        </p:nvSpPr>
        <p:spPr>
          <a:xfrm>
            <a:off x="1331913" y="1485900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2" name="Rectangle 8"/>
          <p:cNvSpPr/>
          <p:nvPr/>
        </p:nvSpPr>
        <p:spPr>
          <a:xfrm>
            <a:off x="1331913" y="1630363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3" name="Rectangle 9"/>
          <p:cNvSpPr/>
          <p:nvPr/>
        </p:nvSpPr>
        <p:spPr>
          <a:xfrm>
            <a:off x="1331913" y="1774825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4" name="Rectangle 10"/>
          <p:cNvSpPr/>
          <p:nvPr/>
        </p:nvSpPr>
        <p:spPr>
          <a:xfrm>
            <a:off x="1331913" y="1917700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5" name="Rectangle 11"/>
          <p:cNvSpPr/>
          <p:nvPr/>
        </p:nvSpPr>
        <p:spPr>
          <a:xfrm>
            <a:off x="1331913" y="2062163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6" name="Rectangle 12"/>
          <p:cNvSpPr/>
          <p:nvPr/>
        </p:nvSpPr>
        <p:spPr>
          <a:xfrm>
            <a:off x="1331913" y="2206625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7" name="Rectangle 13"/>
          <p:cNvSpPr/>
          <p:nvPr/>
        </p:nvSpPr>
        <p:spPr>
          <a:xfrm>
            <a:off x="1331913" y="2349500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8" name="Rectangle 14"/>
          <p:cNvSpPr/>
          <p:nvPr/>
        </p:nvSpPr>
        <p:spPr>
          <a:xfrm>
            <a:off x="1331913" y="2493963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19" name="Rectangle 15"/>
          <p:cNvSpPr/>
          <p:nvPr/>
        </p:nvSpPr>
        <p:spPr>
          <a:xfrm>
            <a:off x="1331913" y="2638425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0" name="Rectangle 16"/>
          <p:cNvSpPr/>
          <p:nvPr/>
        </p:nvSpPr>
        <p:spPr>
          <a:xfrm>
            <a:off x="1331913" y="2782888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1" name="Rectangle 17"/>
          <p:cNvSpPr/>
          <p:nvPr/>
        </p:nvSpPr>
        <p:spPr>
          <a:xfrm>
            <a:off x="1331913" y="2925763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2" name="Rectangle 18"/>
          <p:cNvSpPr/>
          <p:nvPr/>
        </p:nvSpPr>
        <p:spPr>
          <a:xfrm>
            <a:off x="1331913" y="3070225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3" name="Rectangle 19"/>
          <p:cNvSpPr/>
          <p:nvPr/>
        </p:nvSpPr>
        <p:spPr>
          <a:xfrm>
            <a:off x="1331913" y="3214688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4" name="Rectangle 20"/>
          <p:cNvSpPr/>
          <p:nvPr/>
        </p:nvSpPr>
        <p:spPr>
          <a:xfrm>
            <a:off x="1331913" y="3357563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5" name="Rectangle 21"/>
          <p:cNvSpPr/>
          <p:nvPr/>
        </p:nvSpPr>
        <p:spPr>
          <a:xfrm>
            <a:off x="1331913" y="3502025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6" name="Rectangle 22"/>
          <p:cNvSpPr/>
          <p:nvPr/>
        </p:nvSpPr>
        <p:spPr>
          <a:xfrm>
            <a:off x="1331913" y="3646488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7" name="Rectangle 23"/>
          <p:cNvSpPr/>
          <p:nvPr/>
        </p:nvSpPr>
        <p:spPr>
          <a:xfrm>
            <a:off x="1331913" y="3790950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8" name="Rectangle 24"/>
          <p:cNvSpPr/>
          <p:nvPr/>
        </p:nvSpPr>
        <p:spPr>
          <a:xfrm>
            <a:off x="1331913" y="3933825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29" name="Rectangle 25"/>
          <p:cNvSpPr/>
          <p:nvPr/>
        </p:nvSpPr>
        <p:spPr>
          <a:xfrm>
            <a:off x="1331913" y="4078288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30" name="Rectangle 26"/>
          <p:cNvSpPr/>
          <p:nvPr/>
        </p:nvSpPr>
        <p:spPr>
          <a:xfrm>
            <a:off x="1331913" y="4222750"/>
            <a:ext cx="288925" cy="144463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31" name="Rectangle 27"/>
          <p:cNvSpPr/>
          <p:nvPr/>
        </p:nvSpPr>
        <p:spPr>
          <a:xfrm>
            <a:off x="1331913" y="4367213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32" name="Rectangle 28"/>
          <p:cNvSpPr/>
          <p:nvPr/>
        </p:nvSpPr>
        <p:spPr>
          <a:xfrm>
            <a:off x="1331913" y="4510088"/>
            <a:ext cx="288925" cy="144462"/>
          </a:xfrm>
          <a:prstGeom prst="rect">
            <a:avLst/>
          </a:prstGeom>
          <a:solidFill>
            <a:srgbClr val="FFCC99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33" name="Rectangle 29"/>
          <p:cNvSpPr/>
          <p:nvPr/>
        </p:nvSpPr>
        <p:spPr>
          <a:xfrm>
            <a:off x="468313" y="1630363"/>
            <a:ext cx="863600" cy="71437"/>
          </a:xfrm>
          <a:prstGeom prst="rect">
            <a:avLst/>
          </a:prstGeom>
          <a:solidFill>
            <a:srgbClr val="80808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34" name="AutoShape 30"/>
          <p:cNvSpPr/>
          <p:nvPr/>
        </p:nvSpPr>
        <p:spPr>
          <a:xfrm>
            <a:off x="539750" y="1270000"/>
            <a:ext cx="215900" cy="288925"/>
          </a:xfrm>
          <a:prstGeom prst="upArrow">
            <a:avLst>
              <a:gd name="adj1" fmla="val 50000"/>
              <a:gd name="adj2" fmla="val 33455"/>
            </a:avLst>
          </a:prstGeom>
          <a:solidFill>
            <a:srgbClr val="969696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35" name="AutoShape 31"/>
          <p:cNvSpPr/>
          <p:nvPr/>
        </p:nvSpPr>
        <p:spPr>
          <a:xfrm>
            <a:off x="900113" y="1270000"/>
            <a:ext cx="215900" cy="288925"/>
          </a:xfrm>
          <a:prstGeom prst="upArrow">
            <a:avLst>
              <a:gd name="adj1" fmla="val 50000"/>
              <a:gd name="adj2" fmla="val 33455"/>
            </a:avLst>
          </a:prstGeom>
          <a:solidFill>
            <a:srgbClr val="969696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36" name="Line 32"/>
          <p:cNvSpPr/>
          <p:nvPr/>
        </p:nvSpPr>
        <p:spPr>
          <a:xfrm>
            <a:off x="612775" y="1557338"/>
            <a:ext cx="0" cy="7302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37" name="Line 33"/>
          <p:cNvSpPr/>
          <p:nvPr/>
        </p:nvSpPr>
        <p:spPr>
          <a:xfrm>
            <a:off x="971550" y="1557338"/>
            <a:ext cx="0" cy="73025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38" name="Line 34"/>
          <p:cNvSpPr/>
          <p:nvPr/>
        </p:nvSpPr>
        <p:spPr>
          <a:xfrm>
            <a:off x="107950" y="982663"/>
            <a:ext cx="504825" cy="287337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39" name="Line 35"/>
          <p:cNvSpPr/>
          <p:nvPr/>
        </p:nvSpPr>
        <p:spPr>
          <a:xfrm>
            <a:off x="179388" y="766763"/>
            <a:ext cx="792162" cy="503237"/>
          </a:xfrm>
          <a:prstGeom prst="line">
            <a:avLst/>
          </a:prstGeom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40" name="Freeform 36"/>
          <p:cNvSpPr/>
          <p:nvPr/>
        </p:nvSpPr>
        <p:spPr>
          <a:xfrm>
            <a:off x="300038" y="1185863"/>
            <a:ext cx="1320800" cy="912812"/>
          </a:xfrm>
          <a:custGeom>
            <a:avLst/>
            <a:gdLst>
              <a:gd name="txL" fmla="*/ 0 w 832"/>
              <a:gd name="txT" fmla="*/ 0 h 575"/>
              <a:gd name="txR" fmla="*/ 832 w 832"/>
              <a:gd name="txB" fmla="*/ 575 h 575"/>
            </a:gdLst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832" h="575">
                <a:moveTo>
                  <a:pt x="197" y="53"/>
                </a:moveTo>
                <a:cubicBezTo>
                  <a:pt x="166" y="26"/>
                  <a:pt x="136" y="0"/>
                  <a:pt x="106" y="53"/>
                </a:cubicBezTo>
                <a:cubicBezTo>
                  <a:pt x="76" y="106"/>
                  <a:pt x="0" y="288"/>
                  <a:pt x="15" y="371"/>
                </a:cubicBezTo>
                <a:cubicBezTo>
                  <a:pt x="30" y="454"/>
                  <a:pt x="121" y="529"/>
                  <a:pt x="197" y="552"/>
                </a:cubicBezTo>
                <a:cubicBezTo>
                  <a:pt x="273" y="575"/>
                  <a:pt x="363" y="514"/>
                  <a:pt x="469" y="507"/>
                </a:cubicBezTo>
                <a:cubicBezTo>
                  <a:pt x="575" y="500"/>
                  <a:pt x="703" y="503"/>
                  <a:pt x="832" y="507"/>
                </a:cubicBezTo>
              </a:path>
            </a:pathLst>
          </a:custGeom>
          <a:noFill/>
          <a:ln w="31750" cap="flat" cmpd="sng">
            <a:solidFill>
              <a:schemeClr val="tx1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1541" name="Freeform 37"/>
          <p:cNvSpPr/>
          <p:nvPr/>
        </p:nvSpPr>
        <p:spPr>
          <a:xfrm>
            <a:off x="539750" y="1270000"/>
            <a:ext cx="865188" cy="647700"/>
          </a:xfrm>
          <a:custGeom>
            <a:avLst/>
            <a:gdLst>
              <a:gd name="txL" fmla="*/ 0 w 272"/>
              <a:gd name="txT" fmla="*/ 0 h 416"/>
              <a:gd name="txR" fmla="*/ 272 w 272"/>
              <a:gd name="txB" fmla="*/ 416 h 416"/>
            </a:gdLst>
            <a:ahLst/>
            <a:cxnLst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txL" t="txT" r="txR" b="txB"/>
            <a:pathLst>
              <a:path w="272" h="416">
                <a:moveTo>
                  <a:pt x="136" y="0"/>
                </a:moveTo>
                <a:cubicBezTo>
                  <a:pt x="121" y="15"/>
                  <a:pt x="106" y="30"/>
                  <a:pt x="91" y="45"/>
                </a:cubicBezTo>
                <a:cubicBezTo>
                  <a:pt x="76" y="60"/>
                  <a:pt x="61" y="61"/>
                  <a:pt x="46" y="91"/>
                </a:cubicBezTo>
                <a:cubicBezTo>
                  <a:pt x="31" y="121"/>
                  <a:pt x="0" y="182"/>
                  <a:pt x="0" y="227"/>
                </a:cubicBezTo>
                <a:cubicBezTo>
                  <a:pt x="0" y="272"/>
                  <a:pt x="16" y="333"/>
                  <a:pt x="46" y="363"/>
                </a:cubicBezTo>
                <a:cubicBezTo>
                  <a:pt x="76" y="393"/>
                  <a:pt x="144" y="400"/>
                  <a:pt x="182" y="408"/>
                </a:cubicBezTo>
                <a:cubicBezTo>
                  <a:pt x="220" y="416"/>
                  <a:pt x="257" y="408"/>
                  <a:pt x="272" y="408"/>
                </a:cubicBezTo>
              </a:path>
            </a:pathLst>
          </a:custGeom>
          <a:noFill/>
          <a:ln w="3175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1542" name="Line 38"/>
          <p:cNvSpPr/>
          <p:nvPr/>
        </p:nvSpPr>
        <p:spPr>
          <a:xfrm>
            <a:off x="1331913" y="1917700"/>
            <a:ext cx="288925" cy="0"/>
          </a:xfrm>
          <a:prstGeom prst="line">
            <a:avLst/>
          </a:prstGeom>
          <a:ln w="3175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1543" name="Group 39"/>
          <p:cNvGrpSpPr/>
          <p:nvPr/>
        </p:nvGrpSpPr>
        <p:grpSpPr>
          <a:xfrm>
            <a:off x="1620838" y="1198563"/>
            <a:ext cx="1439862" cy="1800225"/>
            <a:chOff x="1066" y="981"/>
            <a:chExt cx="907" cy="1134"/>
          </a:xfrm>
        </p:grpSpPr>
        <p:sp>
          <p:nvSpPr>
            <p:cNvPr id="21619" name="Line 40"/>
            <p:cNvSpPr/>
            <p:nvPr/>
          </p:nvSpPr>
          <p:spPr>
            <a:xfrm>
              <a:off x="1066" y="1434"/>
              <a:ext cx="0" cy="681"/>
            </a:xfrm>
            <a:prstGeom prst="line">
              <a:avLst/>
            </a:prstGeom>
            <a:ln w="508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20" name="Line 41"/>
            <p:cNvSpPr/>
            <p:nvPr/>
          </p:nvSpPr>
          <p:spPr>
            <a:xfrm>
              <a:off x="1066" y="2115"/>
              <a:ext cx="499" cy="0"/>
            </a:xfrm>
            <a:prstGeom prst="line">
              <a:avLst/>
            </a:prstGeom>
            <a:ln w="508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21" name="Line 42"/>
            <p:cNvSpPr/>
            <p:nvPr/>
          </p:nvSpPr>
          <p:spPr>
            <a:xfrm flipV="1">
              <a:off x="1565" y="1888"/>
              <a:ext cx="0" cy="227"/>
            </a:xfrm>
            <a:prstGeom prst="line">
              <a:avLst/>
            </a:prstGeom>
            <a:ln w="508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22" name="Line 43"/>
            <p:cNvSpPr/>
            <p:nvPr/>
          </p:nvSpPr>
          <p:spPr>
            <a:xfrm>
              <a:off x="1383" y="1888"/>
              <a:ext cx="182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23" name="Line 44"/>
            <p:cNvSpPr/>
            <p:nvPr/>
          </p:nvSpPr>
          <p:spPr>
            <a:xfrm>
              <a:off x="1565" y="1888"/>
              <a:ext cx="181" cy="0"/>
            </a:xfrm>
            <a:prstGeom prst="line">
              <a:avLst/>
            </a:prstGeom>
            <a:ln w="317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24" name="Line 45"/>
            <p:cNvSpPr/>
            <p:nvPr/>
          </p:nvSpPr>
          <p:spPr>
            <a:xfrm flipV="1">
              <a:off x="1383" y="1616"/>
              <a:ext cx="0" cy="272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25" name="Line 46"/>
            <p:cNvSpPr/>
            <p:nvPr/>
          </p:nvSpPr>
          <p:spPr>
            <a:xfrm flipV="1">
              <a:off x="1746" y="1616"/>
              <a:ext cx="0" cy="272"/>
            </a:xfrm>
            <a:prstGeom prst="line">
              <a:avLst/>
            </a:prstGeom>
            <a:ln w="317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26" name="Rectangle 47"/>
            <p:cNvSpPr/>
            <p:nvPr/>
          </p:nvSpPr>
          <p:spPr>
            <a:xfrm>
              <a:off x="1247" y="981"/>
              <a:ext cx="726" cy="635"/>
            </a:xfrm>
            <a:prstGeom prst="rect">
              <a:avLst/>
            </a:prstGeom>
            <a:solidFill>
              <a:schemeClr val="bg1"/>
            </a:solidFill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1544" name="Group 48"/>
          <p:cNvGrpSpPr/>
          <p:nvPr/>
        </p:nvGrpSpPr>
        <p:grpSpPr>
          <a:xfrm>
            <a:off x="2339975" y="477838"/>
            <a:ext cx="1801813" cy="2087562"/>
            <a:chOff x="1519" y="527"/>
            <a:chExt cx="1135" cy="1315"/>
          </a:xfrm>
        </p:grpSpPr>
        <p:sp>
          <p:nvSpPr>
            <p:cNvPr id="21607" name="Line 49"/>
            <p:cNvSpPr/>
            <p:nvPr/>
          </p:nvSpPr>
          <p:spPr>
            <a:xfrm>
              <a:off x="1519" y="1616"/>
              <a:ext cx="0" cy="226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21608" name="Line 50"/>
            <p:cNvSpPr/>
            <p:nvPr/>
          </p:nvSpPr>
          <p:spPr>
            <a:xfrm>
              <a:off x="1519" y="1842"/>
              <a:ext cx="408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21609" name="Line 51"/>
            <p:cNvSpPr/>
            <p:nvPr/>
          </p:nvSpPr>
          <p:spPr>
            <a:xfrm>
              <a:off x="1882" y="1616"/>
              <a:ext cx="0" cy="181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10" name="Line 52"/>
            <p:cNvSpPr/>
            <p:nvPr/>
          </p:nvSpPr>
          <p:spPr>
            <a:xfrm>
              <a:off x="1746" y="1842"/>
              <a:ext cx="454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11" name="Line 53"/>
            <p:cNvSpPr/>
            <p:nvPr/>
          </p:nvSpPr>
          <p:spPr>
            <a:xfrm>
              <a:off x="1882" y="1797"/>
              <a:ext cx="227" cy="0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12" name="Line 54"/>
            <p:cNvSpPr/>
            <p:nvPr/>
          </p:nvSpPr>
          <p:spPr>
            <a:xfrm flipV="1">
              <a:off x="2109" y="527"/>
              <a:ext cx="0" cy="1270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13" name="Line 55"/>
            <p:cNvSpPr/>
            <p:nvPr/>
          </p:nvSpPr>
          <p:spPr>
            <a:xfrm flipV="1">
              <a:off x="2200" y="618"/>
              <a:ext cx="0" cy="1224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14" name="Line 56"/>
            <p:cNvSpPr/>
            <p:nvPr/>
          </p:nvSpPr>
          <p:spPr>
            <a:xfrm>
              <a:off x="2200" y="618"/>
              <a:ext cx="272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15" name="Line 57"/>
            <p:cNvSpPr/>
            <p:nvPr/>
          </p:nvSpPr>
          <p:spPr>
            <a:xfrm>
              <a:off x="2472" y="618"/>
              <a:ext cx="0" cy="227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16" name="Line 58"/>
            <p:cNvSpPr/>
            <p:nvPr/>
          </p:nvSpPr>
          <p:spPr>
            <a:xfrm flipV="1">
              <a:off x="2109" y="527"/>
              <a:ext cx="453" cy="0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17" name="Line 59"/>
            <p:cNvSpPr/>
            <p:nvPr/>
          </p:nvSpPr>
          <p:spPr>
            <a:xfrm flipV="1">
              <a:off x="2562" y="527"/>
              <a:ext cx="0" cy="318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18" name="Rectangle 60"/>
            <p:cNvSpPr/>
            <p:nvPr/>
          </p:nvSpPr>
          <p:spPr>
            <a:xfrm>
              <a:off x="2381" y="845"/>
              <a:ext cx="273" cy="362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1545" name="Group 61"/>
          <p:cNvGrpSpPr/>
          <p:nvPr/>
        </p:nvGrpSpPr>
        <p:grpSpPr>
          <a:xfrm>
            <a:off x="3563938" y="1557338"/>
            <a:ext cx="720725" cy="576262"/>
            <a:chOff x="2290" y="1207"/>
            <a:chExt cx="454" cy="363"/>
          </a:xfrm>
        </p:grpSpPr>
        <p:sp>
          <p:nvSpPr>
            <p:cNvPr id="21599" name="Line 62"/>
            <p:cNvSpPr/>
            <p:nvPr/>
          </p:nvSpPr>
          <p:spPr>
            <a:xfrm>
              <a:off x="2472" y="1207"/>
              <a:ext cx="0" cy="91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00" name="Line 63"/>
            <p:cNvSpPr/>
            <p:nvPr/>
          </p:nvSpPr>
          <p:spPr>
            <a:xfrm flipH="1">
              <a:off x="2336" y="1298"/>
              <a:ext cx="136" cy="1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01" name="Line 64"/>
            <p:cNvSpPr/>
            <p:nvPr/>
          </p:nvSpPr>
          <p:spPr>
            <a:xfrm>
              <a:off x="2336" y="1298"/>
              <a:ext cx="0" cy="136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02" name="Line 65"/>
            <p:cNvSpPr/>
            <p:nvPr/>
          </p:nvSpPr>
          <p:spPr>
            <a:xfrm>
              <a:off x="2562" y="1207"/>
              <a:ext cx="0" cy="91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03" name="Line 66"/>
            <p:cNvSpPr/>
            <p:nvPr/>
          </p:nvSpPr>
          <p:spPr>
            <a:xfrm flipH="1">
              <a:off x="2562" y="1298"/>
              <a:ext cx="136" cy="1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04" name="Line 67"/>
            <p:cNvSpPr/>
            <p:nvPr/>
          </p:nvSpPr>
          <p:spPr>
            <a:xfrm>
              <a:off x="2699" y="1298"/>
              <a:ext cx="0" cy="136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605" name="Rectangle 68"/>
            <p:cNvSpPr/>
            <p:nvPr/>
          </p:nvSpPr>
          <p:spPr>
            <a:xfrm>
              <a:off x="2290" y="1434"/>
              <a:ext cx="91" cy="136"/>
            </a:xfrm>
            <a:prstGeom prst="rect">
              <a:avLst/>
            </a:prstGeom>
            <a:solidFill>
              <a:schemeClr val="bg1"/>
            </a:solidFill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606" name="Rectangle 69"/>
            <p:cNvSpPr/>
            <p:nvPr/>
          </p:nvSpPr>
          <p:spPr>
            <a:xfrm>
              <a:off x="2653" y="1434"/>
              <a:ext cx="91" cy="136"/>
            </a:xfrm>
            <a:prstGeom prst="rect">
              <a:avLst/>
            </a:prstGeom>
            <a:solidFill>
              <a:schemeClr val="bg1"/>
            </a:solidFill>
            <a:ln w="254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" name="Group 70"/>
          <p:cNvGrpSpPr/>
          <p:nvPr/>
        </p:nvGrpSpPr>
        <p:grpSpPr>
          <a:xfrm>
            <a:off x="3636963" y="117475"/>
            <a:ext cx="4895850" cy="2593975"/>
            <a:chOff x="2336" y="300"/>
            <a:chExt cx="3084" cy="1634"/>
          </a:xfrm>
        </p:grpSpPr>
        <p:sp>
          <p:nvSpPr>
            <p:cNvPr id="21591" name="Line 71"/>
            <p:cNvSpPr/>
            <p:nvPr/>
          </p:nvSpPr>
          <p:spPr>
            <a:xfrm flipV="1">
              <a:off x="2336" y="1570"/>
              <a:ext cx="0" cy="363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92" name="Line 72"/>
            <p:cNvSpPr/>
            <p:nvPr/>
          </p:nvSpPr>
          <p:spPr>
            <a:xfrm>
              <a:off x="2336" y="1933"/>
              <a:ext cx="545" cy="1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93" name="Line 73"/>
            <p:cNvSpPr/>
            <p:nvPr/>
          </p:nvSpPr>
          <p:spPr>
            <a:xfrm flipV="1">
              <a:off x="2880" y="300"/>
              <a:ext cx="0" cy="1633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94" name="Line 74"/>
            <p:cNvSpPr/>
            <p:nvPr/>
          </p:nvSpPr>
          <p:spPr>
            <a:xfrm flipV="1">
              <a:off x="2880" y="300"/>
              <a:ext cx="2540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95" name="Line 75"/>
            <p:cNvSpPr/>
            <p:nvPr/>
          </p:nvSpPr>
          <p:spPr>
            <a:xfrm flipV="1">
              <a:off x="2699" y="1570"/>
              <a:ext cx="0" cy="272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96" name="Line 76"/>
            <p:cNvSpPr/>
            <p:nvPr/>
          </p:nvSpPr>
          <p:spPr>
            <a:xfrm flipH="1" flipV="1">
              <a:off x="2699" y="1842"/>
              <a:ext cx="317" cy="0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97" name="Line 77"/>
            <p:cNvSpPr/>
            <p:nvPr/>
          </p:nvSpPr>
          <p:spPr>
            <a:xfrm flipV="1">
              <a:off x="3016" y="391"/>
              <a:ext cx="0" cy="1451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98" name="Line 78"/>
            <p:cNvSpPr/>
            <p:nvPr/>
          </p:nvSpPr>
          <p:spPr>
            <a:xfrm flipH="1" flipV="1">
              <a:off x="3016" y="391"/>
              <a:ext cx="2404" cy="0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pic>
        <p:nvPicPr>
          <p:cNvPr id="21547" name="Picture 79" descr="2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8175" y="838200"/>
            <a:ext cx="1131888" cy="1439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48" name="Picture 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938" y="1846263"/>
            <a:ext cx="201612" cy="360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49" name="Picture 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763" y="1846263"/>
            <a:ext cx="201612" cy="3603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7729" name="Group 83"/>
          <p:cNvGrpSpPr/>
          <p:nvPr/>
        </p:nvGrpSpPr>
        <p:grpSpPr>
          <a:xfrm>
            <a:off x="4860925" y="46038"/>
            <a:ext cx="360363" cy="3311525"/>
            <a:chOff x="3107" y="255"/>
            <a:chExt cx="227" cy="2086"/>
          </a:xfrm>
        </p:grpSpPr>
        <p:sp>
          <p:nvSpPr>
            <p:cNvPr id="21587" name="Line 84"/>
            <p:cNvSpPr/>
            <p:nvPr/>
          </p:nvSpPr>
          <p:spPr>
            <a:xfrm>
              <a:off x="3152" y="391"/>
              <a:ext cx="0" cy="1950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88" name="Line 85"/>
            <p:cNvSpPr/>
            <p:nvPr/>
          </p:nvSpPr>
          <p:spPr>
            <a:xfrm>
              <a:off x="3288" y="255"/>
              <a:ext cx="0" cy="2086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89" name="Oval 86"/>
            <p:cNvSpPr/>
            <p:nvPr/>
          </p:nvSpPr>
          <p:spPr>
            <a:xfrm>
              <a:off x="3107" y="346"/>
              <a:ext cx="91" cy="91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1590" name="Oval 87"/>
            <p:cNvSpPr/>
            <p:nvPr/>
          </p:nvSpPr>
          <p:spPr>
            <a:xfrm>
              <a:off x="3243" y="255"/>
              <a:ext cx="91" cy="91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1551" name="Rectangle 88"/>
          <p:cNvSpPr/>
          <p:nvPr/>
        </p:nvSpPr>
        <p:spPr>
          <a:xfrm>
            <a:off x="4787900" y="3357563"/>
            <a:ext cx="504825" cy="43338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52" name="Line 89"/>
          <p:cNvSpPr/>
          <p:nvPr/>
        </p:nvSpPr>
        <p:spPr>
          <a:xfrm>
            <a:off x="4932363" y="3502025"/>
            <a:ext cx="0" cy="144463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53" name="Line 90"/>
          <p:cNvSpPr/>
          <p:nvPr/>
        </p:nvSpPr>
        <p:spPr>
          <a:xfrm>
            <a:off x="5148263" y="3502025"/>
            <a:ext cx="0" cy="144463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pic>
        <p:nvPicPr>
          <p:cNvPr id="21554" name="Picture 92" descr="灯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7188" y="3070225"/>
            <a:ext cx="935037" cy="719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55" name="Oval 95"/>
          <p:cNvSpPr/>
          <p:nvPr/>
        </p:nvSpPr>
        <p:spPr>
          <a:xfrm>
            <a:off x="5724525" y="190500"/>
            <a:ext cx="144463" cy="144463"/>
          </a:xfrm>
          <a:prstGeom prst="ellipse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56" name="Oval 96"/>
          <p:cNvSpPr/>
          <p:nvPr/>
        </p:nvSpPr>
        <p:spPr>
          <a:xfrm>
            <a:off x="5940425" y="46038"/>
            <a:ext cx="144463" cy="144462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95963" y="46038"/>
            <a:ext cx="1225550" cy="3095625"/>
            <a:chOff x="5795268" y="45516"/>
            <a:chExt cx="1225551" cy="3095625"/>
          </a:xfrm>
        </p:grpSpPr>
        <p:sp>
          <p:nvSpPr>
            <p:cNvPr id="21580" name="Line 93"/>
            <p:cNvSpPr/>
            <p:nvPr/>
          </p:nvSpPr>
          <p:spPr>
            <a:xfrm>
              <a:off x="5795268" y="261416"/>
              <a:ext cx="0" cy="2879725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81" name="Line 94"/>
            <p:cNvSpPr/>
            <p:nvPr/>
          </p:nvSpPr>
          <p:spPr>
            <a:xfrm>
              <a:off x="6011168" y="45516"/>
              <a:ext cx="1588" cy="1223963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82" name="Line 97"/>
            <p:cNvSpPr/>
            <p:nvPr/>
          </p:nvSpPr>
          <p:spPr>
            <a:xfrm>
              <a:off x="6012756" y="1269479"/>
              <a:ext cx="1008063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83" name="Line 98"/>
            <p:cNvSpPr/>
            <p:nvPr/>
          </p:nvSpPr>
          <p:spPr>
            <a:xfrm>
              <a:off x="6012756" y="1413941"/>
              <a:ext cx="792163" cy="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84" name="Line 99"/>
            <p:cNvSpPr/>
            <p:nvPr/>
          </p:nvSpPr>
          <p:spPr>
            <a:xfrm>
              <a:off x="7020818" y="1269479"/>
              <a:ext cx="0" cy="1008063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85" name="Line 100"/>
            <p:cNvSpPr/>
            <p:nvPr/>
          </p:nvSpPr>
          <p:spPr>
            <a:xfrm>
              <a:off x="6804918" y="1413941"/>
              <a:ext cx="0" cy="86360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86" name="Line 101"/>
            <p:cNvSpPr/>
            <p:nvPr/>
          </p:nvSpPr>
          <p:spPr>
            <a:xfrm>
              <a:off x="6012756" y="1413941"/>
              <a:ext cx="0" cy="1727200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1558" name="Rectangle 102"/>
          <p:cNvSpPr/>
          <p:nvPr/>
        </p:nvSpPr>
        <p:spPr>
          <a:xfrm>
            <a:off x="6588125" y="2206625"/>
            <a:ext cx="720725" cy="503238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59" name="Rectangle 103"/>
          <p:cNvSpPr/>
          <p:nvPr/>
        </p:nvSpPr>
        <p:spPr>
          <a:xfrm>
            <a:off x="6877050" y="2349500"/>
            <a:ext cx="144463" cy="215900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rgbClr val="808080"/>
            </a:solidFill>
            <a:prstDash val="solid"/>
            <a:miter/>
            <a:headEnd type="none" w="med" len="med"/>
            <a:tailEnd type="none" w="med" len="med"/>
          </a:ln>
          <a:effectLst>
            <a:outerShdw dist="107763" dir="2699999" algn="ctr" rotWithShape="0">
              <a:schemeClr val="bg2">
                <a:alpha val="50000"/>
              </a:schemeClr>
            </a:outerShdw>
          </a:effectLst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</a:endParaRPr>
          </a:p>
        </p:txBody>
      </p:sp>
      <p:sp>
        <p:nvSpPr>
          <p:cNvPr id="21560" name="Line 114"/>
          <p:cNvSpPr/>
          <p:nvPr/>
        </p:nvSpPr>
        <p:spPr>
          <a:xfrm>
            <a:off x="8316913" y="3575050"/>
            <a:ext cx="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7708" name="Line 105"/>
          <p:cNvSpPr/>
          <p:nvPr/>
        </p:nvSpPr>
        <p:spPr>
          <a:xfrm>
            <a:off x="7740650" y="261938"/>
            <a:ext cx="0" cy="3095625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62" name="Oval 106"/>
          <p:cNvSpPr/>
          <p:nvPr/>
        </p:nvSpPr>
        <p:spPr>
          <a:xfrm>
            <a:off x="7669213" y="190500"/>
            <a:ext cx="144462" cy="144463"/>
          </a:xfrm>
          <a:prstGeom prst="ellipse">
            <a:avLst/>
          </a:prstGeom>
          <a:solidFill>
            <a:schemeClr val="tx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7710" name="Group 107"/>
          <p:cNvGrpSpPr/>
          <p:nvPr/>
        </p:nvGrpSpPr>
        <p:grpSpPr>
          <a:xfrm>
            <a:off x="8101013" y="46038"/>
            <a:ext cx="144462" cy="3311525"/>
            <a:chOff x="5012" y="255"/>
            <a:chExt cx="91" cy="2086"/>
          </a:xfrm>
        </p:grpSpPr>
        <p:sp>
          <p:nvSpPr>
            <p:cNvPr id="21578" name="Line 108"/>
            <p:cNvSpPr/>
            <p:nvPr/>
          </p:nvSpPr>
          <p:spPr>
            <a:xfrm>
              <a:off x="5057" y="255"/>
              <a:ext cx="0" cy="2086"/>
            </a:xfrm>
            <a:prstGeom prst="line">
              <a:avLst/>
            </a:prstGeom>
            <a:ln w="317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79" name="Oval 109"/>
            <p:cNvSpPr/>
            <p:nvPr/>
          </p:nvSpPr>
          <p:spPr>
            <a:xfrm>
              <a:off x="5012" y="255"/>
              <a:ext cx="91" cy="91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1564" name="Rectangle 110"/>
          <p:cNvSpPr/>
          <p:nvPr/>
        </p:nvSpPr>
        <p:spPr>
          <a:xfrm>
            <a:off x="7596188" y="3357563"/>
            <a:ext cx="720725" cy="720725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65" name="Line 111"/>
          <p:cNvSpPr/>
          <p:nvPr/>
        </p:nvSpPr>
        <p:spPr>
          <a:xfrm>
            <a:off x="7956550" y="3502025"/>
            <a:ext cx="0" cy="144463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66" name="Line 112"/>
          <p:cNvSpPr/>
          <p:nvPr/>
        </p:nvSpPr>
        <p:spPr>
          <a:xfrm>
            <a:off x="8172450" y="3790950"/>
            <a:ext cx="0" cy="144463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1567" name="Line 113"/>
          <p:cNvSpPr/>
          <p:nvPr/>
        </p:nvSpPr>
        <p:spPr>
          <a:xfrm>
            <a:off x="7740650" y="3790950"/>
            <a:ext cx="0" cy="144463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grpSp>
        <p:nvGrpSpPr>
          <p:cNvPr id="27701" name="Group 115"/>
          <p:cNvGrpSpPr/>
          <p:nvPr/>
        </p:nvGrpSpPr>
        <p:grpSpPr>
          <a:xfrm>
            <a:off x="8316913" y="3502025"/>
            <a:ext cx="574675" cy="574675"/>
            <a:chOff x="5284" y="2432"/>
            <a:chExt cx="362" cy="362"/>
          </a:xfrm>
        </p:grpSpPr>
        <p:sp>
          <p:nvSpPr>
            <p:cNvPr id="21572" name="Line 116"/>
            <p:cNvSpPr/>
            <p:nvPr/>
          </p:nvSpPr>
          <p:spPr>
            <a:xfrm>
              <a:off x="5284" y="2432"/>
              <a:ext cx="272" cy="0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73" name="Line 117"/>
            <p:cNvSpPr/>
            <p:nvPr/>
          </p:nvSpPr>
          <p:spPr>
            <a:xfrm>
              <a:off x="5556" y="2432"/>
              <a:ext cx="0" cy="272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grpSp>
          <p:nvGrpSpPr>
            <p:cNvPr id="21574" name="Group 118"/>
            <p:cNvGrpSpPr/>
            <p:nvPr/>
          </p:nvGrpSpPr>
          <p:grpSpPr>
            <a:xfrm>
              <a:off x="5465" y="2704"/>
              <a:ext cx="181" cy="90"/>
              <a:chOff x="2971" y="3249"/>
              <a:chExt cx="181" cy="90"/>
            </a:xfrm>
          </p:grpSpPr>
          <p:sp>
            <p:nvSpPr>
              <p:cNvPr id="21575" name="Line 119"/>
              <p:cNvSpPr/>
              <p:nvPr/>
            </p:nvSpPr>
            <p:spPr>
              <a:xfrm>
                <a:off x="2971" y="3249"/>
                <a:ext cx="18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1576" name="Line 120"/>
              <p:cNvSpPr/>
              <p:nvPr/>
            </p:nvSpPr>
            <p:spPr>
              <a:xfrm>
                <a:off x="3016" y="3294"/>
                <a:ext cx="9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1577" name="Line 121"/>
              <p:cNvSpPr/>
              <p:nvPr/>
            </p:nvSpPr>
            <p:spPr>
              <a:xfrm>
                <a:off x="3016" y="3339"/>
                <a:ext cx="91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7291" name="Text Box 123"/>
          <p:cNvSpPr txBox="1"/>
          <p:nvPr/>
        </p:nvSpPr>
        <p:spPr>
          <a:xfrm>
            <a:off x="2489200" y="4465638"/>
            <a:ext cx="67691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/>
              <a:t>插座可以接电视、冰箱、洗衣机等家用电器。</a:t>
            </a:r>
            <a:endParaRPr lang="zh-CN" altLang="en-US" sz="2400" b="1" dirty="0"/>
          </a:p>
        </p:txBody>
      </p:sp>
      <p:sp>
        <p:nvSpPr>
          <p:cNvPr id="2" name="矩形 1"/>
          <p:cNvSpPr/>
          <p:nvPr/>
        </p:nvSpPr>
        <p:spPr>
          <a:xfrm>
            <a:off x="179388" y="5203825"/>
            <a:ext cx="8785225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Clr>
                <a:srgbClr val="00CC00"/>
              </a:buClr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家庭电路中各盏灯应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     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联，开关与它所控制的电灯应是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   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联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,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插座与电灯应是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     )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联，为什么？</a:t>
            </a:r>
            <a:endParaRPr lang="zh-CN" altLang="en-US" sz="3600" b="1" dirty="0">
              <a:latin typeface="Times New Roman" panose="02020603050405020304" pitchFamily="18" charset="0"/>
            </a:endParaRPr>
          </a:p>
        </p:txBody>
      </p:sp>
      <p:sp>
        <p:nvSpPr>
          <p:cNvPr id="21571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1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-4762"/>
            <a:ext cx="7961313" cy="1098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1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" y="1293813"/>
            <a:ext cx="2967038" cy="2268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2663" y="1363663"/>
            <a:ext cx="5184775" cy="2035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88" y="3836988"/>
            <a:ext cx="8035925" cy="27289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4" name="灯片编号占位符 9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文本框 15361"/>
          <p:cNvSpPr txBox="1"/>
          <p:nvPr/>
        </p:nvSpPr>
        <p:spPr>
          <a:xfrm>
            <a:off x="228600" y="609600"/>
            <a:ext cx="6172200" cy="51911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latin typeface="Times New Roman" panose="02020603050405020304" pitchFamily="18" charset="0"/>
              </a:rPr>
              <a:t>三、 电阻的串并联</a:t>
            </a:r>
            <a:r>
              <a:rPr lang="en-US" altLang="zh-CN" sz="2800" b="1" dirty="0">
                <a:latin typeface="Times New Roman" panose="02020603050405020304" pitchFamily="18" charset="0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</a:rPr>
              <a:t>混联</a:t>
            </a:r>
            <a:r>
              <a:rPr lang="en-US" altLang="zh-CN" sz="2800" b="1" dirty="0">
                <a:latin typeface="Times New Roman" panose="02020603050405020304" pitchFamily="18" charset="0"/>
              </a:rPr>
              <a:t>)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sp>
        <p:nvSpPr>
          <p:cNvPr id="15363" name="文本框 15362"/>
          <p:cNvSpPr txBox="1"/>
          <p:nvPr/>
        </p:nvSpPr>
        <p:spPr>
          <a:xfrm>
            <a:off x="685800" y="2133600"/>
            <a:ext cx="4495800" cy="457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要求</a:t>
            </a:r>
            <a:r>
              <a:rPr lang="zh-CN" altLang="en-US" sz="2400" b="1" dirty="0">
                <a:latin typeface="Times New Roman" panose="02020603050405020304" pitchFamily="18" charset="0"/>
              </a:rPr>
              <a:t>：弄清楚串、并联的概念。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5386" name="文本框 15385"/>
          <p:cNvSpPr txBox="1"/>
          <p:nvPr/>
        </p:nvSpPr>
        <p:spPr>
          <a:xfrm>
            <a:off x="685800" y="1219200"/>
            <a:ext cx="7847013" cy="8223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  </a:t>
            </a:r>
            <a:r>
              <a:rPr lang="zh-CN" altLang="en-US" sz="2400" b="1" dirty="0">
                <a:latin typeface="Times New Roman" panose="02020603050405020304" pitchFamily="18" charset="0"/>
              </a:rPr>
              <a:t>电阻的串联和并联相结合的联接方式叫电阻的串并联（或混联）。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2733675"/>
            <a:ext cx="7416800" cy="2447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181600"/>
            <a:ext cx="8304213" cy="1444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9" name="灯片编号占位符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/>
      <p:bldP spid="1538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925" y="4292600"/>
            <a:ext cx="5165725" cy="23606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793750"/>
            <a:ext cx="3865563" cy="2532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0" name="灯片编号占位符 7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4581" name="组合 3"/>
          <p:cNvGrpSpPr/>
          <p:nvPr/>
        </p:nvGrpSpPr>
        <p:grpSpPr>
          <a:xfrm>
            <a:off x="179388" y="204788"/>
            <a:ext cx="4471987" cy="3656012"/>
            <a:chOff x="179388" y="204788"/>
            <a:chExt cx="4471987" cy="3656012"/>
          </a:xfrm>
        </p:grpSpPr>
        <p:pic>
          <p:nvPicPr>
            <p:cNvPr id="2458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9388" y="204788"/>
              <a:ext cx="4471987" cy="365601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4584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V="1">
              <a:off x="755576" y="260648"/>
              <a:ext cx="658873" cy="43204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4582" name="文本框 5"/>
          <p:cNvSpPr txBox="1"/>
          <p:nvPr/>
        </p:nvSpPr>
        <p:spPr>
          <a:xfrm>
            <a:off x="288925" y="204788"/>
            <a:ext cx="658813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accent2"/>
                </a:solidFill>
              </a:rPr>
              <a:t>例</a:t>
            </a:r>
            <a:endParaRPr lang="zh-CN" altLang="en-US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-4762"/>
            <a:ext cx="2789238" cy="3841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图片包含 箱线图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675" y="33338"/>
            <a:ext cx="4897438" cy="303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4" name="灯片编号占位符 7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88" y="4324350"/>
            <a:ext cx="7947025" cy="2273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63" y="3457575"/>
            <a:ext cx="8307387" cy="2708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7" name="灯片编号占位符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6628" name="组合 3"/>
          <p:cNvGrpSpPr/>
          <p:nvPr/>
        </p:nvGrpSpPr>
        <p:grpSpPr>
          <a:xfrm>
            <a:off x="255588" y="142875"/>
            <a:ext cx="7845425" cy="3098800"/>
            <a:chOff x="255588" y="142875"/>
            <a:chExt cx="7845425" cy="3098800"/>
          </a:xfrm>
        </p:grpSpPr>
        <p:pic>
          <p:nvPicPr>
            <p:cNvPr id="26630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588" y="142875"/>
              <a:ext cx="7845425" cy="3098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6631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5536" y="392188"/>
              <a:ext cx="677900" cy="444524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6629" name="文本框 5"/>
          <p:cNvSpPr txBox="1"/>
          <p:nvPr/>
        </p:nvSpPr>
        <p:spPr>
          <a:xfrm>
            <a:off x="255588" y="142875"/>
            <a:ext cx="817562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accent2"/>
                </a:solidFill>
              </a:rPr>
              <a:t>例</a:t>
            </a:r>
            <a:endParaRPr lang="zh-CN" altLang="en-US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2226" name="文本框 52225"/>
          <p:cNvSpPr txBox="1"/>
          <p:nvPr/>
        </p:nvSpPr>
        <p:spPr>
          <a:xfrm>
            <a:off x="322263" y="141288"/>
            <a:ext cx="1524000" cy="5207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.</a:t>
            </a:r>
            <a:endParaRPr lang="en-US" altLang="zh-CN" sz="2400" b="1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文本框 52226"/>
          <p:cNvSpPr txBox="1"/>
          <p:nvPr/>
        </p:nvSpPr>
        <p:spPr>
          <a:xfrm>
            <a:off x="228600" y="644525"/>
            <a:ext cx="8915400" cy="8223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100 </a:t>
            </a:r>
            <a:r>
              <a:rPr lang="en-US" altLang="zh-CN" sz="20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en-US" altLang="zh-CN" sz="2400" b="1" dirty="0">
                <a:latin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</a:rPr>
              <a:t>的电阻与</a:t>
            </a:r>
            <a:r>
              <a:rPr lang="en-US" altLang="zh-CN" sz="2400" b="1" dirty="0">
                <a:latin typeface="Times New Roman" panose="02020603050405020304" pitchFamily="18" charset="0"/>
              </a:rPr>
              <a:t>120V</a:t>
            </a:r>
            <a:r>
              <a:rPr lang="zh-CN" altLang="en-US" sz="2400" b="1" dirty="0">
                <a:latin typeface="Times New Roman" panose="02020603050405020304" pitchFamily="18" charset="0"/>
              </a:rPr>
              <a:t>的电源串联，为了使电阻上的功率不超过</a:t>
            </a:r>
            <a:r>
              <a:rPr lang="en-US" altLang="zh-CN" sz="2400" b="1" dirty="0">
                <a:latin typeface="Times New Roman" panose="02020603050405020304" pitchFamily="18" charset="0"/>
              </a:rPr>
              <a:t>100W</a:t>
            </a:r>
            <a:r>
              <a:rPr lang="zh-CN" altLang="en-US" sz="2400" b="1" dirty="0">
                <a:latin typeface="Times New Roman" panose="02020603050405020304" pitchFamily="18" charset="0"/>
              </a:rPr>
              <a:t>，至少应再串入多大的电阻</a:t>
            </a:r>
            <a:r>
              <a:rPr lang="en-US" altLang="zh-CN" sz="2400" b="1" dirty="0">
                <a:latin typeface="Times New Roman" panose="02020603050405020304" pitchFamily="18" charset="0"/>
              </a:rPr>
              <a:t>R</a:t>
            </a:r>
            <a:r>
              <a:rPr lang="zh-CN" altLang="en-US" sz="2400" b="1" dirty="0">
                <a:latin typeface="Times New Roman" panose="02020603050405020304" pitchFamily="18" charset="0"/>
              </a:rPr>
              <a:t>？电阻</a:t>
            </a:r>
            <a:r>
              <a:rPr lang="en-US" altLang="zh-CN" sz="2400" b="1" dirty="0">
                <a:latin typeface="Times New Roman" panose="02020603050405020304" pitchFamily="18" charset="0"/>
              </a:rPr>
              <a:t>R</a:t>
            </a:r>
            <a:r>
              <a:rPr lang="zh-CN" altLang="en-US" sz="2400" b="1" dirty="0">
                <a:latin typeface="Times New Roman" panose="02020603050405020304" pitchFamily="18" charset="0"/>
              </a:rPr>
              <a:t>上消耗的功率是多少？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pic>
        <p:nvPicPr>
          <p:cNvPr id="2765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1630363"/>
            <a:ext cx="1854200" cy="2562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9050" y="1808163"/>
            <a:ext cx="4965700" cy="2398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88" y="4638675"/>
            <a:ext cx="7993062" cy="1825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5" name="灯片编号占位符 7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60338"/>
            <a:ext cx="8064500" cy="2700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5" name="灯片编号占位符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0" name="文本框 48129"/>
          <p:cNvSpPr txBox="1"/>
          <p:nvPr/>
        </p:nvSpPr>
        <p:spPr>
          <a:xfrm>
            <a:off x="685800" y="152400"/>
            <a:ext cx="1676400" cy="51911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.</a:t>
            </a:r>
            <a:endParaRPr lang="en-US" altLang="zh-CN" sz="2400" b="1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699" name="文本框 48130"/>
          <p:cNvSpPr txBox="1"/>
          <p:nvPr/>
        </p:nvSpPr>
        <p:spPr>
          <a:xfrm>
            <a:off x="328613" y="577850"/>
            <a:ext cx="8915400" cy="22828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  </a:t>
            </a:r>
            <a:r>
              <a:rPr lang="zh-CN" altLang="zh-CN" sz="2400" b="1" dirty="0">
                <a:latin typeface="Times New Roman" panose="02020603050405020304" pitchFamily="18" charset="0"/>
              </a:rPr>
              <a:t> 图中为一常用的电阻分压器电路。电阻分压器的固定端a、b接到直流电压源，固定端b与活动端c接到负载，利用分压器滑动触头c的滑动，可向负载电阻输出0--U的可变电压。已知直流电源的电压U=18V，滑动触头c的位置使</a:t>
            </a:r>
            <a:r>
              <a:rPr lang="en-US" altLang="zh-CN" sz="2400" b="1" dirty="0">
                <a:latin typeface="Times New Roman" panose="02020603050405020304" pitchFamily="18" charset="0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400" b="1" dirty="0">
                <a:latin typeface="Times New Roman" panose="02020603050405020304" pitchFamily="18" charset="0"/>
              </a:rPr>
              <a:t>=600 </a:t>
            </a:r>
            <a:r>
              <a:rPr lang="en-US" altLang="zh-CN" sz="20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en-US" altLang="zh-CN" sz="2400" b="1" dirty="0">
                <a:latin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</a:rPr>
              <a:t>， </a:t>
            </a:r>
            <a:r>
              <a:rPr lang="en-US" altLang="zh-CN" sz="2400" b="1" dirty="0">
                <a:latin typeface="Times New Roman" panose="02020603050405020304" pitchFamily="18" charset="0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400" b="1" dirty="0">
                <a:latin typeface="Times New Roman" panose="02020603050405020304" pitchFamily="18" charset="0"/>
              </a:rPr>
              <a:t>=400 </a:t>
            </a:r>
            <a:r>
              <a:rPr lang="en-US" altLang="zh-CN" sz="20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en-US" altLang="zh-CN" sz="2400" b="1" dirty="0">
                <a:latin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</a:rPr>
              <a:t>，求输出电压</a:t>
            </a:r>
            <a:r>
              <a:rPr lang="en-US" altLang="zh-CN" sz="2400" b="1" dirty="0">
                <a:latin typeface="Times New Roman" panose="02020603050405020304" pitchFamily="18" charset="0"/>
              </a:rPr>
              <a:t>U</a:t>
            </a:r>
            <a:r>
              <a:rPr lang="en-US" altLang="zh-CN" sz="2400" b="1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</a:rPr>
              <a:t>。若用电阻为</a:t>
            </a:r>
            <a:r>
              <a:rPr lang="en-US" altLang="zh-CN" sz="2400" b="1" dirty="0">
                <a:latin typeface="Times New Roman" panose="02020603050405020304" pitchFamily="18" charset="0"/>
              </a:rPr>
              <a:t>1200 </a:t>
            </a:r>
            <a:r>
              <a:rPr lang="en-US" altLang="zh-CN" sz="20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zh-CN" sz="2400" b="1" dirty="0">
                <a:latin typeface="Times New Roman" panose="02020603050405020304" pitchFamily="18" charset="0"/>
              </a:rPr>
              <a:t> 的电压表去测量此电压，求电压表的读数。</a:t>
            </a:r>
            <a:endParaRPr lang="en-US" altLang="zh-CN" sz="2400" b="1" dirty="0">
              <a:latin typeface="Times New Roman" panose="02020603050405020304" pitchFamily="18" charset="0"/>
            </a:endParaRPr>
          </a:p>
        </p:txBody>
      </p:sp>
      <p:pic>
        <p:nvPicPr>
          <p:cNvPr id="2970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3068638"/>
            <a:ext cx="8491538" cy="2881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701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4813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0722" name="组合 49167"/>
          <p:cNvGrpSpPr/>
          <p:nvPr/>
        </p:nvGrpSpPr>
        <p:grpSpPr>
          <a:xfrm>
            <a:off x="685800" y="533400"/>
            <a:ext cx="5410200" cy="596900"/>
            <a:chOff x="432" y="336"/>
            <a:chExt cx="3408" cy="376"/>
          </a:xfrm>
        </p:grpSpPr>
        <p:sp>
          <p:nvSpPr>
            <p:cNvPr id="30730" name="文本框 49153"/>
            <p:cNvSpPr txBox="1"/>
            <p:nvPr/>
          </p:nvSpPr>
          <p:spPr>
            <a:xfrm>
              <a:off x="432" y="336"/>
              <a:ext cx="3408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</a:rPr>
                <a:t>未接电压表时，等效电阻       为：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30731" name="对象 49154"/>
            <p:cNvGraphicFramePr/>
            <p:nvPr/>
          </p:nvGraphicFramePr>
          <p:xfrm>
            <a:off x="2976" y="336"/>
            <a:ext cx="357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" r:id="rId1" imgW="266700" imgH="279400" progId="Equation.3">
                    <p:embed/>
                  </p:oleObj>
                </mc:Choice>
                <mc:Fallback>
                  <p:oleObj name="" r:id="rId1" imgW="266700" imgH="279400" progId="Equation.3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976" y="336"/>
                          <a:ext cx="357" cy="3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723" name="组合 49173"/>
          <p:cNvGrpSpPr/>
          <p:nvPr/>
        </p:nvGrpSpPr>
        <p:grpSpPr>
          <a:xfrm>
            <a:off x="5943600" y="0"/>
            <a:ext cx="3200400" cy="1219200"/>
            <a:chOff x="3744" y="0"/>
            <a:chExt cx="2016" cy="768"/>
          </a:xfrm>
        </p:grpSpPr>
        <p:sp>
          <p:nvSpPr>
            <p:cNvPr id="30728" name="矩形 49168"/>
            <p:cNvSpPr/>
            <p:nvPr/>
          </p:nvSpPr>
          <p:spPr>
            <a:xfrm>
              <a:off x="3813" y="144"/>
              <a:ext cx="1947" cy="51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spcBef>
                  <a:spcPct val="0"/>
                </a:spcBef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R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1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=600 </a:t>
              </a:r>
              <a:r>
                <a:rPr lang="en-US" altLang="zh-CN" sz="20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 </a:t>
              </a:r>
              <a:r>
                <a:rPr lang="zh-CN" altLang="en-US" sz="2400" b="1" dirty="0">
                  <a:latin typeface="Times New Roman" panose="02020603050405020304" pitchFamily="18" charset="0"/>
                </a:rPr>
                <a:t>， 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R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2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=400 </a:t>
              </a:r>
              <a:r>
                <a:rPr lang="en-US" altLang="zh-CN" sz="20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  <a:endParaRPr lang="en-US" altLang="zh-CN" sz="2000" b="1" dirty="0">
                <a:latin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lvl="0" indent="0" algn="ctr">
                <a:spcBef>
                  <a:spcPct val="0"/>
                </a:spcBef>
                <a:buNone/>
              </a:pPr>
              <a:r>
                <a:rPr lang="en-US" altLang="zh-CN" sz="2400" b="1" dirty="0">
                  <a:latin typeface="Times New Roman" panose="02020603050405020304" pitchFamily="18" charset="0"/>
                </a:rPr>
                <a:t>U=18V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30729" name="矩形 49169"/>
            <p:cNvSpPr/>
            <p:nvPr/>
          </p:nvSpPr>
          <p:spPr>
            <a:xfrm>
              <a:off x="3744" y="0"/>
              <a:ext cx="2016" cy="768"/>
            </a:xfrm>
            <a:prstGeom prst="rect">
              <a:avLst/>
            </a:prstGeom>
            <a:noFill/>
            <a:ln w="12700" cap="sq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ctr">
                <a:spcBef>
                  <a:spcPct val="0"/>
                </a:spcBef>
                <a:buNone/>
              </a:pPr>
              <a:endParaRPr lang="zh-CN" altLang="en-US" sz="4000" b="1" dirty="0">
                <a:solidFill>
                  <a:srgbClr val="990000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30724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25" y="1287463"/>
            <a:ext cx="3819525" cy="2501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638" y="1447800"/>
            <a:ext cx="4144962" cy="2532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850" y="4106863"/>
            <a:ext cx="7848600" cy="2595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727" name="灯片编号占位符 7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60350"/>
            <a:ext cx="8513763" cy="64087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747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277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1439863"/>
            <a:ext cx="8102600" cy="256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2" name="Rectangle 2"/>
          <p:cNvSpPr/>
          <p:nvPr/>
        </p:nvSpPr>
        <p:spPr>
          <a:xfrm>
            <a:off x="163513" y="328613"/>
            <a:ext cx="161290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练习题：</a:t>
            </a:r>
            <a:endParaRPr lang="zh-CN" altLang="en-US" sz="2800" b="1" dirty="0">
              <a:solidFill>
                <a:schemeClr val="tx2"/>
              </a:solidFill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2773" name="Rectangle 3"/>
          <p:cNvSpPr/>
          <p:nvPr/>
        </p:nvSpPr>
        <p:spPr>
          <a:xfrm>
            <a:off x="1763713" y="404813"/>
            <a:ext cx="102552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求</a:t>
            </a:r>
            <a:r>
              <a:rPr lang="en-US" altLang="zh-CN" sz="28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800" b="1" i="1" baseline="-25000" dirty="0">
                <a:solidFill>
                  <a:srgbClr val="3333FF"/>
                </a:solidFill>
                <a:latin typeface="Times New Roman" panose="02020603050405020304" pitchFamily="18" charset="0"/>
              </a:rPr>
              <a:t>eq</a:t>
            </a:r>
            <a:endParaRPr lang="en-US" altLang="zh-CN" sz="2800" b="1" i="1" baseline="-25000" dirty="0">
              <a:solidFill>
                <a:srgbClr val="3333FF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4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379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260350"/>
            <a:ext cx="2278062" cy="2797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6" name="文本框 5"/>
          <p:cNvSpPr txBox="1"/>
          <p:nvPr/>
        </p:nvSpPr>
        <p:spPr>
          <a:xfrm>
            <a:off x="395288" y="3284538"/>
            <a:ext cx="24479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990000"/>
                </a:solidFill>
              </a:rPr>
              <a:t>桥形连接</a:t>
            </a:r>
            <a:endParaRPr lang="zh-CN" altLang="en-US" sz="2800" b="1" dirty="0">
              <a:solidFill>
                <a:srgbClr val="990000"/>
              </a:solidFill>
            </a:endParaRPr>
          </a:p>
        </p:txBody>
      </p:sp>
      <p:pic>
        <p:nvPicPr>
          <p:cNvPr id="33797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0" y="-11112"/>
            <a:ext cx="2736850" cy="3451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8" name="文本框 8"/>
          <p:cNvSpPr txBox="1"/>
          <p:nvPr/>
        </p:nvSpPr>
        <p:spPr>
          <a:xfrm>
            <a:off x="4919663" y="3409950"/>
            <a:ext cx="40449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990000"/>
                </a:solidFill>
              </a:rPr>
              <a:t>惠斯通电桥</a:t>
            </a:r>
            <a:endParaRPr lang="zh-CN" altLang="en-US" sz="2800" b="1" dirty="0">
              <a:solidFill>
                <a:srgbClr val="99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56100" y="4133850"/>
            <a:ext cx="4760913" cy="1816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800" b="1" dirty="0"/>
              <a:t>    当</a:t>
            </a:r>
            <a:r>
              <a:rPr lang="en-US" altLang="zh-CN" sz="2800" b="1" dirty="0"/>
              <a:t>R1R4=R2R3</a:t>
            </a:r>
            <a:r>
              <a:rPr lang="zh-CN" altLang="en-US" sz="2800" b="1" dirty="0"/>
              <a:t>时，对角线</a:t>
            </a:r>
            <a:r>
              <a:rPr lang="en-US" altLang="zh-CN" sz="2800" b="1" dirty="0"/>
              <a:t>R5</a:t>
            </a:r>
            <a:r>
              <a:rPr lang="zh-CN" altLang="en-US" sz="2800" b="1" dirty="0"/>
              <a:t>支路电流为零，二端电压也为零，此条件称为电桥平衡条件</a:t>
            </a:r>
            <a:endParaRPr lang="zh-CN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376" name="矩形 55375"/>
          <p:cNvSpPr/>
          <p:nvPr/>
        </p:nvSpPr>
        <p:spPr>
          <a:xfrm>
            <a:off x="1447800" y="304800"/>
            <a:ext cx="7191375" cy="1127125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rgbClr val="FFFFFF"/>
              </a:gs>
            </a:gsLst>
            <a:lin ang="5400000" scaled="1"/>
            <a:tileRect/>
          </a:gradFill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§</a:t>
            </a:r>
            <a:r>
              <a:rPr lang="en-US" altLang="zh-CN" b="1" dirty="0">
                <a:latin typeface="宋体" panose="02010600030101010101" pitchFamily="2" charset="-122"/>
              </a:rPr>
              <a:t>2.3 </a:t>
            </a:r>
            <a:r>
              <a:rPr lang="zh-CN" altLang="en-US" b="1" dirty="0">
                <a:latin typeface="Times New Roman" panose="02020603050405020304" pitchFamily="18" charset="0"/>
              </a:rPr>
              <a:t>电阻的星形联接与三角形联接的</a:t>
            </a:r>
            <a:endParaRPr lang="zh-CN" altLang="en-US" b="1" dirty="0">
              <a:latin typeface="Times New Roman" panose="02020603050405020304" pitchFamily="18" charset="0"/>
            </a:endParaRPr>
          </a:p>
          <a:p>
            <a:pPr marL="0" lvl="0" indent="0" eaLnBrk="1" hangingPunct="1">
              <a:spcBef>
                <a:spcPct val="10000"/>
              </a:spcBef>
              <a:buNone/>
            </a:pPr>
            <a:r>
              <a:rPr lang="zh-CN" altLang="en-US" b="1" dirty="0">
                <a:latin typeface="Times New Roman" panose="02020603050405020304" pitchFamily="18" charset="0"/>
              </a:rPr>
              <a:t>        等效变换 </a:t>
            </a:r>
            <a:r>
              <a:rPr lang="en-US" altLang="zh-CN" b="1" dirty="0">
                <a:latin typeface="Times New Roman" panose="02020603050405020304" pitchFamily="18" charset="0"/>
              </a:rPr>
              <a:t>(</a:t>
            </a:r>
            <a:r>
              <a:rPr lang="en-US" altLang="zh-CN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—Y </a:t>
            </a:r>
            <a:r>
              <a:rPr lang="zh-CN" altLang="en-US" b="1" dirty="0">
                <a:latin typeface="Times New Roman" panose="02020603050405020304" pitchFamily="18" charset="0"/>
              </a:rPr>
              <a:t>变换</a:t>
            </a:r>
            <a:r>
              <a:rPr lang="en-US" altLang="zh-CN" b="1" dirty="0">
                <a:latin typeface="Times New Roman" panose="02020603050405020304" pitchFamily="18" charset="0"/>
              </a:rPr>
              <a:t>)</a:t>
            </a:r>
            <a:endParaRPr lang="en-US" altLang="zh-CN" b="1" dirty="0">
              <a:latin typeface="Times New Roman" panose="02020603050405020304" pitchFamily="18" charset="0"/>
            </a:endParaRPr>
          </a:p>
        </p:txBody>
      </p:sp>
      <p:sp>
        <p:nvSpPr>
          <p:cNvPr id="55377" name="文本框 55376"/>
          <p:cNvSpPr txBox="1"/>
          <p:nvPr/>
        </p:nvSpPr>
        <p:spPr>
          <a:xfrm>
            <a:off x="228600" y="1628775"/>
            <a:ext cx="3962400" cy="51911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latin typeface="Times New Roman" panose="02020603050405020304" pitchFamily="18" charset="0"/>
              </a:rPr>
              <a:t>一、 </a:t>
            </a:r>
            <a:r>
              <a:rPr lang="en-US" altLang="zh-CN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Y </a:t>
            </a:r>
            <a:r>
              <a: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、 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联接</a:t>
            </a:r>
            <a:endParaRPr lang="zh-CN" altLang="en-US" sz="2800" b="1" dirty="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sp>
        <p:nvSpPr>
          <p:cNvPr id="55381" name="文本框 55380"/>
          <p:cNvSpPr txBox="1"/>
          <p:nvPr/>
        </p:nvSpPr>
        <p:spPr>
          <a:xfrm>
            <a:off x="4191000" y="2057400"/>
            <a:ext cx="4724400" cy="8223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在电路中，有时电阻的联接既非串联又非并联。</a:t>
            </a:r>
            <a:endParaRPr lang="zh-CN" altLang="en-US" b="1" dirty="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sp>
        <p:nvSpPr>
          <p:cNvPr id="55382" name="矩形 55381"/>
          <p:cNvSpPr/>
          <p:nvPr/>
        </p:nvSpPr>
        <p:spPr>
          <a:xfrm>
            <a:off x="4800600" y="4267200"/>
            <a:ext cx="3962400" cy="822325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1 </a:t>
            </a:r>
            <a:r>
              <a:rPr lang="zh-CN" altLang="en-US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、 </a:t>
            </a: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2</a:t>
            </a:r>
            <a:r>
              <a:rPr lang="zh-CN" altLang="en-US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、 </a:t>
            </a: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为</a:t>
            </a:r>
            <a:r>
              <a:rPr lang="en-US" altLang="zh-CN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联接，</a:t>
            </a:r>
            <a:endParaRPr lang="zh-CN" altLang="en-US" sz="2400" b="1" dirty="0">
              <a:latin typeface="Times New Roman" panose="02020603050405020304" pitchFamily="18" charset="0"/>
              <a:sym typeface="Symbol" panose="05050102010706020507" pitchFamily="18" charset="2"/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1 </a:t>
            </a:r>
            <a:r>
              <a:rPr lang="zh-CN" altLang="en-US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、 </a:t>
            </a: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4</a:t>
            </a:r>
            <a:r>
              <a:rPr lang="zh-CN" altLang="en-US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、 </a:t>
            </a: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为</a:t>
            </a: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Y</a:t>
            </a:r>
            <a:r>
              <a:rPr lang="zh-CN" altLang="en-US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联接。</a:t>
            </a:r>
            <a:endParaRPr lang="zh-CN" altLang="en-US" sz="2400" b="1" dirty="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sp>
        <p:nvSpPr>
          <p:cNvPr id="55383" name="矩形 55382"/>
          <p:cNvSpPr/>
          <p:nvPr/>
        </p:nvSpPr>
        <p:spPr>
          <a:xfrm>
            <a:off x="4343400" y="3124200"/>
            <a:ext cx="4597400" cy="457200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1 </a:t>
            </a:r>
            <a:r>
              <a:rPr lang="zh-CN" altLang="en-US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、 </a:t>
            </a: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2</a:t>
            </a:r>
            <a:r>
              <a:rPr lang="zh-CN" altLang="en-US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、 </a:t>
            </a: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R</a:t>
            </a:r>
            <a:r>
              <a:rPr lang="en-US" altLang="zh-CN" sz="2400" b="1" baseline="-25000" dirty="0">
                <a:latin typeface="Times New Roman" panose="02020603050405020304" pitchFamily="18" charset="0"/>
                <a:sym typeface="Wingdings 3" panose="05040102010807070707" pitchFamily="18" charset="2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既非串联又非并联。</a:t>
            </a:r>
            <a:endParaRPr lang="zh-CN" altLang="en-US" sz="2400" b="1" dirty="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pic>
        <p:nvPicPr>
          <p:cNvPr id="3482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2636838"/>
            <a:ext cx="3095625" cy="4070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24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76" grpId="0" animBg="1"/>
      <p:bldP spid="55377" grpId="0"/>
      <p:bldP spid="55381" grpId="0"/>
      <p:bldP spid="55382" grpId="0"/>
      <p:bldP spid="5538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3" name="文本框 56322"/>
          <p:cNvSpPr txBox="1"/>
          <p:nvPr/>
        </p:nvSpPr>
        <p:spPr>
          <a:xfrm>
            <a:off x="4703763" y="4494213"/>
            <a:ext cx="4648200" cy="94615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联接中，各个电阻分别接在</a:t>
            </a:r>
            <a:r>
              <a:rPr lang="en-US" altLang="zh-CN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个端子的每两个之间。</a:t>
            </a:r>
            <a:endParaRPr lang="zh-CN" altLang="en-US" sz="2800" b="1" dirty="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sp>
        <p:nvSpPr>
          <p:cNvPr id="56326" name="文本框 56325"/>
          <p:cNvSpPr txBox="1"/>
          <p:nvPr/>
        </p:nvSpPr>
        <p:spPr>
          <a:xfrm>
            <a:off x="3733800" y="990600"/>
            <a:ext cx="4800600" cy="137318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Y </a:t>
            </a:r>
            <a:r>
              <a: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联接中，每个电阻的一端都接到一个公共结点上，另一端则分别接到</a:t>
            </a:r>
            <a:r>
              <a:rPr lang="en-US" altLang="zh-CN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个端子上。</a:t>
            </a:r>
            <a:endParaRPr lang="zh-CN" altLang="en-US" sz="2800" b="1" dirty="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sp>
        <p:nvSpPr>
          <p:cNvPr id="56327" name="矩形 56326"/>
          <p:cNvSpPr/>
          <p:nvPr/>
        </p:nvSpPr>
        <p:spPr>
          <a:xfrm>
            <a:off x="3657600" y="228600"/>
            <a:ext cx="2941638" cy="519113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n-US" altLang="zh-CN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Y</a:t>
            </a:r>
            <a:r>
              <a: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联接或</a:t>
            </a:r>
            <a:r>
              <a:rPr lang="zh-CN" altLang="en-US" sz="2800" b="1" dirty="0">
                <a:latin typeface="Times New Roman" panose="02020603050405020304" pitchFamily="18" charset="0"/>
              </a:rPr>
              <a:t>星形联接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56328" name="矩形 56327"/>
          <p:cNvSpPr/>
          <p:nvPr/>
        </p:nvSpPr>
        <p:spPr>
          <a:xfrm>
            <a:off x="3962400" y="2819400"/>
            <a:ext cx="3259138" cy="519113"/>
          </a:xfrm>
          <a:prstGeom prst="rect">
            <a:avLst/>
          </a:prstGeom>
          <a:noFill/>
          <a:ln w="12700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联接或</a:t>
            </a:r>
            <a:r>
              <a:rPr lang="zh-CN" altLang="en-US" sz="2800" b="1" dirty="0">
                <a:latin typeface="Times New Roman" panose="02020603050405020304" pitchFamily="18" charset="0"/>
              </a:rPr>
              <a:t>三角形联接</a:t>
            </a:r>
            <a:endParaRPr lang="zh-CN" altLang="en-US" sz="2800" b="1" dirty="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pic>
        <p:nvPicPr>
          <p:cNvPr id="3584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350" y="152400"/>
            <a:ext cx="3322638" cy="3200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5847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3" y="4149725"/>
            <a:ext cx="4667250" cy="2303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848" name="灯片编号占位符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/>
      <p:bldP spid="56326" grpId="0"/>
      <p:bldP spid="56327" grpId="0"/>
      <p:bldP spid="5632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文本框 57345"/>
          <p:cNvSpPr txBox="1"/>
          <p:nvPr/>
        </p:nvSpPr>
        <p:spPr>
          <a:xfrm>
            <a:off x="685800" y="228600"/>
            <a:ext cx="5181600" cy="51911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latin typeface="Times New Roman" panose="02020603050405020304" pitchFamily="18" charset="0"/>
              </a:rPr>
              <a:t>二、 </a:t>
            </a:r>
            <a:r>
              <a:rPr lang="en-US" altLang="zh-CN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Y </a:t>
            </a:r>
            <a:r>
              <a: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、 </a:t>
            </a:r>
            <a:r>
              <a:rPr lang="en-US" altLang="zh-CN" sz="28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联接的等效变换</a:t>
            </a:r>
            <a:endParaRPr lang="zh-CN" altLang="en-US" sz="2800" b="1" dirty="0">
              <a:latin typeface="Times New Roman" panose="02020603050405020304" pitchFamily="18" charset="0"/>
              <a:sym typeface="Wingdings 3" panose="05040102010807070707" pitchFamily="18" charset="2"/>
            </a:endParaRPr>
          </a:p>
        </p:txBody>
      </p:sp>
      <p:grpSp>
        <p:nvGrpSpPr>
          <p:cNvPr id="36867" name="组合 57349"/>
          <p:cNvGrpSpPr/>
          <p:nvPr/>
        </p:nvGrpSpPr>
        <p:grpSpPr>
          <a:xfrm>
            <a:off x="685800" y="914400"/>
            <a:ext cx="5181600" cy="519113"/>
            <a:chOff x="432" y="1008"/>
            <a:chExt cx="3264" cy="327"/>
          </a:xfrm>
        </p:grpSpPr>
        <p:sp>
          <p:nvSpPr>
            <p:cNvPr id="36871" name="文本框 57346"/>
            <p:cNvSpPr txBox="1"/>
            <p:nvPr/>
          </p:nvSpPr>
          <p:spPr>
            <a:xfrm>
              <a:off x="432" y="1008"/>
              <a:ext cx="3264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en-US" altLang="zh-CN" sz="2800" b="1" dirty="0">
                  <a:latin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、 </a:t>
              </a:r>
              <a:r>
                <a:rPr lang="en-US" altLang="zh-CN" sz="2800" b="1" dirty="0">
                  <a:latin typeface="Times New Roman" panose="02020603050405020304" pitchFamily="18" charset="0"/>
                  <a:sym typeface="Wingdings 3" panose="05040102010807070707" pitchFamily="18" charset="2"/>
                </a:rPr>
                <a:t>Y        </a:t>
              </a:r>
              <a:r>
                <a:rPr lang="en-US" altLang="zh-CN" sz="28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</a:t>
              </a:r>
              <a:r>
                <a:rPr lang="zh-CN" altLang="en-US" sz="2800" b="1" dirty="0">
                  <a:latin typeface="Times New Roman" panose="02020603050405020304" pitchFamily="18" charset="0"/>
                  <a:sym typeface="Wingdings 3" panose="05040102010807070707" pitchFamily="18" charset="2"/>
                </a:rPr>
                <a:t>变换</a:t>
              </a:r>
              <a:endParaRPr lang="zh-CN" altLang="en-US" sz="2800" b="1" dirty="0">
                <a:latin typeface="Times New Roman" panose="02020603050405020304" pitchFamily="18" charset="0"/>
                <a:sym typeface="Wingdings 3" panose="05040102010807070707" pitchFamily="18" charset="2"/>
              </a:endParaRPr>
            </a:p>
          </p:txBody>
        </p:sp>
        <p:graphicFrame>
          <p:nvGraphicFramePr>
            <p:cNvPr id="36872" name="对象 57348"/>
            <p:cNvGraphicFramePr/>
            <p:nvPr/>
          </p:nvGraphicFramePr>
          <p:xfrm>
            <a:off x="1056" y="1056"/>
            <a:ext cx="450" cy="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" name="" r:id="rId1" imgW="365760" imgH="161290" progId="Visio.Drawing.5">
                    <p:embed/>
                  </p:oleObj>
                </mc:Choice>
                <mc:Fallback>
                  <p:oleObj name="" r:id="rId1" imgW="365760" imgH="161290" progId="Visio.Drawing.5">
                    <p:embed/>
                    <p:pic>
                      <p:nvPicPr>
                        <p:cNvPr id="0" name="图片 307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056" y="1056"/>
                          <a:ext cx="450" cy="19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6868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01788"/>
            <a:ext cx="8186738" cy="3267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75" y="5105400"/>
            <a:ext cx="8278813" cy="15414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70" name="灯片编号占位符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789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188913"/>
            <a:ext cx="8569325" cy="6391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1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8914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88913"/>
            <a:ext cx="8482013" cy="6335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15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993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60350"/>
            <a:ext cx="8464550" cy="6048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9939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096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60350"/>
            <a:ext cx="8631238" cy="6192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3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98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115888"/>
            <a:ext cx="8758238" cy="60499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1987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301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620713"/>
            <a:ext cx="8497888" cy="432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1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4034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476250"/>
            <a:ext cx="8712200" cy="5399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035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505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260350"/>
            <a:ext cx="8528050" cy="6192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5059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608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260350"/>
            <a:ext cx="8299450" cy="61928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6083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710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88913"/>
            <a:ext cx="8856663" cy="65833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7107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813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765175"/>
            <a:ext cx="8351838" cy="4984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1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9154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188913"/>
            <a:ext cx="8509000" cy="6480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5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017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692150"/>
            <a:ext cx="8102600" cy="41767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0179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0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333375"/>
            <a:ext cx="7921625" cy="6124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03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9" name="文本框 19458"/>
          <p:cNvSpPr txBox="1"/>
          <p:nvPr/>
        </p:nvSpPr>
        <p:spPr>
          <a:xfrm>
            <a:off x="304800" y="838200"/>
            <a:ext cx="4267200" cy="519113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latin typeface="Times New Roman" panose="02020603050405020304" pitchFamily="18" charset="0"/>
              </a:rPr>
              <a:t>一、 理想电压源的串联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19521" name="矩形 19520"/>
          <p:cNvSpPr/>
          <p:nvPr/>
        </p:nvSpPr>
        <p:spPr>
          <a:xfrm>
            <a:off x="609600" y="304800"/>
            <a:ext cx="8229600" cy="579438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rgbClr val="FFFFFF"/>
              </a:gs>
            </a:gsLst>
            <a:lin ang="5400000" scaled="1"/>
            <a:tileRect/>
          </a:gra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latin typeface="宋体" panose="02010600030101010101" pitchFamily="2" charset="-122"/>
              </a:rPr>
              <a:t>§</a:t>
            </a:r>
            <a:r>
              <a:rPr lang="en-US" altLang="zh-CN" dirty="0">
                <a:latin typeface="宋体" panose="02010600030101010101" pitchFamily="2" charset="-122"/>
              </a:rPr>
              <a:t>2.4</a:t>
            </a:r>
            <a:r>
              <a:rPr lang="en-US" altLang="zh-CN" b="1" dirty="0">
                <a:latin typeface="Times New Roman" panose="02020603050405020304" pitchFamily="18" charset="0"/>
              </a:rPr>
              <a:t> </a:t>
            </a:r>
            <a:r>
              <a:rPr lang="zh-CN" altLang="en-US" b="1" dirty="0">
                <a:latin typeface="Times New Roman" panose="02020603050405020304" pitchFamily="18" charset="0"/>
              </a:rPr>
              <a:t>理想电压源和理想电流源的串并联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pic>
        <p:nvPicPr>
          <p:cNvPr id="5222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1557338"/>
            <a:ext cx="8659812" cy="5105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2229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5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325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836613"/>
            <a:ext cx="7921625" cy="4425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251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5" name="文本框 74754"/>
          <p:cNvSpPr txBox="1"/>
          <p:nvPr/>
        </p:nvSpPr>
        <p:spPr>
          <a:xfrm>
            <a:off x="304800" y="304800"/>
            <a:ext cx="4953000" cy="579438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latin typeface="Times New Roman" panose="02020603050405020304" pitchFamily="18" charset="0"/>
              </a:rPr>
              <a:t>二</a:t>
            </a:r>
            <a:r>
              <a:rPr lang="en-US" altLang="zh-CN" b="1" dirty="0">
                <a:latin typeface="Times New Roman" panose="02020603050405020304" pitchFamily="18" charset="0"/>
              </a:rPr>
              <a:t>.</a:t>
            </a:r>
            <a:r>
              <a:rPr lang="zh-CN" altLang="en-US" b="1" dirty="0">
                <a:latin typeface="Times New Roman" panose="02020603050405020304" pitchFamily="18" charset="0"/>
              </a:rPr>
              <a:t>、理想电流源的并联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pic>
        <p:nvPicPr>
          <p:cNvPr id="54275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981075"/>
            <a:ext cx="8863013" cy="5572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276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5298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13" y="620713"/>
            <a:ext cx="7559675" cy="5087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299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632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111125"/>
            <a:ext cx="8154988" cy="3749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4437063"/>
            <a:ext cx="8234363" cy="2309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6324" name="灯片编号占位符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灯片编号占位符 3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96050"/>
            <a:ext cx="1905000" cy="457200"/>
          </a:xfrm>
        </p:spPr>
        <p:txBody>
          <a:bodyPr/>
          <a:p>
            <a:pPr marL="0" indent="0" algn="r" eaLnBrk="1" hangingPunct="1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</a:rPr>
            </a:fld>
            <a:endParaRPr lang="zh-CN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3" name="Oval 2"/>
          <p:cNvSpPr>
            <a:spLocks noChangeArrowheads="1"/>
          </p:cNvSpPr>
          <p:nvPr/>
        </p:nvSpPr>
        <p:spPr bwMode="auto">
          <a:xfrm>
            <a:off x="381000" y="4667200"/>
            <a:ext cx="1219200" cy="1143000"/>
          </a:xfrm>
          <a:prstGeom prst="ellipse">
            <a:avLst/>
          </a:prstGeom>
          <a:gradFill rotWithShape="0">
            <a:gsLst>
              <a:gs pos="0">
                <a:srgbClr val="FFE701"/>
              </a:gs>
              <a:gs pos="100000">
                <a:srgbClr val="FE3E02"/>
              </a:gs>
            </a:gsLst>
            <a:lin ang="5400000" scaled="1"/>
          </a:gradFill>
          <a:ln w="9525" cmpd="sng">
            <a:round/>
          </a:ln>
          <a:effectLst/>
          <a:scene3d>
            <a:camera prst="legacyPerspectiveFront">
              <a:rot lat="20519999" lon="1080000" rev="0"/>
            </a:camera>
            <a:lightRig rig="legacyFlat1" dir="r"/>
          </a:scene3d>
          <a:sp3d extrusionH="430200" prstMaterial="legacyMatte">
            <a:bevelT w="13500" h="13500" prst="angle"/>
            <a:bevelB w="13500" h="13500" prst="angle"/>
            <a:extrusionClr>
              <a:srgbClr val="FF6600"/>
            </a:extrusionClr>
          </a:sp3d>
        </p:spPr>
        <p:txBody>
          <a:bodyPr wrap="none" anchor="ctr">
            <a:flatTx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4000" b="1" i="0" u="none" strike="noStrike" kern="1200" cap="none" spc="0" normalizeH="0" baseline="0" noProof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891" name="AutoShape 3"/>
          <p:cNvSpPr/>
          <p:nvPr/>
        </p:nvSpPr>
        <p:spPr>
          <a:xfrm>
            <a:off x="2819400" y="1390650"/>
            <a:ext cx="2286000" cy="533400"/>
          </a:xfrm>
          <a:prstGeom prst="wedgeRectCallout">
            <a:avLst>
              <a:gd name="adj1" fmla="val -130903"/>
              <a:gd name="adj2" fmla="val 572023"/>
            </a:avLst>
          </a:prstGeom>
          <a:gradFill rotWithShape="0">
            <a:gsLst>
              <a:gs pos="0">
                <a:srgbClr val="FFE701"/>
              </a:gs>
              <a:gs pos="100000">
                <a:srgbClr val="FE3E02"/>
              </a:gs>
            </a:gsLst>
            <a:lin ang="5400000" scaled="1"/>
            <a:tileRect/>
          </a:gra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endParaRPr lang="zh-CN" altLang="en-US" sz="4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37892" name="Object 4"/>
          <p:cNvGraphicFramePr>
            <a:graphicFrameLocks noChangeAspect="1"/>
          </p:cNvGraphicFramePr>
          <p:nvPr/>
        </p:nvGraphicFramePr>
        <p:xfrm>
          <a:off x="304800" y="3348038"/>
          <a:ext cx="3592513" cy="368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1" imgW="1809750" imgH="1838325" progId="Visio.Drawing.11">
                  <p:embed/>
                </p:oleObj>
              </mc:Choice>
              <mc:Fallback>
                <p:oleObj name="" r:id="rId1" imgW="1809750" imgH="1838325" progId="Visio.Drawing.11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3348038"/>
                        <a:ext cx="3592513" cy="36814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3" name="Oval 5"/>
          <p:cNvSpPr/>
          <p:nvPr/>
        </p:nvSpPr>
        <p:spPr>
          <a:xfrm>
            <a:off x="5029200" y="4057650"/>
            <a:ext cx="1066800" cy="2209800"/>
          </a:xfrm>
          <a:prstGeom prst="ellipse">
            <a:avLst/>
          </a:prstGeom>
          <a:solidFill>
            <a:srgbClr val="FF99FF"/>
          </a:solidFill>
          <a:ln w="952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53" name="Rectangle 6"/>
          <p:cNvSpPr>
            <a:spLocks noGrp="1" noRot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zh-CN" sz="3200" dirty="0">
                <a:solidFill>
                  <a:schemeClr val="tx1"/>
                </a:solidFill>
              </a:rPr>
              <a:t>      </a:t>
            </a:r>
            <a:endParaRPr lang="zh-CN" altLang="zh-CN" sz="3200" dirty="0">
              <a:solidFill>
                <a:schemeClr val="tx1"/>
              </a:solidFill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0" y="1314450"/>
            <a:ext cx="9324975" cy="1570038"/>
            <a:chOff x="0" y="0"/>
            <a:chExt cx="14400" cy="2472"/>
          </a:xfrm>
        </p:grpSpPr>
        <p:sp>
          <p:nvSpPr>
            <p:cNvPr id="57360" name="Text Box 8"/>
            <p:cNvSpPr txBox="1"/>
            <p:nvPr/>
          </p:nvSpPr>
          <p:spPr>
            <a:xfrm>
              <a:off x="0" y="0"/>
              <a:ext cx="14400" cy="247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dirty="0">
                  <a:latin typeface="宋体" panose="02010600030101010101" pitchFamily="2" charset="-122"/>
                </a:rPr>
                <a:t>    </a:t>
              </a:r>
              <a:r>
                <a:rPr lang="zh-CN" altLang="en-US" dirty="0">
                  <a:latin typeface="楷体_GB2312"/>
                  <a:ea typeface="楷体_GB2312"/>
                </a:rPr>
                <a:t>任何一个实际的电源，例如发电机电池或各种信号源，都含有电动势</a:t>
              </a:r>
              <a:r>
                <a:rPr lang="en-US" altLang="zh-CN" i="1" dirty="0">
                  <a:latin typeface="楷体_GB2312"/>
                  <a:ea typeface="楷体_GB2312"/>
                </a:rPr>
                <a:t>E</a:t>
              </a:r>
              <a:r>
                <a:rPr lang="zh-CN" altLang="en-US" dirty="0">
                  <a:latin typeface="楷体_GB2312"/>
                  <a:ea typeface="楷体_GB2312"/>
                </a:rPr>
                <a:t>和内阻  </a:t>
              </a:r>
              <a:r>
                <a:rPr lang="en-US" altLang="zh-CN" dirty="0">
                  <a:latin typeface="楷体_GB2312"/>
                  <a:ea typeface="楷体_GB2312"/>
                </a:rPr>
                <a:t>,</a:t>
              </a:r>
              <a:r>
                <a:rPr lang="zh-CN" altLang="en-US" dirty="0">
                  <a:latin typeface="楷体_GB2312"/>
                  <a:ea typeface="楷体_GB2312"/>
                </a:rPr>
                <a:t>可以看作一个理想电压源和一个电阻的串联</a:t>
              </a:r>
              <a:r>
                <a:rPr lang="zh-CN" altLang="en-US" dirty="0">
                  <a:latin typeface="宋体" panose="02010600030101010101" pitchFamily="2" charset="-122"/>
                </a:rPr>
                <a:t>。</a:t>
              </a:r>
              <a:endParaRPr lang="zh-CN" altLang="en-US" dirty="0">
                <a:latin typeface="宋体" panose="02010600030101010101" pitchFamily="2" charset="-122"/>
              </a:endParaRPr>
            </a:p>
          </p:txBody>
        </p:sp>
        <p:graphicFrame>
          <p:nvGraphicFramePr>
            <p:cNvPr id="57361" name="Object 9"/>
            <p:cNvGraphicFramePr>
              <a:graphicFrameLocks noChangeAspect="1"/>
            </p:cNvGraphicFramePr>
            <p:nvPr/>
          </p:nvGraphicFramePr>
          <p:xfrm>
            <a:off x="8518" y="673"/>
            <a:ext cx="945" cy="10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" name="" r:id="rId3" imgW="181610" imgH="207645" progId="">
                    <p:embed/>
                  </p:oleObj>
                </mc:Choice>
                <mc:Fallback>
                  <p:oleObj name="" r:id="rId3" imgW="181610" imgH="207645" progId="">
                    <p:embed/>
                    <p:pic>
                      <p:nvPicPr>
                        <p:cNvPr id="0" name="图片 307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518" y="673"/>
                          <a:ext cx="945" cy="10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7898" name="Object 10"/>
          <p:cNvGraphicFramePr>
            <a:graphicFrameLocks noChangeAspect="1"/>
          </p:cNvGraphicFramePr>
          <p:nvPr/>
        </p:nvGraphicFramePr>
        <p:xfrm>
          <a:off x="5203825" y="3351213"/>
          <a:ext cx="3482975" cy="360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5" imgW="1819275" imgH="1838325" progId="Visio.Drawing.11">
                  <p:embed/>
                </p:oleObj>
              </mc:Choice>
              <mc:Fallback>
                <p:oleObj name="" r:id="rId5" imgW="1819275" imgH="1838325" progId="Visio.Drawing.11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03825" y="3351213"/>
                        <a:ext cx="3482975" cy="36020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9" name="AutoShape 11"/>
          <p:cNvSpPr/>
          <p:nvPr/>
        </p:nvSpPr>
        <p:spPr>
          <a:xfrm>
            <a:off x="3962400" y="4895850"/>
            <a:ext cx="914400" cy="685800"/>
          </a:xfrm>
          <a:prstGeom prst="rightArrow">
            <a:avLst>
              <a:gd name="adj1" fmla="val 42129"/>
              <a:gd name="adj2" fmla="val 59950"/>
            </a:avLst>
          </a:prstGeom>
          <a:solidFill>
            <a:schemeClr val="accent1"/>
          </a:solidFill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900" name="AutoShape 12"/>
          <p:cNvSpPr/>
          <p:nvPr/>
        </p:nvSpPr>
        <p:spPr>
          <a:xfrm flipH="1">
            <a:off x="3352800" y="2990850"/>
            <a:ext cx="2362200" cy="838200"/>
          </a:xfrm>
          <a:prstGeom prst="wedgeRectCallout">
            <a:avLst>
              <a:gd name="adj1" fmla="val -37773"/>
              <a:gd name="adj2" fmla="val 89014"/>
            </a:avLst>
          </a:prstGeom>
          <a:solidFill>
            <a:srgbClr val="FFFF66"/>
          </a:solidFill>
          <a:ln w="952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latin typeface="楷体_GB2312"/>
                <a:ea typeface="楷体_GB2312"/>
              </a:rPr>
              <a:t>等效电压源</a:t>
            </a:r>
            <a:endParaRPr lang="zh-CN" altLang="en-US" dirty="0">
              <a:latin typeface="楷体_GB2312"/>
              <a:ea typeface="楷体_GB2312"/>
            </a:endParaRPr>
          </a:p>
        </p:txBody>
      </p:sp>
      <p:sp>
        <p:nvSpPr>
          <p:cNvPr id="37901" name="Rectangle 13"/>
          <p:cNvSpPr/>
          <p:nvPr/>
        </p:nvSpPr>
        <p:spPr>
          <a:xfrm>
            <a:off x="395288" y="755650"/>
            <a:ext cx="3068637" cy="5857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一、实际电压源</a:t>
            </a:r>
            <a:endParaRPr lang="zh-CN" altLang="en-US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4400" y="-14287"/>
            <a:ext cx="7924800" cy="579437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rgbClr val="FFFFFF"/>
              </a:gs>
            </a:gsLst>
            <a:lin ang="5400000" scaled="1"/>
            <a:tileRect/>
          </a:gra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§</a:t>
            </a:r>
            <a:r>
              <a:rPr lang="en-US" altLang="zh-CN" b="1" dirty="0">
                <a:latin typeface="宋体" panose="02010600030101010101" pitchFamily="2" charset="-122"/>
              </a:rPr>
              <a:t>2.5 </a:t>
            </a:r>
            <a:r>
              <a:rPr lang="zh-CN" altLang="en-US" b="1" dirty="0">
                <a:latin typeface="Times New Roman" panose="02020603050405020304" pitchFamily="18" charset="0"/>
              </a:rPr>
              <a:t>实际电源的两种模型及其等效变换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nimBg="1"/>
      <p:bldP spid="37893" grpId="0" animBg="1"/>
      <p:bldP spid="37899" grpId="0" animBg="1"/>
      <p:bldP spid="37900" grpId="0" animBg="1"/>
      <p:bldP spid="37901" grpId="0" bldLvl="0"/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70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 eaLnBrk="1" hangingPunct="1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</a:rPr>
            </a:fld>
            <a:endParaRPr lang="zh-CN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38915" name="Text Box 3"/>
          <p:cNvSpPr txBox="1"/>
          <p:nvPr/>
        </p:nvSpPr>
        <p:spPr>
          <a:xfrm>
            <a:off x="-119062" y="1128713"/>
            <a:ext cx="525780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dirty="0">
                <a:latin typeface="Times New Roman" panose="02020603050405020304" pitchFamily="18" charset="0"/>
              </a:rPr>
              <a:t>        图中负载两端电压和电流的关系为</a:t>
            </a:r>
            <a:endParaRPr lang="zh-CN" altLang="en-US" sz="3600" dirty="0">
              <a:latin typeface="Times New Roman" panose="02020603050405020304" pitchFamily="18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0" y="3627438"/>
            <a:ext cx="5334000" cy="1219200"/>
            <a:chOff x="0" y="0"/>
            <a:chExt cx="3360" cy="768"/>
          </a:xfrm>
        </p:grpSpPr>
        <p:sp>
          <p:nvSpPr>
            <p:cNvPr id="58382" name="Text Box 6"/>
            <p:cNvSpPr txBox="1"/>
            <p:nvPr/>
          </p:nvSpPr>
          <p:spPr>
            <a:xfrm>
              <a:off x="0" y="18"/>
              <a:ext cx="3360" cy="7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3600" dirty="0">
                  <a:latin typeface="Times New Roman" panose="02020603050405020304" pitchFamily="18" charset="0"/>
                </a:rPr>
                <a:t>        将上式两端同除以     可得出</a:t>
              </a:r>
              <a:endParaRPr lang="zh-CN" altLang="en-US" sz="3600" dirty="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58383" name="Object 7"/>
            <p:cNvGraphicFramePr>
              <a:graphicFrameLocks noChangeAspect="1"/>
            </p:cNvGraphicFramePr>
            <p:nvPr/>
          </p:nvGraphicFramePr>
          <p:xfrm>
            <a:off x="2892" y="0"/>
            <a:ext cx="420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1" imgW="181610" imgH="207645" progId="">
                    <p:embed/>
                  </p:oleObj>
                </mc:Choice>
                <mc:Fallback>
                  <p:oleObj name="" r:id="rId1" imgW="181610" imgH="207645" progId="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892" y="0"/>
                          <a:ext cx="420" cy="4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8921" name="Text Box 9"/>
          <p:cNvSpPr txBox="1"/>
          <p:nvPr/>
        </p:nvSpPr>
        <p:spPr>
          <a:xfrm>
            <a:off x="2971800" y="5124450"/>
            <a:ext cx="685800" cy="64135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dirty="0">
                <a:latin typeface="Times New Roman" panose="02020603050405020304" pitchFamily="18" charset="0"/>
              </a:rPr>
              <a:t>令</a:t>
            </a: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38923" name="Text Box 11"/>
          <p:cNvSpPr txBox="1"/>
          <p:nvPr/>
        </p:nvSpPr>
        <p:spPr>
          <a:xfrm>
            <a:off x="5181600" y="5124450"/>
            <a:ext cx="1143000" cy="64135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dirty="0">
                <a:latin typeface="Times New Roman" panose="02020603050405020304" pitchFamily="18" charset="0"/>
              </a:rPr>
              <a:t>则有</a:t>
            </a:r>
            <a:endParaRPr lang="zh-CN" altLang="en-US" sz="3600" dirty="0">
              <a:latin typeface="Times New Roman" panose="02020603050405020304" pitchFamily="18" charset="0"/>
            </a:endParaRPr>
          </a:p>
        </p:txBody>
      </p:sp>
      <p:sp>
        <p:nvSpPr>
          <p:cNvPr id="38925" name="Rectangle 13"/>
          <p:cNvSpPr>
            <a:spLocks noGrp="1" noRot="1"/>
          </p:cNvSpPr>
          <p:nvPr/>
        </p:nvSpPr>
        <p:spPr>
          <a:xfrm>
            <a:off x="107950" y="61913"/>
            <a:ext cx="7772400" cy="1111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FontTx/>
              <a:buNone/>
            </a:pPr>
            <a:r>
              <a:rPr lang="zh-CN" altLang="en-US" sz="3600" b="1" dirty="0">
                <a:solidFill>
                  <a:schemeClr val="tx2"/>
                </a:solidFill>
                <a:latin typeface="宋体" panose="02010600030101010101" pitchFamily="2" charset="-122"/>
              </a:rPr>
              <a:t>二、电流源</a:t>
            </a:r>
            <a:endParaRPr lang="zh-CN" altLang="en-US" sz="3600" b="1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Text Box 14"/>
          <p:cNvSpPr txBox="1"/>
          <p:nvPr/>
        </p:nvSpPr>
        <p:spPr>
          <a:xfrm>
            <a:off x="2627313" y="6440488"/>
            <a:ext cx="4913312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400" b="1" i="1" dirty="0">
                <a:solidFill>
                  <a:srgbClr val="990000"/>
                </a:solidFill>
                <a:latin typeface="楷体_GB2312"/>
                <a:ea typeface="楷体_GB2312"/>
              </a:rPr>
              <a:t>I</a:t>
            </a:r>
            <a:r>
              <a:rPr lang="zh-CN" altLang="en-US" sz="2400" b="1" i="1" baseline="-25000" dirty="0">
                <a:solidFill>
                  <a:srgbClr val="990000"/>
                </a:solidFill>
                <a:latin typeface="楷体_GB2312"/>
                <a:ea typeface="楷体_GB2312"/>
              </a:rPr>
              <a:t>S</a:t>
            </a:r>
            <a:r>
              <a:rPr lang="zh-CN" altLang="en-US" sz="2400" b="1" i="1" dirty="0">
                <a:solidFill>
                  <a:srgbClr val="990000"/>
                </a:solidFill>
                <a:latin typeface="楷体_GB2312"/>
                <a:ea typeface="楷体_GB2312"/>
              </a:rPr>
              <a:t>：</a:t>
            </a:r>
            <a:r>
              <a:rPr lang="zh-CN" altLang="en-US" sz="2400" b="1" dirty="0">
                <a:solidFill>
                  <a:srgbClr val="990000"/>
                </a:solidFill>
                <a:latin typeface="楷体_GB2312"/>
                <a:ea typeface="楷体_GB2312"/>
              </a:rPr>
              <a:t>短路电流  E:开路电压（</a:t>
            </a:r>
            <a:r>
              <a:rPr lang="zh-CN" altLang="en-US" sz="2400" b="1" i="1" dirty="0">
                <a:solidFill>
                  <a:srgbClr val="990000"/>
                </a:solidFill>
                <a:latin typeface="楷体_GB2312"/>
                <a:ea typeface="楷体_GB2312"/>
              </a:rPr>
              <a:t>u</a:t>
            </a:r>
            <a:r>
              <a:rPr lang="zh-CN" altLang="en-US" sz="2400" b="1" i="1" baseline="-25000" dirty="0">
                <a:solidFill>
                  <a:srgbClr val="990000"/>
                </a:solidFill>
                <a:latin typeface="楷体_GB2312"/>
                <a:ea typeface="楷体_GB2312"/>
              </a:rPr>
              <a:t>oc</a:t>
            </a:r>
            <a:r>
              <a:rPr lang="zh-CN" altLang="en-US" sz="2400" b="1" dirty="0">
                <a:solidFill>
                  <a:srgbClr val="990000"/>
                </a:solidFill>
                <a:latin typeface="楷体_GB2312"/>
                <a:ea typeface="楷体_GB2312"/>
              </a:rPr>
              <a:t>）</a:t>
            </a:r>
            <a:endParaRPr lang="zh-CN" altLang="en-US" sz="2400" b="1" dirty="0">
              <a:solidFill>
                <a:srgbClr val="990000"/>
              </a:solidFill>
              <a:latin typeface="楷体_GB2312"/>
              <a:ea typeface="楷体_GB2312"/>
            </a:endParaRPr>
          </a:p>
        </p:txBody>
      </p:sp>
      <p:pic>
        <p:nvPicPr>
          <p:cNvPr id="58377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900" y="214313"/>
            <a:ext cx="3152775" cy="3441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863" y="2600325"/>
            <a:ext cx="1912937" cy="5476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825" y="4919663"/>
            <a:ext cx="2162175" cy="11890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0463" y="4930775"/>
            <a:ext cx="1308100" cy="10525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2563" y="4768850"/>
            <a:ext cx="1917700" cy="1190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/>
      <p:bldP spid="38921" grpId="0" bldLvl="0" animBg="1"/>
      <p:bldP spid="38923" grpId="0" bldLvl="0" animBg="1"/>
      <p:bldP spid="38925" grpId="0"/>
      <p:bldP spid="4" grpId="0" bldLvl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4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 eaLnBrk="1" hangingPunct="1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</a:rPr>
            </a:fld>
            <a:endParaRPr lang="zh-CN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39941" name="Text Box 5"/>
          <p:cNvSpPr txBox="1"/>
          <p:nvPr/>
        </p:nvSpPr>
        <p:spPr>
          <a:xfrm>
            <a:off x="304800" y="1600200"/>
            <a:ext cx="8534400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dirty="0">
                <a:latin typeface="Times New Roman" panose="02020603050405020304" pitchFamily="18" charset="0"/>
              </a:rPr>
              <a:t>        </a:t>
            </a:r>
            <a:r>
              <a:rPr lang="zh-CN" altLang="en-US" sz="3600" dirty="0">
                <a:latin typeface="Times New Roman" panose="02020603050405020304" pitchFamily="18" charset="0"/>
                <a:ea typeface="楷体_GB2312"/>
              </a:rPr>
              <a:t>我们可以用下面的图来表示这一伏安关系</a:t>
            </a:r>
            <a:endParaRPr lang="zh-CN" altLang="en-US" sz="3600" dirty="0"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39942" name="AutoShape 6"/>
          <p:cNvSpPr/>
          <p:nvPr/>
        </p:nvSpPr>
        <p:spPr>
          <a:xfrm>
            <a:off x="4343400" y="3019425"/>
            <a:ext cx="4114800" cy="3505200"/>
          </a:xfrm>
          <a:prstGeom prst="horizontalScroll">
            <a:avLst>
              <a:gd name="adj" fmla="val 12093"/>
            </a:avLst>
          </a:prstGeom>
          <a:gradFill rotWithShape="0">
            <a:gsLst>
              <a:gs pos="0">
                <a:srgbClr val="FFCC66"/>
              </a:gs>
              <a:gs pos="100000">
                <a:srgbClr val="FFFFFF"/>
              </a:gs>
            </a:gsLst>
            <a:lin ang="5400000" scaled="1"/>
            <a:tileRect/>
          </a:gradFill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dirty="0">
                <a:latin typeface="Times New Roman" panose="02020603050405020304" pitchFamily="18" charset="0"/>
              </a:rPr>
              <a:t>                                                     </a:t>
            </a:r>
            <a:endParaRPr lang="zh-CN" altLang="en-US" sz="3600" dirty="0">
              <a:latin typeface="Times New Roman" panose="02020603050405020304" pitchFamily="18" charset="0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latin typeface="楷体_GB2312"/>
                <a:ea typeface="楷体_GB2312"/>
              </a:rPr>
              <a:t>对负载</a:t>
            </a:r>
            <a:r>
              <a:rPr lang="en-US" altLang="zh-CN" i="1" dirty="0">
                <a:latin typeface="楷体_GB2312"/>
                <a:ea typeface="楷体_GB2312"/>
              </a:rPr>
              <a:t>R</a:t>
            </a:r>
            <a:r>
              <a:rPr lang="en-US" altLang="zh-CN" baseline="-25000" dirty="0">
                <a:latin typeface="楷体_GB2312"/>
                <a:ea typeface="楷体_GB2312"/>
              </a:rPr>
              <a:t>L</a:t>
            </a:r>
            <a:r>
              <a:rPr lang="zh-CN" altLang="en-US" dirty="0">
                <a:latin typeface="楷体_GB2312"/>
                <a:ea typeface="楷体_GB2312"/>
              </a:rPr>
              <a:t>而言，其</a:t>
            </a:r>
            <a:endParaRPr lang="zh-CN" altLang="en-US" dirty="0">
              <a:latin typeface="楷体_GB2312"/>
              <a:ea typeface="楷体_GB2312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latin typeface="楷体_GB2312"/>
                <a:ea typeface="楷体_GB2312"/>
              </a:rPr>
              <a:t>两端的电压 和电</a:t>
            </a:r>
            <a:endParaRPr lang="zh-CN" altLang="en-US" dirty="0">
              <a:latin typeface="楷体_GB2312"/>
              <a:ea typeface="楷体_GB2312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dirty="0">
                <a:latin typeface="楷体_GB2312"/>
                <a:ea typeface="楷体_GB2312"/>
              </a:rPr>
              <a:t>流没有发生改变</a:t>
            </a:r>
            <a:r>
              <a:rPr lang="zh-CN" altLang="en-US" dirty="0">
                <a:latin typeface="Times New Roman" panose="02020603050405020304" pitchFamily="18" charset="0"/>
              </a:rPr>
              <a:t>。</a:t>
            </a:r>
            <a:endParaRPr lang="zh-CN" altLang="en-US" dirty="0">
              <a:latin typeface="Times New Roman" panose="02020603050405020304" pitchFamily="18" charset="0"/>
            </a:endParaRPr>
          </a:p>
          <a:p>
            <a:pPr marL="0" lvl="0" indent="0" eaLnBrk="1" hangingPunct="1">
              <a:spcBef>
                <a:spcPct val="50000"/>
              </a:spcBef>
              <a:buNone/>
            </a:pPr>
            <a:endParaRPr lang="zh-CN" altLang="en-US" dirty="0">
              <a:solidFill>
                <a:srgbClr val="FF00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43" name="AutoShape 7"/>
          <p:cNvSpPr/>
          <p:nvPr/>
        </p:nvSpPr>
        <p:spPr>
          <a:xfrm>
            <a:off x="2438400" y="2438400"/>
            <a:ext cx="3048000" cy="685800"/>
          </a:xfrm>
          <a:prstGeom prst="borderCallout2">
            <a:avLst>
              <a:gd name="adj1" fmla="val 16667"/>
              <a:gd name="adj2" fmla="val -2500"/>
              <a:gd name="adj3" fmla="val 16667"/>
              <a:gd name="adj4" fmla="val -19273"/>
              <a:gd name="adj5" fmla="val 103241"/>
              <a:gd name="adj6" fmla="val -36773"/>
            </a:avLst>
          </a:prstGeom>
          <a:solidFill>
            <a:srgbClr val="FFFF66"/>
          </a:solidFill>
          <a:ln w="9525" cap="flat" cmpd="sng">
            <a:solidFill>
              <a:srgbClr val="66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36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/>
              </a:rPr>
              <a:t>等效电流源</a:t>
            </a:r>
            <a:endParaRPr lang="zh-CN" altLang="en-US" sz="3600" dirty="0">
              <a:solidFill>
                <a:schemeClr val="accent2"/>
              </a:solidFill>
              <a:latin typeface="Times New Roman" panose="02020603050405020304" pitchFamily="18" charset="0"/>
              <a:ea typeface="楷体_GB2312"/>
            </a:endParaRPr>
          </a:p>
        </p:txBody>
      </p:sp>
      <p:pic>
        <p:nvPicPr>
          <p:cNvPr id="59398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98838" y="184150"/>
            <a:ext cx="2155825" cy="1235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313113"/>
            <a:ext cx="3775075" cy="3505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Oval 2"/>
          <p:cNvSpPr/>
          <p:nvPr/>
        </p:nvSpPr>
        <p:spPr>
          <a:xfrm>
            <a:off x="0" y="3429000"/>
            <a:ext cx="2195513" cy="3576638"/>
          </a:xfrm>
          <a:prstGeom prst="ellipse">
            <a:avLst/>
          </a:prstGeom>
          <a:noFill/>
          <a:ln w="50800" cap="flat" cmpd="sng">
            <a:solidFill>
              <a:srgbClr val="FF0066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endParaRPr lang="zh-CN" altLang="en-US" sz="360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39942" grpId="0" animBg="1"/>
      <p:bldP spid="39943" grpId="0" animBg="1"/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None/>
            </a:pPr>
            <a:fld id="{9A0DB2DC-4C9A-4742-B13C-FB6460FD3503}" type="slidenum">
              <a:rPr lang="zh-CN" altLang="en-US" sz="1400" b="0" dirty="0">
                <a:latin typeface="Times New Roman" panose="02020603050405020304" pitchFamily="18" charset="0"/>
              </a:rPr>
            </a:fld>
            <a:endParaRPr lang="zh-CN" altLang="en-US" sz="1400" b="0" dirty="0">
              <a:latin typeface="Times New Roman" panose="02020603050405020304" pitchFamily="18" charset="0"/>
            </a:endParaRPr>
          </a:p>
        </p:txBody>
      </p:sp>
      <p:pic>
        <p:nvPicPr>
          <p:cNvPr id="60419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115888"/>
            <a:ext cx="3152775" cy="3441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725" y="390525"/>
            <a:ext cx="3411538" cy="316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3875088"/>
            <a:ext cx="1912938" cy="547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4941888"/>
            <a:ext cx="2162175" cy="11890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2113" y="4287838"/>
            <a:ext cx="1917700" cy="11906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2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 eaLnBrk="1" hangingPunct="1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</a:rPr>
            </a:fld>
            <a:endParaRPr lang="zh-CN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40963" name="Text Box 3"/>
          <p:cNvSpPr txBox="1"/>
          <p:nvPr/>
        </p:nvSpPr>
        <p:spPr>
          <a:xfrm>
            <a:off x="415925" y="-9525"/>
            <a:ext cx="3733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由电压源变换为电流源：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40967" name="Text Box 7"/>
          <p:cNvSpPr txBox="1"/>
          <p:nvPr/>
        </p:nvSpPr>
        <p:spPr>
          <a:xfrm>
            <a:off x="179388" y="3429000"/>
            <a:ext cx="3733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由电流源变换为电压源：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pSp>
        <p:nvGrpSpPr>
          <p:cNvPr id="3" name="Group 11"/>
          <p:cNvGrpSpPr/>
          <p:nvPr/>
        </p:nvGrpSpPr>
        <p:grpSpPr>
          <a:xfrm>
            <a:off x="7092950" y="2017713"/>
            <a:ext cx="2016125" cy="2879725"/>
            <a:chOff x="0" y="0"/>
            <a:chExt cx="2132" cy="1180"/>
          </a:xfrm>
        </p:grpSpPr>
        <p:sp>
          <p:nvSpPr>
            <p:cNvPr id="61448" name="AutoShape 12"/>
            <p:cNvSpPr/>
            <p:nvPr/>
          </p:nvSpPr>
          <p:spPr>
            <a:xfrm>
              <a:off x="0" y="0"/>
              <a:ext cx="2132" cy="1180"/>
            </a:xfrm>
            <a:prstGeom prst="wedgeEllipseCallout">
              <a:avLst>
                <a:gd name="adj1" fmla="val -98782"/>
                <a:gd name="adj2" fmla="val -9829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endParaRPr lang="zh-CN" altLang="en-US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61449" name="Rectangle 13"/>
            <p:cNvSpPr/>
            <p:nvPr/>
          </p:nvSpPr>
          <p:spPr>
            <a:xfrm>
              <a:off x="227" y="109"/>
              <a:ext cx="1814" cy="9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solidFill>
                    <a:schemeClr val="tx2"/>
                  </a:solidFill>
                  <a:latin typeface="楷体_GB2312"/>
                  <a:ea typeface="楷体_GB2312"/>
                </a:rPr>
                <a:t>注意： </a:t>
              </a:r>
              <a:r>
                <a:rPr lang="zh-CN" altLang="en-US" sz="2400" b="1" i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/>
                </a:rPr>
                <a:t>E</a:t>
              </a:r>
              <a:r>
                <a:rPr lang="zh-CN" altLang="en-US" sz="2400" b="1" dirty="0">
                  <a:solidFill>
                    <a:schemeClr val="tx2"/>
                  </a:solidFill>
                  <a:latin typeface="楷体_GB2312"/>
                  <a:ea typeface="楷体_GB2312"/>
                </a:rPr>
                <a:t> 和</a:t>
              </a:r>
              <a:r>
                <a:rPr lang="en-US" altLang="zh-CN" sz="2400" b="1" i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/>
                </a:rPr>
                <a:t>i</a:t>
              </a:r>
              <a:r>
                <a:rPr lang="zh-CN" altLang="en-US" sz="2400" b="1" baseline="-25000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/>
                </a:rPr>
                <a:t>S</a:t>
              </a:r>
              <a:r>
                <a:rPr lang="zh-CN" altLang="en-US" sz="2400" b="1" dirty="0">
                  <a:solidFill>
                    <a:schemeClr val="tx2"/>
                  </a:solidFill>
                  <a:latin typeface="楷体_GB2312"/>
                  <a:ea typeface="楷体_GB2312"/>
                </a:rPr>
                <a:t>的参考方向。 </a:t>
              </a:r>
              <a:r>
                <a:rPr lang="en-US" altLang="zh-CN" sz="2400" b="1" i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/>
                </a:rPr>
                <a:t>i</a:t>
              </a:r>
              <a:r>
                <a:rPr lang="zh-CN" altLang="en-US" sz="2400" b="1" baseline="-25000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/>
                </a:rPr>
                <a:t>S</a:t>
              </a:r>
              <a:r>
                <a:rPr lang="zh-CN" altLang="en-US" sz="2400" b="1" dirty="0">
                  <a:solidFill>
                    <a:schemeClr val="tx2"/>
                  </a:solidFill>
                  <a:latin typeface="楷体_GB2312"/>
                  <a:ea typeface="楷体_GB2312"/>
                </a:rPr>
                <a:t>的参考方向由</a:t>
              </a:r>
              <a:r>
                <a:rPr lang="zh-CN" altLang="en-US" sz="2400" b="1" i="1" dirty="0">
                  <a:solidFill>
                    <a:schemeClr val="tx2"/>
                  </a:solidFill>
                  <a:latin typeface="Times New Roman" panose="02020603050405020304" pitchFamily="18" charset="0"/>
                  <a:ea typeface="楷体_GB2312"/>
                </a:rPr>
                <a:t>E的</a:t>
              </a:r>
              <a:r>
                <a:rPr lang="zh-CN" altLang="en-US" sz="2400" b="1" dirty="0">
                  <a:solidFill>
                    <a:schemeClr val="tx2"/>
                  </a:solidFill>
                  <a:latin typeface="楷体_GB2312"/>
                  <a:ea typeface="楷体_GB2312"/>
                </a:rPr>
                <a:t>负极指向正极</a:t>
              </a:r>
              <a:endParaRPr lang="zh-CN" altLang="en-US" sz="2400" b="1" dirty="0">
                <a:solidFill>
                  <a:schemeClr val="tx2"/>
                </a:solidFill>
                <a:latin typeface="楷体_GB2312"/>
                <a:ea typeface="楷体_GB2312"/>
              </a:endParaRPr>
            </a:p>
          </p:txBody>
        </p:sp>
      </p:grpSp>
      <p:pic>
        <p:nvPicPr>
          <p:cNvPr id="61446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600" y="547688"/>
            <a:ext cx="6099175" cy="24431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" y="4094163"/>
            <a:ext cx="6318250" cy="2454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/>
      <p:bldP spid="4096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6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 eaLnBrk="1" hangingPunct="1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</a:rPr>
            </a:fld>
            <a:endParaRPr lang="zh-CN" altLang="en-US" sz="1400" dirty="0">
              <a:latin typeface="Times New Roman" panose="02020603050405020304" pitchFamily="18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533400" y="1905000"/>
            <a:ext cx="6249988" cy="2078038"/>
            <a:chOff x="0" y="0"/>
            <a:chExt cx="3876" cy="1309"/>
          </a:xfrm>
        </p:grpSpPr>
        <p:sp>
          <p:nvSpPr>
            <p:cNvPr id="62475" name="Rectangle 3"/>
            <p:cNvSpPr/>
            <p:nvPr/>
          </p:nvSpPr>
          <p:spPr>
            <a:xfrm>
              <a:off x="205" y="305"/>
              <a:ext cx="367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</a:rPr>
                <a:t>开路的电流源可以有电流流过并联电阻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zh-CN" altLang="en-US" sz="2400" b="1" dirty="0">
                  <a:latin typeface="Times New Roman" panose="02020603050405020304" pitchFamily="18" charset="0"/>
                </a:rPr>
                <a:t>。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62476" name="Rectangle 4"/>
            <p:cNvSpPr/>
            <p:nvPr/>
          </p:nvSpPr>
          <p:spPr>
            <a:xfrm>
              <a:off x="192" y="1021"/>
              <a:ext cx="324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</a:rPr>
                <a:t>电流源短路时,  并联电阻</a:t>
              </a:r>
              <a:r>
                <a: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R</a:t>
              </a:r>
              <a:r>
                <a:rPr lang="zh-CN" altLang="en-US" sz="2400" b="1" dirty="0">
                  <a:latin typeface="Times New Roman" panose="02020603050405020304" pitchFamily="18" charset="0"/>
                </a:rPr>
                <a:t>中无电流。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62477" name="Rectangle 5"/>
            <p:cNvSpPr/>
            <p:nvPr/>
          </p:nvSpPr>
          <p:spPr>
            <a:xfrm>
              <a:off x="48" y="681"/>
              <a:ext cx="308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 </a:t>
              </a:r>
              <a:r>
                <a:rPr lang="zh-CN" altLang="en-US" sz="2400" b="1" dirty="0">
                  <a:latin typeface="Times New Roman" panose="02020603050405020304" pitchFamily="18" charset="0"/>
                </a:rPr>
                <a:t>电压源短路时，电阻</a:t>
              </a:r>
              <a:r>
                <a:rPr lang="en-US" altLang="zh-CN" sz="2400" b="1" i="1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R</a:t>
              </a:r>
              <a:r>
                <a:rPr lang="zh-CN" altLang="en-US" sz="2400" b="1" dirty="0">
                  <a:latin typeface="Times New Roman" panose="02020603050405020304" pitchFamily="18" charset="0"/>
                </a:rPr>
                <a:t>有电流；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62478" name="Rectangle 6"/>
            <p:cNvSpPr/>
            <p:nvPr/>
          </p:nvSpPr>
          <p:spPr>
            <a:xfrm>
              <a:off x="0" y="0"/>
              <a:ext cx="298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</a:rPr>
                <a:t> </a:t>
              </a:r>
              <a:r>
                <a:rPr lang="zh-CN" altLang="en-US" sz="2400" b="1" dirty="0">
                  <a:latin typeface="Times New Roman" panose="02020603050405020304" pitchFamily="18" charset="0"/>
                  <a:sym typeface="Symbol" panose="05050102010706020507" pitchFamily="18" charset="2"/>
                </a:rPr>
                <a:t></a:t>
              </a:r>
              <a:r>
                <a:rPr lang="zh-CN" altLang="en-US" sz="2400" b="1" dirty="0">
                  <a:latin typeface="Times New Roman" panose="02020603050405020304" pitchFamily="18" charset="0"/>
                </a:rPr>
                <a:t>  开路的电压源中无电流流过 </a:t>
              </a:r>
              <a:r>
                <a:rPr lang="en-US" altLang="zh-CN" sz="2400" b="1" i="1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R</a:t>
              </a:r>
              <a:r>
                <a:rPr lang="zh-CN" altLang="en-US" sz="2400" b="1" dirty="0">
                  <a:latin typeface="Times New Roman" panose="02020603050405020304" pitchFamily="18" charset="0"/>
                </a:rPr>
                <a:t>；</a:t>
              </a:r>
              <a:endParaRPr lang="zh-CN" altLang="en-US"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1991" name="Text Box 7"/>
          <p:cNvSpPr txBox="1"/>
          <p:nvPr/>
        </p:nvSpPr>
        <p:spPr>
          <a:xfrm>
            <a:off x="573088" y="6324600"/>
            <a:ext cx="697071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b="1" dirty="0">
                <a:latin typeface="Times New Roman" panose="02020603050405020304" pitchFamily="18" charset="0"/>
              </a:rPr>
              <a:t>(3) </a:t>
            </a:r>
            <a:r>
              <a:rPr lang="zh-CN" altLang="en-US" sz="2400" b="1" dirty="0">
                <a:latin typeface="Times New Roman" panose="02020603050405020304" pitchFamily="18" charset="0"/>
              </a:rPr>
              <a:t>理想电压源与理想电流源不能相互转换。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grpSp>
        <p:nvGrpSpPr>
          <p:cNvPr id="5" name="Group 14"/>
          <p:cNvGrpSpPr/>
          <p:nvPr/>
        </p:nvGrpSpPr>
        <p:grpSpPr>
          <a:xfrm>
            <a:off x="-58737" y="152400"/>
            <a:ext cx="9355137" cy="1600200"/>
            <a:chOff x="0" y="0"/>
            <a:chExt cx="5895" cy="1008"/>
          </a:xfrm>
        </p:grpSpPr>
        <p:grpSp>
          <p:nvGrpSpPr>
            <p:cNvPr id="62471" name="Group 15"/>
            <p:cNvGrpSpPr/>
            <p:nvPr/>
          </p:nvGrpSpPr>
          <p:grpSpPr>
            <a:xfrm>
              <a:off x="227" y="384"/>
              <a:ext cx="5668" cy="624"/>
              <a:chOff x="0" y="0"/>
              <a:chExt cx="5668" cy="624"/>
            </a:xfrm>
          </p:grpSpPr>
          <p:sp>
            <p:nvSpPr>
              <p:cNvPr id="62473" name="Text Box 16"/>
              <p:cNvSpPr txBox="1"/>
              <p:nvPr/>
            </p:nvSpPr>
            <p:spPr>
              <a:xfrm>
                <a:off x="0" y="336"/>
                <a:ext cx="507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lvl="1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lvl="2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lvl="3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lvl="4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50000"/>
                  </a:spcBef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</a:rPr>
                  <a:t>(2) </a:t>
                </a:r>
                <a:r>
                  <a:rPr lang="zh-CN" altLang="en-US" sz="2400" b="1" dirty="0">
                    <a:latin typeface="Times New Roman" panose="02020603050405020304" pitchFamily="18" charset="0"/>
                  </a:rPr>
                  <a:t>所谓的</a:t>
                </a:r>
                <a:r>
                  <a:rPr lang="zh-CN" altLang="en-US" sz="2400" b="1" dirty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等效</a:t>
                </a:r>
                <a:r>
                  <a:rPr lang="zh-CN" altLang="en-US" sz="2400" b="1" dirty="0">
                    <a:latin typeface="Times New Roman" panose="02020603050405020304" pitchFamily="18" charset="0"/>
                  </a:rPr>
                  <a:t>是对</a:t>
                </a:r>
                <a:r>
                  <a:rPr lang="zh-CN" altLang="en-US" sz="2400" b="1" dirty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外部电路</a:t>
                </a:r>
                <a:r>
                  <a:rPr lang="zh-CN" altLang="en-US" sz="2400" b="1" dirty="0">
                    <a:latin typeface="Times New Roman" panose="02020603050405020304" pitchFamily="18" charset="0"/>
                  </a:rPr>
                  <a:t>等效，对</a:t>
                </a:r>
                <a:r>
                  <a:rPr lang="zh-CN" altLang="en-US" sz="2400" b="1" dirty="0">
                    <a:solidFill>
                      <a:srgbClr val="3333FF"/>
                    </a:solidFill>
                    <a:latin typeface="Times New Roman" panose="02020603050405020304" pitchFamily="18" charset="0"/>
                  </a:rPr>
                  <a:t>内部电路</a:t>
                </a:r>
                <a:r>
                  <a:rPr lang="zh-CN" altLang="en-US" sz="2400" b="1" dirty="0">
                    <a:latin typeface="Times New Roman" panose="02020603050405020304" pitchFamily="18" charset="0"/>
                  </a:rPr>
                  <a:t>是不等效的。</a:t>
                </a:r>
                <a:endParaRPr lang="zh-CN" altLang="en-US" sz="2400" b="1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2474" name="Rectangle 17"/>
              <p:cNvSpPr/>
              <p:nvPr/>
            </p:nvSpPr>
            <p:spPr>
              <a:xfrm>
                <a:off x="16" y="0"/>
                <a:ext cx="565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3200" b="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lvl="1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lvl="2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lvl="3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lvl="4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 eaLnBrk="1" hangingPunct="1">
                  <a:spcBef>
                    <a:spcPct val="50000"/>
                  </a:spcBef>
                  <a:buNone/>
                </a:pPr>
                <a:r>
                  <a:rPr lang="en-US" altLang="zh-CN" sz="2400" b="1" dirty="0">
                    <a:latin typeface="Times New Roman" panose="02020603050405020304" pitchFamily="18" charset="0"/>
                  </a:rPr>
                  <a:t>(1)  </a:t>
                </a:r>
                <a:r>
                  <a:rPr lang="zh-CN" altLang="en-US" sz="2400" b="1" dirty="0">
                    <a:latin typeface="Times New Roman" panose="02020603050405020304" pitchFamily="18" charset="0"/>
                  </a:rPr>
                  <a:t>方向：</a:t>
                </a:r>
                <a:r>
                  <a:rPr lang="en-US" altLang="zh-CN" sz="2400" b="1" i="1" dirty="0"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i="1" baseline="-25000" dirty="0">
                    <a:latin typeface="Times New Roman" panose="02020603050405020304" pitchFamily="18" charset="0"/>
                  </a:rPr>
                  <a:t>s</a:t>
                </a:r>
                <a:r>
                  <a:rPr lang="zh-CN" altLang="en-US" sz="2400" b="1" dirty="0">
                    <a:latin typeface="Times New Roman" panose="02020603050405020304" pitchFamily="18" charset="0"/>
                  </a:rPr>
                  <a:t>从</a:t>
                </a:r>
                <a:r>
                  <a:rPr lang="en-US" altLang="zh-CN" sz="2400" b="1" i="1" dirty="0"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400" b="1" i="1" baseline="-25000" dirty="0">
                    <a:latin typeface="Times New Roman" panose="02020603050405020304" pitchFamily="18" charset="0"/>
                  </a:rPr>
                  <a:t>s</a:t>
                </a:r>
                <a:r>
                  <a:rPr lang="zh-CN" altLang="en-US" sz="2400" b="1" dirty="0">
                    <a:latin typeface="Times New Roman" panose="02020603050405020304" pitchFamily="18" charset="0"/>
                  </a:rPr>
                  <a:t>正极流出，即</a:t>
                </a:r>
                <a:r>
                  <a:rPr lang="en-US" altLang="zh-CN" sz="2400" b="1" i="1" dirty="0">
                    <a:latin typeface="Times New Roman" panose="02020603050405020304" pitchFamily="18" charset="0"/>
                  </a:rPr>
                  <a:t>i</a:t>
                </a:r>
                <a:r>
                  <a:rPr lang="en-US" altLang="zh-CN" sz="2400" b="1" i="1" baseline="-25000" dirty="0">
                    <a:latin typeface="Times New Roman" panose="02020603050405020304" pitchFamily="18" charset="0"/>
                  </a:rPr>
                  <a:t>s</a:t>
                </a:r>
                <a:r>
                  <a:rPr lang="zh-CN" altLang="en-US" sz="2400" b="1" dirty="0">
                    <a:latin typeface="Times New Roman" panose="02020603050405020304" pitchFamily="18" charset="0"/>
                  </a:rPr>
                  <a:t>的参考方向由</a:t>
                </a:r>
                <a:r>
                  <a:rPr lang="en-US" altLang="zh-CN" sz="2400" b="1" i="1" dirty="0">
                    <a:latin typeface="Times New Roman" panose="02020603050405020304" pitchFamily="18" charset="0"/>
                  </a:rPr>
                  <a:t>U</a:t>
                </a:r>
                <a:r>
                  <a:rPr lang="en-US" altLang="zh-CN" sz="2400" b="1" i="1" baseline="-25000" dirty="0">
                    <a:latin typeface="Times New Roman" panose="02020603050405020304" pitchFamily="18" charset="0"/>
                  </a:rPr>
                  <a:t>s</a:t>
                </a:r>
                <a:r>
                  <a:rPr lang="zh-CN" altLang="en-US" sz="2400" b="1" dirty="0">
                    <a:latin typeface="Times New Roman" panose="02020603050405020304" pitchFamily="18" charset="0"/>
                  </a:rPr>
                  <a:t>的负极指向正极。</a:t>
                </a:r>
                <a:endParaRPr lang="zh-CN" altLang="en-US" sz="2400" b="1" dirty="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62472" name="Rectangle 18"/>
            <p:cNvSpPr/>
            <p:nvPr/>
          </p:nvSpPr>
          <p:spPr>
            <a:xfrm>
              <a:off x="0" y="0"/>
              <a:ext cx="79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None/>
              </a:pPr>
              <a:r>
                <a:rPr lang="zh-CN" altLang="en-US" sz="2800" b="1" dirty="0">
                  <a:solidFill>
                    <a:srgbClr val="FF0066"/>
                  </a:solidFill>
                  <a:latin typeface="Times New Roman" panose="02020603050405020304" pitchFamily="18" charset="0"/>
                </a:rPr>
                <a:t>注意</a:t>
              </a:r>
              <a:r>
                <a:rPr lang="zh-CN" altLang="en-US" sz="2800" b="1" dirty="0">
                  <a:latin typeface="Times New Roman" panose="02020603050405020304" pitchFamily="18" charset="0"/>
                </a:rPr>
                <a:t>：</a:t>
              </a:r>
              <a:endParaRPr lang="zh-CN" altLang="en-US" sz="2800" b="1" dirty="0">
                <a:latin typeface="Times New Roman" panose="02020603050405020304" pitchFamily="18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7025" y="4202113"/>
            <a:ext cx="7773988" cy="20843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90" name="灯片编号占位符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 eaLnBrk="1" hangingPunct="1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</a:rPr>
            </a:fld>
            <a:endParaRPr lang="zh-CN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63491" name="Documents"/>
          <p:cNvSpPr>
            <a:spLocks noEditPoints="1"/>
          </p:cNvSpPr>
          <p:nvPr/>
        </p:nvSpPr>
        <p:spPr>
          <a:xfrm>
            <a:off x="817563" y="44450"/>
            <a:ext cx="7696200" cy="43434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21600" h="21600">
                <a:moveTo>
                  <a:pt x="0" y="18014"/>
                </a:moveTo>
                <a:lnTo>
                  <a:pt x="0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68" y="1428"/>
                </a:lnTo>
                <a:lnTo>
                  <a:pt x="3468" y="0"/>
                </a:lnTo>
                <a:lnTo>
                  <a:pt x="21653" y="0"/>
                </a:lnTo>
                <a:lnTo>
                  <a:pt x="21653" y="18828"/>
                </a:lnTo>
                <a:lnTo>
                  <a:pt x="19954" y="188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16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  <a:path w="21600" h="21600">
                <a:moveTo>
                  <a:pt x="3486" y="1428"/>
                </a:moveTo>
                <a:lnTo>
                  <a:pt x="19954" y="1428"/>
                </a:lnTo>
                <a:lnTo>
                  <a:pt x="19954" y="20214"/>
                </a:lnTo>
                <a:lnTo>
                  <a:pt x="18256" y="20214"/>
                </a:lnTo>
                <a:lnTo>
                  <a:pt x="18256" y="2800"/>
                </a:lnTo>
                <a:lnTo>
                  <a:pt x="1645" y="2800"/>
                </a:lnTo>
                <a:lnTo>
                  <a:pt x="1645" y="1428"/>
                </a:lnTo>
                <a:lnTo>
                  <a:pt x="3486" y="1428"/>
                </a:lnTo>
                <a:close/>
              </a:path>
              <a:path w="21600" h="21600">
                <a:moveTo>
                  <a:pt x="0" y="18014"/>
                </a:moveTo>
                <a:lnTo>
                  <a:pt x="4434" y="18000"/>
                </a:lnTo>
                <a:lnTo>
                  <a:pt x="4434" y="21600"/>
                </a:lnTo>
                <a:lnTo>
                  <a:pt x="0" y="18014"/>
                </a:lnTo>
                <a:close/>
              </a:path>
            </a:pathLst>
          </a:custGeom>
          <a:solidFill>
            <a:srgbClr val="FFCC99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pPr>
              <a:spcBef>
                <a:spcPct val="50000"/>
              </a:spcBef>
              <a:buNone/>
            </a:pPr>
            <a:r>
              <a:rPr lang="zh-CN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华文行楷" panose="02010800040101010101" pitchFamily="2" charset="-122"/>
                <a:sym typeface="Times New Roman" panose="02020603050405020304" pitchFamily="18" charset="0"/>
              </a:rPr>
              <a:t>一般不限于内阻   ，只要一个电动势为</a:t>
            </a:r>
            <a:r>
              <a:rPr lang="en-US" altLang="zh-CN" sz="3600" dirty="0">
                <a:solidFill>
                  <a:srgbClr val="000000"/>
                </a:solidFill>
                <a:latin typeface="Times New Roman" panose="02020603050405020304" pitchFamily="18" charset="0"/>
                <a:ea typeface="华文行楷" panose="02010800040101010101" pitchFamily="2" charset="-122"/>
                <a:sym typeface="Times New Roman" panose="02020603050405020304" pitchFamily="18" charset="0"/>
              </a:rPr>
              <a:t>E</a:t>
            </a:r>
            <a:r>
              <a:rPr lang="zh-CN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华文行楷" panose="02010800040101010101" pitchFamily="2" charset="-122"/>
                <a:sym typeface="Times New Roman" panose="02020603050405020304" pitchFamily="18" charset="0"/>
              </a:rPr>
              <a:t>的理想电压源和某个电阻</a:t>
            </a:r>
            <a:r>
              <a:rPr lang="en-US" altLang="zh-CN" sz="3600" dirty="0">
                <a:solidFill>
                  <a:srgbClr val="000000"/>
                </a:solidFill>
                <a:latin typeface="Times New Roman" panose="02020603050405020304" pitchFamily="18" charset="0"/>
                <a:ea typeface="华文行楷" panose="02010800040101010101" pitchFamily="2" charset="-122"/>
                <a:sym typeface="Times New Roman" panose="02020603050405020304" pitchFamily="18" charset="0"/>
              </a:rPr>
              <a:t>R</a:t>
            </a:r>
            <a:r>
              <a:rPr lang="zh-CN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华文行楷" panose="02010800040101010101" pitchFamily="2" charset="-122"/>
                <a:sym typeface="Times New Roman" panose="02020603050405020304" pitchFamily="18" charset="0"/>
              </a:rPr>
              <a:t>串联的电路，都可以化为一个电流为   的理想电流源和这个电阻并联的电路。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22534" name="Object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275" y="4159250"/>
            <a:ext cx="2892425" cy="29924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5" name="Objec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4300" y="4198938"/>
            <a:ext cx="3352800" cy="28876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6" name="AutoShape 8"/>
          <p:cNvSpPr/>
          <p:nvPr/>
        </p:nvSpPr>
        <p:spPr>
          <a:xfrm>
            <a:off x="3657600" y="5181600"/>
            <a:ext cx="1219200" cy="228600"/>
          </a:xfrm>
          <a:prstGeom prst="notchedRightArrow">
            <a:avLst>
              <a:gd name="adj1" fmla="val 50000"/>
              <a:gd name="adj2" fmla="val 133308"/>
            </a:avLst>
          </a:prstGeom>
          <a:gradFill rotWithShape="0">
            <a:gsLst>
              <a:gs pos="0">
                <a:srgbClr val="FFE701"/>
              </a:gs>
              <a:gs pos="100000">
                <a:srgbClr val="FE3E02"/>
              </a:gs>
            </a:gsLst>
            <a:lin ang="5400000" scaled="1"/>
            <a:tileRect/>
          </a:gra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>
              <a:buNone/>
            </a:pPr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2537" name="AutoShape 9"/>
          <p:cNvSpPr/>
          <p:nvPr/>
        </p:nvSpPr>
        <p:spPr>
          <a:xfrm flipH="1">
            <a:off x="3581400" y="5791200"/>
            <a:ext cx="1219200" cy="228600"/>
          </a:xfrm>
          <a:prstGeom prst="notchedRightArrow">
            <a:avLst>
              <a:gd name="adj1" fmla="val 50000"/>
              <a:gd name="adj2" fmla="val 133308"/>
            </a:avLst>
          </a:prstGeom>
          <a:gradFill rotWithShape="0">
            <a:gsLst>
              <a:gs pos="0">
                <a:srgbClr val="FFE701"/>
              </a:gs>
              <a:gs pos="100000">
                <a:srgbClr val="FE3E02"/>
              </a:gs>
            </a:gsLst>
            <a:lin ang="5400000" scaled="1"/>
            <a:tileRect/>
          </a:gra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>
              <a:buNone/>
            </a:pPr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2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1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2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6" grpId="0" bldLvl="0" animBg="1"/>
      <p:bldP spid="22537" grpId="0" bldLvl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4" name="灯片编号占位符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 eaLnBrk="1" hangingPunct="1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</a:rPr>
            </a:fld>
            <a:endParaRPr lang="zh-CN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/>
          </p:cNvSpPr>
          <p:nvPr>
            <p:ph type="ctrTitle"/>
          </p:nvPr>
        </p:nvSpPr>
        <p:spPr>
          <a:xfrm>
            <a:off x="596900" y="-53975"/>
            <a:ext cx="7772400" cy="1143000"/>
          </a:xfrm>
        </p:spPr>
        <p:txBody>
          <a:bodyPr vert="horz" wrap="square" lIns="91440" tIns="45720" rIns="91440" bIns="45720" anchor="ctr" anchorCtr="0"/>
          <a:p>
            <a:pPr>
              <a:buFont typeface="Arial" panose="020B0604020202020204" pitchFamily="34" charset="0"/>
              <a:buNone/>
            </a:pPr>
            <a:r>
              <a:rPr lang="zh-CN" altLang="en-US" sz="4000" b="1" kern="1200" dirty="0">
                <a:solidFill>
                  <a:schemeClr val="accent2"/>
                </a:solidFill>
                <a:latin typeface="+mj-lt"/>
                <a:ea typeface="楷体_GB2312"/>
                <a:cs typeface="+mj-cs"/>
              </a:rPr>
              <a:t>电源等效的两种特例</a:t>
            </a:r>
            <a:endParaRPr lang="zh-CN" altLang="en-US" sz="40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64516" name="Object 5"/>
          <p:cNvPicPr>
            <a:picLocks noGrp="1"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9525" y="1485900"/>
            <a:ext cx="2813050" cy="31670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17" name="Object 8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063" y="1700213"/>
            <a:ext cx="2703512" cy="1903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18" name="Text Box 10"/>
          <p:cNvSpPr/>
          <p:nvPr/>
        </p:nvSpPr>
        <p:spPr>
          <a:xfrm>
            <a:off x="539750" y="4437063"/>
            <a:ext cx="3744913" cy="2246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/>
              </a:rPr>
              <a:t>与理想电流源串联的负载，支路中负载没有被求量时，此支路中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</a:rPr>
              <a:t>负载可视为短路处理。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楷体_GB2312"/>
            </a:endParaRPr>
          </a:p>
        </p:txBody>
      </p:sp>
      <p:sp>
        <p:nvSpPr>
          <p:cNvPr id="64519" name="Text Box 11"/>
          <p:cNvSpPr/>
          <p:nvPr/>
        </p:nvSpPr>
        <p:spPr>
          <a:xfrm>
            <a:off x="1331913" y="3357563"/>
            <a:ext cx="349250" cy="3667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Arial" panose="020B0604020202020204" pitchFamily="34" charset="0"/>
              </a:rPr>
              <a:t>R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4520" name="Text Box 12"/>
          <p:cNvSpPr/>
          <p:nvPr/>
        </p:nvSpPr>
        <p:spPr>
          <a:xfrm>
            <a:off x="7667625" y="2349500"/>
            <a:ext cx="349250" cy="3667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>
              <a:buNone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Arial" panose="020B0604020202020204" pitchFamily="34" charset="0"/>
              </a:rPr>
              <a:t>R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4521" name="Text Box 13"/>
          <p:cNvSpPr/>
          <p:nvPr/>
        </p:nvSpPr>
        <p:spPr>
          <a:xfrm>
            <a:off x="4716463" y="4365625"/>
            <a:ext cx="3862387" cy="180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楷体_GB2312"/>
              </a:rPr>
              <a:t>与理想电压源并联的所有支路，只要没有被求量，支路都可视为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_GB2312"/>
              </a:rPr>
              <a:t>断路处理。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62" name="文本框 92161"/>
          <p:cNvSpPr txBox="1"/>
          <p:nvPr/>
        </p:nvSpPr>
        <p:spPr>
          <a:xfrm>
            <a:off x="355600" y="322263"/>
            <a:ext cx="7620000" cy="519112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求</a:t>
            </a:r>
            <a:r>
              <a:rPr lang="zh-CN" altLang="zh-CN" sz="2800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图示各电路的等效电流源模型。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65539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5540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563" y="1031875"/>
            <a:ext cx="8275637" cy="27495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3890963"/>
            <a:ext cx="8594725" cy="2373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3" name="文本框 2"/>
          <p:cNvSpPr txBox="1"/>
          <p:nvPr/>
        </p:nvSpPr>
        <p:spPr>
          <a:xfrm>
            <a:off x="107950" y="0"/>
            <a:ext cx="83502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求</a:t>
            </a:r>
            <a:r>
              <a:rPr lang="zh-CN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图示各电路的等效电压源模型。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pic>
        <p:nvPicPr>
          <p:cNvPr id="66564" name="图片 6" descr="图片包含 游戏机, 钟表, 滑雪, 标志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88" y="730250"/>
            <a:ext cx="8677275" cy="2724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3" y="3644900"/>
            <a:ext cx="8859837" cy="2801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6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7587" name="文本框 2"/>
          <p:cNvSpPr txBox="1"/>
          <p:nvPr/>
        </p:nvSpPr>
        <p:spPr>
          <a:xfrm>
            <a:off x="163513" y="39688"/>
            <a:ext cx="8593137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3.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化</a:t>
            </a:r>
            <a:r>
              <a:rPr lang="zh-CN" altLang="zh-CN" b="1" dirty="0">
                <a:solidFill>
                  <a:schemeClr val="accent2"/>
                </a:solidFill>
                <a:latin typeface="Times New Roman" panose="02020603050405020304" pitchFamily="18" charset="0"/>
              </a:rPr>
              <a:t>图示各电路为一个等效电压源或电流源。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pic>
        <p:nvPicPr>
          <p:cNvPr id="67588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513" y="884238"/>
            <a:ext cx="8153400" cy="2741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589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3" y="3716338"/>
            <a:ext cx="8780462" cy="27416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6" name="文本框 26625"/>
          <p:cNvSpPr txBox="1"/>
          <p:nvPr/>
        </p:nvSpPr>
        <p:spPr>
          <a:xfrm>
            <a:off x="115888" y="104775"/>
            <a:ext cx="5995987" cy="457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应用</a:t>
            </a:r>
            <a:r>
              <a:rPr lang="zh-CN" altLang="en-US" sz="2400" b="1" dirty="0">
                <a:latin typeface="Times New Roman" panose="02020603050405020304" pitchFamily="18" charset="0"/>
              </a:rPr>
              <a:t>：利用电源转换可以简化电路计算。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26628" name="右箭头 26627"/>
          <p:cNvSpPr/>
          <p:nvPr/>
        </p:nvSpPr>
        <p:spPr>
          <a:xfrm>
            <a:off x="3698875" y="2379663"/>
            <a:ext cx="612775" cy="412750"/>
          </a:xfrm>
          <a:prstGeom prst="rightArrow">
            <a:avLst>
              <a:gd name="adj1" fmla="val 50000"/>
              <a:gd name="adj2" fmla="val 37108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612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888" y="857250"/>
            <a:ext cx="3541712" cy="31353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563" y="706438"/>
            <a:ext cx="2078037" cy="3757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950" y="866775"/>
            <a:ext cx="2263775" cy="3455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75" y="4335463"/>
            <a:ext cx="2938463" cy="2454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263" y="4881563"/>
            <a:ext cx="3581400" cy="9953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74" name="右箭头 81973"/>
          <p:cNvSpPr/>
          <p:nvPr/>
        </p:nvSpPr>
        <p:spPr>
          <a:xfrm>
            <a:off x="4424363" y="1501775"/>
            <a:ext cx="511175" cy="438150"/>
          </a:xfrm>
          <a:prstGeom prst="rightArrow">
            <a:avLst>
              <a:gd name="adj1" fmla="val 50000"/>
              <a:gd name="adj2" fmla="val 29161"/>
            </a:avLst>
          </a:prstGeom>
          <a:solidFill>
            <a:schemeClr val="accent1"/>
          </a:solidFill>
          <a:ln w="127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buNone/>
            </a:pPr>
            <a:endParaRPr lang="zh-CN" altLang="en-US" sz="4000" b="1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9636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" y="155575"/>
            <a:ext cx="4289425" cy="3128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750" y="152400"/>
            <a:ext cx="4092575" cy="2916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88" y="3573463"/>
            <a:ext cx="3186112" cy="2592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738" y="4430713"/>
            <a:ext cx="4108450" cy="1085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658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000" b="1" i="0" u="none" kern="1200" baseline="0">
                <a:solidFill>
                  <a:srgbClr val="990000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None/>
            </a:pPr>
            <a:fld id="{9A0DB2DC-4C9A-4742-B13C-FB6460FD3503}" type="slidenum">
              <a:rPr lang="zh-CN" altLang="en-US" sz="1400" b="0" dirty="0">
                <a:latin typeface="Times New Roman" panose="02020603050405020304" pitchFamily="18" charset="0"/>
              </a:rPr>
            </a:fld>
            <a:endParaRPr lang="zh-CN" altLang="en-US" sz="1400" b="0" dirty="0">
              <a:latin typeface="Times New Roman" panose="02020603050405020304" pitchFamily="18" charset="0"/>
            </a:endParaRPr>
          </a:p>
        </p:txBody>
      </p:sp>
      <p:pic>
        <p:nvPicPr>
          <p:cNvPr id="70659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476250"/>
            <a:ext cx="3765550" cy="2019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6375" y="111125"/>
            <a:ext cx="4710113" cy="2751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0661" name="Text Box 2"/>
          <p:cNvSpPr txBox="1"/>
          <p:nvPr/>
        </p:nvSpPr>
        <p:spPr>
          <a:xfrm>
            <a:off x="266700" y="3035300"/>
            <a:ext cx="8610600" cy="192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25000"/>
              </a:lnSpc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        受控电压源、电阻的串联组合和受控电流源、电导的并联组合也可以用上述方法进行变换。此时应把受控电源当作独立电源处理，但应注意在变换过程中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保存控制量所在支路</a:t>
            </a:r>
            <a:r>
              <a:rPr lang="zh-CN" altLang="en-US" sz="2400" b="1" dirty="0">
                <a:latin typeface="Times New Roman" panose="02020603050405020304" pitchFamily="18" charset="0"/>
              </a:rPr>
              <a:t>，而不要把它消掉。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940" name="矩形 36939"/>
          <p:cNvSpPr/>
          <p:nvPr/>
        </p:nvSpPr>
        <p:spPr>
          <a:xfrm>
            <a:off x="1447800" y="304800"/>
            <a:ext cx="5105400" cy="579438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rgbClr val="FFFFFF"/>
              </a:gs>
            </a:gsLst>
            <a:lin ang="5400000" scaled="1"/>
            <a:tileRect/>
          </a:gradFill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§</a:t>
            </a:r>
            <a:r>
              <a:rPr lang="en-US" altLang="zh-CN" b="1" dirty="0">
                <a:latin typeface="宋体" panose="02010600030101010101" pitchFamily="2" charset="-122"/>
              </a:rPr>
              <a:t>2.6</a:t>
            </a:r>
            <a:r>
              <a:rPr lang="en-US" altLang="zh-CN" b="1" dirty="0">
                <a:latin typeface="Times New Roman" panose="02020603050405020304" pitchFamily="18" charset="0"/>
              </a:rPr>
              <a:t>    </a:t>
            </a:r>
            <a:r>
              <a:rPr lang="zh-CN" altLang="en-US" b="1" dirty="0">
                <a:latin typeface="Times New Roman" panose="02020603050405020304" pitchFamily="18" charset="0"/>
              </a:rPr>
              <a:t>输入电阻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36941" name="文本框 36940"/>
          <p:cNvSpPr txBox="1"/>
          <p:nvPr/>
        </p:nvSpPr>
        <p:spPr>
          <a:xfrm>
            <a:off x="914400" y="1066800"/>
            <a:ext cx="7239000" cy="1454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    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任何一个复杂的网络</a:t>
            </a:r>
            <a:r>
              <a:rPr lang="en-US" altLang="zh-CN" sz="2400" b="1" dirty="0">
                <a:latin typeface="Times New Roman" panose="02020603050405020304" pitchFamily="18" charset="0"/>
              </a:rPr>
              <a:t>,   </a:t>
            </a:r>
            <a:r>
              <a:rPr lang="zh-CN" altLang="en-US" sz="2400" b="1" dirty="0">
                <a:latin typeface="Times New Roman" panose="02020603050405020304" pitchFamily="18" charset="0"/>
              </a:rPr>
              <a:t>向外引出两个端钮， 则称为</a:t>
            </a: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二端网络</a:t>
            </a:r>
            <a:r>
              <a:rPr lang="zh-CN" altLang="en-US" sz="2400" b="1" dirty="0">
                <a:latin typeface="Times New Roman" panose="02020603050405020304" pitchFamily="18" charset="0"/>
              </a:rPr>
              <a:t>  </a:t>
            </a:r>
            <a:r>
              <a:rPr lang="en-US" altLang="zh-CN" sz="2400" b="1" dirty="0">
                <a:latin typeface="Times New Roman" panose="02020603050405020304" pitchFamily="18" charset="0"/>
              </a:rPr>
              <a:t>( </a:t>
            </a:r>
            <a:r>
              <a:rPr lang="zh-CN" altLang="en-US" sz="2400" b="1" dirty="0">
                <a:latin typeface="Times New Roman" panose="02020603050405020304" pitchFamily="18" charset="0"/>
              </a:rPr>
              <a:t>一端口</a:t>
            </a:r>
            <a:r>
              <a:rPr lang="en-US" altLang="zh-CN" sz="2400" b="1" dirty="0">
                <a:latin typeface="Times New Roman" panose="02020603050405020304" pitchFamily="18" charset="0"/>
              </a:rPr>
              <a:t>)</a:t>
            </a:r>
            <a:r>
              <a:rPr lang="zh-CN" altLang="en-US" sz="2400" b="1" dirty="0">
                <a:latin typeface="Times New Roman" panose="02020603050405020304" pitchFamily="18" charset="0"/>
              </a:rPr>
              <a:t>。网络内部没有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独立源</a:t>
            </a:r>
            <a:r>
              <a:rPr lang="zh-CN" altLang="en-US" sz="2400" b="1" dirty="0">
                <a:latin typeface="Times New Roman" panose="02020603050405020304" pitchFamily="18" charset="0"/>
              </a:rPr>
              <a:t>的二端网络</a:t>
            </a:r>
            <a:r>
              <a:rPr lang="en-US" altLang="zh-CN" sz="2400" b="1" dirty="0">
                <a:latin typeface="Times New Roman" panose="02020603050405020304" pitchFamily="18" charset="0"/>
              </a:rPr>
              <a:t>,  </a:t>
            </a:r>
            <a:r>
              <a:rPr lang="zh-CN" altLang="en-US" sz="2400" b="1" dirty="0">
                <a:latin typeface="Times New Roman" panose="02020603050405020304" pitchFamily="18" charset="0"/>
              </a:rPr>
              <a:t>称为</a:t>
            </a:r>
            <a:r>
              <a:rPr lang="zh-CN" altLang="en-US" sz="2400" b="1" dirty="0">
                <a:solidFill>
                  <a:srgbClr val="3333FF"/>
                </a:solidFill>
                <a:latin typeface="Times New Roman" panose="02020603050405020304" pitchFamily="18" charset="0"/>
              </a:rPr>
              <a:t>无源二端网络</a:t>
            </a:r>
            <a:r>
              <a:rPr lang="zh-CN" altLang="en-US" sz="2400" b="1" dirty="0">
                <a:latin typeface="Times New Roman" panose="02020603050405020304" pitchFamily="18" charset="0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36942" name="文本框 36941"/>
          <p:cNvSpPr txBox="1"/>
          <p:nvPr/>
        </p:nvSpPr>
        <p:spPr>
          <a:xfrm>
            <a:off x="914400" y="2819400"/>
            <a:ext cx="7834313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    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一个无源二端电阻网络可以用端口的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输入端电阻</a:t>
            </a:r>
            <a:r>
              <a:rPr lang="zh-CN" altLang="en-US" sz="2400" b="1" dirty="0">
                <a:latin typeface="Times New Roman" panose="02020603050405020304" pitchFamily="18" charset="0"/>
              </a:rPr>
              <a:t>来等效</a:t>
            </a:r>
            <a:r>
              <a:rPr lang="zh-CN" altLang="zh-CN" sz="2400" dirty="0">
                <a:latin typeface="Times New Roman" panose="02020603050405020304" pitchFamily="18" charset="0"/>
              </a:rPr>
              <a:t>。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71685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3983038"/>
            <a:ext cx="6954838" cy="23987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1">
                                            <p:txEl>
                                              <p:charRg st="0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"/>
                                        <p:tgtEl>
                                          <p:spTgt spid="36941">
                                            <p:txEl>
                                              <p:charRg st="0" end="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42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"/>
                                        <p:tgtEl>
                                          <p:spTgt spid="36942">
                                            <p:txEl>
                                              <p:charRg st="0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40" grpId="0" animBg="1"/>
      <p:bldP spid="36941" grpId="0" build="p"/>
      <p:bldP spid="36942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7" name="文本框 82946"/>
          <p:cNvSpPr txBox="1"/>
          <p:nvPr/>
        </p:nvSpPr>
        <p:spPr>
          <a:xfrm>
            <a:off x="762000" y="3124200"/>
            <a:ext cx="746760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    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如果一个一端口内部仅含电阻，则应用电阻的串、并联和</a:t>
            </a:r>
            <a:r>
              <a:rPr lang="en-US" altLang="zh-CN" sz="2400" b="1" dirty="0">
                <a:latin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altLang="zh-CN" sz="2400" b="1" dirty="0">
                <a:latin typeface="Times New Roman" panose="02020603050405020304" pitchFamily="18" charset="0"/>
                <a:sym typeface="Wingdings 3" panose="05040102010807070707" pitchFamily="18" charset="2"/>
              </a:rPr>
              <a:t>—Y </a:t>
            </a:r>
            <a:r>
              <a:rPr lang="zh-CN" altLang="en-US" sz="2400" b="1" dirty="0">
                <a:latin typeface="Times New Roman" panose="02020603050405020304" pitchFamily="18" charset="0"/>
              </a:rPr>
              <a:t>变换等方法，可以求得它的等效电阻。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82948" name="文本框 82947"/>
          <p:cNvSpPr txBox="1"/>
          <p:nvPr/>
        </p:nvSpPr>
        <p:spPr>
          <a:xfrm>
            <a:off x="762000" y="4114800"/>
            <a:ext cx="7467600" cy="1552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dirty="0">
                <a:latin typeface="Times New Roman" panose="02020603050405020304" pitchFamily="18" charset="0"/>
              </a:rPr>
              <a:t>        </a:t>
            </a:r>
            <a:r>
              <a:rPr lang="zh-CN" altLang="en-US" sz="2400" b="1" dirty="0">
                <a:latin typeface="Times New Roman" panose="02020603050405020304" pitchFamily="18" charset="0"/>
              </a:rPr>
              <a:t>如果一端口内部除含电阻以外还含有受控源，但不含任何独立电源，不论内部多么复杂，端口电压与端口电流成正比，因此，定义此一端口的输入电阻</a:t>
            </a:r>
            <a:r>
              <a:rPr lang="en-US" altLang="zh-CN" sz="2400" b="1" dirty="0">
                <a:latin typeface="Times New Roman" panose="02020603050405020304" pitchFamily="18" charset="0"/>
              </a:rPr>
              <a:t>R</a:t>
            </a:r>
            <a:r>
              <a:rPr lang="en-US" altLang="zh-CN" sz="2400" b="1" i="1" baseline="-25000" dirty="0">
                <a:latin typeface="Times New Roman" panose="02020603050405020304" pitchFamily="18" charset="0"/>
              </a:rPr>
              <a:t>in</a:t>
            </a:r>
            <a:r>
              <a:rPr lang="zh-CN" altLang="en-US" sz="2400" b="1" dirty="0">
                <a:latin typeface="Times New Roman" panose="02020603050405020304" pitchFamily="18" charset="0"/>
              </a:rPr>
              <a:t>为：</a:t>
            </a:r>
            <a:endParaRPr lang="zh-CN" altLang="en-US" b="1" dirty="0">
              <a:latin typeface="Times New Roman" panose="02020603050405020304" pitchFamily="18" charset="0"/>
            </a:endParaRPr>
          </a:p>
        </p:txBody>
      </p:sp>
      <p:sp>
        <p:nvSpPr>
          <p:cNvPr id="72708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2709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2638" y="0"/>
            <a:ext cx="6735762" cy="2708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2710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638" y="5432425"/>
            <a:ext cx="2371725" cy="1301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82947">
                                            <p:txEl>
                                              <p:charRg st="0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>
                                            <p:txEl>
                                              <p:charRg st="0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"/>
                                        <p:tgtEl>
                                          <p:spTgt spid="82948">
                                            <p:txEl>
                                              <p:charRg st="0" end="8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/>
      <p:bldP spid="82948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3730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 defTabSz="914400" eaLnBrk="1" hangingPunct="1">
              <a:spcBef>
                <a:spcPct val="0"/>
              </a:spcBef>
              <a:buNone/>
            </a:pPr>
            <a:fld id="{9A0DB2DC-4C9A-4742-B13C-FB6460FD3503}" type="slidenum">
              <a:rPr lang="en-US" altLang="en-US" sz="1400" dirty="0">
                <a:solidFill>
                  <a:srgbClr val="000000"/>
                </a:solidFill>
              </a:rPr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73731" name="Text Box 2"/>
          <p:cNvSpPr/>
          <p:nvPr/>
        </p:nvSpPr>
        <p:spPr>
          <a:xfrm>
            <a:off x="2700338" y="1033463"/>
            <a:ext cx="516255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  <a:buNone/>
            </a:pPr>
            <a:r>
              <a:rPr lang="zh-CN" altLang="en-US" sz="3200" dirty="0">
                <a:solidFill>
                  <a:srgbClr val="0000FF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等效电阻的计算方法：</a:t>
            </a:r>
            <a:endParaRPr lang="zh-CN" altLang="en-US" sz="3200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914400" y="2541588"/>
            <a:ext cx="7772400" cy="968375"/>
            <a:chOff x="0" y="0"/>
            <a:chExt cx="4896" cy="610"/>
          </a:xfrm>
        </p:grpSpPr>
        <p:sp>
          <p:nvSpPr>
            <p:cNvPr id="73745" name="Text Box 4"/>
            <p:cNvSpPr/>
            <p:nvPr/>
          </p:nvSpPr>
          <p:spPr>
            <a:xfrm>
              <a:off x="336" y="0"/>
              <a:ext cx="4560" cy="6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lnSpc>
                  <a:spcPct val="120000"/>
                </a:lnSpc>
                <a:spcBef>
                  <a:spcPct val="50000"/>
                </a:spcBef>
                <a:buNone/>
              </a:pP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当网络内部</a:t>
              </a:r>
              <a:r>
                <a: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不含有受控源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时可采用电阻串并联的方法计算(一端口网络内部独立电源全部置零)；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3746" name="Group 5"/>
            <p:cNvGrpSpPr/>
            <p:nvPr/>
          </p:nvGrpSpPr>
          <p:grpSpPr>
            <a:xfrm>
              <a:off x="0" y="96"/>
              <a:ext cx="240" cy="288"/>
              <a:chOff x="0" y="0"/>
              <a:chExt cx="288" cy="346"/>
            </a:xfrm>
          </p:grpSpPr>
          <p:sp>
            <p:nvSpPr>
              <p:cNvPr id="73747" name="Oval 6"/>
              <p:cNvSpPr/>
              <p:nvPr/>
            </p:nvSpPr>
            <p:spPr>
              <a:xfrm>
                <a:off x="0" y="48"/>
                <a:ext cx="240" cy="24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p>
                <a:pPr algn="ctr" eaLnBrk="1" hangingPunct="1">
                  <a:buNone/>
                </a:pPr>
                <a:endParaRPr lang="zh-CN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3748" name="Text Box 7"/>
              <p:cNvSpPr/>
              <p:nvPr/>
            </p:nvSpPr>
            <p:spPr>
              <a:xfrm>
                <a:off x="0" y="0"/>
                <a:ext cx="288" cy="34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ctr" eaLnBrk="1" hangingPunct="1">
                  <a:spcBef>
                    <a:spcPct val="50000"/>
                  </a:spcBef>
                  <a:buNone/>
                </a:pP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rPr>
                  <a:t>1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oup 8"/>
          <p:cNvGrpSpPr/>
          <p:nvPr/>
        </p:nvGrpSpPr>
        <p:grpSpPr>
          <a:xfrm>
            <a:off x="914400" y="3836988"/>
            <a:ext cx="6827838" cy="1104900"/>
            <a:chOff x="0" y="0"/>
            <a:chExt cx="4301" cy="696"/>
          </a:xfrm>
        </p:grpSpPr>
        <p:sp>
          <p:nvSpPr>
            <p:cNvPr id="73737" name="Text Box 9"/>
            <p:cNvSpPr/>
            <p:nvPr/>
          </p:nvSpPr>
          <p:spPr>
            <a:xfrm>
              <a:off x="1805" y="0"/>
              <a:ext cx="249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  <a:buNone/>
              </a:pP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加压求流法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。</a:t>
              </a:r>
              <a:endPara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73738" name="Group 10"/>
            <p:cNvGrpSpPr/>
            <p:nvPr/>
          </p:nvGrpSpPr>
          <p:grpSpPr>
            <a:xfrm>
              <a:off x="0" y="227"/>
              <a:ext cx="1670" cy="304"/>
              <a:chOff x="0" y="0"/>
              <a:chExt cx="1670" cy="304"/>
            </a:xfrm>
          </p:grpSpPr>
          <p:sp>
            <p:nvSpPr>
              <p:cNvPr id="73741" name="Text Box 11"/>
              <p:cNvSpPr/>
              <p:nvPr/>
            </p:nvSpPr>
            <p:spPr>
              <a:xfrm>
                <a:off x="354" y="0"/>
                <a:ext cx="1316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 algn="ctr" eaLnBrk="1" hangingPunct="1">
                  <a:spcBef>
                    <a:spcPct val="50000"/>
                  </a:spcBef>
                  <a:buNone/>
                </a:pPr>
                <a:r>
                  <a:rPr lang="zh-CN" altLang="en-US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rPr>
                  <a:t>含有受控源时</a:t>
                </a:r>
                <a:endParaRPr lang="zh-CN" altLang="en-US" sz="24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73742" name="Group 12"/>
              <p:cNvGrpSpPr/>
              <p:nvPr/>
            </p:nvGrpSpPr>
            <p:grpSpPr>
              <a:xfrm>
                <a:off x="0" y="16"/>
                <a:ext cx="240" cy="288"/>
                <a:chOff x="0" y="0"/>
                <a:chExt cx="288" cy="346"/>
              </a:xfrm>
            </p:grpSpPr>
            <p:sp>
              <p:nvSpPr>
                <p:cNvPr id="73743" name="Oval 13"/>
                <p:cNvSpPr/>
                <p:nvPr/>
              </p:nvSpPr>
              <p:spPr>
                <a:xfrm>
                  <a:off x="0" y="48"/>
                  <a:ext cx="240" cy="24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p>
                  <a:pPr algn="ctr" eaLnBrk="1" hangingPunct="1">
                    <a:buNone/>
                  </a:pPr>
                  <a:endParaRPr lang="zh-CN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3744" name="Text Box 14"/>
                <p:cNvSpPr/>
                <p:nvPr/>
              </p:nvSpPr>
              <p:spPr>
                <a:xfrm>
                  <a:off x="0" y="0"/>
                  <a:ext cx="288" cy="34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p>
                  <a:pPr algn="ctr" eaLnBrk="1" hangingPunct="1">
                    <a:spcBef>
                      <a:spcPct val="50000"/>
                    </a:spcBef>
                    <a:buNone/>
                  </a:pPr>
                  <a:r>
                    <a:rPr lang="en-US" altLang="zh-CN" sz="2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sym typeface="Times New Roman" panose="02020603050405020304" pitchFamily="18" charset="0"/>
                    </a:rPr>
                    <a:t>2</a:t>
                  </a:r>
                  <a:endPara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sym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73739" name="Text Box 15"/>
            <p:cNvSpPr/>
            <p:nvPr/>
          </p:nvSpPr>
          <p:spPr>
            <a:xfrm>
              <a:off x="1805" y="408"/>
              <a:ext cx="215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  <a:buNone/>
              </a:pP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</a:rPr>
                <a:t>加流求压法</a:t>
              </a:r>
              <a:r>
                <a:rPr lang="zh-CN" altLang="en-US" sz="2400" dirty="0">
                  <a:solidFill>
                    <a:schemeClr val="tx1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。</a:t>
              </a:r>
              <a:endParaRPr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73740" name="AutoShape 16"/>
            <p:cNvSpPr/>
            <p:nvPr/>
          </p:nvSpPr>
          <p:spPr>
            <a:xfrm>
              <a:off x="1669" y="136"/>
              <a:ext cx="136" cy="454"/>
            </a:xfrm>
            <a:prstGeom prst="leftBrace">
              <a:avLst>
                <a:gd name="adj1" fmla="val 27756"/>
                <a:gd name="adj2" fmla="val 50000"/>
              </a:avLst>
            </a:prstGeom>
            <a:noFill/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>
                <a:buNone/>
              </a:pPr>
              <a:endParaRPr lang="zh-CN" altLang="zh-CN" sz="24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73734" name="Rectangle 17"/>
          <p:cNvSpPr/>
          <p:nvPr/>
        </p:nvSpPr>
        <p:spPr>
          <a:xfrm>
            <a:off x="0" y="10541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>
              <a:buNone/>
            </a:pPr>
            <a:endParaRPr lang="zh-CN" altLang="zh-CN" sz="2400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3735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>
              <a:buNone/>
            </a:pPr>
            <a:fld id="{9A0DB2DC-4C9A-4742-B13C-FB6460FD3503}" type="slidenum">
              <a:rPr lang="zh-CN" altLang="en-US" sz="1400" b="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zh-CN" altLang="en-US" sz="1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73736" name="Object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9100" y="455613"/>
            <a:ext cx="2133600" cy="17732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4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 defTabSz="914400" eaLnBrk="1" hangingPunct="1">
              <a:spcBef>
                <a:spcPct val="0"/>
              </a:spcBef>
              <a:buNone/>
            </a:pPr>
            <a:fld id="{9A0DB2DC-4C9A-4742-B13C-FB6460FD3503}" type="slidenum">
              <a:rPr lang="en-US" altLang="en-US" sz="1400" dirty="0">
                <a:solidFill>
                  <a:srgbClr val="000000"/>
                </a:solidFill>
              </a:rPr>
            </a:fld>
            <a:endParaRPr lang="en-US" altLang="en-US" sz="1400" dirty="0">
              <a:solidFill>
                <a:srgbClr val="000000"/>
              </a:solidFill>
            </a:endParaRPr>
          </a:p>
        </p:txBody>
      </p:sp>
      <p:sp>
        <p:nvSpPr>
          <p:cNvPr id="74755" name="Rectangle 4"/>
          <p:cNvSpPr/>
          <p:nvPr/>
        </p:nvSpPr>
        <p:spPr>
          <a:xfrm>
            <a:off x="395288" y="333375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>
              <a:buNone/>
            </a:pP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外加激励法：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" name="Group 5"/>
          <p:cNvGrpSpPr/>
          <p:nvPr/>
        </p:nvGrpSpPr>
        <p:grpSpPr>
          <a:xfrm>
            <a:off x="250825" y="836613"/>
            <a:ext cx="8675688" cy="1371600"/>
            <a:chOff x="0" y="0"/>
            <a:chExt cx="5465" cy="864"/>
          </a:xfrm>
        </p:grpSpPr>
        <p:sp>
          <p:nvSpPr>
            <p:cNvPr id="74763" name="Rectangle 6"/>
            <p:cNvSpPr/>
            <p:nvPr/>
          </p:nvSpPr>
          <p:spPr>
            <a:xfrm>
              <a:off x="0" y="0"/>
              <a:ext cx="5465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lnSpc>
                  <a:spcPct val="150000"/>
                </a:lnSpc>
                <a:buNone/>
              </a:pP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①在网络的端口上施加电压源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u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，求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u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与端口电流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i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之比，则 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74764" name="对象 47111"/>
            <p:cNvGraphicFramePr>
              <a:graphicFrameLocks noChangeAspect="1"/>
            </p:cNvGraphicFramePr>
            <p:nvPr/>
          </p:nvGraphicFramePr>
          <p:xfrm>
            <a:off x="3937" y="373"/>
            <a:ext cx="608" cy="4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" r:id="rId1" imgW="702310" imgH="561975" progId="">
                    <p:embed/>
                  </p:oleObj>
                </mc:Choice>
                <mc:Fallback>
                  <p:oleObj name="" r:id="rId1" imgW="702310" imgH="561975" progId="">
                    <p:embed/>
                    <p:pic>
                      <p:nvPicPr>
                        <p:cNvPr id="0" name="图片 308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937" y="373"/>
                          <a:ext cx="608" cy="49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8"/>
          <p:cNvGrpSpPr/>
          <p:nvPr/>
        </p:nvGrpSpPr>
        <p:grpSpPr>
          <a:xfrm>
            <a:off x="300038" y="2078038"/>
            <a:ext cx="8736012" cy="1201737"/>
            <a:chOff x="0" y="0"/>
            <a:chExt cx="5503" cy="757"/>
          </a:xfrm>
        </p:grpSpPr>
        <p:sp>
          <p:nvSpPr>
            <p:cNvPr id="74761" name="Rectangle 9"/>
            <p:cNvSpPr/>
            <p:nvPr/>
          </p:nvSpPr>
          <p:spPr>
            <a:xfrm>
              <a:off x="0" y="0"/>
              <a:ext cx="5503" cy="36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lnSpc>
                  <a:spcPct val="150000"/>
                </a:lnSpc>
                <a:buNone/>
              </a:pP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②在网络的端口上施加电流源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i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，求端口电压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u 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与</a:t>
              </a:r>
              <a:r>
                <a:rPr lang="en-US" altLang="zh-CN" sz="2400" i="1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i</a:t>
              </a:r>
              <a:r>
                <a:rPr lang="zh-CN" alt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之比，则 </a:t>
              </a:r>
              <a:endParaRPr lang="zh-CN" altLang="en-US" sz="2400" dirty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74762" name="对象 47114"/>
            <p:cNvGraphicFramePr>
              <a:graphicFrameLocks noChangeAspect="1"/>
            </p:cNvGraphicFramePr>
            <p:nvPr/>
          </p:nvGraphicFramePr>
          <p:xfrm>
            <a:off x="3861" y="266"/>
            <a:ext cx="608" cy="4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" r:id="rId3" imgW="702310" imgH="561975" progId="">
                    <p:embed/>
                  </p:oleObj>
                </mc:Choice>
                <mc:Fallback>
                  <p:oleObj name="" r:id="rId3" imgW="702310" imgH="561975" progId="">
                    <p:embed/>
                    <p:pic>
                      <p:nvPicPr>
                        <p:cNvPr id="0" name="图片 308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861" y="266"/>
                          <a:ext cx="608" cy="49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7116" name="Text Box 11"/>
          <p:cNvSpPr/>
          <p:nvPr/>
        </p:nvSpPr>
        <p:spPr>
          <a:xfrm>
            <a:off x="6011863" y="3068638"/>
            <a:ext cx="23764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  <a:buNone/>
            </a:pPr>
            <a:r>
              <a:rPr lang="zh-CN" altLang="en-US" sz="2400" u="sng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注意</a:t>
            </a:r>
            <a:r>
              <a:rPr lang="en-US" altLang="zh-CN" sz="2400" i="1" u="sng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u</a:t>
            </a:r>
            <a:r>
              <a:rPr lang="zh-CN" altLang="en-US" sz="2400" i="1" u="sng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、</a:t>
            </a:r>
            <a:r>
              <a:rPr lang="en-US" altLang="zh-CN" sz="2400" i="1" u="sng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i</a:t>
            </a:r>
            <a:r>
              <a:rPr lang="zh-CN" altLang="en-US" sz="2400" u="sng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方向！</a:t>
            </a:r>
            <a:endParaRPr lang="zh-CN" altLang="en-US" sz="2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759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>
              <a:buNone/>
            </a:pPr>
            <a:fld id="{9A0DB2DC-4C9A-4742-B13C-FB6460FD3503}" type="slidenum">
              <a:rPr lang="zh-CN" altLang="en-US" sz="1400" b="0" dirty="0">
                <a:solidFill>
                  <a:srgbClr val="000000"/>
                </a:solidFill>
                <a:latin typeface="Arial" panose="020B0604020202020204" pitchFamily="34" charset="0"/>
              </a:rPr>
            </a:fld>
            <a:endParaRPr lang="zh-CN" altLang="en-US" sz="1400" b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74760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3694113"/>
            <a:ext cx="6518275" cy="2578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7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16" grpId="0" bldLvl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5040" name="组合 85039"/>
          <p:cNvGrpSpPr/>
          <p:nvPr/>
        </p:nvGrpSpPr>
        <p:grpSpPr>
          <a:xfrm>
            <a:off x="228600" y="228600"/>
            <a:ext cx="5638800" cy="457200"/>
            <a:chOff x="144" y="144"/>
            <a:chExt cx="3552" cy="288"/>
          </a:xfrm>
        </p:grpSpPr>
        <p:sp>
          <p:nvSpPr>
            <p:cNvPr id="75787" name="文本框 84993"/>
            <p:cNvSpPr txBox="1"/>
            <p:nvPr/>
          </p:nvSpPr>
          <p:spPr>
            <a:xfrm>
              <a:off x="144" y="144"/>
              <a:ext cx="528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400" b="1" dirty="0">
                  <a:solidFill>
                    <a:srgbClr val="3333FF"/>
                  </a:solidFill>
                  <a:latin typeface="Times New Roman" panose="02020603050405020304" pitchFamily="18" charset="0"/>
                </a:rPr>
                <a:t>例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.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  <p:sp>
          <p:nvSpPr>
            <p:cNvPr id="75788" name="文本框 84994"/>
            <p:cNvSpPr txBox="1"/>
            <p:nvPr/>
          </p:nvSpPr>
          <p:spPr>
            <a:xfrm>
              <a:off x="720" y="144"/>
              <a:ext cx="2976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3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lvl="1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lvl="2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lvl="3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lvl="4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</a:rPr>
                <a:t>求 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a,b </a:t>
              </a:r>
              <a:r>
                <a:rPr lang="zh-CN" altLang="en-US" sz="2400" b="1" dirty="0">
                  <a:latin typeface="Times New Roman" panose="02020603050405020304" pitchFamily="18" charset="0"/>
                </a:rPr>
                <a:t>两端的输入电阻 </a:t>
              </a:r>
              <a:r>
                <a:rPr lang="en-US" altLang="zh-CN" sz="2400" b="1" i="1" dirty="0">
                  <a:latin typeface="Times New Roman" panose="02020603050405020304" pitchFamily="18" charset="0"/>
                </a:rPr>
                <a:t>R</a:t>
              </a:r>
              <a:r>
                <a:rPr lang="en-US" altLang="zh-CN" sz="2400" b="1" baseline="-25000" dirty="0">
                  <a:latin typeface="Times New Roman" panose="02020603050405020304" pitchFamily="18" charset="0"/>
                </a:rPr>
                <a:t>ab 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(</a:t>
              </a:r>
              <a:r>
                <a:rPr lang="en-US" altLang="zh-CN" sz="2400" b="1" i="1" dirty="0">
                  <a:solidFill>
                    <a:schemeClr val="tx2"/>
                  </a:solidFill>
                  <a:latin typeface="Symbol" panose="05050102010706020507" pitchFamily="18" charset="2"/>
                </a:rPr>
                <a:t>b</a:t>
              </a:r>
              <a:r>
                <a:rPr lang="en-US" altLang="zh-CN" sz="2400" b="1" dirty="0">
                  <a:solidFill>
                    <a:schemeClr val="tx2"/>
                  </a:solidFill>
                  <a:latin typeface="Symbol" panose="05050102010706020507" pitchFamily="18" charset="2"/>
                </a:rPr>
                <a:t> ≠</a:t>
              </a:r>
              <a:r>
                <a:rPr lang="en-US" altLang="zh-CN" sz="2400" b="1" dirty="0">
                  <a:latin typeface="Times New Roman" panose="02020603050405020304" pitchFamily="18" charset="0"/>
                </a:rPr>
                <a:t>1)</a:t>
              </a:r>
              <a:endParaRPr lang="en-US" altLang="zh-CN" sz="2400" b="1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84996" name="文本框 84995"/>
          <p:cNvSpPr txBox="1"/>
          <p:nvPr/>
        </p:nvSpPr>
        <p:spPr>
          <a:xfrm>
            <a:off x="3505200" y="914400"/>
            <a:ext cx="838200" cy="457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解：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84997" name="文本框 84996"/>
          <p:cNvSpPr txBox="1"/>
          <p:nvPr/>
        </p:nvSpPr>
        <p:spPr>
          <a:xfrm>
            <a:off x="4267200" y="990600"/>
            <a:ext cx="4572000" cy="457200"/>
          </a:xfrm>
          <a:prstGeom prst="rect">
            <a:avLst/>
          </a:prstGeom>
          <a:noFill/>
          <a:ln w="12700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en-US" sz="2400" b="1" dirty="0">
                <a:latin typeface="Times New Roman" panose="02020603050405020304" pitchFamily="18" charset="0"/>
              </a:rPr>
              <a:t>通常有两种求输入电阻的方法</a:t>
            </a:r>
            <a:endParaRPr lang="zh-C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84998" name="文本框 84997"/>
          <p:cNvSpPr txBox="1"/>
          <p:nvPr/>
        </p:nvSpPr>
        <p:spPr>
          <a:xfrm>
            <a:off x="4800600" y="1752600"/>
            <a:ext cx="2438400" cy="457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chemeClr val="accent1"/>
              </a:gs>
            </a:gsLst>
            <a:lin ang="0" scaled="1"/>
            <a:tileRect/>
          </a:gradFill>
          <a:ln w="12700">
            <a:noFill/>
          </a:ln>
          <a:effectLst>
            <a:prstShdw prst="shdw13" dist="53882" dir="13499999">
              <a:schemeClr val="bg2"/>
            </a:prstShdw>
          </a:effectLst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①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加压求流法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4999" name="矩形 84998"/>
          <p:cNvSpPr/>
          <p:nvPr/>
        </p:nvSpPr>
        <p:spPr>
          <a:xfrm>
            <a:off x="4800600" y="2306638"/>
            <a:ext cx="2108200" cy="457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chemeClr val="accent1"/>
              </a:gs>
            </a:gsLst>
            <a:lin ang="0" scaled="1"/>
            <a:tileRect/>
          </a:gradFill>
          <a:ln w="12700">
            <a:noFill/>
          </a:ln>
          <a:effectLst>
            <a:prstShdw prst="shdw13" dist="53882" dir="13499999">
              <a:schemeClr val="bg2"/>
            </a:prstShdw>
          </a:effectLst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②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加流求压法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83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5784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800" y="990600"/>
            <a:ext cx="2952750" cy="2582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13" y="3927475"/>
            <a:ext cx="3238500" cy="2778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5786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486150"/>
            <a:ext cx="5072063" cy="2762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4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/>
      <p:bldP spid="84997" grpId="0"/>
      <p:bldP spid="84998" grpId="0" animBg="1"/>
      <p:bldP spid="84999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2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680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306388"/>
            <a:ext cx="7250112" cy="2741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3429000"/>
            <a:ext cx="8642350" cy="3482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826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7827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260350"/>
            <a:ext cx="8875713" cy="6553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50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p>
            <a:pPr marL="0" indent="0" algn="r">
              <a:spcBef>
                <a:spcPct val="0"/>
              </a:spcBef>
              <a:buNone/>
            </a:pPr>
            <a:fld id="{9A0DB2DC-4C9A-4742-B13C-FB6460FD3503}" type="slidenum">
              <a:rPr lang="zh-CN" altLang="en-US" sz="1400" dirty="0">
                <a:solidFill>
                  <a:srgbClr val="990000"/>
                </a:solidFill>
                <a:latin typeface="Times New Roman" panose="02020603050405020304" pitchFamily="18" charset="0"/>
              </a:rPr>
            </a:fld>
            <a:endParaRPr lang="zh-CN" altLang="en-US" sz="1400" dirty="0">
              <a:solidFill>
                <a:srgbClr val="99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8851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115888"/>
            <a:ext cx="6840537" cy="66278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Tc2MmRmYTkzNWE5MDY3OWE3M2E5ZjVjOThjODljMDE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_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3009</Words>
  <Application>WPS 演示</Application>
  <PresentationFormat>全屏显示(4:3)</PresentationFormat>
  <Paragraphs>429</Paragraphs>
  <Slides>73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73</vt:i4>
      </vt:variant>
    </vt:vector>
  </HeadingPairs>
  <TitlesOfParts>
    <vt:vector size="92" baseType="lpstr">
      <vt:lpstr>Arial</vt:lpstr>
      <vt:lpstr>宋体</vt:lpstr>
      <vt:lpstr>Wingdings</vt:lpstr>
      <vt:lpstr>Times New Roman</vt:lpstr>
      <vt:lpstr>微软雅黑</vt:lpstr>
      <vt:lpstr>黑体</vt:lpstr>
      <vt:lpstr>Symbol</vt:lpstr>
      <vt:lpstr>Arial Unicode MS</vt:lpstr>
      <vt:lpstr>Wingdings 3</vt:lpstr>
      <vt:lpstr>楷体_GB2312</vt:lpstr>
      <vt:lpstr>新宋体</vt:lpstr>
      <vt:lpstr>华文行楷</vt:lpstr>
      <vt:lpstr>默认设计模板</vt:lpstr>
      <vt:lpstr>默认设计模板_2</vt:lpstr>
      <vt:lpstr>Equation.3</vt:lpstr>
      <vt:lpstr>Equation.3</vt:lpstr>
      <vt:lpstr>Visio.Drawing.5</vt:lpstr>
      <vt:lpstr>Visio.Drawing.11</vt:lpstr>
      <vt:lpstr>Visio.Drawing.11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电源等效的两种特例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某同学</dc:creator>
  <cp:lastModifiedBy>某同学</cp:lastModifiedBy>
  <cp:revision>108</cp:revision>
  <cp:lastPrinted>2002-06-13T01:53:00Z</cp:lastPrinted>
  <dcterms:created xsi:type="dcterms:W3CDTF">2002-06-06T07:43:00Z</dcterms:created>
  <dcterms:modified xsi:type="dcterms:W3CDTF">2024-03-15T14:02:02Z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83CB11D21776457F9225BA033574F8A6_13</vt:lpwstr>
  </property>
</Properties>
</file>