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jpeg" ContentType="image/jpeg"/>
  <Default Extension="JPG" ContentType="image/.jpg"/>
  <Default Extension="png" ContentType="image/pn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2" r:id="rId4"/>
  </p:sldMasterIdLst>
  <p:notesMasterIdLst>
    <p:notesMasterId r:id="rId80"/>
  </p:notesMasterIdLst>
  <p:sldIdLst>
    <p:sldId id="596" r:id="rId5"/>
    <p:sldId id="306" r:id="rId6"/>
    <p:sldId id="326" r:id="rId7"/>
    <p:sldId id="327" r:id="rId8"/>
    <p:sldId id="328" r:id="rId9"/>
    <p:sldId id="329" r:id="rId10"/>
    <p:sldId id="330" r:id="rId11"/>
    <p:sldId id="331" r:id="rId12"/>
    <p:sldId id="332" r:id="rId13"/>
    <p:sldId id="333" r:id="rId14"/>
    <p:sldId id="334" r:id="rId15"/>
    <p:sldId id="335" r:id="rId16"/>
    <p:sldId id="336" r:id="rId17"/>
    <p:sldId id="337" r:id="rId18"/>
    <p:sldId id="338" r:id="rId19"/>
    <p:sldId id="339" r:id="rId20"/>
    <p:sldId id="340" r:id="rId21"/>
    <p:sldId id="341" r:id="rId22"/>
    <p:sldId id="342" r:id="rId23"/>
    <p:sldId id="381" r:id="rId24"/>
    <p:sldId id="294" r:id="rId25"/>
    <p:sldId id="343" r:id="rId26"/>
    <p:sldId id="345" r:id="rId27"/>
    <p:sldId id="346" r:id="rId28"/>
    <p:sldId id="344" r:id="rId29"/>
    <p:sldId id="347" r:id="rId30"/>
    <p:sldId id="348" r:id="rId31"/>
    <p:sldId id="353" r:id="rId32"/>
    <p:sldId id="349" r:id="rId33"/>
    <p:sldId id="350" r:id="rId34"/>
    <p:sldId id="257" r:id="rId35"/>
    <p:sldId id="302" r:id="rId36"/>
    <p:sldId id="303" r:id="rId37"/>
    <p:sldId id="693" r:id="rId38"/>
    <p:sldId id="304" r:id="rId39"/>
    <p:sldId id="305" r:id="rId40"/>
    <p:sldId id="382" r:id="rId41"/>
    <p:sldId id="450" r:id="rId42"/>
    <p:sldId id="262" r:id="rId43"/>
    <p:sldId id="351" r:id="rId44"/>
    <p:sldId id="307" r:id="rId45"/>
    <p:sldId id="308" r:id="rId46"/>
    <p:sldId id="309" r:id="rId47"/>
    <p:sldId id="354" r:id="rId48"/>
    <p:sldId id="503" r:id="rId49"/>
    <p:sldId id="352" r:id="rId50"/>
    <p:sldId id="310" r:id="rId51"/>
    <p:sldId id="265" r:id="rId52"/>
    <p:sldId id="355" r:id="rId53"/>
    <p:sldId id="356" r:id="rId54"/>
    <p:sldId id="266" r:id="rId55"/>
    <p:sldId id="358" r:id="rId56"/>
    <p:sldId id="758" r:id="rId57"/>
    <p:sldId id="311" r:id="rId58"/>
    <p:sldId id="313" r:id="rId59"/>
    <p:sldId id="504" r:id="rId60"/>
    <p:sldId id="505" r:id="rId61"/>
    <p:sldId id="506" r:id="rId62"/>
    <p:sldId id="359" r:id="rId63"/>
    <p:sldId id="360" r:id="rId64"/>
    <p:sldId id="361" r:id="rId65"/>
    <p:sldId id="507" r:id="rId66"/>
    <p:sldId id="508" r:id="rId67"/>
    <p:sldId id="362" r:id="rId68"/>
    <p:sldId id="363" r:id="rId69"/>
    <p:sldId id="364" r:id="rId70"/>
    <p:sldId id="367" r:id="rId71"/>
    <p:sldId id="269" r:id="rId72"/>
    <p:sldId id="314" r:id="rId73"/>
    <p:sldId id="270" r:id="rId74"/>
    <p:sldId id="368" r:id="rId75"/>
    <p:sldId id="315" r:id="rId76"/>
    <p:sldId id="316" r:id="rId77"/>
    <p:sldId id="369" r:id="rId78"/>
    <p:sldId id="386" r:id="rId79"/>
    <p:sldId id="317" r:id="rId81"/>
    <p:sldId id="511" r:id="rId82"/>
    <p:sldId id="509" r:id="rId83"/>
    <p:sldId id="510" r:id="rId84"/>
    <p:sldId id="325" r:id="rId85"/>
    <p:sldId id="371" r:id="rId86"/>
    <p:sldId id="372" r:id="rId87"/>
    <p:sldId id="373" r:id="rId88"/>
    <p:sldId id="376" r:id="rId89"/>
    <p:sldId id="379" r:id="rId90"/>
    <p:sldId id="377" r:id="rId91"/>
    <p:sldId id="378" r:id="rId92"/>
    <p:sldId id="557" r:id="rId93"/>
    <p:sldId id="558" r:id="rId94"/>
    <p:sldId id="559" r:id="rId95"/>
    <p:sldId id="380" r:id="rId96"/>
    <p:sldId id="276" r:id="rId97"/>
    <p:sldId id="387" r:id="rId98"/>
    <p:sldId id="388" r:id="rId99"/>
  </p:sldIdLst>
  <p:sldSz cx="9144000" cy="6858000" type="screen4x3"/>
  <p:notesSz cx="6858000" cy="9144000"/>
  <p:custDataLst>
    <p:tags r:id="rId103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modifyVerifier cryptProviderType="rsaFull" cryptAlgorithmClass="hash" cryptAlgorithmType="typeAny" cryptAlgorithmSid="4" spinCount="100000" saltData="Oda0mDVcrdCxgE9VChb43w==" hashData="9in7w2T8Ye95zGkqLxgiElVzbrE="/>
  <p:extLst>
    <p:ext uri="{EFAFB233-063F-42B5-8137-9DF3F51BA10A}">
      <p15:sldGuideLst xmlns:p15="http://schemas.microsoft.com/office/powerpoint/2012/main">
        <p15:guide id="1" orient="horz" pos="3035" userDrawn="1">
          <p15:clr>
            <a:srgbClr val="A4A3A4"/>
          </p15:clr>
        </p15:guide>
        <p15:guide id="2" pos="31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2FDB2607-1784-4EEB-B798-7EB5836EED8A}">
        <p14:showMediaCtrls xmlns:p14="http://schemas.microsoft.com/office/powerpoint/2010/main" val="1"/>
      </p:ext>
    </p:extLst>
  </p:showPr>
  <p:clrMru>
    <a:srgbClr val="FF0000"/>
    <a:srgbClr val="3333FF"/>
    <a:srgbClr val="800000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howGuides="1">
      <p:cViewPr>
        <p:scale>
          <a:sx n="66" d="100"/>
          <a:sy n="66" d="100"/>
        </p:scale>
        <p:origin x="-78" y="648"/>
      </p:cViewPr>
      <p:guideLst>
        <p:guide orient="horz" pos="3035"/>
        <p:guide pos="31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26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9" Type="http://schemas.openxmlformats.org/officeDocument/2006/relationships/slide" Target="slides/slide94.xml"/><Relationship Id="rId98" Type="http://schemas.openxmlformats.org/officeDocument/2006/relationships/slide" Target="slides/slide93.xml"/><Relationship Id="rId97" Type="http://schemas.openxmlformats.org/officeDocument/2006/relationships/slide" Target="slides/slide92.xml"/><Relationship Id="rId96" Type="http://schemas.openxmlformats.org/officeDocument/2006/relationships/slide" Target="slides/slide91.xml"/><Relationship Id="rId95" Type="http://schemas.openxmlformats.org/officeDocument/2006/relationships/slide" Target="slides/slide90.xml"/><Relationship Id="rId94" Type="http://schemas.openxmlformats.org/officeDocument/2006/relationships/slide" Target="slides/slide89.xml"/><Relationship Id="rId93" Type="http://schemas.openxmlformats.org/officeDocument/2006/relationships/slide" Target="slides/slide88.xml"/><Relationship Id="rId92" Type="http://schemas.openxmlformats.org/officeDocument/2006/relationships/slide" Target="slides/slide87.xml"/><Relationship Id="rId91" Type="http://schemas.openxmlformats.org/officeDocument/2006/relationships/slide" Target="slides/slide86.xml"/><Relationship Id="rId90" Type="http://schemas.openxmlformats.org/officeDocument/2006/relationships/slide" Target="slides/slide85.xml"/><Relationship Id="rId9" Type="http://schemas.openxmlformats.org/officeDocument/2006/relationships/slide" Target="slides/slide5.xml"/><Relationship Id="rId89" Type="http://schemas.openxmlformats.org/officeDocument/2006/relationships/slide" Target="slides/slide84.xml"/><Relationship Id="rId88" Type="http://schemas.openxmlformats.org/officeDocument/2006/relationships/slide" Target="slides/slide83.xml"/><Relationship Id="rId87" Type="http://schemas.openxmlformats.org/officeDocument/2006/relationships/slide" Target="slides/slide82.xml"/><Relationship Id="rId86" Type="http://schemas.openxmlformats.org/officeDocument/2006/relationships/slide" Target="slides/slide81.xml"/><Relationship Id="rId85" Type="http://schemas.openxmlformats.org/officeDocument/2006/relationships/slide" Target="slides/slide80.xml"/><Relationship Id="rId84" Type="http://schemas.openxmlformats.org/officeDocument/2006/relationships/slide" Target="slides/slide79.xml"/><Relationship Id="rId83" Type="http://schemas.openxmlformats.org/officeDocument/2006/relationships/slide" Target="slides/slide78.xml"/><Relationship Id="rId82" Type="http://schemas.openxmlformats.org/officeDocument/2006/relationships/slide" Target="slides/slide77.xml"/><Relationship Id="rId81" Type="http://schemas.openxmlformats.org/officeDocument/2006/relationships/slide" Target="slides/slide76.xml"/><Relationship Id="rId80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79" Type="http://schemas.openxmlformats.org/officeDocument/2006/relationships/slide" Target="slides/slide75.xml"/><Relationship Id="rId78" Type="http://schemas.openxmlformats.org/officeDocument/2006/relationships/slide" Target="slides/slide74.xml"/><Relationship Id="rId77" Type="http://schemas.openxmlformats.org/officeDocument/2006/relationships/slide" Target="slides/slide73.xml"/><Relationship Id="rId76" Type="http://schemas.openxmlformats.org/officeDocument/2006/relationships/slide" Target="slides/slide72.xml"/><Relationship Id="rId75" Type="http://schemas.openxmlformats.org/officeDocument/2006/relationships/slide" Target="slides/slide71.xml"/><Relationship Id="rId74" Type="http://schemas.openxmlformats.org/officeDocument/2006/relationships/slide" Target="slides/slide70.xml"/><Relationship Id="rId73" Type="http://schemas.openxmlformats.org/officeDocument/2006/relationships/slide" Target="slides/slide69.xml"/><Relationship Id="rId72" Type="http://schemas.openxmlformats.org/officeDocument/2006/relationships/slide" Target="slides/slide68.xml"/><Relationship Id="rId71" Type="http://schemas.openxmlformats.org/officeDocument/2006/relationships/slide" Target="slides/slide67.xml"/><Relationship Id="rId70" Type="http://schemas.openxmlformats.org/officeDocument/2006/relationships/slide" Target="slides/slide66.xml"/><Relationship Id="rId7" Type="http://schemas.openxmlformats.org/officeDocument/2006/relationships/slide" Target="slides/slide3.xml"/><Relationship Id="rId69" Type="http://schemas.openxmlformats.org/officeDocument/2006/relationships/slide" Target="slides/slide65.xml"/><Relationship Id="rId68" Type="http://schemas.openxmlformats.org/officeDocument/2006/relationships/slide" Target="slides/slide64.xml"/><Relationship Id="rId67" Type="http://schemas.openxmlformats.org/officeDocument/2006/relationships/slide" Target="slides/slide63.xml"/><Relationship Id="rId66" Type="http://schemas.openxmlformats.org/officeDocument/2006/relationships/slide" Target="slides/slide62.xml"/><Relationship Id="rId65" Type="http://schemas.openxmlformats.org/officeDocument/2006/relationships/slide" Target="slides/slide61.xml"/><Relationship Id="rId64" Type="http://schemas.openxmlformats.org/officeDocument/2006/relationships/slide" Target="slides/slide60.xml"/><Relationship Id="rId63" Type="http://schemas.openxmlformats.org/officeDocument/2006/relationships/slide" Target="slides/slide59.xml"/><Relationship Id="rId62" Type="http://schemas.openxmlformats.org/officeDocument/2006/relationships/slide" Target="slides/slide58.xml"/><Relationship Id="rId61" Type="http://schemas.openxmlformats.org/officeDocument/2006/relationships/slide" Target="slides/slide57.xml"/><Relationship Id="rId60" Type="http://schemas.openxmlformats.org/officeDocument/2006/relationships/slide" Target="slides/slide56.xml"/><Relationship Id="rId6" Type="http://schemas.openxmlformats.org/officeDocument/2006/relationships/slide" Target="slides/slide2.xml"/><Relationship Id="rId59" Type="http://schemas.openxmlformats.org/officeDocument/2006/relationships/slide" Target="slides/slide55.xml"/><Relationship Id="rId58" Type="http://schemas.openxmlformats.org/officeDocument/2006/relationships/slide" Target="slides/slide54.xml"/><Relationship Id="rId57" Type="http://schemas.openxmlformats.org/officeDocument/2006/relationships/slide" Target="slides/slide53.xml"/><Relationship Id="rId56" Type="http://schemas.openxmlformats.org/officeDocument/2006/relationships/slide" Target="slides/slide52.xml"/><Relationship Id="rId55" Type="http://schemas.openxmlformats.org/officeDocument/2006/relationships/slide" Target="slides/slide51.xml"/><Relationship Id="rId54" Type="http://schemas.openxmlformats.org/officeDocument/2006/relationships/slide" Target="slides/slide50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" Type="http://schemas.openxmlformats.org/officeDocument/2006/relationships/slide" Target="slides/slide1.xml"/><Relationship Id="rId49" Type="http://schemas.openxmlformats.org/officeDocument/2006/relationships/slide" Target="slides/slide4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0" Type="http://schemas.openxmlformats.org/officeDocument/2006/relationships/slide" Target="slides/slide36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3" Type="http://schemas.openxmlformats.org/officeDocument/2006/relationships/tags" Target="tags/tag98.xml"/><Relationship Id="rId102" Type="http://schemas.openxmlformats.org/officeDocument/2006/relationships/tableStyles" Target="tableStyles.xml"/><Relationship Id="rId101" Type="http://schemas.openxmlformats.org/officeDocument/2006/relationships/viewProps" Target="viewProps.xml"/><Relationship Id="rId100" Type="http://schemas.openxmlformats.org/officeDocument/2006/relationships/presProps" Target="presProps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image" Target="../media/image42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image" Target="../media/image42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image" Target="../media/image42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image" Target="../media/image42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59.wmf"/><Relationship Id="rId1" Type="http://schemas.openxmlformats.org/officeDocument/2006/relationships/image" Target="../media/image58.wmf"/></Relationships>
</file>

<file path=ppt/drawings/_rels/vmlDrawing9.vml.rels><?xml version="1.0" encoding="UTF-8" standalone="yes"?>
<Relationships xmlns="http://schemas.openxmlformats.org/package/2006/relationships"><Relationship Id="rId4" Type="http://schemas.openxmlformats.org/officeDocument/2006/relationships/image" Target="../media/image75.emf"/><Relationship Id="rId3" Type="http://schemas.openxmlformats.org/officeDocument/2006/relationships/image" Target="../media/image74.emf"/><Relationship Id="rId2" Type="http://schemas.openxmlformats.org/officeDocument/2006/relationships/image" Target="../media/image73.emf"/><Relationship Id="rId1" Type="http://schemas.openxmlformats.org/officeDocument/2006/relationships/image" Target="../media/image72.emf"/></Relationships>
</file>

<file path=ppt/drawings/_rels/vmlDrawing10.vml.rels><?xml version="1.0" encoding="UTF-8" standalone="yes"?>
<Relationships xmlns="http://schemas.openxmlformats.org/package/2006/relationships"><Relationship Id="rId6" Type="http://schemas.openxmlformats.org/officeDocument/2006/relationships/image" Target="../media/image80.emf"/><Relationship Id="rId5" Type="http://schemas.openxmlformats.org/officeDocument/2006/relationships/image" Target="../media/image79.emf"/><Relationship Id="rId4" Type="http://schemas.openxmlformats.org/officeDocument/2006/relationships/image" Target="../media/image78.emf"/><Relationship Id="rId3" Type="http://schemas.openxmlformats.org/officeDocument/2006/relationships/image" Target="../media/image72.emf"/><Relationship Id="rId2" Type="http://schemas.openxmlformats.org/officeDocument/2006/relationships/image" Target="../media/image77.emf"/><Relationship Id="rId1" Type="http://schemas.openxmlformats.org/officeDocument/2006/relationships/image" Target="../media/image76.emf"/></Relationships>
</file>

<file path=ppt/drawings/_rels/vmlDrawing11.vml.rels><?xml version="1.0" encoding="UTF-8" standalone="yes"?>
<Relationships xmlns="http://schemas.openxmlformats.org/package/2006/relationships"><Relationship Id="rId5" Type="http://schemas.openxmlformats.org/officeDocument/2006/relationships/image" Target="../media/image84.emf"/><Relationship Id="rId4" Type="http://schemas.openxmlformats.org/officeDocument/2006/relationships/image" Target="../media/image73.emf"/><Relationship Id="rId3" Type="http://schemas.openxmlformats.org/officeDocument/2006/relationships/image" Target="../media/image83.emf"/><Relationship Id="rId2" Type="http://schemas.openxmlformats.org/officeDocument/2006/relationships/image" Target="../media/image82.emf"/><Relationship Id="rId1" Type="http://schemas.openxmlformats.org/officeDocument/2006/relationships/image" Target="../media/image81.e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84.emf"/><Relationship Id="rId1" Type="http://schemas.openxmlformats.org/officeDocument/2006/relationships/image" Target="../media/image85.emf"/></Relationships>
</file>

<file path=ppt/drawings/_rels/vmlDrawing13.vml.rels><?xml version="1.0" encoding="UTF-8" standalone="yes"?>
<Relationships xmlns="http://schemas.openxmlformats.org/package/2006/relationships"><Relationship Id="rId4" Type="http://schemas.openxmlformats.org/officeDocument/2006/relationships/image" Target="../media/image83.emf"/><Relationship Id="rId3" Type="http://schemas.openxmlformats.org/officeDocument/2006/relationships/image" Target="../media/image73.emf"/><Relationship Id="rId2" Type="http://schemas.openxmlformats.org/officeDocument/2006/relationships/image" Target="../media/image84.emf"/><Relationship Id="rId1" Type="http://schemas.openxmlformats.org/officeDocument/2006/relationships/image" Target="../media/image85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4754" name="页眉占位符 74753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p>
            <a:pPr lvl="0" fontAlgn="base"/>
            <a:endParaRPr lang="zh-CN" sz="1200" strike="noStrike" noProof="1" dirty="0"/>
          </a:p>
        </p:txBody>
      </p:sp>
      <p:sp>
        <p:nvSpPr>
          <p:cNvPr id="74755" name="日期占位符 74754"/>
          <p:cNvSpPr>
            <a:spLocks noGrp="1"/>
          </p:cNvSpPr>
          <p:nvPr>
            <p:ph type="dt" idx="1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p>
            <a:pPr lvl="0" algn="r" fontAlgn="base"/>
            <a:endParaRPr lang="zh-CN" altLang="en-US" sz="1200" strike="noStrike" noProof="1" dirty="0"/>
          </a:p>
        </p:txBody>
      </p:sp>
      <p:sp>
        <p:nvSpPr>
          <p:cNvPr id="3076" name="幻灯片图像占位符 74755"/>
          <p:cNvSpPr>
            <a:spLocks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3077" name="文本占位符 74756"/>
          <p:cNvSpPr>
            <a:spLocks noGrp="1"/>
          </p:cNvSpPr>
          <p:nvPr>
            <p:ph type="body" sz="quarter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4758" name="页脚占位符 74757"/>
          <p:cNvSpPr>
            <a:spLocks noGrp="1"/>
          </p:cNvSpPr>
          <p:nvPr>
            <p:ph type="ftr" sz="quarter" idx="4"/>
          </p:nvPr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b"/>
          <a:p>
            <a:pPr lvl="0" fontAlgn="base"/>
            <a:endParaRPr lang="zh-CN" sz="1200" strike="noStrike" noProof="1" dirty="0"/>
          </a:p>
        </p:txBody>
      </p:sp>
      <p:sp>
        <p:nvSpPr>
          <p:cNvPr id="74759" name="灯片编号占位符 74758"/>
          <p:cNvSpPr>
            <a:spLocks noGrp="1"/>
          </p:cNvSpPr>
          <p:nvPr>
            <p:ph type="sldNum" sz="quarter" idx="5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b"/>
          <a:p>
            <a:pPr lvl="0" algn="r" fontAlgn="base"/>
            <a:fld id="{9A0DB2DC-4C9A-4742-B13C-FB6460FD3503}" type="slidenum">
              <a:rPr lang="zh-CN" sz="1200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</a:fld>
            <a:endParaRPr lang="zh-CN" sz="1200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lvl="0" indent="0" algn="l" defTabSz="91440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+mn-lt"/>
        <a:ea typeface="+mn-ea"/>
        <a:cs typeface="+mn-cs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+mn-lt"/>
        <a:ea typeface="+mn-ea"/>
        <a:cs typeface="+mn-cs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+mn-lt"/>
        <a:ea typeface="+mn-ea"/>
        <a:cs typeface="+mn-cs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+mn-lt"/>
        <a:ea typeface="+mn-ea"/>
        <a:cs typeface="+mn-cs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+mn-lt"/>
        <a:ea typeface="+mn-ea"/>
        <a:cs typeface="+mn-cs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+mn-lt"/>
        <a:ea typeface="+mn-ea"/>
        <a:cs typeface="+mn-cs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+mn-lt"/>
        <a:ea typeface="+mn-ea"/>
        <a:cs typeface="+mn-cs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+mn-lt"/>
        <a:ea typeface="+mn-ea"/>
        <a:cs typeface="+mn-cs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5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21" name="幻灯片图像占位符 149505"/>
          <p:cNvSpPr>
            <a:spLocks noTextEdit="1"/>
          </p:cNvSpPr>
          <p:nvPr>
            <p:ph type="sldImg"/>
          </p:nvPr>
        </p:nvSpPr>
        <p:spPr/>
      </p:sp>
      <p:sp>
        <p:nvSpPr>
          <p:cNvPr id="81922" name="文本占位符 149506"/>
          <p:cNvSpPr>
            <a:spLocks noGrp="1"/>
          </p:cNvSpPr>
          <p:nvPr>
            <p:ph type="body"/>
          </p:nvPr>
        </p:nvSpPr>
        <p:spPr/>
        <p:txBody>
          <a:bodyPr anchor="t" anchorCtr="0"/>
          <a:p>
            <a:pPr lvl="0"/>
            <a:endParaRPr lang="zh-CN" altLang="zh-CN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3969" name="幻灯片图像占位符 145409"/>
          <p:cNvSpPr>
            <a:spLocks noTextEdit="1"/>
          </p:cNvSpPr>
          <p:nvPr>
            <p:ph type="sldImg"/>
          </p:nvPr>
        </p:nvSpPr>
        <p:spPr/>
      </p:sp>
      <p:sp>
        <p:nvSpPr>
          <p:cNvPr id="83970" name="文本占位符 145410"/>
          <p:cNvSpPr>
            <a:spLocks noGrp="1"/>
          </p:cNvSpPr>
          <p:nvPr>
            <p:ph type="body"/>
          </p:nvPr>
        </p:nvSpPr>
        <p:spPr/>
        <p:txBody>
          <a:bodyPr anchor="t" anchorCtr="0"/>
          <a:p>
            <a:pPr lvl="0"/>
            <a:endParaRPr lang="zh-CN" altLang="zh-CN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endParaRPr lang="zh-CN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fld id="{9A0DB2DC-4C9A-4742-B13C-FB6460FD3503}" type="slidenum">
              <a:rPr lang="zh-CN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endParaRPr lang="zh-CN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fld id="{9A0DB2DC-4C9A-4742-B13C-FB6460FD3503}" type="slidenum">
              <a:rPr lang="zh-CN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endParaRPr lang="zh-CN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fld id="{9A0DB2DC-4C9A-4742-B13C-FB6460FD3503}" type="slidenum">
              <a:rPr lang="zh-CN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08476" cy="41148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9724" y="1981200"/>
            <a:ext cx="3808476" cy="41148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endParaRPr lang="zh-CN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fld id="{9A0DB2DC-4C9A-4742-B13C-FB6460FD3503}" type="slidenum">
              <a:rPr lang="zh-CN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endParaRPr lang="zh-CN" altLang="en-US" strike="noStrike" noProof="1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endParaRPr lang="zh-CN" strike="noStrike" noProof="1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fld id="{9A0DB2DC-4C9A-4742-B13C-FB6460FD3503}" type="slidenum">
              <a:rPr lang="zh-CN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endParaRPr lang="zh-CN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fld id="{9A0DB2DC-4C9A-4742-B13C-FB6460FD3503}" type="slidenum">
              <a:rPr lang="zh-CN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endParaRPr lang="zh-CN" altLang="en-US" strike="noStrike" noProof="1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endParaRPr lang="zh-CN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fld id="{9A0DB2DC-4C9A-4742-B13C-FB6460FD3503}" type="slidenum">
              <a:rPr lang="zh-CN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endParaRPr lang="zh-CN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fld id="{9A0DB2DC-4C9A-4742-B13C-FB6460FD3503}" type="slidenum">
              <a:rPr lang="zh-CN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endParaRPr lang="zh-CN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fld id="{9A0DB2DC-4C9A-4742-B13C-FB6460FD3503}" type="slidenum">
              <a:rPr lang="zh-CN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endParaRPr lang="zh-CN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fld id="{9A0DB2DC-4C9A-4742-B13C-FB6460FD3503}" type="slidenum">
              <a:rPr lang="zh-CN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716657" cy="548640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endParaRPr lang="zh-CN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fld id="{9A0DB2DC-4C9A-4742-B13C-FB6460FD3503}" type="slidenum">
              <a:rPr lang="zh-CN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endParaRPr lang="zh-CN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fld id="{9A0DB2DC-4C9A-4742-B13C-FB6460FD3503}" type="slidenum">
              <a:rPr lang="zh-CN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endParaRPr lang="zh-CN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fld id="{9A0DB2DC-4C9A-4742-B13C-FB6460FD3503}" type="slidenum">
              <a:rPr lang="zh-CN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endParaRPr lang="zh-CN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fld id="{9A0DB2DC-4C9A-4742-B13C-FB6460FD3503}" type="slidenum">
              <a:rPr lang="zh-CN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08476" cy="41148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9724" y="1981200"/>
            <a:ext cx="3808476" cy="41148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endParaRPr lang="zh-CN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fld id="{9A0DB2DC-4C9A-4742-B13C-FB6460FD3503}" type="slidenum">
              <a:rPr lang="zh-CN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endParaRPr lang="zh-CN" altLang="en-US" strike="noStrike" noProof="1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endParaRPr lang="zh-CN" strike="noStrike" noProof="1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fld id="{9A0DB2DC-4C9A-4742-B13C-FB6460FD3503}" type="slidenum">
              <a:rPr lang="zh-CN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endParaRPr lang="zh-CN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fld id="{9A0DB2DC-4C9A-4742-B13C-FB6460FD3503}" type="slidenum">
              <a:rPr lang="zh-CN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endParaRPr lang="zh-CN" altLang="en-US" strike="noStrike" noProof="1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endParaRPr lang="zh-CN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fld id="{9A0DB2DC-4C9A-4742-B13C-FB6460FD3503}" type="slidenum">
              <a:rPr lang="zh-CN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endParaRPr lang="zh-CN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fld id="{9A0DB2DC-4C9A-4742-B13C-FB6460FD3503}" type="slidenum">
              <a:rPr lang="zh-CN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endParaRPr lang="zh-CN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fld id="{9A0DB2DC-4C9A-4742-B13C-FB6460FD3503}" type="slidenum">
              <a:rPr lang="zh-CN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endParaRPr lang="zh-CN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fld id="{9A0DB2DC-4C9A-4742-B13C-FB6460FD3503}" type="slidenum">
              <a:rPr lang="zh-CN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716657" cy="548640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endParaRPr lang="zh-CN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fld id="{9A0DB2DC-4C9A-4742-B13C-FB6460FD3503}" type="slidenum">
              <a:rPr lang="zh-CN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endParaRPr lang="zh-CN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fld id="{9A0DB2DC-4C9A-4742-B13C-FB6460FD3503}" type="slidenum">
              <a:rPr lang="zh-CN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endParaRPr lang="zh-CN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fld id="{9A0DB2DC-4C9A-4742-B13C-FB6460FD3503}" type="slidenum">
              <a:rPr lang="zh-CN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endParaRPr lang="zh-CN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fld id="{9A0DB2DC-4C9A-4742-B13C-FB6460FD3503}" type="slidenum">
              <a:rPr lang="zh-CN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08476" cy="41148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9724" y="1981200"/>
            <a:ext cx="3808476" cy="41148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endParaRPr lang="zh-CN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fld id="{9A0DB2DC-4C9A-4742-B13C-FB6460FD3503}" type="slidenum">
              <a:rPr lang="zh-CN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endParaRPr lang="zh-CN" altLang="en-US" strike="noStrike" noProof="1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endParaRPr lang="zh-CN" strike="noStrike" noProof="1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fld id="{9A0DB2DC-4C9A-4742-B13C-FB6460FD3503}" type="slidenum">
              <a:rPr lang="zh-CN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endParaRPr lang="zh-CN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fld id="{9A0DB2DC-4C9A-4742-B13C-FB6460FD3503}" type="slidenum">
              <a:rPr lang="zh-CN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endParaRPr lang="zh-CN" altLang="en-US" strike="noStrike" noProof="1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endParaRPr lang="zh-CN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fld id="{9A0DB2DC-4C9A-4742-B13C-FB6460FD3503}" type="slidenum">
              <a:rPr lang="zh-CN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endParaRPr lang="zh-CN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fld id="{9A0DB2DC-4C9A-4742-B13C-FB6460FD3503}" type="slidenum">
              <a:rPr lang="zh-CN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endParaRPr lang="zh-CN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fld id="{9A0DB2DC-4C9A-4742-B13C-FB6460FD3503}" type="slidenum">
              <a:rPr lang="zh-CN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endParaRPr lang="zh-CN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fld id="{9A0DB2DC-4C9A-4742-B13C-FB6460FD3503}" type="slidenum">
              <a:rPr lang="zh-CN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716657" cy="548640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endParaRPr lang="zh-CN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fld id="{9A0DB2DC-4C9A-4742-B13C-FB6460FD3503}" type="slidenum">
              <a:rPr lang="zh-CN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0.xml"/><Relationship Id="rId7" Type="http://schemas.openxmlformats.org/officeDocument/2006/relationships/slideLayout" Target="../slideLayouts/slideLayout29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3" Type="http://schemas.openxmlformats.org/officeDocument/2006/relationships/theme" Target="../theme/theme3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4848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zh-CN" dirty="0"/>
              <a:t>单击以编辑</a:t>
            </a:r>
            <a:r>
              <a:rPr lang="zh-CN" altLang="en-US" dirty="0"/>
              <a:t>母版标题样式</a:t>
            </a:r>
            <a:endParaRPr lang="zh-CN" altLang="en-US" dirty="0"/>
          </a:p>
        </p:txBody>
      </p:sp>
      <p:sp>
        <p:nvSpPr>
          <p:cNvPr id="1027" name="文本占位符 148482"/>
          <p:cNvSpPr>
            <a:spLocks noGrp="1"/>
          </p:cNvSpPr>
          <p:nvPr>
            <p:ph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 dirty="0"/>
              <a:t>单击以编辑母版文本样式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48484" name="日期占位符 148483"/>
          <p:cNvSpPr>
            <a:spLocks noGrp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>
              <a:defRPr sz="1400"/>
            </a:lvl1pPr>
          </a:lstStyle>
          <a:p>
            <a:pPr lvl="0" fontAlgn="base">
              <a:spcBef>
                <a:spcPct val="50000"/>
              </a:spcBef>
            </a:pPr>
            <a:endParaRPr lang="zh-CN" altLang="en-US" strike="noStrike" noProof="1" dirty="0"/>
          </a:p>
        </p:txBody>
      </p:sp>
      <p:sp>
        <p:nvSpPr>
          <p:cNvPr id="148485" name="页脚占位符 148484"/>
          <p:cNvSpPr>
            <a:spLocks noGrp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algn="ctr">
              <a:defRPr sz="1400"/>
            </a:lvl1pPr>
          </a:lstStyle>
          <a:p>
            <a:pPr lvl="0" fontAlgn="base">
              <a:spcBef>
                <a:spcPct val="50000"/>
              </a:spcBef>
            </a:pPr>
            <a:endParaRPr lang="zh-CN" strike="noStrike" noProof="1" dirty="0"/>
          </a:p>
        </p:txBody>
      </p:sp>
      <p:sp>
        <p:nvSpPr>
          <p:cNvPr id="148486" name="灯片编号占位符 148485"/>
          <p:cNvSpPr>
            <a:spLocks noGrp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algn="r">
              <a:defRPr sz="1400"/>
            </a:lvl1pPr>
          </a:lstStyle>
          <a:p>
            <a:pPr lvl="0" fontAlgn="base">
              <a:spcBef>
                <a:spcPct val="50000"/>
              </a:spcBef>
            </a:pPr>
            <a:fld id="{9A0DB2DC-4C9A-4742-B13C-FB6460FD3503}" type="slidenum">
              <a:rPr lang="zh-CN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050" name="标题 14848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zh-CN" dirty="0"/>
              <a:t>单击以编辑</a:t>
            </a:r>
            <a:r>
              <a:rPr lang="zh-CN" altLang="en-US" dirty="0"/>
              <a:t>母版标题样式</a:t>
            </a:r>
            <a:endParaRPr lang="zh-CN" altLang="en-US" dirty="0"/>
          </a:p>
        </p:txBody>
      </p:sp>
      <p:sp>
        <p:nvSpPr>
          <p:cNvPr id="2051" name="文本占位符 148482"/>
          <p:cNvSpPr>
            <a:spLocks noGrp="1"/>
          </p:cNvSpPr>
          <p:nvPr>
            <p:ph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 dirty="0"/>
              <a:t>单击以编辑母版文本样式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48484" name="日期占位符 148483"/>
          <p:cNvSpPr>
            <a:spLocks noGrp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>
              <a:defRPr sz="1400"/>
            </a:lvl1pPr>
          </a:lstStyle>
          <a:p>
            <a:pPr lvl="0" fontAlgn="base">
              <a:spcBef>
                <a:spcPct val="50000"/>
              </a:spcBef>
            </a:pPr>
            <a:endParaRPr lang="zh-CN" altLang="en-US" strike="noStrike" noProof="1" dirty="0"/>
          </a:p>
        </p:txBody>
      </p:sp>
      <p:sp>
        <p:nvSpPr>
          <p:cNvPr id="148485" name="页脚占位符 148484"/>
          <p:cNvSpPr>
            <a:spLocks noGrp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algn="ctr">
              <a:defRPr sz="1400"/>
            </a:lvl1pPr>
          </a:lstStyle>
          <a:p>
            <a:pPr lvl="0" fontAlgn="base">
              <a:spcBef>
                <a:spcPct val="50000"/>
              </a:spcBef>
            </a:pPr>
            <a:endParaRPr lang="zh-CN" strike="noStrike" noProof="1" dirty="0"/>
          </a:p>
        </p:txBody>
      </p:sp>
      <p:sp>
        <p:nvSpPr>
          <p:cNvPr id="148486" name="灯片编号占位符 148485"/>
          <p:cNvSpPr>
            <a:spLocks noGrp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algn="r">
              <a:defRPr sz="1400"/>
            </a:lvl1pPr>
          </a:lstStyle>
          <a:p>
            <a:pPr lvl="0" fontAlgn="base">
              <a:spcBef>
                <a:spcPct val="50000"/>
              </a:spcBef>
            </a:pPr>
            <a:fld id="{9A0DB2DC-4C9A-4742-B13C-FB6460FD3503}" type="slidenum">
              <a:rPr lang="zh-CN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4848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zh-CN" dirty="0"/>
              <a:t>单击以编辑</a:t>
            </a:r>
            <a:r>
              <a:rPr lang="zh-CN" altLang="en-US" dirty="0"/>
              <a:t>母版标题样式</a:t>
            </a:r>
            <a:endParaRPr lang="zh-CN" altLang="en-US" dirty="0"/>
          </a:p>
        </p:txBody>
      </p:sp>
      <p:sp>
        <p:nvSpPr>
          <p:cNvPr id="1027" name="文本占位符 148482"/>
          <p:cNvSpPr>
            <a:spLocks noGrp="1"/>
          </p:cNvSpPr>
          <p:nvPr>
            <p:ph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 dirty="0"/>
              <a:t>单击以编辑母版文本样式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48484" name="日期占位符 148483"/>
          <p:cNvSpPr>
            <a:spLocks noGrp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>
              <a:defRPr sz="1400"/>
            </a:lvl1pPr>
          </a:lstStyle>
          <a:p>
            <a:pPr lvl="0" fontAlgn="base">
              <a:spcBef>
                <a:spcPct val="50000"/>
              </a:spcBef>
            </a:pPr>
            <a:endParaRPr lang="zh-CN" altLang="en-US" strike="noStrike" noProof="1" dirty="0"/>
          </a:p>
        </p:txBody>
      </p:sp>
      <p:sp>
        <p:nvSpPr>
          <p:cNvPr id="148485" name="页脚占位符 148484"/>
          <p:cNvSpPr>
            <a:spLocks noGrp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algn="ctr">
              <a:defRPr sz="1400"/>
            </a:lvl1pPr>
          </a:lstStyle>
          <a:p>
            <a:pPr lvl="0" fontAlgn="base">
              <a:spcBef>
                <a:spcPct val="50000"/>
              </a:spcBef>
            </a:pPr>
            <a:endParaRPr lang="zh-CN" strike="noStrike" noProof="1" dirty="0"/>
          </a:p>
        </p:txBody>
      </p:sp>
      <p:sp>
        <p:nvSpPr>
          <p:cNvPr id="148486" name="灯片编号占位符 148485"/>
          <p:cNvSpPr>
            <a:spLocks noGrp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algn="r">
              <a:defRPr sz="1400"/>
            </a:lvl1pPr>
          </a:lstStyle>
          <a:p>
            <a:pPr lvl="0" fontAlgn="base">
              <a:spcBef>
                <a:spcPct val="50000"/>
              </a:spcBef>
            </a:pPr>
            <a:fld id="{9A0DB2DC-4C9A-4742-B13C-FB6460FD3503}" type="slidenum">
              <a:rPr lang="zh-CN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slide" Target="slide1.xml"/><Relationship Id="rId2" Type="http://schemas.openxmlformats.org/officeDocument/2006/relationships/slide" Target="slide38.xml"/><Relationship Id="rId1" Type="http://schemas.openxmlformats.org/officeDocument/2006/relationships/slide" Target="slide2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.png"/><Relationship Id="rId3" Type="http://schemas.openxmlformats.org/officeDocument/2006/relationships/tags" Target="../tags/tag2.xml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6.png"/><Relationship Id="rId3" Type="http://schemas.openxmlformats.org/officeDocument/2006/relationships/tags" Target="../tags/tag5.xml"/><Relationship Id="rId2" Type="http://schemas.openxmlformats.org/officeDocument/2006/relationships/image" Target="../media/image5.png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1" Type="http://schemas.openxmlformats.org/officeDocument/2006/relationships/tags" Target="../tags/tag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1" Type="http://schemas.openxmlformats.org/officeDocument/2006/relationships/tags" Target="../tags/tag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1" Type="http://schemas.openxmlformats.org/officeDocument/2006/relationships/tags" Target="../tags/tag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1" Type="http://schemas.openxmlformats.org/officeDocument/2006/relationships/tags" Target="../tags/tag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1" Type="http://schemas.openxmlformats.org/officeDocument/2006/relationships/tags" Target="../tags/tag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1" Type="http://schemas.openxmlformats.org/officeDocument/2006/relationships/tags" Target="../tags/tag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1" Type="http://schemas.openxmlformats.org/officeDocument/2006/relationships/tags" Target="../tags/tag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1" Type="http://schemas.openxmlformats.org/officeDocument/2006/relationships/tags" Target="../tags/tag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1" Type="http://schemas.openxmlformats.org/officeDocument/2006/relationships/tags" Target="../tags/tag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1" Type="http://schemas.openxmlformats.org/officeDocument/2006/relationships/tags" Target="../tags/tag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1" Type="http://schemas.openxmlformats.org/officeDocument/2006/relationships/tags" Target="../tags/tag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1" Type="http://schemas.openxmlformats.org/officeDocument/2006/relationships/tags" Target="../tags/tag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1" Type="http://schemas.openxmlformats.org/officeDocument/2006/relationships/tags" Target="../tags/tag1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1.png"/><Relationship Id="rId1" Type="http://schemas.openxmlformats.org/officeDocument/2006/relationships/tags" Target="../tags/tag2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1" Type="http://schemas.openxmlformats.org/officeDocument/2006/relationships/tags" Target="../tags/tag2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3.png"/><Relationship Id="rId1" Type="http://schemas.openxmlformats.org/officeDocument/2006/relationships/tags" Target="../tags/tag2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4.png"/><Relationship Id="rId1" Type="http://schemas.openxmlformats.org/officeDocument/2006/relationships/tags" Target="../tags/tag2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5.png"/><Relationship Id="rId1" Type="http://schemas.openxmlformats.org/officeDocument/2006/relationships/tags" Target="../tags/tag2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6.png"/><Relationship Id="rId1" Type="http://schemas.openxmlformats.org/officeDocument/2006/relationships/tags" Target="../tags/tag25.xml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7.wmf"/><Relationship Id="rId1" Type="http://schemas.openxmlformats.org/officeDocument/2006/relationships/oleObject" Target="../embeddings/oleObject1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8.png"/><Relationship Id="rId1" Type="http://schemas.openxmlformats.org/officeDocument/2006/relationships/tags" Target="../tags/tag26.xml"/></Relationships>
</file>

<file path=ppt/slides/_rels/slide3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tags" Target="../tags/tag29.xml"/><Relationship Id="rId4" Type="http://schemas.openxmlformats.org/officeDocument/2006/relationships/image" Target="../media/image30.png"/><Relationship Id="rId3" Type="http://schemas.openxmlformats.org/officeDocument/2006/relationships/tags" Target="../tags/tag28.xml"/><Relationship Id="rId2" Type="http://schemas.openxmlformats.org/officeDocument/2006/relationships/image" Target="../media/image29.png"/><Relationship Id="rId1" Type="http://schemas.openxmlformats.org/officeDocument/2006/relationships/tags" Target="../tags/tag2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2.png"/><Relationship Id="rId1" Type="http://schemas.openxmlformats.org/officeDocument/2006/relationships/tags" Target="../tags/tag30.xml"/></Relationships>
</file>

<file path=ppt/slides/_rels/slide3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36.png"/><Relationship Id="rId7" Type="http://schemas.openxmlformats.org/officeDocument/2006/relationships/tags" Target="../tags/tag34.xml"/><Relationship Id="rId6" Type="http://schemas.openxmlformats.org/officeDocument/2006/relationships/image" Target="../media/image35.png"/><Relationship Id="rId5" Type="http://schemas.openxmlformats.org/officeDocument/2006/relationships/tags" Target="../tags/tag33.xml"/><Relationship Id="rId4" Type="http://schemas.openxmlformats.org/officeDocument/2006/relationships/image" Target="../media/image34.png"/><Relationship Id="rId3" Type="http://schemas.openxmlformats.org/officeDocument/2006/relationships/tags" Target="../tags/tag32.xml"/><Relationship Id="rId2" Type="http://schemas.openxmlformats.org/officeDocument/2006/relationships/image" Target="../media/image33.png"/><Relationship Id="rId1" Type="http://schemas.openxmlformats.org/officeDocument/2006/relationships/tags" Target="../tags/tag31.xml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7.wmf"/><Relationship Id="rId1" Type="http://schemas.openxmlformats.org/officeDocument/2006/relationships/oleObject" Target="../embeddings/oleObject2.bin"/></Relationships>
</file>

<file path=ppt/slides/_rels/slide3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9.png"/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tags" Target="../tags/tag3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0.png"/><Relationship Id="rId1" Type="http://schemas.openxmlformats.org/officeDocument/2006/relationships/tags" Target="../tags/tag36.xml"/></Relationships>
</file>

<file path=ppt/slides/_rels/slide3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1.png"/><Relationship Id="rId2" Type="http://schemas.openxmlformats.org/officeDocument/2006/relationships/tags" Target="../tags/tag37.xml"/><Relationship Id="rId1" Type="http://schemas.openxmlformats.org/officeDocument/2006/relationships/slide" Target="slide2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2.emf"/><Relationship Id="rId1" Type="http://schemas.openxmlformats.org/officeDocument/2006/relationships/oleObject" Target="../embeddings/oleObject3.bin"/></Relationships>
</file>

<file path=ppt/slides/_rels/slide40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4.vml"/><Relationship Id="rId6" Type="http://schemas.openxmlformats.org/officeDocument/2006/relationships/slideLayout" Target="../slideLayouts/slideLayout7.xml"/><Relationship Id="rId5" Type="http://schemas.openxmlformats.org/officeDocument/2006/relationships/oleObject" Target="../embeddings/oleObject6.bin"/><Relationship Id="rId4" Type="http://schemas.openxmlformats.org/officeDocument/2006/relationships/image" Target="../media/image43.emf"/><Relationship Id="rId3" Type="http://schemas.openxmlformats.org/officeDocument/2006/relationships/oleObject" Target="../embeddings/oleObject5.bin"/><Relationship Id="rId2" Type="http://schemas.openxmlformats.org/officeDocument/2006/relationships/image" Target="../media/image42.emf"/><Relationship Id="rId1" Type="http://schemas.openxmlformats.org/officeDocument/2006/relationships/oleObject" Target="../embeddings/oleObject4.bin"/></Relationships>
</file>

<file path=ppt/slides/_rels/slide41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5.vml"/><Relationship Id="rId6" Type="http://schemas.openxmlformats.org/officeDocument/2006/relationships/slideLayout" Target="../slideLayouts/slideLayout7.xml"/><Relationship Id="rId5" Type="http://schemas.openxmlformats.org/officeDocument/2006/relationships/oleObject" Target="../embeddings/oleObject9.bin"/><Relationship Id="rId4" Type="http://schemas.openxmlformats.org/officeDocument/2006/relationships/image" Target="../media/image43.emf"/><Relationship Id="rId3" Type="http://schemas.openxmlformats.org/officeDocument/2006/relationships/oleObject" Target="../embeddings/oleObject8.bin"/><Relationship Id="rId2" Type="http://schemas.openxmlformats.org/officeDocument/2006/relationships/image" Target="../media/image42.emf"/><Relationship Id="rId1" Type="http://schemas.openxmlformats.org/officeDocument/2006/relationships/oleObject" Target="../embeddings/oleObject7.bin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6.vml"/><Relationship Id="rId6" Type="http://schemas.openxmlformats.org/officeDocument/2006/relationships/slideLayout" Target="../slideLayouts/slideLayout7.xml"/><Relationship Id="rId5" Type="http://schemas.openxmlformats.org/officeDocument/2006/relationships/oleObject" Target="../embeddings/oleObject12.bin"/><Relationship Id="rId4" Type="http://schemas.openxmlformats.org/officeDocument/2006/relationships/image" Target="../media/image43.emf"/><Relationship Id="rId3" Type="http://schemas.openxmlformats.org/officeDocument/2006/relationships/oleObject" Target="../embeddings/oleObject11.bin"/><Relationship Id="rId2" Type="http://schemas.openxmlformats.org/officeDocument/2006/relationships/image" Target="../media/image42.emf"/><Relationship Id="rId1" Type="http://schemas.openxmlformats.org/officeDocument/2006/relationships/oleObject" Target="../embeddings/oleObject10.bin"/></Relationships>
</file>

<file path=ppt/slides/_rels/slide44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7.vml"/><Relationship Id="rId6" Type="http://schemas.openxmlformats.org/officeDocument/2006/relationships/slideLayout" Target="../slideLayouts/slideLayout7.xml"/><Relationship Id="rId5" Type="http://schemas.openxmlformats.org/officeDocument/2006/relationships/oleObject" Target="../embeddings/oleObject15.bin"/><Relationship Id="rId4" Type="http://schemas.openxmlformats.org/officeDocument/2006/relationships/image" Target="../media/image43.emf"/><Relationship Id="rId3" Type="http://schemas.openxmlformats.org/officeDocument/2006/relationships/oleObject" Target="../embeddings/oleObject14.bin"/><Relationship Id="rId2" Type="http://schemas.openxmlformats.org/officeDocument/2006/relationships/image" Target="../media/image42.emf"/><Relationship Id="rId1" Type="http://schemas.openxmlformats.org/officeDocument/2006/relationships/oleObject" Target="../embeddings/oleObject13.bin"/></Relationships>
</file>

<file path=ppt/slides/_rels/slide4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8.xml"/><Relationship Id="rId4" Type="http://schemas.openxmlformats.org/officeDocument/2006/relationships/image" Target="../media/image46.png"/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tags" Target="../tags/tag3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7.png"/><Relationship Id="rId1" Type="http://schemas.openxmlformats.org/officeDocument/2006/relationships/tags" Target="../tags/tag39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50.png"/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tags" Target="../tags/tag4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1.png"/><Relationship Id="rId1" Type="http://schemas.openxmlformats.org/officeDocument/2006/relationships/tags" Target="../tags/tag41.xml"/></Relationships>
</file>

<file path=ppt/slides/_rels/slide5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54.png"/><Relationship Id="rId4" Type="http://schemas.openxmlformats.org/officeDocument/2006/relationships/tags" Target="../tags/tag43.xml"/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tags" Target="../tags/tag42.xml"/></Relationships>
</file>

<file path=ppt/slides/_rels/slide5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tags" Target="../tags/tag4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7.png"/><Relationship Id="rId1" Type="http://schemas.openxmlformats.org/officeDocument/2006/relationships/tags" Target="../tags/tag45.xml"/></Relationships>
</file>

<file path=ppt/slides/_rels/slide5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59.wmf"/><Relationship Id="rId7" Type="http://schemas.openxmlformats.org/officeDocument/2006/relationships/oleObject" Target="../embeddings/oleObject17.bin"/><Relationship Id="rId6" Type="http://schemas.openxmlformats.org/officeDocument/2006/relationships/tags" Target="../tags/tag47.xml"/><Relationship Id="rId5" Type="http://schemas.openxmlformats.org/officeDocument/2006/relationships/image" Target="../media/image58.wmf"/><Relationship Id="rId4" Type="http://schemas.openxmlformats.org/officeDocument/2006/relationships/oleObject" Target="../embeddings/oleObject16.bin"/><Relationship Id="rId3" Type="http://schemas.openxmlformats.org/officeDocument/2006/relationships/tags" Target="../tags/tag46.xml"/><Relationship Id="rId2" Type="http://schemas.openxmlformats.org/officeDocument/2006/relationships/image" Target="../media/image55.png"/><Relationship Id="rId10" Type="http://schemas.openxmlformats.org/officeDocument/2006/relationships/vmlDrawing" Target="../drawings/vmlDrawing8.vml"/><Relationship Id="rId1" Type="http://schemas.openxmlformats.org/officeDocument/2006/relationships/image" Target="../media/image44.png"/></Relationships>
</file>

<file path=ppt/slides/_rels/slide5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61.png"/><Relationship Id="rId3" Type="http://schemas.openxmlformats.org/officeDocument/2006/relationships/tags" Target="../tags/tag49.xml"/><Relationship Id="rId2" Type="http://schemas.openxmlformats.org/officeDocument/2006/relationships/image" Target="../media/image60.png"/><Relationship Id="rId1" Type="http://schemas.openxmlformats.org/officeDocument/2006/relationships/tags" Target="../tags/tag4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2.png"/><Relationship Id="rId1" Type="http://schemas.openxmlformats.org/officeDocument/2006/relationships/tags" Target="../tags/tag50.xml"/></Relationships>
</file>

<file path=ppt/slides/_rels/slide5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5" Type="http://schemas.openxmlformats.org/officeDocument/2006/relationships/tags" Target="../tags/tag54.xml"/><Relationship Id="rId4" Type="http://schemas.openxmlformats.org/officeDocument/2006/relationships/tags" Target="../tags/tag53.xml"/><Relationship Id="rId3" Type="http://schemas.openxmlformats.org/officeDocument/2006/relationships/tags" Target="../tags/tag52.xml"/><Relationship Id="rId2" Type="http://schemas.openxmlformats.org/officeDocument/2006/relationships/image" Target="../media/image63.png"/><Relationship Id="rId1" Type="http://schemas.openxmlformats.org/officeDocument/2006/relationships/tags" Target="../tags/tag51.xml"/></Relationships>
</file>

<file path=ppt/slides/_rels/slide5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65.png"/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tags" Target="../tags/tag55.xml"/></Relationships>
</file>

<file path=ppt/slides/_rels/slide5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67.png"/><Relationship Id="rId3" Type="http://schemas.openxmlformats.org/officeDocument/2006/relationships/tags" Target="../tags/tag59.xml"/><Relationship Id="rId2" Type="http://schemas.openxmlformats.org/officeDocument/2006/relationships/image" Target="../media/image66.png"/><Relationship Id="rId1" Type="http://schemas.openxmlformats.org/officeDocument/2006/relationships/tags" Target="../tags/tag58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8.png"/><Relationship Id="rId1" Type="http://schemas.openxmlformats.org/officeDocument/2006/relationships/tags" Target="../tags/tag60.xml"/></Relationships>
</file>

<file path=ppt/slides/_rels/slide6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70.png"/><Relationship Id="rId3" Type="http://schemas.openxmlformats.org/officeDocument/2006/relationships/tags" Target="../tags/tag62.xml"/><Relationship Id="rId2" Type="http://schemas.openxmlformats.org/officeDocument/2006/relationships/image" Target="../media/image69.png"/><Relationship Id="rId1" Type="http://schemas.openxmlformats.org/officeDocument/2006/relationships/tags" Target="../tags/tag6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1.png"/><Relationship Id="rId1" Type="http://schemas.openxmlformats.org/officeDocument/2006/relationships/tags" Target="../tags/tag63.xml"/></Relationships>
</file>

<file path=ppt/slides/_rels/slide62.xml.rels><?xml version="1.0" encoding="UTF-8" standalone="yes"?>
<Relationships xmlns="http://schemas.openxmlformats.org/package/2006/relationships"><Relationship Id="rId9" Type="http://schemas.openxmlformats.org/officeDocument/2006/relationships/image" Target="../media/image75.emf"/><Relationship Id="rId8" Type="http://schemas.openxmlformats.org/officeDocument/2006/relationships/oleObject" Target="../embeddings/oleObject22.bin"/><Relationship Id="rId7" Type="http://schemas.openxmlformats.org/officeDocument/2006/relationships/image" Target="../media/image74.emf"/><Relationship Id="rId6" Type="http://schemas.openxmlformats.org/officeDocument/2006/relationships/oleObject" Target="../embeddings/oleObject21.bin"/><Relationship Id="rId5" Type="http://schemas.openxmlformats.org/officeDocument/2006/relationships/oleObject" Target="../embeddings/oleObject20.bin"/><Relationship Id="rId4" Type="http://schemas.openxmlformats.org/officeDocument/2006/relationships/image" Target="../media/image73.emf"/><Relationship Id="rId3" Type="http://schemas.openxmlformats.org/officeDocument/2006/relationships/oleObject" Target="../embeddings/oleObject19.bin"/><Relationship Id="rId2" Type="http://schemas.openxmlformats.org/officeDocument/2006/relationships/image" Target="../media/image72.emf"/><Relationship Id="rId11" Type="http://schemas.openxmlformats.org/officeDocument/2006/relationships/vmlDrawing" Target="../drawings/vmlDrawing9.vml"/><Relationship Id="rId10" Type="http://schemas.openxmlformats.org/officeDocument/2006/relationships/slideLayout" Target="../slideLayouts/slideLayout18.xml"/><Relationship Id="rId1" Type="http://schemas.openxmlformats.org/officeDocument/2006/relationships/oleObject" Target="../embeddings/oleObject18.bin"/></Relationships>
</file>

<file path=ppt/slides/_rels/slide6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7.bin"/><Relationship Id="rId8" Type="http://schemas.openxmlformats.org/officeDocument/2006/relationships/image" Target="../media/image78.emf"/><Relationship Id="rId7" Type="http://schemas.openxmlformats.org/officeDocument/2006/relationships/oleObject" Target="../embeddings/oleObject26.bin"/><Relationship Id="rId6" Type="http://schemas.openxmlformats.org/officeDocument/2006/relationships/image" Target="../media/image72.emf"/><Relationship Id="rId5" Type="http://schemas.openxmlformats.org/officeDocument/2006/relationships/oleObject" Target="../embeddings/oleObject25.bin"/><Relationship Id="rId4" Type="http://schemas.openxmlformats.org/officeDocument/2006/relationships/image" Target="../media/image77.emf"/><Relationship Id="rId3" Type="http://schemas.openxmlformats.org/officeDocument/2006/relationships/oleObject" Target="../embeddings/oleObject24.bin"/><Relationship Id="rId2" Type="http://schemas.openxmlformats.org/officeDocument/2006/relationships/image" Target="../media/image76.emf"/><Relationship Id="rId16" Type="http://schemas.openxmlformats.org/officeDocument/2006/relationships/vmlDrawing" Target="../drawings/vmlDrawing10.vml"/><Relationship Id="rId15" Type="http://schemas.openxmlformats.org/officeDocument/2006/relationships/slideLayout" Target="../slideLayouts/slideLayout18.xml"/><Relationship Id="rId14" Type="http://schemas.openxmlformats.org/officeDocument/2006/relationships/image" Target="../media/image80.emf"/><Relationship Id="rId13" Type="http://schemas.openxmlformats.org/officeDocument/2006/relationships/oleObject" Target="../embeddings/oleObject30.bin"/><Relationship Id="rId12" Type="http://schemas.openxmlformats.org/officeDocument/2006/relationships/oleObject" Target="../embeddings/oleObject29.bin"/><Relationship Id="rId11" Type="http://schemas.openxmlformats.org/officeDocument/2006/relationships/image" Target="../media/image79.emf"/><Relationship Id="rId10" Type="http://schemas.openxmlformats.org/officeDocument/2006/relationships/oleObject" Target="../embeddings/oleObject28.bin"/><Relationship Id="rId1" Type="http://schemas.openxmlformats.org/officeDocument/2006/relationships/oleObject" Target="../embeddings/oleObject23.bin"/></Relationships>
</file>

<file path=ppt/slides/_rels/slide6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5.bin"/><Relationship Id="rId8" Type="http://schemas.openxmlformats.org/officeDocument/2006/relationships/image" Target="../media/image73.emf"/><Relationship Id="rId7" Type="http://schemas.openxmlformats.org/officeDocument/2006/relationships/oleObject" Target="../embeddings/oleObject34.bin"/><Relationship Id="rId6" Type="http://schemas.openxmlformats.org/officeDocument/2006/relationships/image" Target="../media/image83.emf"/><Relationship Id="rId5" Type="http://schemas.openxmlformats.org/officeDocument/2006/relationships/oleObject" Target="../embeddings/oleObject33.bin"/><Relationship Id="rId4" Type="http://schemas.openxmlformats.org/officeDocument/2006/relationships/image" Target="../media/image82.emf"/><Relationship Id="rId3" Type="http://schemas.openxmlformats.org/officeDocument/2006/relationships/oleObject" Target="../embeddings/oleObject32.bin"/><Relationship Id="rId2" Type="http://schemas.openxmlformats.org/officeDocument/2006/relationships/image" Target="../media/image81.emf"/><Relationship Id="rId15" Type="http://schemas.openxmlformats.org/officeDocument/2006/relationships/vmlDrawing" Target="../drawings/vmlDrawing11.vml"/><Relationship Id="rId14" Type="http://schemas.openxmlformats.org/officeDocument/2006/relationships/slideLayout" Target="../slideLayouts/slideLayout7.xml"/><Relationship Id="rId13" Type="http://schemas.openxmlformats.org/officeDocument/2006/relationships/oleObject" Target="../embeddings/oleObject38.bin"/><Relationship Id="rId12" Type="http://schemas.openxmlformats.org/officeDocument/2006/relationships/oleObject" Target="../embeddings/oleObject37.bin"/><Relationship Id="rId11" Type="http://schemas.openxmlformats.org/officeDocument/2006/relationships/image" Target="../media/image84.emf"/><Relationship Id="rId10" Type="http://schemas.openxmlformats.org/officeDocument/2006/relationships/oleObject" Target="../embeddings/oleObject36.bin"/><Relationship Id="rId1" Type="http://schemas.openxmlformats.org/officeDocument/2006/relationships/oleObject" Target="../embeddings/oleObject31.bin"/></Relationships>
</file>

<file path=ppt/slides/_rels/slide65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12.vml"/><Relationship Id="rId8" Type="http://schemas.openxmlformats.org/officeDocument/2006/relationships/slideLayout" Target="../slideLayouts/slideLayout7.xml"/><Relationship Id="rId7" Type="http://schemas.openxmlformats.org/officeDocument/2006/relationships/oleObject" Target="../embeddings/oleObject42.bin"/><Relationship Id="rId6" Type="http://schemas.openxmlformats.org/officeDocument/2006/relationships/image" Target="../media/image73.emf"/><Relationship Id="rId5" Type="http://schemas.openxmlformats.org/officeDocument/2006/relationships/oleObject" Target="../embeddings/oleObject41.bin"/><Relationship Id="rId4" Type="http://schemas.openxmlformats.org/officeDocument/2006/relationships/image" Target="../media/image84.emf"/><Relationship Id="rId3" Type="http://schemas.openxmlformats.org/officeDocument/2006/relationships/oleObject" Target="../embeddings/oleObject40.bin"/><Relationship Id="rId2" Type="http://schemas.openxmlformats.org/officeDocument/2006/relationships/image" Target="../media/image85.emf"/><Relationship Id="rId1" Type="http://schemas.openxmlformats.org/officeDocument/2006/relationships/oleObject" Target="../embeddings/oleObject39.bin"/></Relationships>
</file>

<file path=ppt/slides/_rels/slide66.xml.rels><?xml version="1.0" encoding="UTF-8" standalone="yes"?>
<Relationships xmlns="http://schemas.openxmlformats.org/package/2006/relationships"><Relationship Id="rId9" Type="http://schemas.openxmlformats.org/officeDocument/2006/relationships/image" Target="../media/image83.emf"/><Relationship Id="rId8" Type="http://schemas.openxmlformats.org/officeDocument/2006/relationships/oleObject" Target="../embeddings/oleObject47.bin"/><Relationship Id="rId7" Type="http://schemas.openxmlformats.org/officeDocument/2006/relationships/oleObject" Target="../embeddings/oleObject46.bin"/><Relationship Id="rId6" Type="http://schemas.openxmlformats.org/officeDocument/2006/relationships/image" Target="../media/image73.emf"/><Relationship Id="rId5" Type="http://schemas.openxmlformats.org/officeDocument/2006/relationships/oleObject" Target="../embeddings/oleObject45.bin"/><Relationship Id="rId4" Type="http://schemas.openxmlformats.org/officeDocument/2006/relationships/image" Target="../media/image84.emf"/><Relationship Id="rId3" Type="http://schemas.openxmlformats.org/officeDocument/2006/relationships/oleObject" Target="../embeddings/oleObject44.bin"/><Relationship Id="rId2" Type="http://schemas.openxmlformats.org/officeDocument/2006/relationships/image" Target="../media/image85.emf"/><Relationship Id="rId11" Type="http://schemas.openxmlformats.org/officeDocument/2006/relationships/vmlDrawing" Target="../drawings/vmlDrawing13.vml"/><Relationship Id="rId10" Type="http://schemas.openxmlformats.org/officeDocument/2006/relationships/slideLayout" Target="../slideLayouts/slideLayout7.xml"/><Relationship Id="rId1" Type="http://schemas.openxmlformats.org/officeDocument/2006/relationships/oleObject" Target="../embeddings/oleObject43.bin"/></Relationships>
</file>

<file path=ppt/slides/_rels/slide6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" Type="http://schemas.openxmlformats.org/officeDocument/2006/relationships/tags" Target="../tags/tag64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6.png"/><Relationship Id="rId1" Type="http://schemas.openxmlformats.org/officeDocument/2006/relationships/tags" Target="../tags/tag6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7.png"/><Relationship Id="rId1" Type="http://schemas.openxmlformats.org/officeDocument/2006/relationships/tags" Target="../tags/tag68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8.png"/><Relationship Id="rId1" Type="http://schemas.openxmlformats.org/officeDocument/2006/relationships/tags" Target="../tags/tag69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9.png"/><Relationship Id="rId1" Type="http://schemas.openxmlformats.org/officeDocument/2006/relationships/tags" Target="../tags/tag70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0.png"/><Relationship Id="rId1" Type="http://schemas.openxmlformats.org/officeDocument/2006/relationships/tags" Target="../tags/tag7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1.png"/><Relationship Id="rId1" Type="http://schemas.openxmlformats.org/officeDocument/2006/relationships/tags" Target="../tags/tag72.xml"/></Relationships>
</file>

<file path=ppt/slides/_rels/slide7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2.png"/><Relationship Id="rId1" Type="http://schemas.openxmlformats.org/officeDocument/2006/relationships/tags" Target="../tags/tag73.xml"/></Relationships>
</file>

<file path=ppt/slides/_rels/slide7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3.png"/><Relationship Id="rId1" Type="http://schemas.openxmlformats.org/officeDocument/2006/relationships/tags" Target="../tags/tag74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4.png"/><Relationship Id="rId1" Type="http://schemas.openxmlformats.org/officeDocument/2006/relationships/tags" Target="../tags/tag75.xml"/></Relationships>
</file>

<file path=ppt/slides/_rels/slide7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96.png"/><Relationship Id="rId3" Type="http://schemas.openxmlformats.org/officeDocument/2006/relationships/tags" Target="../tags/tag77.xml"/><Relationship Id="rId2" Type="http://schemas.openxmlformats.org/officeDocument/2006/relationships/image" Target="../media/image95.png"/><Relationship Id="rId1" Type="http://schemas.openxmlformats.org/officeDocument/2006/relationships/tags" Target="../tags/tag76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7.png"/><Relationship Id="rId1" Type="http://schemas.openxmlformats.org/officeDocument/2006/relationships/tags" Target="../tags/tag78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99.png"/><Relationship Id="rId3" Type="http://schemas.openxmlformats.org/officeDocument/2006/relationships/tags" Target="../tags/tag80.xml"/><Relationship Id="rId2" Type="http://schemas.openxmlformats.org/officeDocument/2006/relationships/image" Target="../media/image98.png"/><Relationship Id="rId1" Type="http://schemas.openxmlformats.org/officeDocument/2006/relationships/tags" Target="../tags/tag79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0.png"/><Relationship Id="rId1" Type="http://schemas.openxmlformats.org/officeDocument/2006/relationships/tags" Target="../tags/tag81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1.png"/><Relationship Id="rId1" Type="http://schemas.openxmlformats.org/officeDocument/2006/relationships/tags" Target="../tags/tag82.xml"/></Relationships>
</file>

<file path=ppt/slides/_rels/slide8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105.png"/><Relationship Id="rId7" Type="http://schemas.openxmlformats.org/officeDocument/2006/relationships/tags" Target="../tags/tag86.xml"/><Relationship Id="rId6" Type="http://schemas.openxmlformats.org/officeDocument/2006/relationships/image" Target="../media/image104.png"/><Relationship Id="rId5" Type="http://schemas.openxmlformats.org/officeDocument/2006/relationships/tags" Target="../tags/tag85.xml"/><Relationship Id="rId4" Type="http://schemas.openxmlformats.org/officeDocument/2006/relationships/image" Target="../media/image103.png"/><Relationship Id="rId3" Type="http://schemas.openxmlformats.org/officeDocument/2006/relationships/tags" Target="../tags/tag84.xml"/><Relationship Id="rId2" Type="http://schemas.openxmlformats.org/officeDocument/2006/relationships/image" Target="../media/image102.png"/><Relationship Id="rId1" Type="http://schemas.openxmlformats.org/officeDocument/2006/relationships/tags" Target="../tags/tag83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6.png"/><Relationship Id="rId1" Type="http://schemas.openxmlformats.org/officeDocument/2006/relationships/tags" Target="../tags/tag87.xml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tags" Target="../tags/tag91.xml"/><Relationship Id="rId6" Type="http://schemas.openxmlformats.org/officeDocument/2006/relationships/image" Target="../media/image109.png"/><Relationship Id="rId5" Type="http://schemas.openxmlformats.org/officeDocument/2006/relationships/tags" Target="../tags/tag90.xml"/><Relationship Id="rId4" Type="http://schemas.openxmlformats.org/officeDocument/2006/relationships/image" Target="../media/image108.png"/><Relationship Id="rId3" Type="http://schemas.openxmlformats.org/officeDocument/2006/relationships/tags" Target="../tags/tag89.xml"/><Relationship Id="rId2" Type="http://schemas.openxmlformats.org/officeDocument/2006/relationships/image" Target="../media/image107.png"/><Relationship Id="rId1" Type="http://schemas.openxmlformats.org/officeDocument/2006/relationships/tags" Target="../tags/tag88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0.png"/><Relationship Id="rId1" Type="http://schemas.openxmlformats.org/officeDocument/2006/relationships/tags" Target="../tags/tag92.xml"/></Relationships>
</file>

<file path=ppt/slides/_rels/slide8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9.xml"/><Relationship Id="rId6" Type="http://schemas.openxmlformats.org/officeDocument/2006/relationships/image" Target="../media/image105.png"/><Relationship Id="rId5" Type="http://schemas.openxmlformats.org/officeDocument/2006/relationships/tags" Target="../tags/tag95.xml"/><Relationship Id="rId4" Type="http://schemas.openxmlformats.org/officeDocument/2006/relationships/image" Target="../media/image112.png"/><Relationship Id="rId3" Type="http://schemas.openxmlformats.org/officeDocument/2006/relationships/tags" Target="../tags/tag94.xml"/><Relationship Id="rId2" Type="http://schemas.openxmlformats.org/officeDocument/2006/relationships/image" Target="../media/image111.png"/><Relationship Id="rId1" Type="http://schemas.openxmlformats.org/officeDocument/2006/relationships/tags" Target="../tags/tag93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image" Target="../media/image113.png"/><Relationship Id="rId1" Type="http://schemas.openxmlformats.org/officeDocument/2006/relationships/tags" Target="../tags/tag96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image" Target="../media/image114.png"/><Relationship Id="rId1" Type="http://schemas.openxmlformats.org/officeDocument/2006/relationships/tags" Target="../tags/tag9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4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5.emf"/><Relationship Id="rId1" Type="http://schemas.openxmlformats.org/officeDocument/2006/relationships/oleObject" Target="../embeddings/oleObject48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50" name="文本框 2049"/>
          <p:cNvSpPr txBox="1"/>
          <p:nvPr/>
        </p:nvSpPr>
        <p:spPr>
          <a:xfrm>
            <a:off x="914400" y="514350"/>
            <a:ext cx="7105650" cy="579438"/>
          </a:xfrm>
          <a:prstGeom prst="rect">
            <a:avLst/>
          </a:prstGeom>
          <a:solidFill>
            <a:schemeClr val="hlink"/>
          </a:solidFill>
          <a:ln w="9525">
            <a:noFill/>
          </a:ln>
          <a:effectLst>
            <a:prstShdw prst="shdw17" dist="17961" dir="2699999">
              <a:srgbClr val="7A7A99"/>
            </a:prstShdw>
          </a:effectLst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latin typeface="Times New Roman" panose="02020603050405020304" pitchFamily="18" charset="0"/>
                <a:ea typeface="宋体" panose="02010600030101010101" pitchFamily="2" charset="-122"/>
              </a:rPr>
              <a:t>第三章  电阻电路的一般分析方法</a:t>
            </a:r>
            <a:endParaRPr lang="zh-CN" altLang="en-US" sz="3200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087" name="矩形 2086">
            <a:hlinkClick r:id="rId1" action="ppaction://hlinksldjump"/>
          </p:cNvPr>
          <p:cNvSpPr/>
          <p:nvPr/>
        </p:nvSpPr>
        <p:spPr>
          <a:xfrm>
            <a:off x="1341438" y="2552700"/>
            <a:ext cx="5757862" cy="576263"/>
          </a:xfrm>
          <a:prstGeom prst="rect">
            <a:avLst/>
          </a:prstGeom>
          <a:solidFill>
            <a:srgbClr val="66FFFF"/>
          </a:solidFill>
          <a:ln w="9525">
            <a:noFill/>
          </a:ln>
          <a:effectLst>
            <a:prstShdw prst="shdw17" dist="17961" dir="2699999">
              <a:srgbClr val="3D9999"/>
            </a:prstShdw>
          </a:effectLst>
        </p:spPr>
        <p:txBody>
          <a:bodyPr wrap="none" anchor="ctr" anchorCtr="0"/>
          <a:p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§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3. 2 KCL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和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KVL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的独立方程数</a:t>
            </a: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endParaRPr lang="zh-CN" altLang="en-US" sz="2800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088" name="矩形 2087">
            <a:hlinkClick r:id="rId2" action="ppaction://hlinksldjump"/>
          </p:cNvPr>
          <p:cNvSpPr/>
          <p:nvPr/>
        </p:nvSpPr>
        <p:spPr>
          <a:xfrm>
            <a:off x="1346200" y="3429000"/>
            <a:ext cx="5757863" cy="576263"/>
          </a:xfrm>
          <a:prstGeom prst="rect">
            <a:avLst/>
          </a:prstGeom>
          <a:solidFill>
            <a:srgbClr val="66FFFF"/>
          </a:solidFill>
          <a:ln w="9525">
            <a:noFill/>
          </a:ln>
          <a:effectLst>
            <a:prstShdw prst="shdw17" dist="17961" dir="2699999">
              <a:srgbClr val="3D9999"/>
            </a:prstShdw>
          </a:effectLst>
        </p:spPr>
        <p:txBody>
          <a:bodyPr wrap="none" anchor="ctr" anchorCtr="0"/>
          <a:p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§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3. 3  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支路电流法</a:t>
            </a:r>
            <a:endParaRPr lang="zh-CN" altLang="en-US" sz="2800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090" name="矩形 2089">
            <a:hlinkClick r:id="rId3" action="ppaction://hlinksldjump"/>
          </p:cNvPr>
          <p:cNvSpPr/>
          <p:nvPr/>
        </p:nvSpPr>
        <p:spPr>
          <a:xfrm>
            <a:off x="1341438" y="4325938"/>
            <a:ext cx="5757862" cy="576262"/>
          </a:xfrm>
          <a:prstGeom prst="rect">
            <a:avLst/>
          </a:prstGeom>
          <a:solidFill>
            <a:srgbClr val="66FFFF"/>
          </a:solidFill>
          <a:ln w="9525">
            <a:noFill/>
          </a:ln>
          <a:effectLst>
            <a:prstShdw prst="shdw17" dist="17961" dir="2699999">
              <a:srgbClr val="3D9999"/>
            </a:prstShdw>
          </a:effectLst>
        </p:spPr>
        <p:txBody>
          <a:bodyPr wrap="none" anchor="ctr" anchorCtr="0"/>
          <a:p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§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3. 4  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网孔电流法和回路电流法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092" name="矩形 2091"/>
          <p:cNvSpPr/>
          <p:nvPr/>
        </p:nvSpPr>
        <p:spPr>
          <a:xfrm>
            <a:off x="1341438" y="5173663"/>
            <a:ext cx="5757862" cy="576262"/>
          </a:xfrm>
          <a:prstGeom prst="rect">
            <a:avLst/>
          </a:prstGeom>
          <a:solidFill>
            <a:srgbClr val="66FFFF"/>
          </a:solidFill>
          <a:ln w="9525">
            <a:noFill/>
          </a:ln>
          <a:effectLst>
            <a:prstShdw prst="shdw17" dist="17961" dir="2699999">
              <a:srgbClr val="3D9999"/>
            </a:prstShdw>
          </a:effectLst>
        </p:spPr>
        <p:txBody>
          <a:bodyPr wrap="none" anchor="ctr" anchorCtr="0"/>
          <a:p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§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3. 5  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结点电压法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093" name="矩形 2092">
            <a:hlinkClick r:id="rId1" action="ppaction://hlinksldjump"/>
          </p:cNvPr>
          <p:cNvSpPr/>
          <p:nvPr/>
        </p:nvSpPr>
        <p:spPr>
          <a:xfrm>
            <a:off x="1341438" y="1728788"/>
            <a:ext cx="5757862" cy="576262"/>
          </a:xfrm>
          <a:prstGeom prst="rect">
            <a:avLst/>
          </a:prstGeom>
          <a:solidFill>
            <a:srgbClr val="66FFFF"/>
          </a:solidFill>
          <a:ln w="9525">
            <a:noFill/>
          </a:ln>
          <a:effectLst>
            <a:prstShdw prst="shdw17" dist="17961" dir="2699999">
              <a:srgbClr val="3D9999"/>
            </a:prstShdw>
          </a:effectLst>
        </p:spPr>
        <p:txBody>
          <a:bodyPr wrap="none" anchor="ctr" anchorCtr="0"/>
          <a:p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§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3. 1 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电路的图 </a:t>
            </a:r>
            <a:endParaRPr lang="zh-CN" altLang="en-US" sz="2800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103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spcBef>
                <a:spcPct val="50000"/>
              </a:spcBef>
            </a:pPr>
            <a:fld id="{9A0DB2DC-4C9A-4742-B13C-FB6460FD3503}" type="slidenum">
              <a:rPr lang="zh-CN" altLang="zh-CN" sz="1400" dirty="0"/>
            </a:fld>
            <a:endParaRPr lang="zh-CN" altLang="zh-CN" sz="14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bldLvl="0" animBg="1"/>
      <p:bldP spid="2087" grpId="0" bldLvl="0" animBg="1"/>
      <p:bldP spid="2088" grpId="0" bldLvl="0" animBg="1"/>
      <p:bldP spid="2090" grpId="0" bldLvl="0" animBg="1"/>
      <p:bldP spid="2092" grpId="0" bldLvl="0" animBg="1"/>
      <p:bldP spid="2093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4275" name="文本框 54274"/>
          <p:cNvSpPr txBox="1"/>
          <p:nvPr/>
        </p:nvSpPr>
        <p:spPr>
          <a:xfrm>
            <a:off x="381000" y="819150"/>
            <a:ext cx="8458200" cy="85883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目的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：找出</a:t>
            </a:r>
            <a:r>
              <a:rPr lang="zh-CN" altLang="en-US" b="1" dirty="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一般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对任何线性电路均适用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的求解线性网络的</a:t>
            </a:r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zh-CN" altLang="en-US" b="1" dirty="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          系统方法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易于计算机编程序求解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  <a:r>
              <a:rPr lang="en-US" altLang="zh-CN" b="1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。</a:t>
            </a:r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4276" name="文本框 54275"/>
          <p:cNvSpPr txBox="1"/>
          <p:nvPr/>
        </p:nvSpPr>
        <p:spPr>
          <a:xfrm>
            <a:off x="361950" y="1733550"/>
            <a:ext cx="78105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对象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：含独立源、受控源的</a:t>
            </a:r>
            <a:r>
              <a:rPr lang="zh-CN" altLang="en-US" b="1" dirty="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电阻网络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的直流稳态解。 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4277" name="文本框 54276"/>
          <p:cNvSpPr txBox="1"/>
          <p:nvPr/>
        </p:nvSpPr>
        <p:spPr>
          <a:xfrm>
            <a:off x="381000" y="2266950"/>
            <a:ext cx="66675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应用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：主要用于复杂的线性电路的求解。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4278" name="文本框 54277"/>
          <p:cNvSpPr txBox="1"/>
          <p:nvPr/>
        </p:nvSpPr>
        <p:spPr>
          <a:xfrm>
            <a:off x="457200" y="4518025"/>
            <a:ext cx="8382000" cy="156845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        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复杂电路的分析法就是根据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KCL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KVL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及元件电压和电流关系列方程、解方程。根据列方程时所选变量的不同可分为</a:t>
            </a:r>
            <a:r>
              <a:rPr lang="zh-CN" altLang="en-US" b="1" dirty="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支路电流法、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回路电流法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和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结点电压法</a:t>
            </a:r>
            <a:r>
              <a:rPr lang="zh-CN" altLang="en-US" b="1" dirty="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。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4280" name="文本框 54279"/>
          <p:cNvSpPr txBox="1"/>
          <p:nvPr/>
        </p:nvSpPr>
        <p:spPr>
          <a:xfrm>
            <a:off x="1020763" y="3429000"/>
            <a:ext cx="14478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电路性质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4281" name="文本框 54280"/>
          <p:cNvSpPr txBox="1"/>
          <p:nvPr/>
        </p:nvSpPr>
        <p:spPr>
          <a:xfrm>
            <a:off x="2865438" y="3032125"/>
            <a:ext cx="4019550" cy="8223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元件特性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约束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  <a:endParaRPr lang="en-US" altLang="zh-CN" b="1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   (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对电阻电路，即欧姆定律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  <a:endParaRPr lang="en-US" altLang="zh-CN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4282" name="文本框 54281"/>
          <p:cNvSpPr txBox="1"/>
          <p:nvPr/>
        </p:nvSpPr>
        <p:spPr>
          <a:xfrm>
            <a:off x="2865438" y="3870325"/>
            <a:ext cx="35052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结构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—KCL</a:t>
            </a:r>
            <a:r>
              <a:rPr lang="zh-CN" altLang="en-US" b="1"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KVL</a:t>
            </a:r>
            <a:endParaRPr lang="en-US" altLang="zh-CN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4283" name="矩形 54282"/>
          <p:cNvSpPr/>
          <p:nvPr/>
        </p:nvSpPr>
        <p:spPr>
          <a:xfrm>
            <a:off x="7312025" y="3429000"/>
            <a:ext cx="140970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相互独立</a:t>
            </a:r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4287" name="文本框 54286"/>
          <p:cNvSpPr txBox="1"/>
          <p:nvPr/>
        </p:nvSpPr>
        <p:spPr>
          <a:xfrm>
            <a:off x="361950" y="2895600"/>
            <a:ext cx="16002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基础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：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4289" name="右大括号 54288"/>
          <p:cNvSpPr/>
          <p:nvPr/>
        </p:nvSpPr>
        <p:spPr>
          <a:xfrm>
            <a:off x="6872288" y="2833688"/>
            <a:ext cx="198437" cy="1636712"/>
          </a:xfrm>
          <a:prstGeom prst="rightBrace">
            <a:avLst>
              <a:gd name="adj1" fmla="val 68580"/>
              <a:gd name="adj2" fmla="val 50060"/>
            </a:avLst>
          </a:prstGeom>
          <a:solidFill>
            <a:srgbClr val="00CCFF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p>
            <a:endParaRPr lang="zh-CN" altLang="en-US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4290" name="右大括号 54289"/>
          <p:cNvSpPr/>
          <p:nvPr/>
        </p:nvSpPr>
        <p:spPr>
          <a:xfrm flipH="1">
            <a:off x="2528888" y="2894013"/>
            <a:ext cx="198437" cy="1636712"/>
          </a:xfrm>
          <a:prstGeom prst="rightBrace">
            <a:avLst>
              <a:gd name="adj1" fmla="val 68580"/>
              <a:gd name="adj2" fmla="val 50060"/>
            </a:avLst>
          </a:prstGeom>
          <a:solidFill>
            <a:srgbClr val="00CCFF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p>
            <a:endParaRPr lang="zh-CN" altLang="en-US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13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spcBef>
                <a:spcPct val="50000"/>
              </a:spcBef>
            </a:pPr>
            <a:fld id="{9A0DB2DC-4C9A-4742-B13C-FB6460FD3503}" type="slidenum">
              <a:rPr lang="zh-CN" altLang="zh-CN" sz="1400" dirty="0"/>
            </a:fld>
            <a:endParaRPr lang="zh-CN" altLang="zh-CN" sz="14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"/>
                                        <p:tgtEl>
                                          <p:spTgt spid="54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"/>
                                        <p:tgtEl>
                                          <p:spTgt spid="54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"/>
                                        <p:tgtEl>
                                          <p:spTgt spid="54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542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" fill="hold"/>
                                        <p:tgtEl>
                                          <p:spTgt spid="54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4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4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4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4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4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4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4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4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4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4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4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4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75"/>
                                        <p:tgtEl>
                                          <p:spTgt spid="54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/>
      <p:bldP spid="54276" grpId="0"/>
      <p:bldP spid="54277" grpId="0"/>
      <p:bldP spid="54278" grpId="0"/>
      <p:bldP spid="54280" grpId="0"/>
      <p:bldP spid="54281" grpId="0"/>
      <p:bldP spid="54282" grpId="0"/>
      <p:bldP spid="54283" grpId="0"/>
      <p:bldP spid="5428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8850" name="矩形 78849"/>
          <p:cNvSpPr/>
          <p:nvPr/>
        </p:nvSpPr>
        <p:spPr>
          <a:xfrm>
            <a:off x="1341438" y="204788"/>
            <a:ext cx="6872287" cy="579437"/>
          </a:xfrm>
          <a:prstGeom prst="rect">
            <a:avLst/>
          </a:prstGeom>
          <a:solidFill>
            <a:srgbClr val="FF99CC"/>
          </a:solidFill>
          <a:ln w="9525">
            <a:noFill/>
          </a:ln>
          <a:effectLst>
            <a:outerShdw dist="107763" dir="13499999" algn="ctr" rotWithShape="0">
              <a:srgbClr val="808080"/>
            </a:outerShdw>
          </a:effectLst>
        </p:spPr>
        <p:txBody>
          <a:bodyPr anchor="t" anchorCtr="0"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§</a:t>
            </a: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</a:rPr>
              <a:t>3-1</a:t>
            </a:r>
            <a:r>
              <a:rPr lang="zh-CN" altLang="en-US" sz="3200" b="1" dirty="0">
                <a:latin typeface="Times New Roman" panose="02020603050405020304" pitchFamily="18" charset="0"/>
                <a:ea typeface="宋体" panose="02010600030101010101" pitchFamily="2" charset="-122"/>
              </a:rPr>
              <a:t>电路的图（</a:t>
            </a:r>
            <a:r>
              <a:rPr lang="en-US" altLang="zh-CN" sz="3200" b="1">
                <a:latin typeface="Times New Roman" panose="02020603050405020304" pitchFamily="18" charset="0"/>
                <a:ea typeface="宋体" panose="02010600030101010101" pitchFamily="2" charset="-122"/>
              </a:rPr>
              <a:t>Graph</a:t>
            </a:r>
            <a:r>
              <a: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</a:rPr>
              <a:t>）</a:t>
            </a:r>
            <a:endParaRPr lang="zh-CN" altLang="en-US" sz="2800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8853" name="文本框 78852"/>
          <p:cNvSpPr txBox="1"/>
          <p:nvPr/>
        </p:nvSpPr>
        <p:spPr>
          <a:xfrm>
            <a:off x="4695825" y="1003300"/>
            <a:ext cx="3840163" cy="14065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zh-CN" altLang="en-US" b="1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图（</a:t>
            </a:r>
            <a:r>
              <a:rPr lang="en-US" altLang="zh-CN" b="1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G</a:t>
            </a:r>
            <a:r>
              <a:rPr lang="zh-CN" altLang="en-US" b="1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）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：结点和支路的一个集合，每条支路的两端都连接到相应的结点上。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8855" name="矩形 78854"/>
          <p:cNvSpPr/>
          <p:nvPr/>
        </p:nvSpPr>
        <p:spPr>
          <a:xfrm>
            <a:off x="4662488" y="2606675"/>
            <a:ext cx="3860800" cy="82232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这里的支路是抽象的线段，</a:t>
            </a:r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可以是直线也可以是曲线。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6148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71450" y="1279525"/>
            <a:ext cx="3990975" cy="48625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49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413250" y="3527425"/>
            <a:ext cx="3890963" cy="29352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50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spcBef>
                <a:spcPct val="50000"/>
              </a:spcBef>
            </a:pPr>
            <a:fld id="{9A0DB2DC-4C9A-4742-B13C-FB6460FD3503}" type="slidenum">
              <a:rPr lang="zh-CN" altLang="zh-CN" sz="1400" dirty="0"/>
            </a:fld>
            <a:endParaRPr lang="zh-CN" altLang="zh-CN" sz="14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"/>
                                        <p:tgtEl>
                                          <p:spTgt spid="78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88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88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0" grpId="0" animBg="1"/>
      <p:bldP spid="78853" grpId="0"/>
      <p:bldP spid="7885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0898" name="矩形 80897"/>
          <p:cNvSpPr/>
          <p:nvPr/>
        </p:nvSpPr>
        <p:spPr>
          <a:xfrm>
            <a:off x="568325" y="276225"/>
            <a:ext cx="815022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有时为了需要，可以把元件的串联组合作为一条支路处理。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0901" name="矩形 80900"/>
          <p:cNvSpPr/>
          <p:nvPr/>
        </p:nvSpPr>
        <p:spPr>
          <a:xfrm>
            <a:off x="187325" y="4573588"/>
            <a:ext cx="8121650" cy="15684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       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在图的定义中，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结点和支路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各自是一个整体，但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任一条支路必须终止在结点上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。移去一条支路并不意味着同时把它连接的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结点也移去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，所以允许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有孤立的结点存在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。若移去一个结点，则应当把与该结点连接的全部支路都移去。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171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spcBef>
                <a:spcPct val="50000"/>
              </a:spcBef>
            </a:pPr>
            <a:fld id="{9A0DB2DC-4C9A-4742-B13C-FB6460FD3503}" type="slidenum">
              <a:rPr lang="zh-CN" altLang="zh-CN" sz="1400" dirty="0"/>
            </a:fld>
            <a:endParaRPr lang="zh-CN" altLang="zh-CN" sz="1400" dirty="0"/>
          </a:p>
        </p:txBody>
      </p:sp>
      <p:pic>
        <p:nvPicPr>
          <p:cNvPr id="7172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36563" y="874713"/>
            <a:ext cx="7785100" cy="32654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08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08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09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09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8" grpId="0"/>
      <p:bldP spid="8090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22" name="矩形 81921"/>
          <p:cNvSpPr/>
          <p:nvPr/>
        </p:nvSpPr>
        <p:spPr>
          <a:xfrm>
            <a:off x="317500" y="319088"/>
            <a:ext cx="3756025" cy="519112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2800" b="1" dirty="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二、无向图、有向图：</a:t>
            </a:r>
            <a:endParaRPr lang="zh-CN" altLang="en-US" sz="2800" b="1" dirty="0">
              <a:solidFill>
                <a:srgbClr val="3333FF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1923" name="矩形 81922"/>
          <p:cNvSpPr/>
          <p:nvPr/>
        </p:nvSpPr>
        <p:spPr>
          <a:xfrm>
            <a:off x="3705225" y="2243138"/>
            <a:ext cx="4949825" cy="1198562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支路的方向即该支路的电流</a:t>
            </a:r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（和电压）的参考方向。电压电流取关联参考方向。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1924" name="矩形 81923"/>
          <p:cNvSpPr/>
          <p:nvPr/>
        </p:nvSpPr>
        <p:spPr>
          <a:xfrm>
            <a:off x="1906588" y="838200"/>
            <a:ext cx="5330825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未赋予支路方向的图称为无向图。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1927" name="矩形 81926"/>
          <p:cNvSpPr/>
          <p:nvPr/>
        </p:nvSpPr>
        <p:spPr>
          <a:xfrm>
            <a:off x="2006600" y="1527175"/>
            <a:ext cx="5330825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赋予支路方向的图称为有向图。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197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spcBef>
                <a:spcPct val="50000"/>
              </a:spcBef>
            </a:pPr>
            <a:fld id="{9A0DB2DC-4C9A-4742-B13C-FB6460FD3503}" type="slidenum">
              <a:rPr lang="zh-CN" altLang="zh-CN" sz="1400" dirty="0"/>
            </a:fld>
            <a:endParaRPr lang="zh-CN" altLang="zh-CN" sz="1400" dirty="0"/>
          </a:p>
        </p:txBody>
      </p:sp>
      <p:pic>
        <p:nvPicPr>
          <p:cNvPr id="8198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7150" y="2740025"/>
            <a:ext cx="3019425" cy="34607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199" name="图片 4" descr="J06Z3L[(WV@D))A[7%M26%L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503738" y="3586163"/>
            <a:ext cx="2667000" cy="31575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9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1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1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2" grpId="0"/>
      <p:bldP spid="81923" grpId="0"/>
      <p:bldP spid="81924" grpId="0"/>
      <p:bldP spid="819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2946" name="矩形 82945"/>
          <p:cNvSpPr/>
          <p:nvPr/>
        </p:nvSpPr>
        <p:spPr>
          <a:xfrm>
            <a:off x="1341438" y="204788"/>
            <a:ext cx="6872287" cy="579437"/>
          </a:xfrm>
          <a:prstGeom prst="rect">
            <a:avLst/>
          </a:prstGeom>
          <a:solidFill>
            <a:srgbClr val="FF99CC"/>
          </a:solidFill>
          <a:ln w="9525">
            <a:noFill/>
          </a:ln>
          <a:effectLst>
            <a:outerShdw dist="107763" dir="13499999" algn="ctr" rotWithShape="0">
              <a:srgbClr val="808080"/>
            </a:outerShdw>
          </a:effectLst>
        </p:spPr>
        <p:txBody>
          <a:bodyPr anchor="t" anchorCtr="0"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§</a:t>
            </a: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</a:rPr>
              <a:t>3-2 </a:t>
            </a:r>
            <a:r>
              <a:rPr lang="en-US" altLang="zh-CN" sz="3200" b="1" dirty="0">
                <a:latin typeface="Times New Roman" panose="02020603050405020304" pitchFamily="18" charset="0"/>
                <a:ea typeface="宋体" panose="02010600030101010101" pitchFamily="2" charset="-122"/>
              </a:rPr>
              <a:t>KCL</a:t>
            </a:r>
            <a:r>
              <a:rPr lang="zh-CN" altLang="en-US" sz="32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和</a:t>
            </a:r>
            <a:r>
              <a:rPr lang="en-US" altLang="zh-CN" sz="3200" b="1" dirty="0">
                <a:latin typeface="Times New Roman" panose="02020603050405020304" pitchFamily="18" charset="0"/>
                <a:ea typeface="宋体" panose="02010600030101010101" pitchFamily="2" charset="-122"/>
              </a:rPr>
              <a:t>KVL</a:t>
            </a:r>
            <a:r>
              <a:rPr lang="zh-CN" altLang="en-US" sz="3200" b="1" dirty="0">
                <a:latin typeface="Times New Roman" panose="02020603050405020304" pitchFamily="18" charset="0"/>
                <a:ea typeface="宋体" panose="02010600030101010101" pitchFamily="2" charset="-122"/>
              </a:rPr>
              <a:t>的独立方程数</a:t>
            </a:r>
            <a:endParaRPr lang="zh-CN" altLang="en-US" sz="2800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9218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538" y="995363"/>
            <a:ext cx="8885237" cy="58023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3970" name="文本框 83969"/>
          <p:cNvSpPr txBox="1"/>
          <p:nvPr/>
        </p:nvSpPr>
        <p:spPr>
          <a:xfrm>
            <a:off x="666750" y="966788"/>
            <a:ext cx="8153400" cy="22828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just">
              <a:lnSpc>
                <a:spcPct val="120000"/>
              </a:lnSpc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      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对有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个结点的电路，就有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个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KCL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方程。每条支路对应于两个结点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支路电流一个流进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一个流出。 如果将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个结点电流方程式相加</a:t>
            </a:r>
            <a:r>
              <a:rPr lang="zh-CN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必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得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0=0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，所以独立结点数最多为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–1)</a:t>
            </a:r>
            <a:r>
              <a:rPr lang="zh-CN" altLang="en-US" b="1">
                <a:latin typeface="Times New Roman" panose="02020603050405020304" pitchFamily="18" charset="0"/>
                <a:ea typeface="宋体" panose="02010600030101010101" pitchFamily="2" charset="-122"/>
              </a:rPr>
              <a:t>。</a:t>
            </a:r>
            <a:r>
              <a:rPr lang="zh-CN" altLang="en-US" b="1" u="sng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可以证明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：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此数目恰为</a:t>
            </a:r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en-US" altLang="zh-CN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–1)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个。即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个方程中的任何一个方程都可以从其余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–1)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个方程推出 来。</a:t>
            </a:r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3971" name="文本框 83970"/>
          <p:cNvSpPr txBox="1"/>
          <p:nvPr/>
        </p:nvSpPr>
        <p:spPr>
          <a:xfrm>
            <a:off x="590550" y="495300"/>
            <a:ext cx="249555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一般情况：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3972" name="矩形 83971"/>
          <p:cNvSpPr/>
          <p:nvPr/>
        </p:nvSpPr>
        <p:spPr>
          <a:xfrm>
            <a:off x="865188" y="3429000"/>
            <a:ext cx="6062662" cy="1004888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独立结点：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与独立方程对应的结点。</a:t>
            </a:r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                    任选</a:t>
            </a:r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en-US" altLang="zh-CN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–1)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个结点即为独立结点。</a:t>
            </a:r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3975" name="矩形 83974"/>
          <p:cNvSpPr/>
          <p:nvPr/>
        </p:nvSpPr>
        <p:spPr>
          <a:xfrm>
            <a:off x="698500" y="4833938"/>
            <a:ext cx="7566025" cy="1004887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独立的</a:t>
            </a:r>
            <a:r>
              <a:rPr lang="en-US" altLang="zh-CN" b="1" dirty="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KCL</a:t>
            </a:r>
            <a:r>
              <a:rPr lang="zh-CN" altLang="en-US" b="1" dirty="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方程数：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个结点的电路，在任意（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n-1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）个</a:t>
            </a:r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结点上可以得出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n-1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个独立的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KCL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方程。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245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spcBef>
                <a:spcPct val="50000"/>
              </a:spcBef>
            </a:pPr>
            <a:fld id="{9A0DB2DC-4C9A-4742-B13C-FB6460FD3503}" type="slidenum">
              <a:rPr lang="zh-CN" altLang="zh-CN" sz="1400" dirty="0"/>
            </a:fld>
            <a:endParaRPr lang="zh-CN" altLang="zh-CN" sz="14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39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39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39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39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39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39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39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39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0" grpId="0"/>
      <p:bldP spid="83971" grpId="0"/>
      <p:bldP spid="83972" grpId="0"/>
      <p:bldP spid="8397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4994" name="矩形 84993"/>
          <p:cNvSpPr/>
          <p:nvPr/>
        </p:nvSpPr>
        <p:spPr>
          <a:xfrm>
            <a:off x="258763" y="298450"/>
            <a:ext cx="3811587" cy="51911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2800" b="1" dirty="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二、</a:t>
            </a:r>
            <a:r>
              <a:rPr lang="en-US" altLang="zh-CN" sz="2800" b="1" dirty="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KVL</a:t>
            </a:r>
            <a:r>
              <a:rPr lang="zh-CN" altLang="en-US" sz="2800" b="1" dirty="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独立方程数：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5002" name="文本框 85001"/>
          <p:cNvSpPr txBox="1"/>
          <p:nvPr/>
        </p:nvSpPr>
        <p:spPr>
          <a:xfrm>
            <a:off x="379413" y="952500"/>
            <a:ext cx="8167687" cy="118745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从图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G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的某一个结点出发，沿着一些支路移动，从而到达另一结点（或回到原出发点），这样的一系列支路构成图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G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的一条</a:t>
            </a:r>
            <a:r>
              <a:rPr lang="zh-CN" altLang="en-US" b="1" u="sng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路径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。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11267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2433638"/>
            <a:ext cx="8670925" cy="44354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49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49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50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50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4" grpId="0"/>
      <p:bldP spid="8500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2289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2225" y="134938"/>
            <a:ext cx="8959850" cy="6570662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2" name="直接连接符 1"/>
          <p:cNvCxnSpPr/>
          <p:nvPr/>
        </p:nvCxnSpPr>
        <p:spPr>
          <a:xfrm flipV="1">
            <a:off x="1425575" y="1000760"/>
            <a:ext cx="2065655" cy="952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ransition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331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28613" y="206375"/>
            <a:ext cx="8616950" cy="64357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4337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47638" y="109538"/>
            <a:ext cx="9001125" cy="65436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9097" name="文本框 89096"/>
          <p:cNvSpPr txBox="1"/>
          <p:nvPr/>
        </p:nvSpPr>
        <p:spPr>
          <a:xfrm>
            <a:off x="866775" y="4535488"/>
            <a:ext cx="5884863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树支和连支一起构成图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G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的全部支路。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9098" name="文本框 89097"/>
          <p:cNvSpPr txBox="1"/>
          <p:nvPr/>
        </p:nvSpPr>
        <p:spPr>
          <a:xfrm>
            <a:off x="776288" y="5327650"/>
            <a:ext cx="7343775" cy="13112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这个图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G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有许多不同的树，但不论是哪一个树，树支数总是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。可以证明，任一个具有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个结点的连通图，它的任何一个树的树支数为（</a:t>
            </a:r>
            <a:r>
              <a:rPr lang="en-US" altLang="zh-CN" sz="2800" b="1" u="sng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n-1</a:t>
            </a:r>
            <a:r>
              <a:rPr lang="zh-CN" altLang="en-US" b="1">
                <a:latin typeface="Times New Roman" panose="02020603050405020304" pitchFamily="18" charset="0"/>
                <a:ea typeface="宋体" panose="02010600030101010101" pitchFamily="2" charset="-122"/>
              </a:rPr>
              <a:t>）。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5363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spcBef>
                <a:spcPct val="50000"/>
              </a:spcBef>
            </a:pPr>
            <a:fld id="{9A0DB2DC-4C9A-4742-B13C-FB6460FD3503}" type="slidenum">
              <a:rPr lang="zh-CN" altLang="zh-CN" sz="1400" dirty="0"/>
            </a:fld>
            <a:endParaRPr lang="zh-CN" altLang="zh-CN" sz="1400" dirty="0"/>
          </a:p>
        </p:txBody>
      </p:sp>
      <p:pic>
        <p:nvPicPr>
          <p:cNvPr id="15364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30188" y="84138"/>
            <a:ext cx="8682037" cy="41925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90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9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9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9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7" grpId="0"/>
      <p:bldP spid="8909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6385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96863" y="200025"/>
            <a:ext cx="8707437" cy="6477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09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spcBef>
                <a:spcPct val="50000"/>
              </a:spcBef>
            </a:pPr>
            <a:fld id="{9A0DB2DC-4C9A-4742-B13C-FB6460FD3503}" type="slidenum">
              <a:rPr lang="zh-CN" altLang="zh-CN" sz="1400" dirty="0"/>
            </a:fld>
            <a:endParaRPr lang="zh-CN" altLang="zh-CN" sz="1400" dirty="0"/>
          </a:p>
        </p:txBody>
      </p:sp>
      <p:pic>
        <p:nvPicPr>
          <p:cNvPr id="17410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46075" y="220663"/>
            <a:ext cx="8712200" cy="64849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62" name="文本框 92161"/>
          <p:cNvSpPr txBox="1"/>
          <p:nvPr/>
        </p:nvSpPr>
        <p:spPr>
          <a:xfrm>
            <a:off x="641350" y="493713"/>
            <a:ext cx="7634288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根据基本回路列出的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KVL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方程组是</a:t>
            </a:r>
            <a:r>
              <a:rPr lang="zh-CN" altLang="en-US" b="1" u="sng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独立方程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。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92164" name="文本框 92163"/>
          <p:cNvSpPr txBox="1"/>
          <p:nvPr/>
        </p:nvSpPr>
        <p:spPr>
          <a:xfrm>
            <a:off x="641350" y="1344613"/>
            <a:ext cx="7315200" cy="29337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indent="666750" algn="just">
              <a:lnSpc>
                <a:spcPct val="120000"/>
              </a:lnSpc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每增选一个回路使这个回路至少具有一条新支路。因这样所建立的方程不可能由原来方程导出，所以，肯定是独立的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充分条件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。</a:t>
            </a:r>
            <a:r>
              <a:rPr lang="zh-CN" altLang="en-US" b="1" u="sng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可以证明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: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结点数为</a:t>
            </a:r>
            <a:r>
              <a:rPr lang="zh-CN" altLang="en-US" b="1" i="1" dirty="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b="1" i="1" u="sng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，支路数为</a:t>
            </a:r>
            <a:r>
              <a:rPr lang="zh-CN" altLang="en-US" b="1" u="sng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b="1" i="1" u="sng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的连通图，其独立回路数 </a:t>
            </a:r>
            <a:r>
              <a:rPr lang="en-US" altLang="zh-CN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l </a:t>
            </a:r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</a:t>
            </a:r>
            <a:r>
              <a:rPr lang="zh-CN" altLang="en-US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 </a:t>
            </a:r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- </a:t>
            </a:r>
            <a:r>
              <a:rPr lang="en-US" altLang="zh-CN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+1</a:t>
            </a:r>
            <a:r>
              <a:rPr lang="zh-CN" altLang="en-US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）。</a:t>
            </a:r>
            <a:r>
              <a:rPr lang="zh-CN" altLang="en-US" b="1" u="sng" dirty="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通常取单孔回路，即网孔。</a:t>
            </a:r>
            <a:endParaRPr lang="zh-CN" altLang="en-US" b="1" u="sng" dirty="0">
              <a:solidFill>
                <a:srgbClr val="3333FF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indent="666750" algn="just">
              <a:lnSpc>
                <a:spcPct val="120000"/>
              </a:lnSpc>
              <a:spcBef>
                <a:spcPct val="50000"/>
              </a:spcBef>
            </a:pPr>
            <a:endParaRPr lang="zh-CN" altLang="en-US" b="1" u="sng" dirty="0">
              <a:solidFill>
                <a:srgbClr val="3333FF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92165" name="文本框 92164"/>
          <p:cNvSpPr txBox="1"/>
          <p:nvPr/>
        </p:nvSpPr>
        <p:spPr>
          <a:xfrm>
            <a:off x="641350" y="3730625"/>
            <a:ext cx="73152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平面电路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：可以画在平面上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不出现支路交叉的电路。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92166" name="文本框 92165"/>
          <p:cNvSpPr txBox="1"/>
          <p:nvPr/>
        </p:nvSpPr>
        <p:spPr>
          <a:xfrm>
            <a:off x="660400" y="4629150"/>
            <a:ext cx="6991350" cy="8223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marL="1809750" indent="-1809750">
              <a:spcBef>
                <a:spcPct val="50000"/>
              </a:spcBef>
            </a:pPr>
            <a:r>
              <a:rPr lang="zh-CN" altLang="en-US" b="1" dirty="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非平面电路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：在平面上无论将电路怎样画，总有支路相互交叉。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8437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spcBef>
                <a:spcPct val="50000"/>
              </a:spcBef>
            </a:pPr>
            <a:fld id="{9A0DB2DC-4C9A-4742-B13C-FB6460FD3503}" type="slidenum">
              <a:rPr lang="zh-CN" altLang="zh-CN" sz="1400" dirty="0"/>
            </a:fld>
            <a:endParaRPr lang="zh-CN" altLang="zh-CN" sz="14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2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2" grpId="0"/>
      <p:bldP spid="92164" grpId="0"/>
      <p:bldP spid="92165" grpId="0"/>
      <p:bldP spid="9216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7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spcBef>
                <a:spcPct val="50000"/>
              </a:spcBef>
            </a:pPr>
            <a:fld id="{9A0DB2DC-4C9A-4742-B13C-FB6460FD3503}" type="slidenum">
              <a:rPr lang="zh-CN" altLang="zh-CN" sz="1400" dirty="0"/>
            </a:fld>
            <a:endParaRPr lang="zh-CN" altLang="zh-CN" sz="1400" dirty="0"/>
          </a:p>
        </p:txBody>
      </p:sp>
      <p:pic>
        <p:nvPicPr>
          <p:cNvPr id="19458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39700" y="84138"/>
            <a:ext cx="8864600" cy="66214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4214" name="文本框 94213"/>
          <p:cNvSpPr txBox="1"/>
          <p:nvPr/>
        </p:nvSpPr>
        <p:spPr>
          <a:xfrm>
            <a:off x="641350" y="4029075"/>
            <a:ext cx="125571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5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、网孔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94215" name="文本框 94214"/>
          <p:cNvSpPr txBox="1"/>
          <p:nvPr/>
        </p:nvSpPr>
        <p:spPr>
          <a:xfrm>
            <a:off x="641350" y="4622800"/>
            <a:ext cx="8226425" cy="82232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b="1" u="sng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平面图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的一个网孔是它的一个自然的“孔”，它限定 的区域</a:t>
            </a:r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内不再有支路。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94217" name="文本框 94216"/>
          <p:cNvSpPr txBox="1"/>
          <p:nvPr/>
        </p:nvSpPr>
        <p:spPr>
          <a:xfrm>
            <a:off x="641350" y="5507038"/>
            <a:ext cx="7685088" cy="82232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支路（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5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）（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7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）（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7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8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）（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5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6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）</a:t>
            </a:r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6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8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9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）都是网孔。（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8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6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）等就不是网孔。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0484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spcBef>
                <a:spcPct val="50000"/>
              </a:spcBef>
            </a:pPr>
            <a:fld id="{9A0DB2DC-4C9A-4742-B13C-FB6460FD3503}" type="slidenum">
              <a:rPr lang="zh-CN" altLang="zh-CN" sz="1400" dirty="0"/>
            </a:fld>
            <a:endParaRPr lang="zh-CN" altLang="zh-CN" sz="1400" dirty="0"/>
          </a:p>
        </p:txBody>
      </p:sp>
      <p:pic>
        <p:nvPicPr>
          <p:cNvPr id="20485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74650" y="236538"/>
            <a:ext cx="8099425" cy="36560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94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94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94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4" grpId="0"/>
      <p:bldP spid="94215" grpId="0"/>
      <p:bldP spid="942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5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spcBef>
                <a:spcPct val="50000"/>
              </a:spcBef>
            </a:pPr>
            <a:fld id="{9A0DB2DC-4C9A-4742-B13C-FB6460FD3503}" type="slidenum">
              <a:rPr lang="zh-CN" altLang="zh-CN" sz="1400" dirty="0"/>
            </a:fld>
            <a:endParaRPr lang="zh-CN" altLang="zh-CN" sz="1400" dirty="0"/>
          </a:p>
        </p:txBody>
      </p:sp>
      <p:pic>
        <p:nvPicPr>
          <p:cNvPr id="21506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60350" y="0"/>
            <a:ext cx="8535988" cy="5838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29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spcBef>
                <a:spcPct val="50000"/>
              </a:spcBef>
            </a:pPr>
            <a:fld id="{9A0DB2DC-4C9A-4742-B13C-FB6460FD3503}" type="slidenum">
              <a:rPr lang="zh-CN" altLang="zh-CN" sz="1400" dirty="0"/>
            </a:fld>
            <a:endParaRPr lang="zh-CN" altLang="zh-CN" sz="1400" dirty="0"/>
          </a:p>
        </p:txBody>
      </p:sp>
      <p:pic>
        <p:nvPicPr>
          <p:cNvPr id="22530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19113" y="290513"/>
            <a:ext cx="8539162" cy="64150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3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spcBef>
                <a:spcPct val="50000"/>
              </a:spcBef>
            </a:pPr>
            <a:fld id="{9A0DB2DC-4C9A-4742-B13C-FB6460FD3503}" type="slidenum">
              <a:rPr lang="zh-CN" altLang="zh-CN" sz="1400" dirty="0"/>
            </a:fld>
            <a:endParaRPr lang="zh-CN" altLang="zh-CN" sz="1400" dirty="0"/>
          </a:p>
        </p:txBody>
      </p:sp>
      <p:pic>
        <p:nvPicPr>
          <p:cNvPr id="23554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03213" y="404813"/>
            <a:ext cx="8701087" cy="55657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81" name="文本框 40980"/>
          <p:cNvSpPr txBox="1"/>
          <p:nvPr/>
        </p:nvSpPr>
        <p:spPr>
          <a:xfrm>
            <a:off x="350838" y="1722438"/>
            <a:ext cx="850265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一、</a:t>
            </a:r>
            <a:r>
              <a:rPr lang="zh-CN" altLang="zh-CN" b="1" u="sng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2b法</a:t>
            </a:r>
            <a:r>
              <a:rPr lang="zh-CN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：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以支路电压和支路电流为电路变量列写方程的方法。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1047" name="矩形 41046"/>
          <p:cNvSpPr/>
          <p:nvPr/>
        </p:nvSpPr>
        <p:spPr>
          <a:xfrm>
            <a:off x="1204913" y="188913"/>
            <a:ext cx="6872287" cy="1311275"/>
          </a:xfrm>
          <a:prstGeom prst="rect">
            <a:avLst/>
          </a:prstGeom>
          <a:solidFill>
            <a:srgbClr val="FF99CC"/>
          </a:solidFill>
          <a:ln w="9525">
            <a:noFill/>
          </a:ln>
          <a:effectLst>
            <a:outerShdw dist="107763" dir="13499999" algn="ctr" rotWithShape="0">
              <a:srgbClr val="808080"/>
            </a:outerShdw>
          </a:effectLst>
        </p:spPr>
        <p:txBody>
          <a:bodyPr anchor="t" anchorCtr="0"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§</a:t>
            </a: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</a:rPr>
              <a:t>3-</a:t>
            </a:r>
            <a:r>
              <a:rPr lang="en-US" altLang="zh-CN" sz="3200" b="1" dirty="0">
                <a:latin typeface="Times New Roman" panose="02020603050405020304" pitchFamily="18" charset="0"/>
                <a:ea typeface="宋体" panose="02010600030101010101" pitchFamily="2" charset="-122"/>
              </a:rPr>
              <a:t>3 </a:t>
            </a:r>
            <a:r>
              <a:rPr lang="zh-CN" altLang="en-US" sz="3200" b="1" dirty="0">
                <a:latin typeface="Times New Roman" panose="02020603050405020304" pitchFamily="18" charset="0"/>
                <a:ea typeface="宋体" panose="02010600030101010101" pitchFamily="2" charset="-122"/>
              </a:rPr>
              <a:t>支路电流法</a:t>
            </a:r>
            <a:endParaRPr lang="zh-CN" altLang="en-US" sz="32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ctr">
              <a:spcBef>
                <a:spcPct val="50000"/>
              </a:spcBef>
            </a:pPr>
            <a:r>
              <a:rPr lang="zh-CN" altLang="en-US" sz="32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3200" b="1">
                <a:latin typeface="Times New Roman" panose="02020603050405020304" pitchFamily="18" charset="0"/>
                <a:ea typeface="宋体" panose="02010600030101010101" pitchFamily="2" charset="-122"/>
              </a:rPr>
              <a:t>(branch current method )</a:t>
            </a:r>
            <a:endParaRPr lang="en-US" altLang="zh-CN" sz="3200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1048" name="文本框 41047"/>
          <p:cNvSpPr txBox="1"/>
          <p:nvPr/>
        </p:nvSpPr>
        <p:spPr>
          <a:xfrm>
            <a:off x="641350" y="2590800"/>
            <a:ext cx="7786688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结点数为</a:t>
            </a:r>
            <a:r>
              <a:rPr lang="zh-CN" altLang="en-US" b="1" i="1" dirty="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b="1" i="1" u="sng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，支路数为</a:t>
            </a:r>
            <a:r>
              <a:rPr lang="zh-CN" altLang="en-US" b="1" u="sng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b="1" i="1" u="sng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的连通图，总共 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b 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个未知数。</a:t>
            </a:r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1050" name="文本框 41049"/>
          <p:cNvSpPr txBox="1"/>
          <p:nvPr/>
        </p:nvSpPr>
        <p:spPr>
          <a:xfrm>
            <a:off x="641350" y="3659188"/>
            <a:ext cx="3333750" cy="519112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KCL</a:t>
            </a:r>
            <a:r>
              <a:rPr lang="zh-CN" altLang="en-US" b="1">
                <a:latin typeface="Times New Roman" panose="02020603050405020304" pitchFamily="18" charset="0"/>
                <a:ea typeface="宋体" panose="02010600030101010101" pitchFamily="2" charset="-122"/>
              </a:rPr>
              <a:t>：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n 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</a:rPr>
              <a:t>–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 1 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个方程。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1053" name="文本框 41052"/>
          <p:cNvSpPr txBox="1"/>
          <p:nvPr/>
        </p:nvSpPr>
        <p:spPr>
          <a:xfrm>
            <a:off x="641350" y="4603750"/>
            <a:ext cx="7889875" cy="51911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KVL</a:t>
            </a:r>
            <a:r>
              <a:rPr lang="zh-CN" altLang="en-US" b="1">
                <a:latin typeface="Times New Roman" panose="02020603050405020304" pitchFamily="18" charset="0"/>
                <a:ea typeface="宋体" panose="02010600030101010101" pitchFamily="2" charset="-122"/>
              </a:rPr>
              <a:t>：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</a:rPr>
              <a:t>–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n + 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1 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个方程。其独立回路数 </a:t>
            </a:r>
            <a:r>
              <a:rPr lang="en-US" altLang="zh-CN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l </a:t>
            </a:r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</a:t>
            </a:r>
            <a:r>
              <a:rPr lang="zh-CN" altLang="en-US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 </a:t>
            </a:r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- </a:t>
            </a:r>
            <a:r>
              <a:rPr lang="en-US" altLang="zh-CN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+1</a:t>
            </a:r>
            <a:r>
              <a:rPr lang="zh-CN" altLang="en-US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）。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1055" name="文本框 41054"/>
          <p:cNvSpPr txBox="1"/>
          <p:nvPr/>
        </p:nvSpPr>
        <p:spPr>
          <a:xfrm>
            <a:off x="641350" y="5486400"/>
            <a:ext cx="333375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VCR</a:t>
            </a:r>
            <a:r>
              <a:rPr lang="zh-CN" altLang="en-US" b="1">
                <a:latin typeface="Times New Roman" panose="02020603050405020304" pitchFamily="18" charset="0"/>
                <a:ea typeface="宋体" panose="02010600030101010101" pitchFamily="2" charset="-122"/>
              </a:rPr>
              <a:t>：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个方程。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1058" name="文本框 41057"/>
          <p:cNvSpPr txBox="1"/>
          <p:nvPr/>
        </p:nvSpPr>
        <p:spPr>
          <a:xfrm>
            <a:off x="3613150" y="5699125"/>
            <a:ext cx="5103813" cy="100488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总计方程数为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2b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，与未知数相等。</a:t>
            </a:r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这种方法，称为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2b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法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。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4584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spcBef>
                <a:spcPct val="50000"/>
              </a:spcBef>
            </a:pPr>
            <a:fld id="{9A0DB2DC-4C9A-4742-B13C-FB6460FD3503}" type="slidenum">
              <a:rPr lang="zh-CN" altLang="zh-CN" sz="1400" dirty="0"/>
            </a:fld>
            <a:endParaRPr lang="zh-CN" altLang="zh-CN" sz="14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"/>
                                        <p:tgtEl>
                                          <p:spTgt spid="40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"/>
                                        <p:tgtEl>
                                          <p:spTgt spid="41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1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1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1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1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1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1" grpId="0"/>
      <p:bldP spid="41047" grpId="0" animBg="1"/>
      <p:bldP spid="41048" grpId="0"/>
      <p:bldP spid="41050" grpId="0"/>
      <p:bldP spid="41053" grpId="0"/>
      <p:bldP spid="41055" grpId="0"/>
      <p:bldP spid="4105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5601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17475" y="125413"/>
            <a:ext cx="8639175" cy="65182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6625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88925" y="231775"/>
            <a:ext cx="8569325" cy="6375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49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spcBef>
                <a:spcPct val="50000"/>
              </a:spcBef>
            </a:pPr>
            <a:fld id="{9A0DB2DC-4C9A-4742-B13C-FB6460FD3503}" type="slidenum">
              <a:rPr lang="zh-CN" altLang="zh-CN" sz="1400" dirty="0"/>
            </a:fld>
            <a:endParaRPr lang="zh-CN" altLang="zh-CN" sz="1400" dirty="0"/>
          </a:p>
        </p:txBody>
      </p:sp>
      <p:pic>
        <p:nvPicPr>
          <p:cNvPr id="27650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96850" y="192088"/>
            <a:ext cx="8734425" cy="65135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867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07963" y="146050"/>
            <a:ext cx="8799512" cy="65500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9697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27000" y="141288"/>
            <a:ext cx="8774113" cy="67167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21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spcBef>
                <a:spcPct val="50000"/>
              </a:spcBef>
            </a:pPr>
            <a:fld id="{9A0DB2DC-4C9A-4742-B13C-FB6460FD3503}" type="slidenum">
              <a:rPr lang="zh-CN" altLang="zh-CN" sz="1400" dirty="0"/>
            </a:fld>
            <a:endParaRPr lang="zh-CN" altLang="zh-CN" sz="1400" dirty="0"/>
          </a:p>
        </p:txBody>
      </p:sp>
      <p:pic>
        <p:nvPicPr>
          <p:cNvPr id="30722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46075" y="174625"/>
            <a:ext cx="8451850" cy="63404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1745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spcBef>
                <a:spcPct val="50000"/>
              </a:spcBef>
            </a:pPr>
            <a:fld id="{9A0DB2DC-4C9A-4742-B13C-FB6460FD3503}" type="slidenum">
              <a:rPr lang="zh-CN" altLang="zh-CN" sz="1400" dirty="0"/>
            </a:fld>
            <a:endParaRPr lang="zh-CN" altLang="zh-CN" sz="1400" dirty="0"/>
          </a:p>
        </p:txBody>
      </p:sp>
      <p:pic>
        <p:nvPicPr>
          <p:cNvPr id="31746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93675" y="520700"/>
            <a:ext cx="8709025" cy="56070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3426" name="文本框 103425"/>
          <p:cNvSpPr txBox="1"/>
          <p:nvPr/>
        </p:nvSpPr>
        <p:spPr>
          <a:xfrm>
            <a:off x="696913" y="304800"/>
            <a:ext cx="523875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支路电流法的一般步骤：</a:t>
            </a:r>
            <a:endParaRPr lang="zh-CN" altLang="en-US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3427" name="文本框 103426"/>
          <p:cNvSpPr txBox="1"/>
          <p:nvPr/>
        </p:nvSpPr>
        <p:spPr>
          <a:xfrm>
            <a:off x="1266825" y="976313"/>
            <a:ext cx="61722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(1) 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标定各支路电流的参考方向；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3428" name="文本框 103427"/>
          <p:cNvSpPr txBox="1"/>
          <p:nvPr/>
        </p:nvSpPr>
        <p:spPr>
          <a:xfrm>
            <a:off x="1266825" y="1466850"/>
            <a:ext cx="653415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(2) 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选定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lang="zh-CN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–1)个结点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，写出</a:t>
            </a:r>
            <a:r>
              <a:rPr lang="zh-CN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KCL方程；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3430" name="文本框 103429"/>
          <p:cNvSpPr txBox="1"/>
          <p:nvPr/>
        </p:nvSpPr>
        <p:spPr>
          <a:xfrm>
            <a:off x="1266825" y="3321050"/>
            <a:ext cx="584835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(4) 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求解上述方程，得到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个支路电流；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103435" name="组合 103434"/>
          <p:cNvGrpSpPr/>
          <p:nvPr/>
        </p:nvGrpSpPr>
        <p:grpSpPr>
          <a:xfrm>
            <a:off x="1266825" y="2027238"/>
            <a:ext cx="7546975" cy="1443037"/>
            <a:chOff x="798" y="1277"/>
            <a:chExt cx="4754" cy="909"/>
          </a:xfrm>
        </p:grpSpPr>
        <p:sp>
          <p:nvSpPr>
            <p:cNvPr id="32774" name="文本框 103428"/>
            <p:cNvSpPr txBox="1"/>
            <p:nvPr/>
          </p:nvSpPr>
          <p:spPr>
            <a:xfrm>
              <a:off x="798" y="1277"/>
              <a:ext cx="4754" cy="909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(3) </a:t>
              </a:r>
              <a:r>
                <a:rPr lang="zh-CN" altLang="en-US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选定</a:t>
              </a:r>
              <a:r>
                <a:rPr lang="en-US" altLang="zh-CN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b</a:t>
              </a:r>
              <a:r>
                <a:rPr lang="en-US" altLang="zh-CN" b="1">
                  <a:latin typeface="Times New Roman" panose="02020603050405020304" pitchFamily="18" charset="0"/>
                  <a:ea typeface="宋体" panose="02010600030101010101" pitchFamily="2" charset="-122"/>
                </a:rPr>
                <a:t>–(</a:t>
              </a:r>
              <a:r>
                <a:rPr lang="en-US" altLang="zh-CN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n</a:t>
              </a:r>
              <a:r>
                <a:rPr lang="en-US" altLang="zh-CN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–1)</a:t>
              </a:r>
              <a:r>
                <a:rPr lang="zh-CN" altLang="en-US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个独立回路，指定回路的绕行方向，按</a:t>
              </a:r>
              <a:endPara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>
                <a:spcBef>
                  <a:spcPct val="50000"/>
                </a:spcBef>
              </a:pPr>
              <a:r>
                <a:rPr lang="zh-CN" altLang="en-US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照                                         ， 列写其</a:t>
              </a:r>
              <a:r>
                <a:rPr lang="en-US" altLang="zh-CN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KVL</a:t>
              </a:r>
              <a:r>
                <a:rPr lang="zh-CN" altLang="en-US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方程；</a:t>
              </a:r>
              <a:endPara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>
                <a:lnSpc>
                  <a:spcPct val="120000"/>
                </a:lnSpc>
              </a:pPr>
              <a:endPara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aphicFrame>
          <p:nvGraphicFramePr>
            <p:cNvPr id="32775" name="对象 103433"/>
            <p:cNvGraphicFramePr/>
            <p:nvPr/>
          </p:nvGraphicFramePr>
          <p:xfrm>
            <a:off x="1223" y="1608"/>
            <a:ext cx="1643" cy="37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6" name="" r:id="rId1" imgW="1116965" imgH="254000" progId="Equation.3">
                    <p:embed/>
                  </p:oleObj>
                </mc:Choice>
                <mc:Fallback>
                  <p:oleObj name="" r:id="rId1" imgW="1116965" imgH="254000" progId="Equation.3">
                    <p:embed/>
                    <p:pic>
                      <p:nvPicPr>
                        <p:cNvPr id="0" name="图片 3075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1223" y="1608"/>
                          <a:ext cx="1643" cy="373"/>
                        </a:xfrm>
                        <a:prstGeom prst="rect">
                          <a:avLst/>
                        </a:prstGeom>
                        <a:solidFill>
                          <a:srgbClr val="FFFF99"/>
                        </a:solidFill>
                        <a:ln w="38100">
                          <a:noFill/>
                          <a:miter/>
                        </a:ln>
                        <a:effectLst>
                          <a:outerShdw dist="107763" dir="13499999" algn="ctr" rotWithShape="0">
                            <a:schemeClr val="bg2"/>
                          </a:outerShdw>
                        </a:effec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03436" name="文本框 103435"/>
          <p:cNvSpPr txBox="1"/>
          <p:nvPr/>
        </p:nvSpPr>
        <p:spPr>
          <a:xfrm>
            <a:off x="428625" y="4098925"/>
            <a:ext cx="8104188" cy="118745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注意：当一条支路仅含电流源，而不存在与之并联的电阻时，就无法表示其端电压。这种无并联电阻的电流源称为</a:t>
            </a:r>
            <a:r>
              <a:rPr lang="zh-CN" altLang="en-US" b="1" u="sng" dirty="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无伴电流源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。须用其他方法来分析。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2777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spcBef>
                <a:spcPct val="50000"/>
              </a:spcBef>
            </a:pPr>
            <a:fld id="{9A0DB2DC-4C9A-4742-B13C-FB6460FD3503}" type="slidenum">
              <a:rPr lang="zh-CN" altLang="zh-CN" sz="1400" dirty="0"/>
            </a:fld>
            <a:endParaRPr lang="zh-CN" altLang="zh-CN" sz="14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3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3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" fill="hold"/>
                                        <p:tgtEl>
                                          <p:spTgt spid="103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" fill="hold"/>
                                        <p:tgtEl>
                                          <p:spTgt spid="103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6" grpId="0"/>
      <p:bldP spid="103427" grpId="0"/>
      <p:bldP spid="103428" grpId="0"/>
      <p:bldP spid="103430" grpId="0"/>
      <p:bldP spid="10343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4450" name="文本框 104449"/>
          <p:cNvSpPr txBox="1"/>
          <p:nvPr/>
        </p:nvSpPr>
        <p:spPr>
          <a:xfrm>
            <a:off x="623888" y="3455988"/>
            <a:ext cx="3138487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支路电流法的特点：</a:t>
            </a:r>
            <a:endParaRPr lang="zh-CN" altLang="en-US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4451" name="文本框 104450"/>
          <p:cNvSpPr txBox="1"/>
          <p:nvPr/>
        </p:nvSpPr>
        <p:spPr>
          <a:xfrm>
            <a:off x="700088" y="4098925"/>
            <a:ext cx="7448550" cy="18446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indent="666750" algn="just">
              <a:lnSpc>
                <a:spcPct val="120000"/>
              </a:lnSpc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支路电流法是最基本的方法，在方程数目不多的情况下可以使用。由于支路法要同时列写 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KCL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和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KVL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方程， 所以方程数较多，且规律性不强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相对于后面的方法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，手工求解比较繁琐，也不便于计算机编程求解。</a:t>
            </a:r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3795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spcBef>
                <a:spcPct val="50000"/>
              </a:spcBef>
            </a:pPr>
            <a:fld id="{9A0DB2DC-4C9A-4742-B13C-FB6460FD3503}" type="slidenum">
              <a:rPr lang="zh-CN" altLang="zh-CN" sz="1400" dirty="0"/>
            </a:fld>
            <a:endParaRPr lang="zh-CN" altLang="zh-CN" sz="1400" dirty="0"/>
          </a:p>
        </p:txBody>
      </p:sp>
      <p:pic>
        <p:nvPicPr>
          <p:cNvPr id="33796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19088" y="176213"/>
            <a:ext cx="7802562" cy="29162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"/>
                                        <p:tgtEl>
                                          <p:spTgt spid="104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0" grpId="0"/>
      <p:bldP spid="10445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3" name="组合 3182"/>
          <p:cNvGrpSpPr/>
          <p:nvPr/>
        </p:nvGrpSpPr>
        <p:grpSpPr>
          <a:xfrm>
            <a:off x="514350" y="342900"/>
            <a:ext cx="7524750" cy="495300"/>
            <a:chOff x="324" y="216"/>
            <a:chExt cx="4740" cy="312"/>
          </a:xfrm>
        </p:grpSpPr>
        <p:sp>
          <p:nvSpPr>
            <p:cNvPr id="34818" name="文本框 3081"/>
            <p:cNvSpPr txBox="1"/>
            <p:nvPr/>
          </p:nvSpPr>
          <p:spPr>
            <a:xfrm>
              <a:off x="324" y="216"/>
              <a:ext cx="480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b="1">
                  <a:solidFill>
                    <a:srgbClr val="3333FF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例</a:t>
              </a:r>
              <a:r>
                <a:rPr lang="en-US" altLang="zh-CN" b="1">
                  <a:solidFill>
                    <a:srgbClr val="3333FF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1.</a:t>
              </a:r>
              <a:endParaRPr lang="en-US" altLang="zh-CN" b="1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4819" name="文本框 3148"/>
            <p:cNvSpPr txBox="1"/>
            <p:nvPr/>
          </p:nvSpPr>
          <p:spPr>
            <a:xfrm>
              <a:off x="936" y="240"/>
              <a:ext cx="412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lang="en-US" altLang="zh-CN" b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S1</a:t>
              </a:r>
              <a:r>
                <a:rPr lang="en-US" altLang="zh-CN" b="1">
                  <a:latin typeface="Times New Roman" panose="02020603050405020304" pitchFamily="18" charset="0"/>
                  <a:ea typeface="宋体" panose="02010600030101010101" pitchFamily="2" charset="-122"/>
                </a:rPr>
                <a:t>=130V, </a:t>
              </a:r>
              <a:r>
                <a:rPr lang="en-US" altLang="zh-CN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lang="en-US" altLang="zh-CN" b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S2</a:t>
              </a:r>
              <a:r>
                <a:rPr lang="en-US" altLang="zh-CN" b="1">
                  <a:latin typeface="Times New Roman" panose="02020603050405020304" pitchFamily="18" charset="0"/>
                  <a:ea typeface="宋体" panose="02010600030101010101" pitchFamily="2" charset="-122"/>
                </a:rPr>
                <a:t>=117V, </a:t>
              </a:r>
              <a:r>
                <a:rPr lang="en-US" altLang="zh-CN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  <a:r>
                <a:rPr lang="en-US" altLang="zh-CN" b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r>
                <a:rPr lang="en-US" altLang="zh-CN" b="1">
                  <a:latin typeface="Times New Roman" panose="02020603050405020304" pitchFamily="18" charset="0"/>
                  <a:ea typeface="宋体" panose="02010600030101010101" pitchFamily="2" charset="-122"/>
                </a:rPr>
                <a:t>=1</a:t>
              </a:r>
              <a:r>
                <a:rPr lang="en-US" altLang="zh-CN" b="1"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r>
                <a:rPr lang="en-US" altLang="zh-CN" b="1">
                  <a:latin typeface="Times New Roman" panose="02020603050405020304" pitchFamily="18" charset="0"/>
                  <a:ea typeface="宋体" panose="02010600030101010101" pitchFamily="2" charset="-122"/>
                </a:rPr>
                <a:t>, </a:t>
              </a:r>
              <a:r>
                <a:rPr lang="en-US" altLang="zh-CN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  <a:r>
                <a:rPr lang="en-US" altLang="zh-CN" b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r>
                <a:rPr lang="en-US" altLang="zh-CN" b="1">
                  <a:latin typeface="Times New Roman" panose="02020603050405020304" pitchFamily="18" charset="0"/>
                  <a:ea typeface="宋体" panose="02010600030101010101" pitchFamily="2" charset="-122"/>
                </a:rPr>
                <a:t>=0.6</a:t>
              </a:r>
              <a:r>
                <a:rPr lang="en-US" altLang="zh-CN" b="1"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, </a:t>
              </a:r>
              <a:r>
                <a:rPr lang="en-US" altLang="zh-CN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  <a:r>
                <a:rPr lang="en-US" altLang="zh-CN" b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3</a:t>
              </a:r>
              <a:r>
                <a:rPr lang="en-US" altLang="zh-CN" b="1">
                  <a:latin typeface="Times New Roman" panose="02020603050405020304" pitchFamily="18" charset="0"/>
                  <a:ea typeface="宋体" panose="02010600030101010101" pitchFamily="2" charset="-122"/>
                </a:rPr>
                <a:t>=24</a:t>
              </a:r>
              <a:r>
                <a:rPr lang="en-US" altLang="zh-CN" b="1"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.</a:t>
              </a:r>
              <a:endParaRPr lang="en-US" altLang="zh-CN" b="1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endParaRPr>
            </a:p>
          </p:txBody>
        </p:sp>
      </p:grpSp>
      <p:sp>
        <p:nvSpPr>
          <p:cNvPr id="3153" name="文本框 3152"/>
          <p:cNvSpPr txBox="1"/>
          <p:nvPr/>
        </p:nvSpPr>
        <p:spPr>
          <a:xfrm>
            <a:off x="4770438" y="1089025"/>
            <a:ext cx="3448050" cy="8223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求各支路电流及电压源各自发出的功率。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34821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8263" y="1038225"/>
            <a:ext cx="4106862" cy="32242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4822" name="图片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654550" y="2022475"/>
            <a:ext cx="3646488" cy="18399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4823" name="图片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87325" y="4344988"/>
            <a:ext cx="8115300" cy="22812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5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5841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66713" y="284163"/>
            <a:ext cx="8507412" cy="63388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51315" name="组合 51314"/>
          <p:cNvGrpSpPr/>
          <p:nvPr/>
        </p:nvGrpSpPr>
        <p:grpSpPr>
          <a:xfrm>
            <a:off x="457200" y="171450"/>
            <a:ext cx="8267700" cy="476250"/>
            <a:chOff x="288" y="108"/>
            <a:chExt cx="5208" cy="300"/>
          </a:xfrm>
        </p:grpSpPr>
        <p:sp>
          <p:nvSpPr>
            <p:cNvPr id="36866" name="文本框 51286"/>
            <p:cNvSpPr txBox="1"/>
            <p:nvPr/>
          </p:nvSpPr>
          <p:spPr>
            <a:xfrm>
              <a:off x="288" y="108"/>
              <a:ext cx="55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b="1">
                  <a:solidFill>
                    <a:srgbClr val="3333FF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例</a:t>
              </a:r>
              <a:r>
                <a:rPr lang="en-US" altLang="zh-CN" b="1">
                  <a:solidFill>
                    <a:srgbClr val="3333FF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2.</a:t>
              </a:r>
              <a:endParaRPr lang="en-US" altLang="zh-CN" b="1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6867" name="文本框 51287"/>
            <p:cNvSpPr txBox="1"/>
            <p:nvPr/>
          </p:nvSpPr>
          <p:spPr>
            <a:xfrm>
              <a:off x="816" y="120"/>
              <a:ext cx="4680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列写如图电路的支路电流方程</a:t>
              </a:r>
              <a:r>
                <a:rPr lang="en-US" altLang="zh-CN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(</a:t>
              </a:r>
              <a:r>
                <a:rPr lang="zh-CN" altLang="en-US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含理想电流源支路</a:t>
              </a:r>
              <a:r>
                <a:rPr lang="en-US" altLang="zh-CN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)</a:t>
              </a:r>
              <a:r>
                <a:rPr lang="zh-CN" altLang="en-US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。</a:t>
              </a:r>
              <a:endParaRPr lang="zh-CN" altLang="en-US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pic>
        <p:nvPicPr>
          <p:cNvPr id="36868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66688" y="723900"/>
            <a:ext cx="4616450" cy="25717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6869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062538" y="917575"/>
            <a:ext cx="3468687" cy="25717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6870" name="图片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0" y="3598863"/>
            <a:ext cx="3952875" cy="2663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6871" name="图片 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4389438" y="3759200"/>
            <a:ext cx="4394200" cy="27336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3426" name="文本框 103425"/>
          <p:cNvSpPr txBox="1"/>
          <p:nvPr/>
        </p:nvSpPr>
        <p:spPr>
          <a:xfrm>
            <a:off x="696913" y="304800"/>
            <a:ext cx="523875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支路电流法的一般步骤：</a:t>
            </a:r>
            <a:endParaRPr lang="zh-CN" altLang="en-US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3427" name="文本框 103426"/>
          <p:cNvSpPr txBox="1"/>
          <p:nvPr/>
        </p:nvSpPr>
        <p:spPr>
          <a:xfrm>
            <a:off x="1266825" y="976313"/>
            <a:ext cx="61722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(1) 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标定各支路电流的参考方向；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3428" name="文本框 103427"/>
          <p:cNvSpPr txBox="1"/>
          <p:nvPr/>
        </p:nvSpPr>
        <p:spPr>
          <a:xfrm>
            <a:off x="1266825" y="1466850"/>
            <a:ext cx="653415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(2) 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选定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lang="zh-CN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–1)个结点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，写出</a:t>
            </a:r>
            <a:r>
              <a:rPr lang="zh-CN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KCL方程；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3430" name="文本框 103429"/>
          <p:cNvSpPr txBox="1"/>
          <p:nvPr/>
        </p:nvSpPr>
        <p:spPr>
          <a:xfrm>
            <a:off x="1266825" y="3321050"/>
            <a:ext cx="584835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(4) 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求解上述方程，得到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个支路电流；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103435" name="组合 103434"/>
          <p:cNvGrpSpPr/>
          <p:nvPr/>
        </p:nvGrpSpPr>
        <p:grpSpPr>
          <a:xfrm>
            <a:off x="1266825" y="2027238"/>
            <a:ext cx="7546975" cy="1443037"/>
            <a:chOff x="798" y="1277"/>
            <a:chExt cx="4754" cy="909"/>
          </a:xfrm>
        </p:grpSpPr>
        <p:sp>
          <p:nvSpPr>
            <p:cNvPr id="32774" name="文本框 103428"/>
            <p:cNvSpPr txBox="1"/>
            <p:nvPr/>
          </p:nvSpPr>
          <p:spPr>
            <a:xfrm>
              <a:off x="798" y="1277"/>
              <a:ext cx="4754" cy="909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(3) </a:t>
              </a:r>
              <a:r>
                <a:rPr lang="zh-CN" altLang="en-US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选定</a:t>
              </a:r>
              <a:r>
                <a:rPr lang="en-US" altLang="zh-CN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b</a:t>
              </a:r>
              <a:r>
                <a:rPr lang="en-US" altLang="zh-CN" b="1">
                  <a:latin typeface="Times New Roman" panose="02020603050405020304" pitchFamily="18" charset="0"/>
                  <a:ea typeface="宋体" panose="02010600030101010101" pitchFamily="2" charset="-122"/>
                </a:rPr>
                <a:t>–(</a:t>
              </a:r>
              <a:r>
                <a:rPr lang="en-US" altLang="zh-CN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n</a:t>
              </a:r>
              <a:r>
                <a:rPr lang="en-US" altLang="zh-CN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–1)</a:t>
              </a:r>
              <a:r>
                <a:rPr lang="zh-CN" altLang="en-US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个独立回路，指定回路的绕行方向，按</a:t>
              </a:r>
              <a:endPara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>
                <a:spcBef>
                  <a:spcPct val="50000"/>
                </a:spcBef>
              </a:pPr>
              <a:r>
                <a:rPr lang="zh-CN" altLang="en-US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照                                         ， 列写其</a:t>
              </a:r>
              <a:r>
                <a:rPr lang="en-US" altLang="zh-CN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KVL</a:t>
              </a:r>
              <a:r>
                <a:rPr lang="zh-CN" altLang="en-US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方程；</a:t>
              </a:r>
              <a:endPara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>
                <a:lnSpc>
                  <a:spcPct val="120000"/>
                </a:lnSpc>
              </a:pPr>
              <a:endPara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aphicFrame>
          <p:nvGraphicFramePr>
            <p:cNvPr id="32775" name="对象 103433"/>
            <p:cNvGraphicFramePr/>
            <p:nvPr/>
          </p:nvGraphicFramePr>
          <p:xfrm>
            <a:off x="1223" y="1608"/>
            <a:ext cx="1643" cy="37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6" name="" r:id="rId1" imgW="1116965" imgH="254000" progId="Equation.3">
                    <p:embed/>
                  </p:oleObj>
                </mc:Choice>
                <mc:Fallback>
                  <p:oleObj name="" r:id="rId1" imgW="1116965" imgH="254000" progId="Equation.3">
                    <p:embed/>
                    <p:pic>
                      <p:nvPicPr>
                        <p:cNvPr id="0" name="图片 3075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1223" y="1608"/>
                          <a:ext cx="1643" cy="373"/>
                        </a:xfrm>
                        <a:prstGeom prst="rect">
                          <a:avLst/>
                        </a:prstGeom>
                        <a:solidFill>
                          <a:srgbClr val="FFFF99"/>
                        </a:solidFill>
                        <a:ln w="38100">
                          <a:noFill/>
                          <a:miter/>
                        </a:ln>
                        <a:effectLst>
                          <a:outerShdw dist="107763" dir="13499999" algn="ctr" rotWithShape="0">
                            <a:schemeClr val="bg2"/>
                          </a:outerShdw>
                        </a:effec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03436" name="文本框 103435"/>
          <p:cNvSpPr txBox="1"/>
          <p:nvPr/>
        </p:nvSpPr>
        <p:spPr>
          <a:xfrm>
            <a:off x="428625" y="4098925"/>
            <a:ext cx="8104188" cy="118745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注意：当一条支路仅含电流源，而不存在与之并联的电阻时，就无法表示其端电压。这种无并联电阻的电流源称为</a:t>
            </a:r>
            <a:r>
              <a:rPr lang="zh-CN" altLang="en-US" b="1" u="sng" dirty="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无伴电流源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。须用其他方法来分析。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2777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spcBef>
                <a:spcPct val="50000"/>
              </a:spcBef>
            </a:pPr>
            <a:fld id="{9A0DB2DC-4C9A-4742-B13C-FB6460FD3503}" type="slidenum">
              <a:rPr lang="zh-CN" altLang="zh-CN" sz="1400" dirty="0"/>
            </a:fld>
            <a:endParaRPr lang="zh-CN" altLang="zh-CN" sz="14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3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3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" fill="hold"/>
                                        <p:tgtEl>
                                          <p:spTgt spid="103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" fill="hold"/>
                                        <p:tgtEl>
                                          <p:spTgt spid="103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6" grpId="0"/>
      <p:bldP spid="103427" grpId="0"/>
      <p:bldP spid="103428" grpId="0"/>
      <p:bldP spid="103430" grpId="0"/>
      <p:bldP spid="10343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52325" name="组合 52324"/>
          <p:cNvGrpSpPr/>
          <p:nvPr/>
        </p:nvGrpSpPr>
        <p:grpSpPr>
          <a:xfrm>
            <a:off x="609600" y="323850"/>
            <a:ext cx="7086600" cy="457200"/>
            <a:chOff x="384" y="204"/>
            <a:chExt cx="4464" cy="288"/>
          </a:xfrm>
        </p:grpSpPr>
        <p:sp>
          <p:nvSpPr>
            <p:cNvPr id="37890" name="文本框 52305"/>
            <p:cNvSpPr txBox="1"/>
            <p:nvPr/>
          </p:nvSpPr>
          <p:spPr>
            <a:xfrm>
              <a:off x="816" y="204"/>
              <a:ext cx="403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列写下图所示含受控源电路的支路电流方程。</a:t>
              </a:r>
              <a:endParaRPr lang="zh-CN" altLang="en-US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7891" name="文本框 52320"/>
            <p:cNvSpPr txBox="1"/>
            <p:nvPr/>
          </p:nvSpPr>
          <p:spPr>
            <a:xfrm>
              <a:off x="384" y="204"/>
              <a:ext cx="6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b="1" dirty="0">
                  <a:solidFill>
                    <a:srgbClr val="3333FF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例</a:t>
              </a:r>
              <a:r>
                <a:rPr lang="en-US" altLang="zh-CN" b="1">
                  <a:solidFill>
                    <a:srgbClr val="3333FF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3.</a:t>
              </a:r>
              <a:endParaRPr lang="en-US" altLang="zh-CN" b="1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sp>
        <p:nvSpPr>
          <p:cNvPr id="3789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spcBef>
                <a:spcPct val="50000"/>
              </a:spcBef>
            </a:pPr>
            <a:fld id="{9A0DB2DC-4C9A-4742-B13C-FB6460FD3503}" type="slidenum">
              <a:rPr lang="zh-CN" altLang="zh-CN" sz="1400" dirty="0"/>
            </a:fld>
            <a:endParaRPr lang="zh-CN" altLang="zh-CN" sz="1400" dirty="0"/>
          </a:p>
        </p:txBody>
      </p:sp>
      <p:pic>
        <p:nvPicPr>
          <p:cNvPr id="3789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34938" y="1116013"/>
            <a:ext cx="4243387" cy="38401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7588" y="1079500"/>
            <a:ext cx="4046537" cy="31511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9950" y="4529138"/>
            <a:ext cx="4430713" cy="22161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891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95275" y="107950"/>
            <a:ext cx="8650288" cy="64436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9937" name="文本框 140289"/>
          <p:cNvSpPr txBox="1"/>
          <p:nvPr/>
        </p:nvSpPr>
        <p:spPr>
          <a:xfrm>
            <a:off x="727075" y="990600"/>
            <a:ext cx="523875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rgbClr val="8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支路电流法的一般步骤是什么？</a:t>
            </a:r>
            <a:endParaRPr lang="zh-CN" altLang="en-US" b="1">
              <a:solidFill>
                <a:srgbClr val="8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9938" name="文本框 140290"/>
          <p:cNvSpPr txBox="1"/>
          <p:nvPr/>
        </p:nvSpPr>
        <p:spPr>
          <a:xfrm>
            <a:off x="696913" y="304800"/>
            <a:ext cx="523875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思考题：</a:t>
            </a:r>
            <a:endParaRPr lang="zh-CN" altLang="en-US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9939" name="动作按钮: 信息 140291">
            <a:hlinkClick r:id="rId1" action="ppaction://hlinksldjump"/>
          </p:cNvPr>
          <p:cNvSpPr/>
          <p:nvPr/>
        </p:nvSpPr>
        <p:spPr>
          <a:xfrm>
            <a:off x="5119688" y="1039813"/>
            <a:ext cx="371475" cy="371475"/>
          </a:xfrm>
          <a:prstGeom prst="actionButtonInformation">
            <a:avLst/>
          </a:prstGeom>
          <a:solidFill>
            <a:schemeClr val="accent1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p>
            <a:endParaRPr lang="zh-CN" altLang="en-US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40294" name="文本框 140293"/>
          <p:cNvSpPr txBox="1"/>
          <p:nvPr/>
        </p:nvSpPr>
        <p:spPr>
          <a:xfrm>
            <a:off x="685800" y="2276475"/>
            <a:ext cx="64008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列写图示电路的支路电流方程。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40296" name="文本框 140295"/>
          <p:cNvSpPr txBox="1"/>
          <p:nvPr/>
        </p:nvSpPr>
        <p:spPr>
          <a:xfrm>
            <a:off x="438150" y="1630363"/>
            <a:ext cx="523875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练习题：</a:t>
            </a:r>
            <a:endParaRPr lang="zh-CN" altLang="en-US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994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spcBef>
                <a:spcPct val="50000"/>
              </a:spcBef>
            </a:pPr>
            <a:fld id="{9A0DB2DC-4C9A-4742-B13C-FB6460FD3503}" type="slidenum">
              <a:rPr lang="zh-CN" altLang="zh-CN" sz="1400" dirty="0"/>
            </a:fld>
            <a:endParaRPr lang="zh-CN" altLang="zh-CN" sz="1400" dirty="0"/>
          </a:p>
        </p:txBody>
      </p:sp>
      <p:pic>
        <p:nvPicPr>
          <p:cNvPr id="3994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869950" y="3013075"/>
            <a:ext cx="5095875" cy="359251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0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0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140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140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294" grpId="0"/>
      <p:bldP spid="14029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61" name="文本框 27649"/>
          <p:cNvSpPr txBox="1"/>
          <p:nvPr/>
        </p:nvSpPr>
        <p:spPr>
          <a:xfrm>
            <a:off x="574675" y="849313"/>
            <a:ext cx="3409950" cy="519112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支路电流法的特点：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0962" name="文本框 27650"/>
          <p:cNvSpPr txBox="1"/>
          <p:nvPr/>
        </p:nvSpPr>
        <p:spPr>
          <a:xfrm>
            <a:off x="657225" y="1492250"/>
            <a:ext cx="7870825" cy="22828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indent="666750" algn="just">
              <a:lnSpc>
                <a:spcPct val="150000"/>
              </a:lnSpc>
            </a:pP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支路电流法是最基本的方法，在方程数目不多的情况下可以使用。由于支路法要同时列写 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KCL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和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KVL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方程， 所以方程数较多，且规律性不强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相对于后面的方法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，手工求解比较繁琐，也不便于计算机编程求解。</a:t>
            </a:r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0963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spcBef>
                <a:spcPct val="50000"/>
              </a:spcBef>
            </a:pPr>
            <a:fld id="{9A0DB2DC-4C9A-4742-B13C-FB6460FD3503}" type="slidenum">
              <a:rPr lang="zh-CN" altLang="en-US" sz="1400" dirty="0">
                <a:latin typeface="Arial" panose="020B0604020202020204" pitchFamily="34" charset="0"/>
              </a:rPr>
            </a:fld>
            <a:endParaRPr lang="zh-CN" altLang="en-US" sz="14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297" name="矩形 8296"/>
          <p:cNvSpPr/>
          <p:nvPr/>
        </p:nvSpPr>
        <p:spPr>
          <a:xfrm>
            <a:off x="1266825" y="188913"/>
            <a:ext cx="6872288" cy="1311275"/>
          </a:xfrm>
          <a:prstGeom prst="rect">
            <a:avLst/>
          </a:prstGeom>
          <a:solidFill>
            <a:srgbClr val="FF99CC"/>
          </a:solidFill>
          <a:ln w="9525">
            <a:noFill/>
          </a:ln>
          <a:effectLst>
            <a:outerShdw dist="107763" dir="13499999" algn="ctr" rotWithShape="0">
              <a:srgbClr val="808080"/>
            </a:outerShdw>
          </a:effectLst>
        </p:spPr>
        <p:txBody>
          <a:bodyPr anchor="t" anchorCtr="0"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§</a:t>
            </a: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</a:rPr>
              <a:t>3-</a:t>
            </a:r>
            <a:r>
              <a:rPr lang="en-US" altLang="zh-CN" sz="3200" b="1" dirty="0">
                <a:latin typeface="Times New Roman" panose="02020603050405020304" pitchFamily="18" charset="0"/>
                <a:ea typeface="宋体" panose="02010600030101010101" pitchFamily="2" charset="-122"/>
              </a:rPr>
              <a:t>4  </a:t>
            </a:r>
            <a:r>
              <a:rPr lang="zh-CN" altLang="en-US" sz="32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回路电流法</a:t>
            </a:r>
            <a:endParaRPr lang="zh-CN" altLang="en-US" sz="32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ctr">
              <a:spcBef>
                <a:spcPct val="50000"/>
              </a:spcBef>
            </a:pPr>
            <a:r>
              <a:rPr lang="zh-CN" altLang="en-US" sz="32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3200" b="1">
                <a:latin typeface="Times New Roman" panose="02020603050405020304" pitchFamily="18" charset="0"/>
                <a:ea typeface="宋体" panose="02010600030101010101" pitchFamily="2" charset="-122"/>
              </a:rPr>
              <a:t>(loop current method)</a:t>
            </a:r>
            <a:endParaRPr lang="en-US" altLang="zh-CN" sz="3200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298" name="文本框 8297"/>
          <p:cNvSpPr txBox="1"/>
          <p:nvPr/>
        </p:nvSpPr>
        <p:spPr>
          <a:xfrm>
            <a:off x="258763" y="1700213"/>
            <a:ext cx="4484687" cy="519112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一、网孔电流法：</a:t>
            </a:r>
            <a:endParaRPr lang="zh-CN" altLang="en-US" sz="2800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299" name="文本框 8298"/>
          <p:cNvSpPr txBox="1"/>
          <p:nvPr/>
        </p:nvSpPr>
        <p:spPr>
          <a:xfrm>
            <a:off x="571500" y="2255838"/>
            <a:ext cx="7848600" cy="9683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marL="1809750" indent="-1809750">
              <a:lnSpc>
                <a:spcPct val="120000"/>
              </a:lnSpc>
              <a:spcBef>
                <a:spcPct val="50000"/>
              </a:spcBef>
            </a:pPr>
            <a:r>
              <a:rPr lang="zh-CN" altLang="en-US" b="1" u="sng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网孔电流法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：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以网孔电流为未知量列写电路方程分析电路的方法。它仅适用于平面电路。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8301" name="对象 8300"/>
          <p:cNvGraphicFramePr/>
          <p:nvPr/>
        </p:nvGraphicFramePr>
        <p:xfrm>
          <a:off x="468313" y="3400425"/>
          <a:ext cx="3389312" cy="2890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" r:id="rId1" imgW="3395345" imgH="2889250" progId="Visio.Drawing.5">
                  <p:embed/>
                </p:oleObj>
              </mc:Choice>
              <mc:Fallback>
                <p:oleObj name="" r:id="rId1" imgW="3395345" imgH="2889250" progId="Visio.Drawing.5">
                  <p:embed/>
                  <p:pic>
                    <p:nvPicPr>
                      <p:cNvPr id="0" name="图片 308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68313" y="3400425"/>
                        <a:ext cx="3389312" cy="28908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302" name="文本框 8301"/>
          <p:cNvSpPr txBox="1"/>
          <p:nvPr/>
        </p:nvSpPr>
        <p:spPr>
          <a:xfrm>
            <a:off x="4402138" y="3819525"/>
            <a:ext cx="3581400" cy="51911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结点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</a:rPr>
              <a:t>：</a:t>
            </a:r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</a:rPr>
              <a:t>–i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</a:rPr>
              <a:t>+ </a:t>
            </a:r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</a:rPr>
              <a:t>+ i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</a:rPr>
              <a:t>=0</a:t>
            </a:r>
            <a:endParaRPr lang="en-US" altLang="zh-CN" sz="2800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303" name="文本框 8302"/>
          <p:cNvSpPr txBox="1"/>
          <p:nvPr/>
        </p:nvSpPr>
        <p:spPr>
          <a:xfrm>
            <a:off x="4567238" y="3259138"/>
            <a:ext cx="344805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(1)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–1=1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个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KCL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方程：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304" name="文本框 8303"/>
          <p:cNvSpPr txBox="1"/>
          <p:nvPr/>
        </p:nvSpPr>
        <p:spPr>
          <a:xfrm>
            <a:off x="4522788" y="4495800"/>
            <a:ext cx="3448050" cy="51911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>
                <a:latin typeface="Times New Roman" panose="02020603050405020304" pitchFamily="18" charset="0"/>
                <a:ea typeface="宋体" panose="02010600030101010101" pitchFamily="2" charset="-122"/>
              </a:rPr>
              <a:t>或</a:t>
            </a: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</a:rPr>
              <a:t>： </a:t>
            </a:r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 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</a:rPr>
              <a:t>= </a:t>
            </a:r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</a:rPr>
              <a:t>– i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endParaRPr lang="en-US" altLang="zh-CN" sz="2800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306" name="文本框 8305"/>
          <p:cNvSpPr txBox="1"/>
          <p:nvPr/>
        </p:nvSpPr>
        <p:spPr>
          <a:xfrm>
            <a:off x="3973513" y="5121275"/>
            <a:ext cx="5170487" cy="8223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可见</a:t>
            </a:r>
            <a:r>
              <a:rPr lang="zh-CN" altLang="en-US" b="1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 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不是独立的，它由</a:t>
            </a:r>
            <a:r>
              <a:rPr lang="zh-CN" altLang="en-US" b="1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b="1" i="1">
                <a:latin typeface="Times New Roman" panose="02020603050405020304" pitchFamily="18" charset="0"/>
                <a:ea typeface="宋体" panose="02010600030101010101" pitchFamily="2" charset="-122"/>
              </a:rPr>
              <a:t>、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决定，可以分为两部分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b="1">
                <a:latin typeface="Times New Roman" panose="02020603050405020304" pitchFamily="18" charset="0"/>
                <a:ea typeface="宋体" panose="02010600030101010101" pitchFamily="2" charset="-122"/>
              </a:rPr>
              <a:t>和</a:t>
            </a:r>
            <a:r>
              <a:rPr lang="zh-CN" altLang="en-US" b="1" i="1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3 </a:t>
            </a:r>
            <a:r>
              <a:rPr lang="zh-CN" altLang="en-US" b="1">
                <a:latin typeface="Times New Roman" panose="02020603050405020304" pitchFamily="18" charset="0"/>
                <a:ea typeface="宋体" panose="02010600030101010101" pitchFamily="2" charset="-122"/>
              </a:rPr>
              <a:t>。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1993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spcBef>
                <a:spcPct val="50000"/>
              </a:spcBef>
            </a:pPr>
            <a:fld id="{9A0DB2DC-4C9A-4742-B13C-FB6460FD3503}" type="slidenum">
              <a:rPr lang="zh-CN" altLang="zh-CN" sz="1400" dirty="0"/>
            </a:fld>
            <a:endParaRPr lang="zh-CN" altLang="zh-CN" sz="14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8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8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8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8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300"/>
                                        <p:tgtEl>
                                          <p:spTgt spid="8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3" dur="300"/>
                                        <p:tgtEl>
                                          <p:spTgt spid="8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300"/>
                                        <p:tgtEl>
                                          <p:spTgt spid="8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300"/>
                                        <p:tgtEl>
                                          <p:spTgt spid="8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7" grpId="0" animBg="1"/>
      <p:bldP spid="8298" grpId="0"/>
      <p:bldP spid="8299" grpId="0"/>
      <p:bldP spid="8302" grpId="0"/>
      <p:bldP spid="8303" grpId="0"/>
      <p:bldP spid="8304" grpId="0"/>
      <p:bldP spid="830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07533" name="对象 107532"/>
          <p:cNvGraphicFramePr/>
          <p:nvPr/>
        </p:nvGraphicFramePr>
        <p:xfrm>
          <a:off x="328613" y="1344613"/>
          <a:ext cx="3389312" cy="289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" r:id="rId1" imgW="3395345" imgH="2889250" progId="Visio.Drawing.5">
                  <p:embed/>
                </p:oleObj>
              </mc:Choice>
              <mc:Fallback>
                <p:oleObj name="" r:id="rId1" imgW="3395345" imgH="2889250" progId="Visio.Drawing.5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28613" y="1344613"/>
                        <a:ext cx="3389312" cy="28908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7535" name="对象 107534"/>
          <p:cNvGraphicFramePr/>
          <p:nvPr/>
        </p:nvGraphicFramePr>
        <p:xfrm>
          <a:off x="2528888" y="2265363"/>
          <a:ext cx="527050" cy="1195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" r:id="rId3" imgW="514985" imgH="1197610" progId="Visio.Drawing.5">
                  <p:embed/>
                </p:oleObj>
              </mc:Choice>
              <mc:Fallback>
                <p:oleObj name="" r:id="rId3" imgW="514985" imgH="1197610" progId="Visio.Drawing.5">
                  <p:embed/>
                  <p:pic>
                    <p:nvPicPr>
                      <p:cNvPr id="0" name="图片 308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28888" y="2265363"/>
                        <a:ext cx="527050" cy="11953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7534" name="对象 107533"/>
          <p:cNvGraphicFramePr/>
          <p:nvPr/>
        </p:nvGraphicFramePr>
        <p:xfrm>
          <a:off x="1066800" y="2190750"/>
          <a:ext cx="527050" cy="1195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" r:id="rId5" imgW="514985" imgH="1197610" progId="Visio.Drawing.5">
                  <p:embed/>
                </p:oleObj>
              </mc:Choice>
              <mc:Fallback>
                <p:oleObj name="" r:id="rId5" imgW="514985" imgH="1197610" progId="Visio.Drawing.5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66800" y="2190750"/>
                        <a:ext cx="527050" cy="11953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7524" name="文本框 107523"/>
          <p:cNvSpPr txBox="1"/>
          <p:nvPr/>
        </p:nvSpPr>
        <p:spPr>
          <a:xfrm>
            <a:off x="966788" y="2293938"/>
            <a:ext cx="528637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b="1" i="1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m</a:t>
            </a:r>
            <a:r>
              <a:rPr lang="en-US" altLang="zh-CN" b="1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endParaRPr lang="en-US" altLang="zh-CN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7528" name="文本框 107527"/>
          <p:cNvSpPr txBox="1"/>
          <p:nvPr/>
        </p:nvSpPr>
        <p:spPr>
          <a:xfrm>
            <a:off x="2322513" y="2295525"/>
            <a:ext cx="84455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b="1" i="1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m</a:t>
            </a:r>
            <a:r>
              <a:rPr lang="en-US" altLang="zh-CN" b="1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endParaRPr lang="en-US" altLang="zh-CN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7531" name="文本框 107530"/>
          <p:cNvSpPr txBox="1"/>
          <p:nvPr/>
        </p:nvSpPr>
        <p:spPr>
          <a:xfrm>
            <a:off x="530225" y="4591050"/>
            <a:ext cx="8305800" cy="18446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indent="666750" algn="just">
              <a:lnSpc>
                <a:spcPct val="120000"/>
              </a:lnSpc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由于把各支路电流当作有关网孔电流的代数和，所以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KCL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自动满足。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若以网孔电流为未知量列方程来求解电路，根据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KVL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对全部网孔列出方程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，由于全部网孔是一组独立回路，这组方程将是独立的；这种方法称为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网孔电流法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。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7532" name="矩形 107531"/>
          <p:cNvSpPr/>
          <p:nvPr/>
        </p:nvSpPr>
        <p:spPr>
          <a:xfrm>
            <a:off x="258763" y="366713"/>
            <a:ext cx="7786687" cy="82232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假设有两个电流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m1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 (=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1 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和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m2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 (=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3 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分别沿此平面电路的</a:t>
            </a:r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两个网孔连续流动。</a:t>
            </a:r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7536" name="矩形 107535"/>
          <p:cNvSpPr/>
          <p:nvPr/>
        </p:nvSpPr>
        <p:spPr>
          <a:xfrm>
            <a:off x="3724275" y="2820988"/>
            <a:ext cx="5419725" cy="118745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但是，支路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中有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个网孔电流同时流过，支路电流将是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m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b="1">
                <a:latin typeface="Times New Roman" panose="02020603050405020304" pitchFamily="18" charset="0"/>
                <a:ea typeface="宋体" panose="02010600030101010101" pitchFamily="2" charset="-122"/>
              </a:rPr>
              <a:t>和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m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的代数和，及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=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m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b="1"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=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m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m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en-US" b="1">
                <a:latin typeface="Times New Roman" panose="02020603050405020304" pitchFamily="18" charset="0"/>
                <a:ea typeface="宋体" panose="02010600030101010101" pitchFamily="2" charset="-122"/>
              </a:rPr>
              <a:t>，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=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m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en-US" b="1">
                <a:latin typeface="Times New Roman" panose="02020603050405020304" pitchFamily="18" charset="0"/>
                <a:ea typeface="宋体" panose="02010600030101010101" pitchFamily="2" charset="-122"/>
              </a:rPr>
              <a:t>。</a:t>
            </a:r>
            <a:endParaRPr lang="zh-CN" altLang="en-US" b="1" baseline="-250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7538" name="矩形 107537"/>
          <p:cNvSpPr/>
          <p:nvPr/>
        </p:nvSpPr>
        <p:spPr>
          <a:xfrm>
            <a:off x="2835275" y="4132263"/>
            <a:ext cx="4319588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假想的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m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b="1">
                <a:latin typeface="Times New Roman" panose="02020603050405020304" pitchFamily="18" charset="0"/>
                <a:ea typeface="宋体" panose="02010600030101010101" pitchFamily="2" charset="-122"/>
              </a:rPr>
              <a:t>、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m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称为网孔电流。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7539" name="矩形 107538"/>
          <p:cNvSpPr/>
          <p:nvPr/>
        </p:nvSpPr>
        <p:spPr>
          <a:xfrm>
            <a:off x="3627438" y="1068388"/>
            <a:ext cx="5133975" cy="82232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支路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只有电流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m1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流过，支路电流仍</a:t>
            </a:r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为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1 </a:t>
            </a:r>
            <a:r>
              <a:rPr lang="zh-CN" altLang="en-US" b="1">
                <a:latin typeface="Times New Roman" panose="02020603050405020304" pitchFamily="18" charset="0"/>
                <a:ea typeface="宋体" panose="02010600030101010101" pitchFamily="2" charset="-122"/>
              </a:rPr>
              <a:t>；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7540" name="矩形 107539"/>
          <p:cNvSpPr/>
          <p:nvPr/>
        </p:nvSpPr>
        <p:spPr>
          <a:xfrm>
            <a:off x="3703638" y="1952625"/>
            <a:ext cx="5113337" cy="8223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支路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只有电流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m2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流过，支路电流仍等于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3 </a:t>
            </a:r>
            <a:r>
              <a:rPr lang="zh-CN" altLang="en-US" b="1">
                <a:latin typeface="Times New Roman" panose="02020603050405020304" pitchFamily="18" charset="0"/>
                <a:ea typeface="宋体" panose="02010600030101010101" pitchFamily="2" charset="-122"/>
              </a:rPr>
              <a:t>；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3020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spcBef>
                <a:spcPct val="50000"/>
              </a:spcBef>
            </a:pPr>
            <a:fld id="{9A0DB2DC-4C9A-4742-B13C-FB6460FD3503}" type="slidenum">
              <a:rPr lang="zh-CN" altLang="zh-CN" sz="1400" dirty="0"/>
            </a:fld>
            <a:endParaRPr lang="zh-CN" altLang="zh-CN" sz="14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7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7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7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7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7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7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75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7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75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7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75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75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75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75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7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7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75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75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75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7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75"/>
                                        <p:tgtEl>
                                          <p:spTgt spid="10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4" grpId="0"/>
      <p:bldP spid="107528" grpId="0"/>
      <p:bldP spid="107531" grpId="0"/>
      <p:bldP spid="107532" grpId="0"/>
      <p:bldP spid="107536" grpId="0"/>
      <p:bldP spid="107538" grpId="0"/>
      <p:bldP spid="107539" grpId="0"/>
      <p:bldP spid="107540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5349" name="文本框 55348"/>
          <p:cNvSpPr txBox="1"/>
          <p:nvPr/>
        </p:nvSpPr>
        <p:spPr>
          <a:xfrm>
            <a:off x="701675" y="430213"/>
            <a:ext cx="7696200" cy="9683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indent="571500" algn="just">
              <a:lnSpc>
                <a:spcPct val="120000"/>
              </a:lnSpc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网孔电流法的独立方程数为：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1)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。与支路电流法相比，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方程数可减少</a:t>
            </a:r>
            <a:r>
              <a:rPr lang="en-US" altLang="zh-CN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lang="en-US" altLang="zh-CN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个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。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5351" name="文本框 55350"/>
          <p:cNvSpPr txBox="1"/>
          <p:nvPr/>
        </p:nvSpPr>
        <p:spPr>
          <a:xfrm>
            <a:off x="3532188" y="1692275"/>
            <a:ext cx="5611812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回路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：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R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1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m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</a:rPr>
              <a:t>+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R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m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</a:rPr>
              <a:t>-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m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) </a:t>
            </a:r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</a:rPr>
              <a:t>-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S1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+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S2 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= 0</a:t>
            </a:r>
            <a:endParaRPr lang="en-US" altLang="zh-CN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5355" name="文本框 55354"/>
          <p:cNvSpPr txBox="1"/>
          <p:nvPr/>
        </p:nvSpPr>
        <p:spPr>
          <a:xfrm>
            <a:off x="3608388" y="2446338"/>
            <a:ext cx="5535612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回路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：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R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m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</a:rPr>
              <a:t>-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m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)+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R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3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m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</a:rPr>
              <a:t>-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S2 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= 0</a:t>
            </a:r>
            <a:endParaRPr lang="en-US" altLang="zh-CN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5358" name="文本框 55357"/>
          <p:cNvSpPr txBox="1"/>
          <p:nvPr/>
        </p:nvSpPr>
        <p:spPr>
          <a:xfrm>
            <a:off x="398463" y="4071938"/>
            <a:ext cx="142875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整理得，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5359" name="文本框 55358"/>
          <p:cNvSpPr txBox="1"/>
          <p:nvPr/>
        </p:nvSpPr>
        <p:spPr>
          <a:xfrm>
            <a:off x="1266825" y="5086350"/>
            <a:ext cx="4841875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R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+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R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) 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m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1 </a:t>
            </a:r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</a:rPr>
              <a:t>-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R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m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= 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S1 </a:t>
            </a:r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</a:rPr>
              <a:t>-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S2</a:t>
            </a:r>
            <a:endParaRPr lang="en-US" altLang="zh-CN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5360" name="文本框 55359"/>
          <p:cNvSpPr txBox="1"/>
          <p:nvPr/>
        </p:nvSpPr>
        <p:spPr>
          <a:xfrm>
            <a:off x="1282700" y="5792788"/>
            <a:ext cx="5211763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 R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m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+ (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R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 +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R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) 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m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 = 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S2</a:t>
            </a:r>
            <a:endParaRPr lang="en-US" altLang="zh-CN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5363" name="文本框 55362"/>
          <p:cNvSpPr txBox="1"/>
          <p:nvPr/>
        </p:nvSpPr>
        <p:spPr>
          <a:xfrm>
            <a:off x="3779838" y="3287713"/>
            <a:ext cx="4552950" cy="8223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电压与网孔电流绕行方向一致时取“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+”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；否则取“</a:t>
            </a:r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”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。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55370" name="组合 55369"/>
          <p:cNvGrpSpPr/>
          <p:nvPr/>
        </p:nvGrpSpPr>
        <p:grpSpPr>
          <a:xfrm>
            <a:off x="328613" y="1344613"/>
            <a:ext cx="3389312" cy="2890837"/>
            <a:chOff x="207" y="847"/>
            <a:chExt cx="2135" cy="1821"/>
          </a:xfrm>
        </p:grpSpPr>
        <p:graphicFrame>
          <p:nvGraphicFramePr>
            <p:cNvPr id="44041" name="对象 55364"/>
            <p:cNvGraphicFramePr/>
            <p:nvPr/>
          </p:nvGraphicFramePr>
          <p:xfrm>
            <a:off x="207" y="847"/>
            <a:ext cx="2135" cy="18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8" name="" r:id="rId1" imgW="3395345" imgH="2889250" progId="Visio.Drawing.5">
                    <p:embed/>
                  </p:oleObj>
                </mc:Choice>
                <mc:Fallback>
                  <p:oleObj name="" r:id="rId1" imgW="3395345" imgH="2889250" progId="Visio.Drawing.5">
                    <p:embed/>
                    <p:pic>
                      <p:nvPicPr>
                        <p:cNvPr id="0" name="图片 3077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207" y="847"/>
                          <a:ext cx="2135" cy="182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4042" name="文本框 55365"/>
            <p:cNvSpPr txBox="1"/>
            <p:nvPr/>
          </p:nvSpPr>
          <p:spPr>
            <a:xfrm>
              <a:off x="609" y="1445"/>
              <a:ext cx="333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b="1" i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lang="en-US" altLang="zh-CN" b="1" i="1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m</a:t>
              </a:r>
              <a:r>
                <a:rPr lang="en-US" altLang="zh-CN" b="1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endParaRPr lang="en-US" altLang="zh-CN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4043" name="文本框 55366"/>
            <p:cNvSpPr txBox="1"/>
            <p:nvPr/>
          </p:nvSpPr>
          <p:spPr>
            <a:xfrm>
              <a:off x="1463" y="1446"/>
              <a:ext cx="53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b="1" i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lang="en-US" altLang="zh-CN" b="1" i="1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m</a:t>
              </a:r>
              <a:r>
                <a:rPr lang="en-US" altLang="zh-CN" b="1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endParaRPr lang="en-US" altLang="zh-CN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aphicFrame>
          <p:nvGraphicFramePr>
            <p:cNvPr id="44044" name="对象 55367"/>
            <p:cNvGraphicFramePr/>
            <p:nvPr/>
          </p:nvGraphicFramePr>
          <p:xfrm>
            <a:off x="672" y="1380"/>
            <a:ext cx="332" cy="7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9" name="" r:id="rId3" imgW="514985" imgH="1197610" progId="Visio.Drawing.5">
                    <p:embed/>
                  </p:oleObj>
                </mc:Choice>
                <mc:Fallback>
                  <p:oleObj name="" r:id="rId3" imgW="514985" imgH="1197610" progId="Visio.Drawing.5">
                    <p:embed/>
                    <p:pic>
                      <p:nvPicPr>
                        <p:cNvPr id="0" name="图片 3078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672" y="1380"/>
                          <a:ext cx="332" cy="75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4045" name="对象 55368"/>
            <p:cNvGraphicFramePr/>
            <p:nvPr/>
          </p:nvGraphicFramePr>
          <p:xfrm>
            <a:off x="1488" y="1408"/>
            <a:ext cx="332" cy="7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7" name="" r:id="rId5" imgW="514985" imgH="1197610" progId="Visio.Drawing.5">
                    <p:embed/>
                  </p:oleObj>
                </mc:Choice>
                <mc:Fallback>
                  <p:oleObj name="" r:id="rId5" imgW="514985" imgH="1197610" progId="Visio.Drawing.5">
                    <p:embed/>
                    <p:pic>
                      <p:nvPicPr>
                        <p:cNvPr id="0" name="图片 3076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488" y="1408"/>
                          <a:ext cx="332" cy="75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5371" name="文本框 55370"/>
          <p:cNvSpPr txBox="1"/>
          <p:nvPr/>
        </p:nvSpPr>
        <p:spPr>
          <a:xfrm>
            <a:off x="5718175" y="5062538"/>
            <a:ext cx="2832100" cy="118745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即是以网孔电流为求解对象的网孔电流方程。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5373" name="矩形 55372"/>
          <p:cNvSpPr/>
          <p:nvPr/>
        </p:nvSpPr>
        <p:spPr>
          <a:xfrm>
            <a:off x="1282700" y="5105400"/>
            <a:ext cx="1230313" cy="457200"/>
          </a:xfrm>
          <a:prstGeom prst="rect">
            <a:avLst/>
          </a:prstGeom>
          <a:noFill/>
          <a:ln w="222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p>
            <a:endParaRPr lang="zh-CN" altLang="en-US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5374" name="矩形 55373"/>
          <p:cNvSpPr/>
          <p:nvPr/>
        </p:nvSpPr>
        <p:spPr>
          <a:xfrm>
            <a:off x="2509838" y="5837238"/>
            <a:ext cx="1139825" cy="457200"/>
          </a:xfrm>
          <a:prstGeom prst="rect">
            <a:avLst/>
          </a:prstGeom>
          <a:noFill/>
          <a:ln w="222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p>
            <a:endParaRPr lang="zh-CN" altLang="en-US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5375" name="矩形 55374"/>
          <p:cNvSpPr/>
          <p:nvPr/>
        </p:nvSpPr>
        <p:spPr>
          <a:xfrm>
            <a:off x="2889250" y="5105400"/>
            <a:ext cx="666750" cy="457200"/>
          </a:xfrm>
          <a:prstGeom prst="rect">
            <a:avLst/>
          </a:prstGeom>
          <a:noFill/>
          <a:ln w="222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p>
            <a:endParaRPr lang="zh-CN" altLang="en-US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5376" name="矩形 55375"/>
          <p:cNvSpPr/>
          <p:nvPr/>
        </p:nvSpPr>
        <p:spPr>
          <a:xfrm>
            <a:off x="4178300" y="5121275"/>
            <a:ext cx="1254125" cy="457200"/>
          </a:xfrm>
          <a:prstGeom prst="rect">
            <a:avLst/>
          </a:prstGeom>
          <a:noFill/>
          <a:ln w="222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p>
            <a:endParaRPr lang="zh-CN" altLang="en-US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5377" name="矩形 55376"/>
          <p:cNvSpPr/>
          <p:nvPr/>
        </p:nvSpPr>
        <p:spPr>
          <a:xfrm>
            <a:off x="4422775" y="5837238"/>
            <a:ext cx="523875" cy="457200"/>
          </a:xfrm>
          <a:prstGeom prst="rect">
            <a:avLst/>
          </a:prstGeom>
          <a:noFill/>
          <a:ln w="222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p>
            <a:endParaRPr lang="zh-CN" altLang="en-US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5378" name="矩形 55377"/>
          <p:cNvSpPr/>
          <p:nvPr/>
        </p:nvSpPr>
        <p:spPr>
          <a:xfrm>
            <a:off x="1282700" y="5813425"/>
            <a:ext cx="652463" cy="457200"/>
          </a:xfrm>
          <a:prstGeom prst="rect">
            <a:avLst/>
          </a:prstGeom>
          <a:noFill/>
          <a:ln w="222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p>
            <a:endParaRPr lang="zh-CN" altLang="en-US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5379" name="矩形 55378"/>
          <p:cNvSpPr/>
          <p:nvPr/>
        </p:nvSpPr>
        <p:spPr>
          <a:xfrm>
            <a:off x="1539875" y="4635500"/>
            <a:ext cx="5905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R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11</a:t>
            </a:r>
            <a:endParaRPr lang="en-US" altLang="zh-CN" b="1" baseline="-250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5380" name="矩形 55379"/>
          <p:cNvSpPr/>
          <p:nvPr/>
        </p:nvSpPr>
        <p:spPr>
          <a:xfrm>
            <a:off x="2711450" y="6269038"/>
            <a:ext cx="5905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R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22</a:t>
            </a:r>
            <a:endParaRPr lang="en-US" altLang="zh-CN" b="1" baseline="-250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5381" name="矩形 55380"/>
          <p:cNvSpPr/>
          <p:nvPr/>
        </p:nvSpPr>
        <p:spPr>
          <a:xfrm>
            <a:off x="1282700" y="6276975"/>
            <a:ext cx="5905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R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21</a:t>
            </a:r>
            <a:endParaRPr lang="en-US" altLang="zh-CN" b="1" baseline="-250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5382" name="矩形 55381"/>
          <p:cNvSpPr/>
          <p:nvPr/>
        </p:nvSpPr>
        <p:spPr>
          <a:xfrm>
            <a:off x="2819400" y="4589463"/>
            <a:ext cx="5905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R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12</a:t>
            </a:r>
            <a:endParaRPr lang="en-US" altLang="zh-CN" b="1" baseline="-250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5383" name="矩形 55382"/>
          <p:cNvSpPr/>
          <p:nvPr/>
        </p:nvSpPr>
        <p:spPr>
          <a:xfrm>
            <a:off x="4329113" y="4665663"/>
            <a:ext cx="66992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S11</a:t>
            </a:r>
            <a:endParaRPr lang="en-US" altLang="zh-CN" b="1" baseline="-250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5384" name="矩形 55383"/>
          <p:cNvSpPr/>
          <p:nvPr/>
        </p:nvSpPr>
        <p:spPr>
          <a:xfrm>
            <a:off x="4367213" y="6276975"/>
            <a:ext cx="66992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S22</a:t>
            </a:r>
            <a:endParaRPr lang="en-US" altLang="zh-CN" b="1" baseline="-250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4059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spcBef>
                <a:spcPct val="50000"/>
              </a:spcBef>
            </a:pPr>
            <a:fld id="{9A0DB2DC-4C9A-4742-B13C-FB6460FD3503}" type="slidenum">
              <a:rPr lang="zh-CN" altLang="zh-CN" sz="1400" dirty="0"/>
            </a:fld>
            <a:endParaRPr lang="zh-CN" altLang="zh-CN" sz="14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55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5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5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5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5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5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5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9" dur="500"/>
                                        <p:tgtEl>
                                          <p:spTgt spid="5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55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53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53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53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53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55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53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53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5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5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53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5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53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53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53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5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53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53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55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55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553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53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53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55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553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553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53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55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553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553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49" grpId="0"/>
      <p:bldP spid="55351" grpId="0"/>
      <p:bldP spid="55355" grpId="0"/>
      <p:bldP spid="55358" grpId="0"/>
      <p:bldP spid="55359" grpId="0"/>
      <p:bldP spid="55360" grpId="0"/>
      <p:bldP spid="55363" grpId="0"/>
      <p:bldP spid="55371" grpId="0"/>
      <p:bldP spid="55379" grpId="0"/>
      <p:bldP spid="55380" grpId="0"/>
      <p:bldP spid="55381" grpId="0"/>
      <p:bldP spid="55382" grpId="0"/>
      <p:bldP spid="55383" grpId="0"/>
      <p:bldP spid="5538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6327" name="文本框 56326"/>
          <p:cNvSpPr txBox="1"/>
          <p:nvPr/>
        </p:nvSpPr>
        <p:spPr>
          <a:xfrm>
            <a:off x="781050" y="933450"/>
            <a:ext cx="160655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R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11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=R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+R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endParaRPr lang="en-US" altLang="zh-CN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6330" name="文本框 56329"/>
          <p:cNvSpPr txBox="1"/>
          <p:nvPr/>
        </p:nvSpPr>
        <p:spPr>
          <a:xfrm>
            <a:off x="339725" y="350838"/>
            <a:ext cx="5715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>
                <a:latin typeface="Times New Roman" panose="02020603050405020304" pitchFamily="18" charset="0"/>
                <a:ea typeface="宋体" panose="02010600030101010101" pitchFamily="2" charset="-122"/>
              </a:rPr>
              <a:t>令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6331" name="文本框 56330"/>
          <p:cNvSpPr txBox="1"/>
          <p:nvPr/>
        </p:nvSpPr>
        <p:spPr>
          <a:xfrm>
            <a:off x="808038" y="1530350"/>
            <a:ext cx="16383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R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22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=R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+R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endParaRPr lang="en-US" altLang="zh-CN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6332" name="文本框 56331"/>
          <p:cNvSpPr txBox="1"/>
          <p:nvPr/>
        </p:nvSpPr>
        <p:spPr>
          <a:xfrm>
            <a:off x="2919413" y="1974850"/>
            <a:ext cx="283845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自电阻总为正。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6333" name="文本框 56332"/>
          <p:cNvSpPr txBox="1"/>
          <p:nvPr/>
        </p:nvSpPr>
        <p:spPr>
          <a:xfrm>
            <a:off x="742950" y="2495550"/>
            <a:ext cx="2087563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R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12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= R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21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= –R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endParaRPr lang="en-US" altLang="zh-CN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6334" name="文本框 56333"/>
          <p:cNvSpPr txBox="1"/>
          <p:nvPr/>
        </p:nvSpPr>
        <p:spPr>
          <a:xfrm>
            <a:off x="1282700" y="3490913"/>
            <a:ext cx="6934200" cy="9683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当两个回路电流流过相关支路方向相同时，互电阻取正号；否则为负号。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6335" name="文本框 56334"/>
          <p:cNvSpPr txBox="1"/>
          <p:nvPr/>
        </p:nvSpPr>
        <p:spPr>
          <a:xfrm>
            <a:off x="765175" y="4543425"/>
            <a:ext cx="2220913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S11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= u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S1</a:t>
            </a:r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</a:rPr>
              <a:t>-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S2</a:t>
            </a:r>
            <a:endParaRPr lang="en-US" altLang="zh-CN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6336" name="文本框 56335"/>
          <p:cNvSpPr txBox="1"/>
          <p:nvPr/>
        </p:nvSpPr>
        <p:spPr>
          <a:xfrm>
            <a:off x="765175" y="5064125"/>
            <a:ext cx="150495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S22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= u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S2</a:t>
            </a:r>
            <a:endParaRPr lang="en-US" altLang="zh-CN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6337" name="文本框 56336"/>
          <p:cNvSpPr txBox="1"/>
          <p:nvPr/>
        </p:nvSpPr>
        <p:spPr>
          <a:xfrm>
            <a:off x="2106613" y="5127625"/>
            <a:ext cx="661035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— 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网孔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中所有电压源电压的代数和。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6339" name="文本框 56338"/>
          <p:cNvSpPr txBox="1"/>
          <p:nvPr/>
        </p:nvSpPr>
        <p:spPr>
          <a:xfrm>
            <a:off x="582613" y="5691188"/>
            <a:ext cx="8143875" cy="9683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just">
              <a:lnSpc>
                <a:spcPct val="120000"/>
              </a:lnSpc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当电压源电压方向与网孔电流方向一致时，取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负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号；反之取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正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号。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6341" name="矩形 56340"/>
          <p:cNvSpPr/>
          <p:nvPr/>
        </p:nvSpPr>
        <p:spPr>
          <a:xfrm>
            <a:off x="2452688" y="1006475"/>
            <a:ext cx="6691312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— 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网孔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的自电阻。等于网孔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中所有电阻之和。</a:t>
            </a:r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6342" name="矩形 56341"/>
          <p:cNvSpPr/>
          <p:nvPr/>
        </p:nvSpPr>
        <p:spPr>
          <a:xfrm>
            <a:off x="2452688" y="1539875"/>
            <a:ext cx="6691312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— 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网孔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的自电阻。等于网孔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中所有电阻之和。</a:t>
            </a:r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6343" name="矩形 56342"/>
          <p:cNvSpPr/>
          <p:nvPr/>
        </p:nvSpPr>
        <p:spPr>
          <a:xfrm>
            <a:off x="2713038" y="2592388"/>
            <a:ext cx="6384925" cy="82232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— 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网孔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、网孔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之间的互电阻。即两个网孔的</a:t>
            </a:r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公共电阻。</a:t>
            </a:r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6344" name="矩形 56343"/>
          <p:cNvSpPr/>
          <p:nvPr/>
        </p:nvSpPr>
        <p:spPr>
          <a:xfrm>
            <a:off x="2971800" y="4511675"/>
            <a:ext cx="531336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— 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网孔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中所有电压源电压的代数和。</a:t>
            </a:r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5071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spcBef>
                <a:spcPct val="50000"/>
              </a:spcBef>
            </a:pPr>
            <a:fld id="{9A0DB2DC-4C9A-4742-B13C-FB6460FD3503}" type="slidenum">
              <a:rPr lang="zh-CN" altLang="zh-CN" sz="1400" dirty="0"/>
            </a:fld>
            <a:endParaRPr lang="zh-CN" altLang="zh-CN" sz="14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563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63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6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6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563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563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6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6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300" fill="hold"/>
                                        <p:tgtEl>
                                          <p:spTgt spid="56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300" fill="hold"/>
                                        <p:tgtEl>
                                          <p:spTgt spid="56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63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63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6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6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63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63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563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563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6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6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63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63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56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6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6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6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7" grpId="0"/>
      <p:bldP spid="56330" grpId="0"/>
      <p:bldP spid="56331" grpId="0"/>
      <p:bldP spid="56332" grpId="0"/>
      <p:bldP spid="56333" grpId="0"/>
      <p:bldP spid="56334" grpId="0"/>
      <p:bldP spid="56335" grpId="0"/>
      <p:bldP spid="56336" grpId="0"/>
      <p:bldP spid="56337" grpId="0"/>
      <p:bldP spid="56339" grpId="0"/>
      <p:bldP spid="56341" grpId="0"/>
      <p:bldP spid="56342" grpId="0"/>
      <p:bldP spid="56343" grpId="0"/>
      <p:bldP spid="5634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7346" name="文本框 57345"/>
          <p:cNvSpPr txBox="1"/>
          <p:nvPr/>
        </p:nvSpPr>
        <p:spPr>
          <a:xfrm>
            <a:off x="4286250" y="1425575"/>
            <a:ext cx="3309938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R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11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m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1 </a:t>
            </a:r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</a:rPr>
              <a:t>+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R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12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m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=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S11</a:t>
            </a:r>
            <a:endParaRPr lang="en-US" altLang="zh-CN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7349" name="文本框 57348"/>
          <p:cNvSpPr txBox="1"/>
          <p:nvPr/>
        </p:nvSpPr>
        <p:spPr>
          <a:xfrm>
            <a:off x="4225925" y="2078038"/>
            <a:ext cx="337185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R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21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m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1 </a:t>
            </a:r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</a:rPr>
              <a:t>+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R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22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m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 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=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S22</a:t>
            </a:r>
            <a:endParaRPr lang="en-US" altLang="zh-CN" b="1" baseline="-250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7350" name="文本框 57349"/>
          <p:cNvSpPr txBox="1"/>
          <p:nvPr/>
        </p:nvSpPr>
        <p:spPr>
          <a:xfrm>
            <a:off x="3783013" y="406400"/>
            <a:ext cx="36957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由此得标准形式的方程：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7370" name="左大括号 57369"/>
          <p:cNvSpPr/>
          <p:nvPr/>
        </p:nvSpPr>
        <p:spPr>
          <a:xfrm rot="10722827">
            <a:off x="7489825" y="1595438"/>
            <a:ext cx="242888" cy="990600"/>
          </a:xfrm>
          <a:prstGeom prst="leftBrace">
            <a:avLst>
              <a:gd name="adj1" fmla="val 33911"/>
              <a:gd name="adj2" fmla="val 50000"/>
            </a:avLst>
          </a:pr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p>
            <a:endParaRPr lang="zh-CN" altLang="en-US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57371" name="组合 57370"/>
          <p:cNvGrpSpPr/>
          <p:nvPr/>
        </p:nvGrpSpPr>
        <p:grpSpPr>
          <a:xfrm>
            <a:off x="0" y="735013"/>
            <a:ext cx="3389313" cy="2890837"/>
            <a:chOff x="207" y="847"/>
            <a:chExt cx="2135" cy="1821"/>
          </a:xfrm>
        </p:grpSpPr>
        <p:graphicFrame>
          <p:nvGraphicFramePr>
            <p:cNvPr id="46086" name="对象 57371"/>
            <p:cNvGraphicFramePr/>
            <p:nvPr/>
          </p:nvGraphicFramePr>
          <p:xfrm>
            <a:off x="207" y="847"/>
            <a:ext cx="2135" cy="18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5" name="" r:id="rId1" imgW="3395345" imgH="2889250" progId="Visio.Drawing.5">
                    <p:embed/>
                  </p:oleObj>
                </mc:Choice>
                <mc:Fallback>
                  <p:oleObj name="" r:id="rId1" imgW="3395345" imgH="2889250" progId="Visio.Drawing.5">
                    <p:embed/>
                    <p:pic>
                      <p:nvPicPr>
                        <p:cNvPr id="0" name="图片 3084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207" y="847"/>
                          <a:ext cx="2135" cy="182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6087" name="文本框 57372"/>
            <p:cNvSpPr txBox="1"/>
            <p:nvPr/>
          </p:nvSpPr>
          <p:spPr>
            <a:xfrm>
              <a:off x="609" y="1445"/>
              <a:ext cx="333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b="1" i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lang="en-US" altLang="zh-CN" b="1" i="1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m</a:t>
              </a:r>
              <a:r>
                <a:rPr lang="en-US" altLang="zh-CN" b="1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endParaRPr lang="en-US" altLang="zh-CN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6088" name="文本框 57373"/>
            <p:cNvSpPr txBox="1"/>
            <p:nvPr/>
          </p:nvSpPr>
          <p:spPr>
            <a:xfrm>
              <a:off x="1463" y="1446"/>
              <a:ext cx="53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b="1" i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lang="en-US" altLang="zh-CN" b="1" i="1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m</a:t>
              </a:r>
              <a:r>
                <a:rPr lang="en-US" altLang="zh-CN" b="1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endParaRPr lang="en-US" altLang="zh-CN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aphicFrame>
          <p:nvGraphicFramePr>
            <p:cNvPr id="46089" name="对象 57374"/>
            <p:cNvGraphicFramePr/>
            <p:nvPr/>
          </p:nvGraphicFramePr>
          <p:xfrm>
            <a:off x="672" y="1380"/>
            <a:ext cx="332" cy="7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6" name="" r:id="rId3" imgW="514985" imgH="1197610" progId="Visio.Drawing.5">
                    <p:embed/>
                  </p:oleObj>
                </mc:Choice>
                <mc:Fallback>
                  <p:oleObj name="" r:id="rId3" imgW="514985" imgH="1197610" progId="Visio.Drawing.5">
                    <p:embed/>
                    <p:pic>
                      <p:nvPicPr>
                        <p:cNvPr id="0" name="图片 3085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672" y="1380"/>
                          <a:ext cx="332" cy="75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6090" name="对象 57375"/>
            <p:cNvGraphicFramePr/>
            <p:nvPr/>
          </p:nvGraphicFramePr>
          <p:xfrm>
            <a:off x="1488" y="1408"/>
            <a:ext cx="332" cy="7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4" name="" r:id="rId5" imgW="514985" imgH="1197610" progId="Visio.Drawing.5">
                    <p:embed/>
                  </p:oleObj>
                </mc:Choice>
                <mc:Fallback>
                  <p:oleObj name="" r:id="rId5" imgW="514985" imgH="1197610" progId="Visio.Drawing.5">
                    <p:embed/>
                    <p:pic>
                      <p:nvPicPr>
                        <p:cNvPr id="0" name="图片 3083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488" y="1408"/>
                          <a:ext cx="332" cy="75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7377" name="文本框 57376"/>
          <p:cNvSpPr txBox="1"/>
          <p:nvPr/>
        </p:nvSpPr>
        <p:spPr>
          <a:xfrm>
            <a:off x="474663" y="3667125"/>
            <a:ext cx="2662237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此方程可理解为：</a:t>
            </a:r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7379" name="矩形 57378"/>
          <p:cNvSpPr/>
          <p:nvPr/>
        </p:nvSpPr>
        <p:spPr>
          <a:xfrm>
            <a:off x="684213" y="4468813"/>
            <a:ext cx="7661275" cy="15525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R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11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m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项代表网孔电流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m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在网孔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内各电阻上引起的电压之和，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R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22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m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项代表网孔电流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m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在网孔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内各电阻上引起的电压之和。由于网孔绕行方向和网孔电流取为一致，故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R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11</a:t>
            </a:r>
            <a:r>
              <a:rPr lang="zh-CN" altLang="en-US" b="1">
                <a:latin typeface="Times New Roman" panose="02020603050405020304" pitchFamily="18" charset="0"/>
                <a:ea typeface="宋体" panose="02010600030101010101" pitchFamily="2" charset="-122"/>
              </a:rPr>
              <a:t>和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R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22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总为正值。</a:t>
            </a:r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6093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spcBef>
                <a:spcPct val="50000"/>
              </a:spcBef>
            </a:pPr>
            <a:fld id="{9A0DB2DC-4C9A-4742-B13C-FB6460FD3503}" type="slidenum">
              <a:rPr lang="zh-CN" altLang="zh-CN" sz="1400" dirty="0"/>
            </a:fld>
            <a:endParaRPr lang="zh-CN" altLang="zh-CN" sz="14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7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7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7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7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73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7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7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7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/>
      <p:bldP spid="57349" grpId="0"/>
      <p:bldP spid="57350" grpId="0"/>
      <p:bldP spid="57377" grpId="0"/>
      <p:bldP spid="57379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0594" name="文本框 110593"/>
          <p:cNvSpPr txBox="1"/>
          <p:nvPr/>
        </p:nvSpPr>
        <p:spPr>
          <a:xfrm>
            <a:off x="474663" y="2824163"/>
            <a:ext cx="7645400" cy="19177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R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12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m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项代表网孔电流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m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在网孔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中引起的电压，而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R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21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m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项代表网孔电流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m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在网孔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中引起的电压。当两个网孔电流在公共电阻上的参考方向相同时，即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m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en-US" b="1"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m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）引起的电压与网孔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）的绕行方向一致，应当为正；反之，为负。</a:t>
            </a:r>
            <a:endParaRPr lang="zh-CN" altLang="en-US" b="1" baseline="-250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110604" name="组合 110603"/>
          <p:cNvGrpSpPr/>
          <p:nvPr/>
        </p:nvGrpSpPr>
        <p:grpSpPr>
          <a:xfrm>
            <a:off x="1266825" y="649288"/>
            <a:ext cx="3506788" cy="1160462"/>
            <a:chOff x="798" y="409"/>
            <a:chExt cx="2209" cy="731"/>
          </a:xfrm>
        </p:grpSpPr>
        <p:sp>
          <p:nvSpPr>
            <p:cNvPr id="47107" name="文本框 110594"/>
            <p:cNvSpPr txBox="1"/>
            <p:nvPr/>
          </p:nvSpPr>
          <p:spPr>
            <a:xfrm>
              <a:off x="836" y="409"/>
              <a:ext cx="208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  <a:r>
                <a:rPr lang="en-US" altLang="zh-CN" b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11</a:t>
              </a:r>
              <a:r>
                <a:rPr lang="en-US" altLang="zh-CN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lang="en-US" altLang="zh-CN" b="1" i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m</a:t>
              </a:r>
              <a:r>
                <a:rPr lang="en-US" altLang="zh-CN" b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1 </a:t>
              </a:r>
              <a:r>
                <a:rPr lang="en-US" altLang="zh-CN" b="1">
                  <a:latin typeface="宋体" panose="02010600030101010101" pitchFamily="2" charset="-122"/>
                  <a:ea typeface="宋体" panose="02010600030101010101" pitchFamily="2" charset="-122"/>
                </a:rPr>
                <a:t>+ </a:t>
              </a:r>
              <a:r>
                <a:rPr lang="en-US" altLang="zh-CN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  <a:r>
                <a:rPr lang="en-US" altLang="zh-CN" b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12</a:t>
              </a:r>
              <a:r>
                <a:rPr lang="en-US" altLang="zh-CN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lang="en-US" altLang="zh-CN" b="1" i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m</a:t>
              </a:r>
              <a:r>
                <a:rPr lang="en-US" altLang="zh-CN" b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r>
                <a:rPr lang="en-US" altLang="zh-CN" b="1">
                  <a:latin typeface="Times New Roman" panose="02020603050405020304" pitchFamily="18" charset="0"/>
                  <a:ea typeface="宋体" panose="02010600030101010101" pitchFamily="2" charset="-122"/>
                </a:rPr>
                <a:t>= </a:t>
              </a:r>
              <a:r>
                <a:rPr lang="en-US" altLang="zh-CN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lang="en-US" altLang="zh-CN" b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S11</a:t>
              </a:r>
              <a:endParaRPr lang="en-US" altLang="zh-CN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7108" name="文本框 110595"/>
            <p:cNvSpPr txBox="1"/>
            <p:nvPr/>
          </p:nvSpPr>
          <p:spPr>
            <a:xfrm>
              <a:off x="798" y="820"/>
              <a:ext cx="212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  <a:r>
                <a:rPr lang="en-US" altLang="zh-CN" b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21</a:t>
              </a:r>
              <a:r>
                <a:rPr lang="en-US" altLang="zh-CN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lang="en-US" altLang="zh-CN" b="1" i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m</a:t>
              </a:r>
              <a:r>
                <a:rPr lang="en-US" altLang="zh-CN" b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1 </a:t>
              </a:r>
              <a:r>
                <a:rPr lang="en-US" altLang="zh-CN" b="1">
                  <a:latin typeface="宋体" panose="02010600030101010101" pitchFamily="2" charset="-122"/>
                  <a:ea typeface="宋体" panose="02010600030101010101" pitchFamily="2" charset="-122"/>
                </a:rPr>
                <a:t>+ </a:t>
              </a:r>
              <a:r>
                <a:rPr lang="en-US" altLang="zh-CN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  <a:r>
                <a:rPr lang="en-US" altLang="zh-CN" b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22</a:t>
              </a:r>
              <a:r>
                <a:rPr lang="en-US" altLang="zh-CN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lang="en-US" altLang="zh-CN" b="1" i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m</a:t>
              </a:r>
              <a:r>
                <a:rPr lang="en-US" altLang="zh-CN" b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2 </a:t>
              </a:r>
              <a:r>
                <a:rPr lang="en-US" altLang="zh-CN" b="1">
                  <a:latin typeface="Times New Roman" panose="02020603050405020304" pitchFamily="18" charset="0"/>
                  <a:ea typeface="宋体" panose="02010600030101010101" pitchFamily="2" charset="-122"/>
                </a:rPr>
                <a:t>= </a:t>
              </a:r>
              <a:r>
                <a:rPr lang="en-US" altLang="zh-CN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lang="en-US" altLang="zh-CN" b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S22</a:t>
              </a:r>
              <a:endPara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7109" name="左大括号 110596"/>
            <p:cNvSpPr/>
            <p:nvPr/>
          </p:nvSpPr>
          <p:spPr>
            <a:xfrm rot="10722827">
              <a:off x="2854" y="516"/>
              <a:ext cx="153" cy="624"/>
            </a:xfrm>
            <a:prstGeom prst="leftBrace">
              <a:avLst>
                <a:gd name="adj1" fmla="val 33911"/>
                <a:gd name="adj2" fmla="val 50000"/>
              </a:avLst>
            </a:pr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p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10598" name="组合 110597"/>
          <p:cNvGrpSpPr/>
          <p:nvPr/>
        </p:nvGrpSpPr>
        <p:grpSpPr>
          <a:xfrm>
            <a:off x="5197475" y="0"/>
            <a:ext cx="3389313" cy="2890838"/>
            <a:chOff x="207" y="847"/>
            <a:chExt cx="2135" cy="1821"/>
          </a:xfrm>
        </p:grpSpPr>
        <p:graphicFrame>
          <p:nvGraphicFramePr>
            <p:cNvPr id="47111" name="对象 110598"/>
            <p:cNvGraphicFramePr/>
            <p:nvPr/>
          </p:nvGraphicFramePr>
          <p:xfrm>
            <a:off x="207" y="847"/>
            <a:ext cx="2135" cy="18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9" name="" r:id="rId1" imgW="3395345" imgH="2889250" progId="Visio.Drawing.5">
                    <p:embed/>
                  </p:oleObj>
                </mc:Choice>
                <mc:Fallback>
                  <p:oleObj name="" r:id="rId1" imgW="3395345" imgH="2889250" progId="Visio.Drawing.5">
                    <p:embed/>
                    <p:pic>
                      <p:nvPicPr>
                        <p:cNvPr id="0" name="图片 3088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207" y="847"/>
                          <a:ext cx="2135" cy="182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7112" name="文本框 110599"/>
            <p:cNvSpPr txBox="1"/>
            <p:nvPr/>
          </p:nvSpPr>
          <p:spPr>
            <a:xfrm>
              <a:off x="609" y="1445"/>
              <a:ext cx="333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b="1" i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lang="en-US" altLang="zh-CN" b="1" i="1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m</a:t>
              </a:r>
              <a:r>
                <a:rPr lang="en-US" altLang="zh-CN" b="1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endParaRPr lang="en-US" altLang="zh-CN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47113" name="文本框 110600"/>
            <p:cNvSpPr txBox="1"/>
            <p:nvPr/>
          </p:nvSpPr>
          <p:spPr>
            <a:xfrm>
              <a:off x="1463" y="1446"/>
              <a:ext cx="53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b="1" i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lang="en-US" altLang="zh-CN" b="1" i="1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m</a:t>
              </a:r>
              <a:r>
                <a:rPr lang="en-US" altLang="zh-CN" b="1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endParaRPr lang="en-US" altLang="zh-CN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aphicFrame>
          <p:nvGraphicFramePr>
            <p:cNvPr id="47114" name="对象 110601"/>
            <p:cNvGraphicFramePr/>
            <p:nvPr/>
          </p:nvGraphicFramePr>
          <p:xfrm>
            <a:off x="672" y="1380"/>
            <a:ext cx="332" cy="7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8" name="" r:id="rId3" imgW="514985" imgH="1197610" progId="Visio.Drawing.5">
                    <p:embed/>
                  </p:oleObj>
                </mc:Choice>
                <mc:Fallback>
                  <p:oleObj name="" r:id="rId3" imgW="514985" imgH="1197610" progId="Visio.Drawing.5">
                    <p:embed/>
                    <p:pic>
                      <p:nvPicPr>
                        <p:cNvPr id="0" name="图片 3087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672" y="1380"/>
                          <a:ext cx="332" cy="75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7115" name="对象 110602"/>
            <p:cNvGraphicFramePr/>
            <p:nvPr/>
          </p:nvGraphicFramePr>
          <p:xfrm>
            <a:off x="1488" y="1408"/>
            <a:ext cx="332" cy="7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7" name="" r:id="rId5" imgW="514985" imgH="1197610" progId="Visio.Drawing.5">
                    <p:embed/>
                  </p:oleObj>
                </mc:Choice>
                <mc:Fallback>
                  <p:oleObj name="" r:id="rId5" imgW="514985" imgH="1197610" progId="Visio.Drawing.5">
                    <p:embed/>
                    <p:pic>
                      <p:nvPicPr>
                        <p:cNvPr id="0" name="图片 3086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488" y="1408"/>
                          <a:ext cx="332" cy="75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10605" name="矩形 110604"/>
          <p:cNvSpPr/>
          <p:nvPr/>
        </p:nvSpPr>
        <p:spPr>
          <a:xfrm>
            <a:off x="608013" y="4772025"/>
            <a:ext cx="7553325" cy="15525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把电压前的“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+”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或“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-”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包括在有关的电阻中。当通过网孔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和网孔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的公共电阻上的两个网孔电流的参考方向相同时，互阻（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R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12</a:t>
            </a:r>
            <a:r>
              <a:rPr lang="zh-CN" altLang="en-US" b="1"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R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21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）取正；反之，取负了。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R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12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= R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21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= –R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 </a:t>
            </a:r>
            <a:endParaRPr lang="en-US" altLang="zh-CN" b="1" baseline="-250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7117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spcBef>
                <a:spcPct val="50000"/>
              </a:spcBef>
            </a:pPr>
            <a:fld id="{9A0DB2DC-4C9A-4742-B13C-FB6460FD3503}" type="slidenum">
              <a:rPr lang="zh-CN" altLang="zh-CN" sz="1400" dirty="0"/>
            </a:fld>
            <a:endParaRPr lang="zh-CN" altLang="zh-CN" sz="14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0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0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05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05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0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0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4" grpId="0"/>
      <p:bldP spid="110605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5349" name="文本框 55348"/>
          <p:cNvSpPr txBox="1"/>
          <p:nvPr/>
        </p:nvSpPr>
        <p:spPr>
          <a:xfrm>
            <a:off x="701675" y="430213"/>
            <a:ext cx="7696200" cy="9683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indent="571500" algn="just">
              <a:lnSpc>
                <a:spcPct val="120000"/>
              </a:lnSpc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网孔电流法的独立方程数为：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1)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。与支路电流法相比，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方程数可减少</a:t>
            </a:r>
            <a:r>
              <a:rPr lang="en-US" altLang="zh-CN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lang="en-US" altLang="zh-CN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个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。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48130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1509713"/>
            <a:ext cx="3063875" cy="2451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7263" y="1509713"/>
            <a:ext cx="5427662" cy="25622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250" y="4183063"/>
            <a:ext cx="8313738" cy="27305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55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49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9153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60350" y="381000"/>
            <a:ext cx="8756650" cy="62372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8371" name="文本框 58370"/>
          <p:cNvSpPr txBox="1"/>
          <p:nvPr/>
        </p:nvSpPr>
        <p:spPr>
          <a:xfrm>
            <a:off x="1314450" y="1314450"/>
            <a:ext cx="68961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(1) 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根据给定的电路，选定网孔作为独立回路。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8372" name="文本框 58371"/>
          <p:cNvSpPr txBox="1"/>
          <p:nvPr/>
        </p:nvSpPr>
        <p:spPr>
          <a:xfrm>
            <a:off x="1314450" y="1876425"/>
            <a:ext cx="6808788" cy="9683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marL="476250" indent="-476250" algn="just">
              <a:lnSpc>
                <a:spcPct val="120000"/>
              </a:lnSpc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(2) 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对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m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个独立回路，以网孔电流为未知量，列写其</a:t>
            </a:r>
            <a:r>
              <a:rPr lang="zh-CN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KVL方程；（自阻、互阻、电压源）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8376" name="文本框 58375"/>
          <p:cNvSpPr txBox="1"/>
          <p:nvPr/>
        </p:nvSpPr>
        <p:spPr>
          <a:xfrm>
            <a:off x="1374775" y="3543300"/>
            <a:ext cx="542925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(4) 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求各支路电流</a:t>
            </a:r>
            <a:r>
              <a:rPr lang="zh-CN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(用网孔电流表示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  <a:r>
              <a:rPr lang="zh-CN" altLang="en-US" b="1">
                <a:latin typeface="Times New Roman" panose="02020603050405020304" pitchFamily="18" charset="0"/>
                <a:ea typeface="宋体" panose="02010600030101010101" pitchFamily="2" charset="-122"/>
              </a:rPr>
              <a:t>；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8378" name="矩形 58377"/>
          <p:cNvSpPr/>
          <p:nvPr/>
        </p:nvSpPr>
        <p:spPr>
          <a:xfrm>
            <a:off x="1052513" y="650875"/>
            <a:ext cx="3554412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网孔电流法的一般步骤：</a:t>
            </a:r>
            <a:endParaRPr lang="zh-CN" altLang="en-US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8379" name="矩形 58378"/>
          <p:cNvSpPr/>
          <p:nvPr/>
        </p:nvSpPr>
        <p:spPr>
          <a:xfrm>
            <a:off x="1282700" y="2897188"/>
            <a:ext cx="544830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(3) 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求解上述方程，得到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m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个网孔电流；</a:t>
            </a:r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8380" name="矩形 58379"/>
          <p:cNvSpPr/>
          <p:nvPr/>
        </p:nvSpPr>
        <p:spPr>
          <a:xfrm>
            <a:off x="1282700" y="4192588"/>
            <a:ext cx="2147888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(5) 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其它分析。</a:t>
            </a:r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0183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spcBef>
                <a:spcPct val="50000"/>
              </a:spcBef>
            </a:pPr>
            <a:fld id="{9A0DB2DC-4C9A-4742-B13C-FB6460FD3503}" type="slidenum">
              <a:rPr lang="zh-CN" altLang="zh-CN" sz="1400" dirty="0"/>
            </a:fld>
            <a:endParaRPr lang="zh-CN" altLang="zh-CN" sz="14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8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8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8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8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8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8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83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8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83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83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/>
      <p:bldP spid="58372" grpId="0"/>
      <p:bldP spid="58376" grpId="0"/>
      <p:bldP spid="58378" grpId="0"/>
      <p:bldP spid="58379" grpId="0"/>
      <p:bldP spid="58380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1201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00025" y="0"/>
            <a:ext cx="5976938" cy="33512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025" y="3533775"/>
            <a:ext cx="6261100" cy="10096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238" y="4791075"/>
            <a:ext cx="8248650" cy="19653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2225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spcBef>
                <a:spcPct val="50000"/>
              </a:spcBef>
            </a:pPr>
            <a:fld id="{9A0DB2DC-4C9A-4742-B13C-FB6460FD3503}" type="slidenum">
              <a:rPr lang="zh-CN" altLang="zh-CN" sz="1400" dirty="0"/>
            </a:fld>
            <a:endParaRPr lang="zh-CN" altLang="zh-CN" sz="1400" dirty="0"/>
          </a:p>
        </p:txBody>
      </p:sp>
      <p:pic>
        <p:nvPicPr>
          <p:cNvPr id="52226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23850" y="163513"/>
            <a:ext cx="8134350" cy="56007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3249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69863" y="117475"/>
            <a:ext cx="5170487" cy="36004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0350" y="268288"/>
            <a:ext cx="3581400" cy="30289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3251" name="图片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3971925"/>
            <a:ext cx="8043863" cy="26368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4" name="文本框 12293"/>
          <p:cNvSpPr txBox="1"/>
          <p:nvPr/>
        </p:nvSpPr>
        <p:spPr>
          <a:xfrm>
            <a:off x="5254625" y="1409700"/>
            <a:ext cx="3405188" cy="82232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</a:rPr>
              <a:t>① 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</a:rPr>
              <a:t>将看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</a:rPr>
              <a:t>VCVS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</a:rPr>
              <a:t>作独立源建</a:t>
            </a:r>
            <a:endParaRPr lang="zh-CN" altLang="en-US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</a:rPr>
              <a:t>立方程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lang="zh-CN" altLang="en-US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295" name="文本框 12294"/>
          <p:cNvSpPr txBox="1"/>
          <p:nvPr/>
        </p:nvSpPr>
        <p:spPr>
          <a:xfrm>
            <a:off x="5276850" y="2903538"/>
            <a:ext cx="3402013" cy="82232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</a:rPr>
              <a:t>② 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</a:rPr>
              <a:t>找出控制量和回路电</a:t>
            </a:r>
            <a:endParaRPr lang="zh-CN" altLang="en-US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</a:rPr>
              <a:t>流关系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0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12430" name="组合 12429"/>
          <p:cNvGrpSpPr/>
          <p:nvPr/>
        </p:nvGrpSpPr>
        <p:grpSpPr>
          <a:xfrm>
            <a:off x="190500" y="228600"/>
            <a:ext cx="7924800" cy="495300"/>
            <a:chOff x="120" y="144"/>
            <a:chExt cx="4992" cy="312"/>
          </a:xfrm>
        </p:grpSpPr>
        <p:sp>
          <p:nvSpPr>
            <p:cNvPr id="54276" name="文本框 12381"/>
            <p:cNvSpPr txBox="1"/>
            <p:nvPr/>
          </p:nvSpPr>
          <p:spPr>
            <a:xfrm>
              <a:off x="120" y="168"/>
              <a:ext cx="576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b="1" dirty="0">
                  <a:solidFill>
                    <a:srgbClr val="3333FF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例</a:t>
              </a:r>
              <a:r>
                <a:rPr lang="en-US" altLang="zh-CN" b="1">
                  <a:solidFill>
                    <a:srgbClr val="3333FF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2.</a:t>
              </a:r>
              <a:endParaRPr lang="en-US" altLang="zh-CN" b="1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54277" name="文本框 12382"/>
            <p:cNvSpPr txBox="1"/>
            <p:nvPr/>
          </p:nvSpPr>
          <p:spPr>
            <a:xfrm>
              <a:off x="540" y="144"/>
              <a:ext cx="457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用网孔电流法求含有受控电压源电路的各支路电流。</a:t>
              </a:r>
              <a:endParaRPr lang="zh-CN" altLang="en-US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pic>
        <p:nvPicPr>
          <p:cNvPr id="54278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17475" y="868363"/>
            <a:ext cx="4751388" cy="29194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100" y="3854450"/>
            <a:ext cx="8445500" cy="28416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4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4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3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8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4" grpId="0"/>
      <p:bldP spid="12295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5297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73075" y="355600"/>
            <a:ext cx="8523288" cy="62896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>
              <a:spcBef>
                <a:spcPct val="50000"/>
              </a:spcBef>
            </a:pPr>
            <a:fld id="{9A0DB2DC-4C9A-4742-B13C-FB6460FD3503}" type="slidenum">
              <a:rPr lang="zh-CN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</a:fld>
            <a:endParaRPr lang="zh-CN" strike="noStrike" noProof="1" dirty="0"/>
          </a:p>
        </p:txBody>
      </p:sp>
      <p:sp>
        <p:nvSpPr>
          <p:cNvPr id="48135" name="矩形 48134"/>
          <p:cNvSpPr/>
          <p:nvPr/>
        </p:nvSpPr>
        <p:spPr>
          <a:xfrm>
            <a:off x="111760" y="3542030"/>
            <a:ext cx="3961765" cy="73850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ctr" anchorCtr="0">
            <a:spAutoFit/>
          </a:bodyPr>
          <a:p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、受控源：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先把它当成独立源看待，再列写补充方程 。</a:t>
            </a:r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8136" name="矩形 48135"/>
          <p:cNvSpPr/>
          <p:nvPr/>
        </p:nvSpPr>
        <p:spPr>
          <a:xfrm>
            <a:off x="4834255" y="454025"/>
            <a:ext cx="2995295" cy="46164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ctr" anchorCtr="0">
            <a:spAutoFit/>
          </a:bodyPr>
          <a:p>
            <a:pPr>
              <a:lnSpc>
                <a:spcPct val="125000"/>
              </a:lnSpc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、无伴电流源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48130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016953"/>
            <a:ext cx="3063875" cy="24511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236220" y="128270"/>
            <a:ext cx="281559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 b="1" dirty="0">
                <a:solidFill>
                  <a:srgbClr val="FF0000"/>
                </a:solidFill>
                <a:sym typeface="+mn-ea"/>
              </a:rPr>
              <a:t>网孔电流法</a:t>
            </a:r>
            <a:endParaRPr lang="zh-CN" altLang="en-US" sz="3200" b="1" dirty="0">
              <a:solidFill>
                <a:srgbClr val="FF0000"/>
              </a:solidFill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1760" y="698500"/>
            <a:ext cx="1536700" cy="460375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zh-CN" b="1">
                <a:solidFill>
                  <a:srgbClr val="0070C0"/>
                </a:solidFill>
                <a:latin typeface="Arial" panose="020B0604020202020204" pitchFamily="34" charset="0"/>
                <a:ea typeface="微软雅黑" panose="020B0503020204020204" charset="-122"/>
              </a:rPr>
              <a:t>1</a:t>
            </a:r>
            <a:r>
              <a:rPr lang="zh-CN" altLang="en-US" b="1">
                <a:solidFill>
                  <a:srgbClr val="0070C0"/>
                </a:solidFill>
                <a:latin typeface="Arial" panose="020B0604020202020204" pitchFamily="34" charset="0"/>
                <a:ea typeface="微软雅黑" panose="020B0503020204020204" charset="-122"/>
              </a:rPr>
              <a:t>、常规</a:t>
            </a:r>
            <a:endParaRPr lang="zh-CN" altLang="en-US" b="1">
              <a:solidFill>
                <a:srgbClr val="0070C0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pic>
        <p:nvPicPr>
          <p:cNvPr id="54278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54195"/>
            <a:ext cx="3297555" cy="2025650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5" name="内容占位符 49153"/>
          <p:cNvGraphicFramePr>
            <a:graphicFrameLocks noGrp="1" noChangeAspect="1"/>
          </p:cNvGraphicFramePr>
          <p:nvPr>
            <p:custDataLst>
              <p:tags r:id="rId3"/>
            </p:custDataLst>
          </p:nvPr>
        </p:nvGraphicFramePr>
        <p:xfrm>
          <a:off x="4447540" y="1017270"/>
          <a:ext cx="3515360" cy="23133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4" imgW="3018790" imgH="1983105" progId="Visio.Drawing.11">
                  <p:embed/>
                </p:oleObj>
              </mc:Choice>
              <mc:Fallback>
                <p:oleObj name="" r:id="rId4" imgW="3018790" imgH="1983105" progId="Visio.Drawing.11">
                  <p:embed/>
                  <p:pic>
                    <p:nvPicPr>
                      <p:cNvPr id="0" name="图片 3160"/>
                      <p:cNvPicPr/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>
                      <a:xfrm>
                        <a:off x="4447540" y="1017270"/>
                        <a:ext cx="3515360" cy="2313305"/>
                      </a:xfrm>
                      <a:prstGeom prst="rect">
                        <a:avLst/>
                      </a:prstGeom>
                      <a:noFill/>
                      <a:ln w="38100"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内容占位符 49154"/>
          <p:cNvGraphicFramePr>
            <a:graphicFrameLocks noGrp="1" noChangeAspect="1"/>
          </p:cNvGraphicFramePr>
          <p:nvPr>
            <p:custDataLst>
              <p:tags r:id="rId6"/>
            </p:custDataLst>
          </p:nvPr>
        </p:nvGraphicFramePr>
        <p:xfrm>
          <a:off x="4628515" y="4280535"/>
          <a:ext cx="3407410" cy="224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7" imgW="3019425" imgH="1983105" progId="Visio.Drawing.11">
                  <p:embed/>
                </p:oleObj>
              </mc:Choice>
              <mc:Fallback>
                <p:oleObj name="" r:id="rId7" imgW="3019425" imgH="1983105" progId="Visio.Drawing.11">
                  <p:embed/>
                  <p:pic>
                    <p:nvPicPr>
                      <p:cNvPr id="0" name="图片 3159"/>
                      <p:cNvPicPr/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>
                      <a:xfrm>
                        <a:off x="4628515" y="4280535"/>
                        <a:ext cx="3407410" cy="2241550"/>
                      </a:xfrm>
                      <a:prstGeom prst="rect">
                        <a:avLst/>
                      </a:prstGeom>
                      <a:noFill/>
                      <a:ln w="38100"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4628515" y="3330575"/>
            <a:ext cx="4572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b="1"/>
              <a:t>直接写网孔电流等于电流源电流。 </a:t>
            </a:r>
            <a:endParaRPr lang="zh-CN" altLang="en-US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48135" grpId="0"/>
      <p:bldP spid="48135" grpId="1"/>
      <p:bldP spid="48136" grpId="0"/>
      <p:bldP spid="48136" grpId="1"/>
      <p:bldP spid="9" grpId="0"/>
      <p:bldP spid="9" grpId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6321" name="文本框 59393"/>
          <p:cNvSpPr txBox="1"/>
          <p:nvPr/>
        </p:nvSpPr>
        <p:spPr>
          <a:xfrm>
            <a:off x="228600" y="190500"/>
            <a:ext cx="9144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例</a:t>
            </a:r>
            <a:r>
              <a:rPr lang="en-US" altLang="zh-CN" b="1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3.</a:t>
            </a:r>
            <a:endParaRPr lang="en-US" altLang="zh-CN" b="1">
              <a:solidFill>
                <a:srgbClr val="3333FF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6322" name="文本框 59394"/>
          <p:cNvSpPr txBox="1"/>
          <p:nvPr/>
        </p:nvSpPr>
        <p:spPr>
          <a:xfrm>
            <a:off x="990600" y="190500"/>
            <a:ext cx="7388225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列写含有理想电流源支路的电路的网孔电流方程。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9429" name="文本框 59428"/>
          <p:cNvSpPr txBox="1"/>
          <p:nvPr/>
        </p:nvSpPr>
        <p:spPr>
          <a:xfrm>
            <a:off x="5961063" y="1246188"/>
            <a:ext cx="2844800" cy="193833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 b="1" dirty="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引入电流源电压为变量，增加</a:t>
            </a:r>
            <a:endParaRPr lang="zh-CN" altLang="en-US" b="1" dirty="0">
              <a:solidFill>
                <a:srgbClr val="3333FF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r>
              <a:rPr lang="zh-CN" altLang="en-US" b="1" dirty="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网孔电流和电流源电流的关系</a:t>
            </a:r>
            <a:endParaRPr lang="zh-CN" altLang="en-US" b="1" dirty="0">
              <a:solidFill>
                <a:srgbClr val="3333FF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r>
              <a:rPr lang="zh-CN" altLang="en-US" b="1" dirty="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方程。</a:t>
            </a:r>
            <a:endParaRPr lang="zh-CN" altLang="en-US" b="1">
              <a:solidFill>
                <a:srgbClr val="3333FF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56324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71475" y="774700"/>
            <a:ext cx="3924300" cy="3136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6325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01625" y="4037013"/>
            <a:ext cx="8153400" cy="27749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"/>
                                        <p:tgtEl>
                                          <p:spTgt spid="59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429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7345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spcBef>
                <a:spcPct val="50000"/>
              </a:spcBef>
            </a:pPr>
            <a:fld id="{9A0DB2DC-4C9A-4742-B13C-FB6460FD3503}" type="slidenum">
              <a:rPr lang="zh-CN" altLang="zh-CN" sz="1400" dirty="0"/>
            </a:fld>
            <a:endParaRPr lang="zh-CN" altLang="zh-CN" sz="1400" dirty="0"/>
          </a:p>
        </p:txBody>
      </p:sp>
      <p:pic>
        <p:nvPicPr>
          <p:cNvPr id="57346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01638" y="415925"/>
            <a:ext cx="8407400" cy="54784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8369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spcBef>
                <a:spcPct val="50000"/>
              </a:spcBef>
              <a:buSzTx/>
            </a:pPr>
            <a:fld id="{9A0DB2DC-4C9A-4742-B13C-FB6460FD3503}" type="slidenum">
              <a:rPr lang="zh-CN" altLang="zh-CN" sz="1400" dirty="0"/>
            </a:fld>
            <a:endParaRPr lang="zh-CN" altLang="zh-CN" sz="1400" dirty="0"/>
          </a:p>
        </p:txBody>
      </p:sp>
      <p:pic>
        <p:nvPicPr>
          <p:cNvPr id="58370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33363" y="923925"/>
            <a:ext cx="3330575" cy="2857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8371" name="矩形 48129"/>
          <p:cNvSpPr/>
          <p:nvPr>
            <p:custDataLst>
              <p:tags r:id="rId3"/>
            </p:custDataLst>
          </p:nvPr>
        </p:nvSpPr>
        <p:spPr>
          <a:xfrm>
            <a:off x="171450" y="282575"/>
            <a:ext cx="5246688" cy="519113"/>
          </a:xfrm>
          <a:prstGeom prst="rect">
            <a:avLst/>
          </a:prstGeom>
          <a:noFill/>
          <a:ln w="9525">
            <a:noFill/>
          </a:ln>
        </p:spPr>
        <p:txBody>
          <a:bodyPr wrap="none" lIns="90000" tIns="46800" rIns="90000" bIns="46800" anchor="ctr" anchorCtr="0">
            <a:spAutoFit/>
          </a:bodyPr>
          <a:p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例   用网孔电流法求图中电压</a:t>
            </a:r>
            <a:r>
              <a:rPr lang="zh-CN" altLang="en-US" sz="2800" i="1" dirty="0"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。</a:t>
            </a:r>
            <a:endParaRPr lang="zh-CN" altLang="en-US" sz="2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8135" name="矩形 48134"/>
          <p:cNvSpPr/>
          <p:nvPr>
            <p:custDataLst>
              <p:tags r:id="rId4"/>
            </p:custDataLst>
          </p:nvPr>
        </p:nvSpPr>
        <p:spPr>
          <a:xfrm>
            <a:off x="4467225" y="971550"/>
            <a:ext cx="4641850" cy="7302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ctr" anchorCtr="0">
            <a:spAutoFit/>
          </a:bodyPr>
          <a:p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受控源：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先把它当成独立源看待，                       </a:t>
            </a:r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                再列写补充方程 。</a:t>
            </a:r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8136" name="矩形 48135"/>
          <p:cNvSpPr/>
          <p:nvPr>
            <p:custDataLst>
              <p:tags r:id="rId5"/>
            </p:custDataLst>
          </p:nvPr>
        </p:nvSpPr>
        <p:spPr>
          <a:xfrm>
            <a:off x="4394200" y="1838325"/>
            <a:ext cx="4667250" cy="27432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ctr" anchorCtr="0">
            <a:spAutoFit/>
          </a:bodyPr>
          <a:p>
            <a:pPr>
              <a:lnSpc>
                <a:spcPct val="125000"/>
              </a:lnSpc>
            </a:pP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无伴电流源：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可假设其电压为</a:t>
            </a:r>
            <a:r>
              <a:rPr lang="en-US" altLang="zh-CN" b="1" i="1" dirty="0"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lang="en-US" altLang="zh-CN" b="1" i="1" baseline="-30000" dirty="0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b="1" baseline="-30000" dirty="0">
                <a:latin typeface="Times New Roman" panose="02020603050405020304" pitchFamily="18" charset="0"/>
                <a:ea typeface="宋体" panose="02010600030101010101" pitchFamily="2" charset="-122"/>
              </a:rPr>
              <a:t>s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，列写在网孔电流方程中，再列写补充方程 。</a:t>
            </a:r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lnSpc>
                <a:spcPct val="125000"/>
              </a:lnSpc>
            </a:pP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        </a:t>
            </a:r>
            <a:r>
              <a:rPr lang="zh-CN" altLang="en-US" b="1" u="sng" dirty="0">
                <a:latin typeface="Times New Roman" panose="02020603050405020304" pitchFamily="18" charset="0"/>
                <a:ea typeface="宋体" panose="02010600030101010101" pitchFamily="2" charset="-122"/>
              </a:rPr>
              <a:t>如果电流源支路只有一个网孔电流流过，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则可以直接写网孔电流等于电流源电流。 </a:t>
            </a:r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1350" y="4718050"/>
            <a:ext cx="5348288" cy="20891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8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8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5" grpId="0"/>
      <p:bldP spid="48136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9393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spcBef>
                <a:spcPct val="50000"/>
              </a:spcBef>
              <a:buSzTx/>
            </a:pPr>
            <a:fld id="{9A0DB2DC-4C9A-4742-B13C-FB6460FD3503}" type="slidenum">
              <a:rPr lang="zh-CN" altLang="zh-CN" sz="1400" dirty="0"/>
            </a:fld>
            <a:endParaRPr lang="zh-CN" altLang="zh-CN" sz="1400" dirty="0"/>
          </a:p>
        </p:txBody>
      </p:sp>
      <p:grpSp>
        <p:nvGrpSpPr>
          <p:cNvPr id="4" name="组合 57345"/>
          <p:cNvGrpSpPr/>
          <p:nvPr/>
        </p:nvGrpSpPr>
        <p:grpSpPr>
          <a:xfrm>
            <a:off x="280988" y="185738"/>
            <a:ext cx="7770812" cy="830262"/>
            <a:chOff x="0" y="0"/>
            <a:chExt cx="4895" cy="523"/>
          </a:xfrm>
        </p:grpSpPr>
        <p:sp>
          <p:nvSpPr>
            <p:cNvPr id="59395" name="文本框 57346"/>
            <p:cNvSpPr txBox="1"/>
            <p:nvPr>
              <p:custDataLst>
                <p:tags r:id="rId1"/>
              </p:custDataLst>
            </p:nvPr>
          </p:nvSpPr>
          <p:spPr>
            <a:xfrm>
              <a:off x="0" y="10"/>
              <a:ext cx="576" cy="29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b="1" dirty="0">
                  <a:solidFill>
                    <a:srgbClr val="3333FF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习题：</a:t>
              </a:r>
              <a:endParaRPr lang="zh-CN" altLang="en-US" b="1" dirty="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59396" name="文本框 57347"/>
            <p:cNvSpPr txBox="1"/>
            <p:nvPr>
              <p:custDataLst>
                <p:tags r:id="rId2"/>
              </p:custDataLst>
            </p:nvPr>
          </p:nvSpPr>
          <p:spPr>
            <a:xfrm>
              <a:off x="613" y="0"/>
              <a:ext cx="4282" cy="523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给定直流电路，</a:t>
              </a:r>
              <a:r>
                <a:rPr lang="en-US" altLang="zh-CN" b="1" i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lang="en-US" altLang="zh-CN" b="1" baseline="-25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S1 </a:t>
              </a:r>
              <a:r>
                <a:rPr lang="en-US" altLang="zh-CN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= 50V</a:t>
              </a:r>
              <a:r>
                <a:rPr lang="zh-CN" altLang="en-US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， </a:t>
              </a:r>
              <a:r>
                <a:rPr lang="en-US" altLang="zh-CN" b="1" i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lang="en-US" altLang="zh-CN" b="1" baseline="-25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S2 </a:t>
              </a:r>
              <a:r>
                <a:rPr lang="en-US" altLang="zh-CN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= 1A </a:t>
              </a:r>
              <a:r>
                <a:rPr lang="zh-CN" altLang="en-US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，</a:t>
              </a:r>
              <a:r>
                <a:rPr lang="en-US" altLang="en-US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lang="en-US" altLang="zh-CN" b="1" baseline="-25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S3 </a:t>
              </a:r>
              <a:r>
                <a:rPr lang="en-US" altLang="zh-CN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= 20V</a:t>
              </a:r>
              <a:r>
                <a:rPr lang="zh-CN" altLang="en-US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，试用网孔电流法列出电路的方程。</a:t>
              </a:r>
              <a:endPara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pic>
        <p:nvPicPr>
          <p:cNvPr id="59397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170113" y="1352550"/>
            <a:ext cx="4079875" cy="39798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0417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spcBef>
                <a:spcPct val="50000"/>
              </a:spcBef>
              <a:buSzTx/>
            </a:pPr>
            <a:fld id="{9A0DB2DC-4C9A-4742-B13C-FB6460FD3503}" type="slidenum">
              <a:rPr lang="zh-CN" altLang="zh-CN" sz="1400" dirty="0"/>
            </a:fld>
            <a:endParaRPr lang="zh-CN" altLang="zh-CN" sz="1400" dirty="0"/>
          </a:p>
        </p:txBody>
      </p:sp>
      <p:grpSp>
        <p:nvGrpSpPr>
          <p:cNvPr id="60418" name="组合 4"/>
          <p:cNvGrpSpPr/>
          <p:nvPr/>
        </p:nvGrpSpPr>
        <p:grpSpPr>
          <a:xfrm>
            <a:off x="0" y="230188"/>
            <a:ext cx="8931275" cy="5554662"/>
            <a:chOff x="0" y="363"/>
            <a:chExt cx="14066" cy="8748"/>
          </a:xfrm>
        </p:grpSpPr>
        <p:pic>
          <p:nvPicPr>
            <p:cNvPr id="60419" name="图片 2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0" y="363"/>
              <a:ext cx="14066" cy="8749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60420" name="图片 3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459" y="648"/>
              <a:ext cx="1164" cy="816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5714" name="矩形 115713"/>
          <p:cNvSpPr/>
          <p:nvPr/>
        </p:nvSpPr>
        <p:spPr>
          <a:xfrm>
            <a:off x="536575" y="217488"/>
            <a:ext cx="3041650" cy="519112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2800" b="1" dirty="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二、回路电流法：</a:t>
            </a:r>
            <a:endParaRPr lang="zh-CN" altLang="en-US" sz="2800" b="1" dirty="0">
              <a:solidFill>
                <a:srgbClr val="3333FF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15715" name="文本框 115714"/>
          <p:cNvSpPr txBox="1"/>
          <p:nvPr/>
        </p:nvSpPr>
        <p:spPr>
          <a:xfrm>
            <a:off x="536575" y="868363"/>
            <a:ext cx="7848600" cy="9683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marL="1809750" indent="-1809750">
              <a:lnSpc>
                <a:spcPct val="120000"/>
              </a:lnSpc>
              <a:spcBef>
                <a:spcPct val="50000"/>
              </a:spcBef>
            </a:pPr>
            <a:r>
              <a:rPr lang="zh-CN" altLang="en-US" b="1" u="sng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回路电流法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：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以回路电流为未知量列写电路方程分析电路的方法。</a:t>
            </a:r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15730" name="文本框 115729"/>
          <p:cNvSpPr txBox="1"/>
          <p:nvPr/>
        </p:nvSpPr>
        <p:spPr>
          <a:xfrm>
            <a:off x="244475" y="5295900"/>
            <a:ext cx="2941638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个独立回路。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15731" name="矩形 115730"/>
          <p:cNvSpPr/>
          <p:nvPr/>
        </p:nvSpPr>
        <p:spPr>
          <a:xfrm>
            <a:off x="488950" y="1946275"/>
            <a:ext cx="7815263" cy="9683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它适用于平面电路或非平面电路。是一种实用性较强并获得广泛应用的分析方法。</a:t>
            </a:r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15732" name="矩形 115731"/>
          <p:cNvSpPr/>
          <p:nvPr/>
        </p:nvSpPr>
        <p:spPr>
          <a:xfrm>
            <a:off x="441325" y="3033713"/>
            <a:ext cx="30924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树：支路（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5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6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）</a:t>
            </a:r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15733" name="矩形 115732"/>
          <p:cNvSpPr/>
          <p:nvPr/>
        </p:nvSpPr>
        <p:spPr>
          <a:xfrm>
            <a:off x="0" y="4116388"/>
            <a:ext cx="3398838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连支：支路（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）</a:t>
            </a:r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1447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spcBef>
                <a:spcPct val="50000"/>
              </a:spcBef>
            </a:pPr>
            <a:fld id="{9A0DB2DC-4C9A-4742-B13C-FB6460FD3503}" type="slidenum">
              <a:rPr lang="zh-CN" altLang="zh-CN" sz="1400" dirty="0"/>
            </a:fld>
            <a:endParaRPr lang="zh-CN" altLang="zh-CN" sz="1400" dirty="0"/>
          </a:p>
        </p:txBody>
      </p:sp>
      <p:pic>
        <p:nvPicPr>
          <p:cNvPr id="61448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749675" y="3076575"/>
            <a:ext cx="4140200" cy="349091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1157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1157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57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5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57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5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57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57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57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57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4" grpId="0"/>
      <p:bldP spid="115715" grpId="0"/>
      <p:bldP spid="115730" grpId="0"/>
      <p:bldP spid="115731" grpId="0"/>
      <p:bldP spid="115732" grpId="0"/>
      <p:bldP spid="115733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6755" name="文本框 116754"/>
          <p:cNvSpPr txBox="1"/>
          <p:nvPr/>
        </p:nvSpPr>
        <p:spPr>
          <a:xfrm>
            <a:off x="228600" y="4551363"/>
            <a:ext cx="8732838" cy="118745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具有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个支路和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个结点的电路，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个支路电流受（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n-1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）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KCL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个方程的约束，仅有（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b-n+1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）个支路电流是独立的；连支数恰好是（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b-n+1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），所以回路电流可以作为电路的独立变量。</a:t>
            </a:r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16757" name="矩形 116756"/>
          <p:cNvSpPr/>
          <p:nvPr/>
        </p:nvSpPr>
        <p:spPr>
          <a:xfrm>
            <a:off x="533400" y="5915025"/>
            <a:ext cx="763270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在回路电流法中，只须按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KVL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列方程，不必再用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KCL</a:t>
            </a:r>
            <a:r>
              <a:rPr lang="zh-CN" altLang="en-US" b="1">
                <a:latin typeface="Times New Roman" panose="02020603050405020304" pitchFamily="18" charset="0"/>
                <a:ea typeface="宋体" panose="02010600030101010101" pitchFamily="2" charset="-122"/>
              </a:rPr>
              <a:t>。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2467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spcBef>
                <a:spcPct val="50000"/>
              </a:spcBef>
            </a:pPr>
            <a:fld id="{9A0DB2DC-4C9A-4742-B13C-FB6460FD3503}" type="slidenum">
              <a:rPr lang="zh-CN" altLang="zh-CN" sz="1400" dirty="0"/>
            </a:fld>
            <a:endParaRPr lang="zh-CN" altLang="zh-CN" sz="1400" dirty="0"/>
          </a:p>
        </p:txBody>
      </p:sp>
      <p:pic>
        <p:nvPicPr>
          <p:cNvPr id="62468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28600" y="463550"/>
            <a:ext cx="3397250" cy="3352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2469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038600" y="-39687"/>
            <a:ext cx="5059363" cy="41957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67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6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67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67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55" grpId="0"/>
      <p:bldP spid="116757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8786" name="文本框 118785"/>
          <p:cNvSpPr txBox="1"/>
          <p:nvPr/>
        </p:nvSpPr>
        <p:spPr>
          <a:xfrm>
            <a:off x="411163" y="374650"/>
            <a:ext cx="8732837" cy="8223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具有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个支路和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个结点的电路，回路电流数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l =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b-n+1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）。回路电流方程的一般形式：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18788" name="文本框 118787"/>
          <p:cNvSpPr txBox="1"/>
          <p:nvPr/>
        </p:nvSpPr>
        <p:spPr>
          <a:xfrm>
            <a:off x="552450" y="3924300"/>
            <a:ext cx="9144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其中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18789" name="文本框 118788"/>
          <p:cNvSpPr txBox="1"/>
          <p:nvPr/>
        </p:nvSpPr>
        <p:spPr>
          <a:xfrm>
            <a:off x="1390650" y="3886200"/>
            <a:ext cx="5383213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b="1" i="1" err="1">
                <a:latin typeface="Times New Roman" panose="02020603050405020304" pitchFamily="18" charset="0"/>
                <a:ea typeface="宋体" panose="02010600030101010101" pitchFamily="2" charset="-122"/>
              </a:rPr>
              <a:t>R</a:t>
            </a:r>
            <a:r>
              <a:rPr lang="en-US" altLang="zh-CN" b="1" i="1" baseline="-25000" err="1">
                <a:latin typeface="Times New Roman" panose="02020603050405020304" pitchFamily="18" charset="0"/>
                <a:ea typeface="宋体" panose="02010600030101010101" pitchFamily="2" charset="-122"/>
              </a:rPr>
              <a:t>kk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: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各回路自阻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正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) 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k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=1,2,…,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endParaRPr lang="en-US" altLang="zh-CN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18790" name="文本框 118789"/>
          <p:cNvSpPr txBox="1"/>
          <p:nvPr/>
        </p:nvSpPr>
        <p:spPr>
          <a:xfrm>
            <a:off x="1371600" y="4895850"/>
            <a:ext cx="17526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b="1" i="1" err="1">
                <a:latin typeface="Times New Roman" panose="02020603050405020304" pitchFamily="18" charset="0"/>
                <a:ea typeface="宋体" panose="02010600030101010101" pitchFamily="2" charset="-122"/>
              </a:rPr>
              <a:t>R</a:t>
            </a:r>
            <a:r>
              <a:rPr lang="en-US" altLang="zh-CN" b="1" i="1" baseline="-25000" err="1">
                <a:latin typeface="Times New Roman" panose="02020603050405020304" pitchFamily="18" charset="0"/>
                <a:ea typeface="宋体" panose="02010600030101010101" pitchFamily="2" charset="-122"/>
              </a:rPr>
              <a:t>jk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: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互阻</a:t>
            </a:r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18791" name="矩形 118790"/>
          <p:cNvSpPr/>
          <p:nvPr/>
        </p:nvSpPr>
        <p:spPr>
          <a:xfrm>
            <a:off x="3086100" y="4419600"/>
            <a:ext cx="49530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+ : 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流过互阻两个回路电流方向相同</a:t>
            </a:r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18792" name="矩形 118791"/>
          <p:cNvSpPr/>
          <p:nvPr/>
        </p:nvSpPr>
        <p:spPr>
          <a:xfrm>
            <a:off x="3086100" y="4838700"/>
            <a:ext cx="49530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 : 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流过互阻两个回路电流方向相反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18793" name="文本框 118792"/>
          <p:cNvSpPr txBox="1"/>
          <p:nvPr/>
        </p:nvSpPr>
        <p:spPr>
          <a:xfrm>
            <a:off x="3124200" y="5295900"/>
            <a:ext cx="27432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0 : 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无关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18794" name="左大括号 118793"/>
          <p:cNvSpPr/>
          <p:nvPr/>
        </p:nvSpPr>
        <p:spPr>
          <a:xfrm>
            <a:off x="3009900" y="4648200"/>
            <a:ext cx="76200" cy="990600"/>
          </a:xfrm>
          <a:prstGeom prst="leftBrace">
            <a:avLst>
              <a:gd name="adj1" fmla="val 108092"/>
              <a:gd name="adj2" fmla="val 50000"/>
            </a:avLst>
          </a:pr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p>
            <a:endParaRPr lang="zh-CN" altLang="en-US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18801" name="文本框 118800"/>
          <p:cNvSpPr txBox="1"/>
          <p:nvPr/>
        </p:nvSpPr>
        <p:spPr>
          <a:xfrm>
            <a:off x="293688" y="5708650"/>
            <a:ext cx="8113712" cy="9683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just">
              <a:lnSpc>
                <a:spcPct val="120000"/>
              </a:lnSpc>
              <a:spcBef>
                <a:spcPct val="50000"/>
              </a:spcBef>
            </a:pP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S11 </a:t>
            </a:r>
            <a:r>
              <a:rPr lang="zh-CN" altLang="en-US" b="1"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r>
              <a:rPr lang="zh-CN" altLang="en-US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S22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等为回路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2…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等的总电压源的电压，各电压源的方向与回路电流方向一致时，前面取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负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号；反之取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正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号。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3498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spcBef>
                <a:spcPct val="50000"/>
              </a:spcBef>
            </a:pPr>
            <a:fld id="{9A0DB2DC-4C9A-4742-B13C-FB6460FD3503}" type="slidenum">
              <a:rPr lang="zh-CN" altLang="zh-CN" sz="1400" dirty="0"/>
            </a:fld>
            <a:endParaRPr lang="zh-CN" altLang="zh-CN" sz="1400" dirty="0"/>
          </a:p>
        </p:txBody>
      </p:sp>
      <p:pic>
        <p:nvPicPr>
          <p:cNvPr id="63499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270000" y="1196975"/>
            <a:ext cx="5908675" cy="24765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87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87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1187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" fill="hold"/>
                                        <p:tgtEl>
                                          <p:spTgt spid="1187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87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87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87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87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87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87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87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87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88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88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6" grpId="0"/>
      <p:bldP spid="118788" grpId="0"/>
      <p:bldP spid="118789" grpId="0"/>
      <p:bldP spid="118790" grpId="0"/>
      <p:bldP spid="118791" grpId="0"/>
      <p:bldP spid="118792" grpId="0"/>
      <p:bldP spid="118793" grpId="0"/>
      <p:bldP spid="118801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22903" name="组合 122902"/>
          <p:cNvGrpSpPr/>
          <p:nvPr/>
        </p:nvGrpSpPr>
        <p:grpSpPr>
          <a:xfrm>
            <a:off x="536575" y="539750"/>
            <a:ext cx="7770813" cy="822325"/>
            <a:chOff x="338" y="340"/>
            <a:chExt cx="4895" cy="518"/>
          </a:xfrm>
        </p:grpSpPr>
        <p:sp>
          <p:nvSpPr>
            <p:cNvPr id="64514" name="文本框 122881"/>
            <p:cNvSpPr txBox="1"/>
            <p:nvPr/>
          </p:nvSpPr>
          <p:spPr>
            <a:xfrm>
              <a:off x="338" y="350"/>
              <a:ext cx="576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b="1" dirty="0">
                  <a:solidFill>
                    <a:srgbClr val="3333FF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例</a:t>
              </a:r>
              <a:r>
                <a:rPr lang="en-US" altLang="zh-CN" b="1">
                  <a:solidFill>
                    <a:srgbClr val="3333FF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.</a:t>
              </a:r>
              <a:endParaRPr lang="en-US" altLang="zh-CN" b="1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4515" name="文本框 122882"/>
            <p:cNvSpPr txBox="1"/>
            <p:nvPr/>
          </p:nvSpPr>
          <p:spPr>
            <a:xfrm>
              <a:off x="951" y="340"/>
              <a:ext cx="4282" cy="51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给定直流电路，</a:t>
              </a:r>
              <a:r>
                <a:rPr lang="en-US" altLang="zh-CN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lang="en-US" altLang="zh-CN" b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S1 </a:t>
              </a:r>
              <a:r>
                <a:rPr lang="en-US" altLang="zh-CN" b="1">
                  <a:latin typeface="Times New Roman" panose="02020603050405020304" pitchFamily="18" charset="0"/>
                  <a:ea typeface="宋体" panose="02010600030101010101" pitchFamily="2" charset="-122"/>
                </a:rPr>
                <a:t>= 50V</a:t>
              </a:r>
              <a:r>
                <a:rPr lang="zh-CN" altLang="en-US" b="1">
                  <a:latin typeface="Times New Roman" panose="02020603050405020304" pitchFamily="18" charset="0"/>
                  <a:ea typeface="宋体" panose="02010600030101010101" pitchFamily="2" charset="-122"/>
                </a:rPr>
                <a:t>， </a:t>
              </a:r>
              <a:r>
                <a:rPr lang="en-US" altLang="zh-CN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lang="en-US" altLang="zh-CN" b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S2 </a:t>
              </a:r>
              <a:r>
                <a:rPr lang="en-US" altLang="zh-CN" b="1">
                  <a:latin typeface="Times New Roman" panose="02020603050405020304" pitchFamily="18" charset="0"/>
                  <a:ea typeface="宋体" panose="02010600030101010101" pitchFamily="2" charset="-122"/>
                </a:rPr>
                <a:t>= 1A </a:t>
              </a:r>
              <a:r>
                <a:rPr lang="zh-CN" altLang="en-US" b="1">
                  <a:latin typeface="Times New Roman" panose="02020603050405020304" pitchFamily="18" charset="0"/>
                  <a:ea typeface="宋体" panose="02010600030101010101" pitchFamily="2" charset="-122"/>
                </a:rPr>
                <a:t>， </a:t>
              </a:r>
              <a:r>
                <a:rPr lang="en-US" altLang="zh-CN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lang="en-US" altLang="zh-CN" b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S3 </a:t>
              </a:r>
              <a:r>
                <a:rPr lang="en-US" altLang="zh-CN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= 20V</a:t>
              </a:r>
              <a:r>
                <a:rPr lang="zh-CN" altLang="en-US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，试用回路电流法列出电路的方程。</a:t>
              </a:r>
              <a:endParaRPr lang="zh-CN" altLang="en-US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sp>
        <p:nvSpPr>
          <p:cNvPr id="122884" name="文本框 122883"/>
          <p:cNvSpPr txBox="1"/>
          <p:nvPr/>
        </p:nvSpPr>
        <p:spPr>
          <a:xfrm>
            <a:off x="4175125" y="1643063"/>
            <a:ext cx="81915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i="1" dirty="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解：</a:t>
            </a:r>
            <a:endParaRPr lang="zh-CN" altLang="en-US" b="1">
              <a:solidFill>
                <a:srgbClr val="3333FF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122885" name="对象 122884"/>
          <p:cNvGraphicFramePr/>
          <p:nvPr/>
        </p:nvGraphicFramePr>
        <p:xfrm>
          <a:off x="0" y="1360488"/>
          <a:ext cx="4152900" cy="3678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6" name="" r:id="rId1" imgW="3749040" imgH="3313430" progId="Visio.Drawing.5">
                  <p:embed/>
                </p:oleObj>
              </mc:Choice>
              <mc:Fallback>
                <p:oleObj name="" r:id="rId1" imgW="3749040" imgH="3313430" progId="Visio.Drawing.5">
                  <p:embed/>
                  <p:pic>
                    <p:nvPicPr>
                      <p:cNvPr id="0" name="图片 309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0" y="1360488"/>
                        <a:ext cx="4152900" cy="36782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887" name="对象 122886"/>
          <p:cNvGraphicFramePr/>
          <p:nvPr/>
        </p:nvGraphicFramePr>
        <p:xfrm>
          <a:off x="2409825" y="3262313"/>
          <a:ext cx="639763" cy="1212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name="" r:id="rId3" imgW="567055" imgH="816610" progId="Visio.Drawing.5">
                  <p:embed/>
                </p:oleObj>
              </mc:Choice>
              <mc:Fallback>
                <p:oleObj name="" r:id="rId3" imgW="567055" imgH="816610" progId="Visio.Drawing.5">
                  <p:embed/>
                  <p:pic>
                    <p:nvPicPr>
                      <p:cNvPr id="0" name="图片 309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09825" y="3262313"/>
                        <a:ext cx="639763" cy="12128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888" name="对象 122887"/>
          <p:cNvGraphicFramePr/>
          <p:nvPr/>
        </p:nvGraphicFramePr>
        <p:xfrm>
          <a:off x="1016000" y="3194050"/>
          <a:ext cx="639763" cy="1212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" name="" r:id="rId5" imgW="567055" imgH="816610" progId="Visio.Drawing.5">
                  <p:embed/>
                </p:oleObj>
              </mc:Choice>
              <mc:Fallback>
                <p:oleObj name="" r:id="rId5" imgW="567055" imgH="816610" progId="Visio.Drawing.5">
                  <p:embed/>
                  <p:pic>
                    <p:nvPicPr>
                      <p:cNvPr id="0" name="图片 309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16000" y="3194050"/>
                        <a:ext cx="639763" cy="12128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890" name="对象 122889"/>
          <p:cNvGraphicFramePr/>
          <p:nvPr/>
        </p:nvGraphicFramePr>
        <p:xfrm>
          <a:off x="1036638" y="2108200"/>
          <a:ext cx="1965325" cy="52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" name="" r:id="rId6" imgW="1127760" imgH="387350" progId="Visio.Drawing.5">
                  <p:embed/>
                </p:oleObj>
              </mc:Choice>
              <mc:Fallback>
                <p:oleObj name="" r:id="rId6" imgW="1127760" imgH="387350" progId="Visio.Drawing.5">
                  <p:embed/>
                  <p:pic>
                    <p:nvPicPr>
                      <p:cNvPr id="0" name="图片 3096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036638" y="2108200"/>
                        <a:ext cx="1965325" cy="5222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891" name="矩形 122890"/>
          <p:cNvSpPr/>
          <p:nvPr/>
        </p:nvSpPr>
        <p:spPr>
          <a:xfrm>
            <a:off x="2378075" y="3554413"/>
            <a:ext cx="509588" cy="519112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sz="2800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endParaRPr lang="en-US" altLang="zh-CN" sz="2800" b="1" baseline="-250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22892" name="矩形 122891"/>
          <p:cNvSpPr/>
          <p:nvPr/>
        </p:nvSpPr>
        <p:spPr>
          <a:xfrm>
            <a:off x="1044575" y="3500438"/>
            <a:ext cx="509588" cy="519112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sz="2800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endParaRPr lang="en-US" altLang="zh-CN" sz="2800" b="1" baseline="-250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22893" name="矩形 122892"/>
          <p:cNvSpPr/>
          <p:nvPr/>
        </p:nvSpPr>
        <p:spPr>
          <a:xfrm>
            <a:off x="1522413" y="2136775"/>
            <a:ext cx="509587" cy="51911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sz="2800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endParaRPr lang="en-US" altLang="zh-CN" sz="2800" b="1" baseline="-250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122894" name="对象 122893"/>
          <p:cNvGraphicFramePr/>
          <p:nvPr/>
        </p:nvGraphicFramePr>
        <p:xfrm>
          <a:off x="1547813" y="2854325"/>
          <a:ext cx="466725" cy="165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" r:id="rId8" imgW="393065" imgH="1386840" progId="Visio.Drawing.5">
                  <p:embed/>
                </p:oleObj>
              </mc:Choice>
              <mc:Fallback>
                <p:oleObj name="" r:id="rId8" imgW="393065" imgH="1386840" progId="Visio.Drawing.5">
                  <p:embed/>
                  <p:pic>
                    <p:nvPicPr>
                      <p:cNvPr id="0" name="图片 3089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47813" y="2854325"/>
                        <a:ext cx="466725" cy="16557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895" name="文本框 122894"/>
          <p:cNvSpPr txBox="1"/>
          <p:nvPr/>
        </p:nvSpPr>
        <p:spPr>
          <a:xfrm>
            <a:off x="4029075" y="2300288"/>
            <a:ext cx="5313363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20+15+10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）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1 </a:t>
            </a:r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</a:rPr>
              <a:t>- 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10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 </a:t>
            </a:r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15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3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= </a:t>
            </a:r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</a:rPr>
              <a:t>0</a:t>
            </a:r>
            <a:endParaRPr lang="en-US" altLang="zh-CN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22896" name="文本框 122895"/>
          <p:cNvSpPr txBox="1"/>
          <p:nvPr/>
        </p:nvSpPr>
        <p:spPr>
          <a:xfrm>
            <a:off x="4195763" y="3000375"/>
            <a:ext cx="4611687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10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1 </a:t>
            </a:r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</a:rPr>
              <a:t>+</a:t>
            </a:r>
            <a:r>
              <a:rPr lang="zh-CN" altLang="en-US" b="1"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10+30</a:t>
            </a:r>
            <a:r>
              <a:rPr lang="zh-CN" altLang="en-US" b="1">
                <a:latin typeface="Times New Roman" panose="02020603050405020304" pitchFamily="18" charset="0"/>
                <a:ea typeface="宋体" panose="02010600030101010101" pitchFamily="2" charset="-122"/>
              </a:rPr>
              <a:t>）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 </a:t>
            </a:r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</a:rPr>
              <a:t>+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= 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50 </a:t>
            </a:r>
            <a:endParaRPr lang="en-US" altLang="zh-CN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22898" name="文本框 122897"/>
          <p:cNvSpPr txBox="1"/>
          <p:nvPr/>
        </p:nvSpPr>
        <p:spPr>
          <a:xfrm>
            <a:off x="4273550" y="3822700"/>
            <a:ext cx="4611688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15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1 </a:t>
            </a:r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</a:rPr>
              <a:t>+</a:t>
            </a:r>
            <a:r>
              <a:rPr lang="zh-CN" altLang="en-US" b="1"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40+15</a:t>
            </a:r>
            <a:r>
              <a:rPr lang="zh-CN" altLang="en-US" b="1">
                <a:latin typeface="Times New Roman" panose="02020603050405020304" pitchFamily="18" charset="0"/>
                <a:ea typeface="宋体" panose="02010600030101010101" pitchFamily="2" charset="-122"/>
              </a:rPr>
              <a:t>）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3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= </a:t>
            </a:r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  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20</a:t>
            </a:r>
            <a:endParaRPr lang="en-US" altLang="zh-CN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22899" name="矩形 122898"/>
          <p:cNvSpPr/>
          <p:nvPr/>
        </p:nvSpPr>
        <p:spPr>
          <a:xfrm>
            <a:off x="4383088" y="4495800"/>
            <a:ext cx="1716087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附加方程：</a:t>
            </a:r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22900" name="矩形 122899"/>
          <p:cNvSpPr/>
          <p:nvPr/>
        </p:nvSpPr>
        <p:spPr>
          <a:xfrm>
            <a:off x="5281613" y="1758950"/>
            <a:ext cx="3094037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方法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：采用混合变量</a:t>
            </a:r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22901" name="文本框 122900"/>
          <p:cNvSpPr txBox="1"/>
          <p:nvPr/>
        </p:nvSpPr>
        <p:spPr>
          <a:xfrm>
            <a:off x="4256088" y="5210175"/>
            <a:ext cx="4611687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 I</a:t>
            </a:r>
            <a:r>
              <a:rPr lang="en-US" altLang="zh-CN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 </a:t>
            </a:r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</a:rPr>
              <a:t>+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 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3 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= 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endParaRPr lang="en-US" altLang="zh-CN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22902" name="矩形 122901"/>
          <p:cNvSpPr/>
          <p:nvPr/>
        </p:nvSpPr>
        <p:spPr>
          <a:xfrm>
            <a:off x="3452813" y="6049963"/>
            <a:ext cx="324802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方程数和未知数相等。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453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spcBef>
                <a:spcPct val="50000"/>
              </a:spcBef>
              <a:buSzTx/>
            </a:pPr>
            <a:fld id="{9A0DB2DC-4C9A-4742-B13C-FB6460FD3503}" type="slidenum">
              <a:rPr lang="zh-CN" altLang="zh-CN" sz="1400" dirty="0">
                <a:latin typeface="Times New Roman" panose="02020603050405020304" pitchFamily="18" charset="0"/>
                <a:ea typeface="宋体" panose="02010600030101010101" pitchFamily="2" charset="-122"/>
              </a:rPr>
            </a:fld>
            <a:endParaRPr lang="zh-CN" altLang="zh-CN" sz="1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28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28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28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28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28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28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29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29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28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28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2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2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28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28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28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28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2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2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28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28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2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2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228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28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228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228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228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228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22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22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229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229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229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22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4" grpId="0"/>
      <p:bldP spid="122891" grpId="0"/>
      <p:bldP spid="122892" grpId="0"/>
      <p:bldP spid="122893" grpId="0"/>
      <p:bldP spid="122895" grpId="0"/>
      <p:bldP spid="122896" grpId="0"/>
      <p:bldP spid="122898" grpId="0"/>
      <p:bldP spid="122899" grpId="0"/>
      <p:bldP spid="122900" grpId="0"/>
      <p:bldP spid="122901" grpId="0"/>
      <p:bldP spid="122902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23928" name="对象 123927"/>
          <p:cNvGraphicFramePr/>
          <p:nvPr/>
        </p:nvGraphicFramePr>
        <p:xfrm>
          <a:off x="5926138" y="2081213"/>
          <a:ext cx="638175" cy="911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" r:id="rId1" imgW="475615" imgH="676910" progId="Visio.Drawing.5">
                  <p:embed/>
                </p:oleObj>
              </mc:Choice>
              <mc:Fallback>
                <p:oleObj name="" r:id="rId1" imgW="475615" imgH="676910" progId="Visio.Drawing.5">
                  <p:embed/>
                  <p:pic>
                    <p:nvPicPr>
                      <p:cNvPr id="0" name="图片 309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926138" y="2081213"/>
                        <a:ext cx="638175" cy="911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929" name="对象 123928"/>
          <p:cNvGraphicFramePr/>
          <p:nvPr/>
        </p:nvGraphicFramePr>
        <p:xfrm>
          <a:off x="6113463" y="2025650"/>
          <a:ext cx="1516062" cy="1309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" r:id="rId3" imgW="1901825" imgH="1771015" progId="Visio.Drawing.5">
                  <p:embed/>
                </p:oleObj>
              </mc:Choice>
              <mc:Fallback>
                <p:oleObj name="" r:id="rId3" imgW="1901825" imgH="1771015" progId="Visio.Drawing.5">
                  <p:embed/>
                  <p:pic>
                    <p:nvPicPr>
                      <p:cNvPr id="0" name="图片 309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113463" y="2025650"/>
                        <a:ext cx="1516062" cy="13096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907" name="对象 123906"/>
          <p:cNvGraphicFramePr/>
          <p:nvPr/>
        </p:nvGraphicFramePr>
        <p:xfrm>
          <a:off x="406400" y="741363"/>
          <a:ext cx="4152900" cy="3678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5" name="" r:id="rId5" imgW="3749040" imgH="3313430" progId="Visio.Drawing.5">
                  <p:embed/>
                </p:oleObj>
              </mc:Choice>
              <mc:Fallback>
                <p:oleObj name="" r:id="rId5" imgW="3749040" imgH="3313430" progId="Visio.Drawing.5">
                  <p:embed/>
                  <p:pic>
                    <p:nvPicPr>
                      <p:cNvPr id="0" name="图片 309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06400" y="741363"/>
                        <a:ext cx="4152900" cy="36782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906" name="矩形 123905"/>
          <p:cNvSpPr/>
          <p:nvPr/>
        </p:nvSpPr>
        <p:spPr>
          <a:xfrm>
            <a:off x="536575" y="508000"/>
            <a:ext cx="125571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方法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：</a:t>
            </a:r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23909" name="矩形 123908"/>
          <p:cNvSpPr/>
          <p:nvPr/>
        </p:nvSpPr>
        <p:spPr>
          <a:xfrm>
            <a:off x="2755900" y="280988"/>
            <a:ext cx="326866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回路数：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l 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=b </a:t>
            </a:r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  n + 1=3</a:t>
            </a:r>
            <a:endParaRPr lang="en-US" altLang="zh-CN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123913" name="对象 123912"/>
          <p:cNvGraphicFramePr/>
          <p:nvPr/>
        </p:nvGraphicFramePr>
        <p:xfrm>
          <a:off x="1993900" y="1676400"/>
          <a:ext cx="817563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" name="" r:id="rId7" imgW="819785" imgH="335280" progId="Visio.Drawing.5">
                  <p:embed/>
                </p:oleObj>
              </mc:Choice>
              <mc:Fallback>
                <p:oleObj name="" r:id="rId7" imgW="819785" imgH="335280" progId="Visio.Drawing.5">
                  <p:embed/>
                  <p:pic>
                    <p:nvPicPr>
                      <p:cNvPr id="0" name="图片 310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993900" y="1676400"/>
                        <a:ext cx="817563" cy="3317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914" name="对象 123913"/>
          <p:cNvGraphicFramePr/>
          <p:nvPr/>
        </p:nvGraphicFramePr>
        <p:xfrm>
          <a:off x="1374775" y="2255838"/>
          <a:ext cx="1897063" cy="1970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" name="" r:id="rId9" imgW="1901825" imgH="1771015" progId="Visio.Drawing.5">
                  <p:embed/>
                </p:oleObj>
              </mc:Choice>
              <mc:Fallback>
                <p:oleObj name="" r:id="rId9" imgW="1901825" imgH="1771015" progId="Visio.Drawing.5">
                  <p:embed/>
                  <p:pic>
                    <p:nvPicPr>
                      <p:cNvPr id="0" name="图片 310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74775" y="2255838"/>
                        <a:ext cx="1897063" cy="19700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915" name="对象 123914"/>
          <p:cNvGraphicFramePr/>
          <p:nvPr/>
        </p:nvGraphicFramePr>
        <p:xfrm>
          <a:off x="4862513" y="485775"/>
          <a:ext cx="3808412" cy="423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5" name="" r:id="rId10" imgW="2877185" imgH="3194050" progId="Visio.Drawing.5">
                  <p:embed/>
                </p:oleObj>
              </mc:Choice>
              <mc:Fallback>
                <p:oleObj name="" r:id="rId10" imgW="2877185" imgH="3194050" progId="Visio.Drawing.5">
                  <p:embed/>
                  <p:pic>
                    <p:nvPicPr>
                      <p:cNvPr id="0" name="图片 3104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862513" y="485775"/>
                        <a:ext cx="3808412" cy="42386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916" name="矩形 123915"/>
          <p:cNvSpPr/>
          <p:nvPr/>
        </p:nvSpPr>
        <p:spPr>
          <a:xfrm>
            <a:off x="5754688" y="1268413"/>
            <a:ext cx="509587" cy="519112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sz="2800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endParaRPr lang="en-US" altLang="zh-CN" sz="2800" b="1" baseline="-250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23917" name="矩形 123916"/>
          <p:cNvSpPr/>
          <p:nvPr/>
        </p:nvSpPr>
        <p:spPr>
          <a:xfrm>
            <a:off x="6824663" y="2305050"/>
            <a:ext cx="509587" cy="51911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sz="2800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endParaRPr lang="en-US" altLang="zh-CN" sz="2800" b="1" baseline="-250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23918" name="矩形 123917"/>
          <p:cNvSpPr/>
          <p:nvPr/>
        </p:nvSpPr>
        <p:spPr>
          <a:xfrm>
            <a:off x="5888038" y="2127250"/>
            <a:ext cx="509587" cy="51911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sz="2800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endParaRPr lang="en-US" altLang="zh-CN" sz="2800" b="1" baseline="-250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23920" name="文本框 123919"/>
          <p:cNvSpPr txBox="1"/>
          <p:nvPr/>
        </p:nvSpPr>
        <p:spPr>
          <a:xfrm>
            <a:off x="536575" y="4738688"/>
            <a:ext cx="7629525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20+15+10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）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1  </a:t>
            </a:r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</a:rPr>
              <a:t>- </a:t>
            </a:r>
            <a:r>
              <a:rPr lang="zh-CN" altLang="en-US" b="1"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zh-CN" altLang="en-US" b="1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15+10 </a:t>
            </a:r>
            <a:r>
              <a:rPr lang="zh-CN" altLang="en-US" b="1">
                <a:latin typeface="Times New Roman" panose="02020603050405020304" pitchFamily="18" charset="0"/>
                <a:ea typeface="宋体" panose="02010600030101010101" pitchFamily="2" charset="-122"/>
              </a:rPr>
              <a:t>）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 </a:t>
            </a:r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</a:rPr>
              <a:t>+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 10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3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= </a:t>
            </a:r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</a:rPr>
              <a:t>0</a:t>
            </a:r>
            <a:endParaRPr lang="en-US" altLang="zh-CN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3921" name="文本框 123920"/>
          <p:cNvSpPr txBox="1"/>
          <p:nvPr/>
        </p:nvSpPr>
        <p:spPr>
          <a:xfrm>
            <a:off x="304800" y="5424488"/>
            <a:ext cx="8461375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 (15+10)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1 </a:t>
            </a:r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</a:rPr>
              <a:t>+</a:t>
            </a:r>
            <a:r>
              <a:rPr lang="zh-CN" altLang="en-US" b="1"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30 + 10 +15+40 </a:t>
            </a:r>
            <a:r>
              <a:rPr lang="zh-CN" altLang="en-US" b="1">
                <a:latin typeface="Times New Roman" panose="02020603050405020304" pitchFamily="18" charset="0"/>
                <a:ea typeface="宋体" panose="02010600030101010101" pitchFamily="2" charset="-122"/>
              </a:rPr>
              <a:t>）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 </a:t>
            </a:r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zh-CN" altLang="en-US" b="1"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zh-CN" altLang="en-US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10 + 30 </a:t>
            </a:r>
            <a:r>
              <a:rPr lang="zh-CN" altLang="en-US" b="1">
                <a:latin typeface="Times New Roman" panose="02020603050405020304" pitchFamily="18" charset="0"/>
                <a:ea typeface="宋体" panose="02010600030101010101" pitchFamily="2" charset="-122"/>
              </a:rPr>
              <a:t>）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3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= 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50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 20</a:t>
            </a:r>
            <a:endParaRPr lang="en-US" altLang="zh-CN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23922" name="文本框 123921"/>
          <p:cNvSpPr txBox="1"/>
          <p:nvPr/>
        </p:nvSpPr>
        <p:spPr>
          <a:xfrm>
            <a:off x="765175" y="6018213"/>
            <a:ext cx="136525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3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= 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1 </a:t>
            </a:r>
            <a:endParaRPr lang="en-US" altLang="zh-CN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123923" name="对象 123922"/>
          <p:cNvGraphicFramePr/>
          <p:nvPr/>
        </p:nvGraphicFramePr>
        <p:xfrm>
          <a:off x="1581150" y="2662238"/>
          <a:ext cx="638175" cy="911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" name="" r:id="rId12" imgW="475615" imgH="676910" progId="Visio.Drawing.5">
                  <p:embed/>
                </p:oleObj>
              </mc:Choice>
              <mc:Fallback>
                <p:oleObj name="" r:id="rId12" imgW="475615" imgH="676910" progId="Visio.Drawing.5">
                  <p:embed/>
                  <p:pic>
                    <p:nvPicPr>
                      <p:cNvPr id="0" name="图片 310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581150" y="2662238"/>
                        <a:ext cx="638175" cy="911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924" name="矩形 123923"/>
          <p:cNvSpPr/>
          <p:nvPr/>
        </p:nvSpPr>
        <p:spPr>
          <a:xfrm>
            <a:off x="2725738" y="1497013"/>
            <a:ext cx="509587" cy="519112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sz="2800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endParaRPr lang="en-US" altLang="zh-CN" sz="2800" b="1" baseline="-250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23925" name="矩形 123924"/>
          <p:cNvSpPr/>
          <p:nvPr/>
        </p:nvSpPr>
        <p:spPr>
          <a:xfrm>
            <a:off x="1393825" y="2643188"/>
            <a:ext cx="509588" cy="519112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sz="2800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endParaRPr lang="en-US" altLang="zh-CN" sz="2800" b="1" baseline="-250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23926" name="矩形 123925"/>
          <p:cNvSpPr/>
          <p:nvPr/>
        </p:nvSpPr>
        <p:spPr>
          <a:xfrm>
            <a:off x="1917700" y="3463925"/>
            <a:ext cx="509588" cy="51911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sz="2800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endParaRPr lang="en-US" altLang="zh-CN" sz="2800" b="1" baseline="-250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123927" name="对象 123926"/>
          <p:cNvGraphicFramePr/>
          <p:nvPr/>
        </p:nvGraphicFramePr>
        <p:xfrm>
          <a:off x="6124575" y="1295400"/>
          <a:ext cx="1122363" cy="45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4" name="" r:id="rId13" imgW="819785" imgH="335280" progId="Visio.Drawing.5">
                  <p:embed/>
                </p:oleObj>
              </mc:Choice>
              <mc:Fallback>
                <p:oleObj name="" r:id="rId13" imgW="819785" imgH="335280" progId="Visio.Drawing.5">
                  <p:embed/>
                  <p:pic>
                    <p:nvPicPr>
                      <p:cNvPr id="0" name="图片 3103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124575" y="1295400"/>
                        <a:ext cx="1122363" cy="4556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556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spcBef>
                <a:spcPct val="50000"/>
              </a:spcBef>
              <a:buSzTx/>
            </a:pPr>
            <a:fld id="{9A0DB2DC-4C9A-4742-B13C-FB6460FD3503}" type="slidenum">
              <a:rPr lang="zh-CN" altLang="zh-CN" sz="1400" dirty="0">
                <a:latin typeface="Times New Roman" panose="02020603050405020304" pitchFamily="18" charset="0"/>
                <a:ea typeface="宋体" panose="02010600030101010101" pitchFamily="2" charset="-122"/>
              </a:rPr>
            </a:fld>
            <a:endParaRPr lang="zh-CN" altLang="zh-CN" sz="1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39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39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39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39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39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39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39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39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39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39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39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39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39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39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39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39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39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39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39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39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39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39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00"/>
                            </p:stCondLst>
                            <p:childTnLst>
                              <p:par>
                                <p:cTn id="6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39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39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239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3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500"/>
                            </p:stCondLst>
                            <p:childTnLst>
                              <p:par>
                                <p:cTn id="7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239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239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000"/>
                            </p:stCondLst>
                            <p:childTnLst>
                              <p:par>
                                <p:cTn id="8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23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23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500"/>
                            </p:stCondLst>
                            <p:childTnLst>
                              <p:par>
                                <p:cTn id="8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239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239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239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239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239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239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239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239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06" grpId="0"/>
      <p:bldP spid="123909" grpId="0"/>
      <p:bldP spid="123916" grpId="0"/>
      <p:bldP spid="123917" grpId="0"/>
      <p:bldP spid="123918" grpId="0"/>
      <p:bldP spid="123920" grpId="0"/>
      <p:bldP spid="123921" grpId="0"/>
      <p:bldP spid="123922" grpId="0"/>
      <p:bldP spid="123924" grpId="0"/>
      <p:bldP spid="123925" grpId="0"/>
      <p:bldP spid="123926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19817" name="对象 119816"/>
          <p:cNvGraphicFramePr/>
          <p:nvPr/>
        </p:nvGraphicFramePr>
        <p:xfrm>
          <a:off x="6178550" y="2252663"/>
          <a:ext cx="1446213" cy="2409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0" name="" r:id="rId1" imgW="1450975" imgH="1710055" progId="Visio.Drawing.5">
                  <p:embed/>
                </p:oleObj>
              </mc:Choice>
              <mc:Fallback>
                <p:oleObj name="" r:id="rId1" imgW="1450975" imgH="1710055" progId="Visio.Drawing.5">
                  <p:embed/>
                  <p:pic>
                    <p:nvPicPr>
                      <p:cNvPr id="0" name="图片 310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178550" y="2252663"/>
                        <a:ext cx="1446213" cy="2409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9828" name="组合 119827"/>
          <p:cNvGrpSpPr/>
          <p:nvPr/>
        </p:nvGrpSpPr>
        <p:grpSpPr>
          <a:xfrm>
            <a:off x="536575" y="539750"/>
            <a:ext cx="7770813" cy="1187450"/>
            <a:chOff x="338" y="340"/>
            <a:chExt cx="4895" cy="748"/>
          </a:xfrm>
        </p:grpSpPr>
        <p:sp>
          <p:nvSpPr>
            <p:cNvPr id="66563" name="文本框 119809"/>
            <p:cNvSpPr txBox="1"/>
            <p:nvPr/>
          </p:nvSpPr>
          <p:spPr>
            <a:xfrm>
              <a:off x="338" y="350"/>
              <a:ext cx="576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b="1" dirty="0">
                  <a:solidFill>
                    <a:srgbClr val="3333FF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例</a:t>
              </a:r>
              <a:r>
                <a:rPr lang="en-US" altLang="zh-CN" b="1">
                  <a:solidFill>
                    <a:srgbClr val="3333FF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.</a:t>
              </a:r>
              <a:endParaRPr lang="en-US" altLang="zh-CN" b="1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6564" name="文本框 119810"/>
            <p:cNvSpPr txBox="1"/>
            <p:nvPr/>
          </p:nvSpPr>
          <p:spPr>
            <a:xfrm>
              <a:off x="951" y="340"/>
              <a:ext cx="4282" cy="74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给定直流电路，其中</a:t>
              </a:r>
              <a:r>
                <a:rPr lang="en-US" altLang="zh-CN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  <a:r>
                <a:rPr lang="en-US" altLang="zh-CN" b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r>
                <a:rPr lang="en-US" altLang="zh-CN" b="1">
                  <a:latin typeface="Times New Roman" panose="02020603050405020304" pitchFamily="18" charset="0"/>
                  <a:ea typeface="宋体" panose="02010600030101010101" pitchFamily="2" charset="-122"/>
                </a:rPr>
                <a:t> = </a:t>
              </a:r>
              <a:r>
                <a:rPr lang="en-US" altLang="zh-CN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  <a:r>
                <a:rPr lang="en-US" altLang="zh-CN" b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2 </a:t>
              </a:r>
              <a:r>
                <a:rPr lang="en-US" altLang="zh-CN" b="1"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r>
                <a:rPr lang="en-US" altLang="zh-CN" b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r>
                <a:rPr lang="en-US" altLang="zh-CN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  <a:r>
                <a:rPr lang="en-US" altLang="zh-CN" b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3</a:t>
              </a:r>
              <a:r>
                <a:rPr lang="en-US" altLang="zh-CN" b="1">
                  <a:latin typeface="Times New Roman" panose="02020603050405020304" pitchFamily="18" charset="0"/>
                  <a:ea typeface="宋体" panose="02010600030101010101" pitchFamily="2" charset="-122"/>
                </a:rPr>
                <a:t> = 1 </a:t>
              </a:r>
              <a:r>
                <a:rPr lang="en-US" altLang="zh-CN" sz="2000" b="1"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 </a:t>
              </a:r>
              <a:r>
                <a:rPr lang="zh-CN" altLang="en-US" sz="2000" b="1"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， </a:t>
              </a:r>
              <a:r>
                <a:rPr lang="en-US" altLang="zh-CN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  <a:r>
                <a:rPr lang="en-US" altLang="zh-CN" b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4</a:t>
              </a:r>
              <a:r>
                <a:rPr lang="en-US" altLang="zh-CN" b="1">
                  <a:latin typeface="Times New Roman" panose="02020603050405020304" pitchFamily="18" charset="0"/>
                  <a:ea typeface="宋体" panose="02010600030101010101" pitchFamily="2" charset="-122"/>
                </a:rPr>
                <a:t> = </a:t>
              </a:r>
              <a:r>
                <a:rPr lang="en-US" altLang="zh-CN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  <a:r>
                <a:rPr lang="en-US" altLang="zh-CN" b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5 </a:t>
              </a:r>
              <a:r>
                <a:rPr lang="en-US" altLang="zh-CN" b="1"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r>
                <a:rPr lang="en-US" altLang="zh-CN" b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r>
                <a:rPr lang="en-US" altLang="zh-CN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  <a:r>
                <a:rPr lang="en-US" altLang="zh-CN" b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6</a:t>
              </a:r>
              <a:r>
                <a:rPr lang="en-US" altLang="zh-CN" b="1">
                  <a:latin typeface="Times New Roman" panose="02020603050405020304" pitchFamily="18" charset="0"/>
                  <a:ea typeface="宋体" panose="02010600030101010101" pitchFamily="2" charset="-122"/>
                </a:rPr>
                <a:t> = 2 </a:t>
              </a:r>
              <a:r>
                <a:rPr lang="en-US" altLang="zh-CN" sz="2000" b="1"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 </a:t>
              </a:r>
              <a:r>
                <a:rPr lang="zh-CN" altLang="en-US" sz="2000" b="1"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，</a:t>
              </a:r>
              <a:r>
                <a:rPr lang="en-US" altLang="zh-CN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lang="en-US" altLang="zh-CN" b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S1 </a:t>
              </a:r>
              <a:r>
                <a:rPr lang="en-US" altLang="zh-CN" b="1">
                  <a:latin typeface="Times New Roman" panose="02020603050405020304" pitchFamily="18" charset="0"/>
                  <a:ea typeface="宋体" panose="02010600030101010101" pitchFamily="2" charset="-122"/>
                </a:rPr>
                <a:t>= 4V</a:t>
              </a:r>
              <a:r>
                <a:rPr lang="zh-CN" altLang="en-US" b="1">
                  <a:latin typeface="Times New Roman" panose="02020603050405020304" pitchFamily="18" charset="0"/>
                  <a:ea typeface="宋体" panose="02010600030101010101" pitchFamily="2" charset="-122"/>
                </a:rPr>
                <a:t>， </a:t>
              </a:r>
              <a:r>
                <a:rPr lang="en-US" altLang="zh-CN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u</a:t>
              </a:r>
              <a:r>
                <a:rPr lang="en-US" altLang="zh-CN" b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S2 </a:t>
              </a:r>
              <a:r>
                <a:rPr lang="en-US" altLang="zh-CN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= 2V</a:t>
              </a:r>
              <a:r>
                <a:rPr lang="zh-CN" altLang="en-US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，试选择一组独立回路，并列出回路电流方程。</a:t>
              </a:r>
              <a:endParaRPr lang="zh-CN" altLang="en-US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aphicFrame>
        <p:nvGraphicFramePr>
          <p:cNvPr id="119812" name="对象 119811"/>
          <p:cNvGraphicFramePr/>
          <p:nvPr/>
        </p:nvGraphicFramePr>
        <p:xfrm>
          <a:off x="536575" y="1787525"/>
          <a:ext cx="4506913" cy="3992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" name="" r:id="rId3" imgW="3749040" imgH="3313430" progId="Visio.Drawing.5">
                  <p:embed/>
                </p:oleObj>
              </mc:Choice>
              <mc:Fallback>
                <p:oleObj name="" r:id="rId3" imgW="3749040" imgH="3313430" progId="Visio.Drawing.5">
                  <p:embed/>
                  <p:pic>
                    <p:nvPicPr>
                      <p:cNvPr id="0" name="图片 311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6575" y="1787525"/>
                        <a:ext cx="4506913" cy="39925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9813" name="对象 119812"/>
          <p:cNvGraphicFramePr/>
          <p:nvPr/>
        </p:nvGraphicFramePr>
        <p:xfrm>
          <a:off x="5214938" y="1690688"/>
          <a:ext cx="3603625" cy="401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8" name="" r:id="rId5" imgW="2877185" imgH="3194050" progId="Visio.Drawing.5">
                  <p:embed/>
                </p:oleObj>
              </mc:Choice>
              <mc:Fallback>
                <p:oleObj name="" r:id="rId5" imgW="2877185" imgH="3194050" progId="Visio.Drawing.5">
                  <p:embed/>
                  <p:pic>
                    <p:nvPicPr>
                      <p:cNvPr id="0" name="图片 310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214938" y="1690688"/>
                        <a:ext cx="3603625" cy="40100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9815" name="对象 119814"/>
          <p:cNvGraphicFramePr/>
          <p:nvPr/>
        </p:nvGraphicFramePr>
        <p:xfrm>
          <a:off x="6270625" y="3141663"/>
          <a:ext cx="487363" cy="1212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1" name="" r:id="rId7" imgW="567055" imgH="816610" progId="Visio.Drawing.5">
                  <p:embed/>
                </p:oleObj>
              </mc:Choice>
              <mc:Fallback>
                <p:oleObj name="" r:id="rId7" imgW="567055" imgH="816610" progId="Visio.Drawing.5">
                  <p:embed/>
                  <p:pic>
                    <p:nvPicPr>
                      <p:cNvPr id="0" name="图片 3110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270625" y="3141663"/>
                        <a:ext cx="487363" cy="12128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9816" name="对象 119815"/>
          <p:cNvGraphicFramePr/>
          <p:nvPr/>
        </p:nvGraphicFramePr>
        <p:xfrm>
          <a:off x="7124700" y="3127375"/>
          <a:ext cx="639763" cy="1212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4" name="" r:id="rId9" imgW="567055" imgH="816610" progId="Visio.Drawing.5">
                  <p:embed/>
                </p:oleObj>
              </mc:Choice>
              <mc:Fallback>
                <p:oleObj name="" r:id="rId9" imgW="567055" imgH="816610" progId="Visio.Drawing.5">
                  <p:embed/>
                  <p:pic>
                    <p:nvPicPr>
                      <p:cNvPr id="0" name="图片 311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124700" y="3127375"/>
                        <a:ext cx="639763" cy="12128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9818" name="矩形 119817"/>
          <p:cNvSpPr/>
          <p:nvPr/>
        </p:nvSpPr>
        <p:spPr>
          <a:xfrm>
            <a:off x="6391275" y="2379663"/>
            <a:ext cx="469900" cy="519112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sz="2800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endParaRPr lang="en-US" altLang="zh-CN" sz="2800" b="1" baseline="-250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19819" name="矩形 119818"/>
          <p:cNvSpPr/>
          <p:nvPr/>
        </p:nvSpPr>
        <p:spPr>
          <a:xfrm>
            <a:off x="6148388" y="3233738"/>
            <a:ext cx="469900" cy="519112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sz="2800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endParaRPr lang="en-US" altLang="zh-CN" sz="2800" b="1" baseline="-250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19820" name="矩形 119819"/>
          <p:cNvSpPr/>
          <p:nvPr/>
        </p:nvSpPr>
        <p:spPr>
          <a:xfrm>
            <a:off x="7229475" y="3325813"/>
            <a:ext cx="469900" cy="519112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sz="2800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endParaRPr lang="en-US" altLang="zh-CN" sz="2800" b="1" baseline="-250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119821" name="对象 119820"/>
          <p:cNvGraphicFramePr/>
          <p:nvPr/>
        </p:nvGraphicFramePr>
        <p:xfrm>
          <a:off x="1470025" y="2513013"/>
          <a:ext cx="1811338" cy="275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2" name="" r:id="rId10" imgW="1450975" imgH="1710055" progId="Visio.Drawing.5">
                  <p:embed/>
                </p:oleObj>
              </mc:Choice>
              <mc:Fallback>
                <p:oleObj name="" r:id="rId10" imgW="1450975" imgH="1710055" progId="Visio.Drawing.5">
                  <p:embed/>
                  <p:pic>
                    <p:nvPicPr>
                      <p:cNvPr id="0" name="图片 3111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470025" y="2513013"/>
                        <a:ext cx="1811338" cy="27590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9822" name="对象 119821"/>
          <p:cNvGraphicFramePr/>
          <p:nvPr/>
        </p:nvGraphicFramePr>
        <p:xfrm>
          <a:off x="3451225" y="3690938"/>
          <a:ext cx="639763" cy="1212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5" name="" r:id="rId12" imgW="567055" imgH="816610" progId="Visio.Drawing.5">
                  <p:embed/>
                </p:oleObj>
              </mc:Choice>
              <mc:Fallback>
                <p:oleObj name="" r:id="rId12" imgW="567055" imgH="816610" progId="Visio.Drawing.5">
                  <p:embed/>
                  <p:pic>
                    <p:nvPicPr>
                      <p:cNvPr id="0" name="图片 311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451225" y="3690938"/>
                        <a:ext cx="639763" cy="12128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9823" name="对象 119822"/>
          <p:cNvGraphicFramePr/>
          <p:nvPr/>
        </p:nvGraphicFramePr>
        <p:xfrm>
          <a:off x="1471613" y="3644900"/>
          <a:ext cx="639762" cy="1212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9" name="" r:id="rId13" imgW="567055" imgH="816610" progId="Visio.Drawing.5">
                  <p:embed/>
                </p:oleObj>
              </mc:Choice>
              <mc:Fallback>
                <p:oleObj name="" r:id="rId13" imgW="567055" imgH="816610" progId="Visio.Drawing.5">
                  <p:embed/>
                  <p:pic>
                    <p:nvPicPr>
                      <p:cNvPr id="0" name="图片 310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471613" y="3644900"/>
                        <a:ext cx="639762" cy="12128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9824" name="矩形 119823"/>
          <p:cNvSpPr/>
          <p:nvPr/>
        </p:nvSpPr>
        <p:spPr>
          <a:xfrm>
            <a:off x="1987550" y="2640013"/>
            <a:ext cx="469900" cy="519112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sz="2800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endParaRPr lang="en-US" altLang="zh-CN" sz="2800" b="1" baseline="-250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19825" name="矩形 119824"/>
          <p:cNvSpPr/>
          <p:nvPr/>
        </p:nvSpPr>
        <p:spPr>
          <a:xfrm>
            <a:off x="1333500" y="3903663"/>
            <a:ext cx="469900" cy="519112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sz="2800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endParaRPr lang="en-US" altLang="zh-CN" sz="2800" b="1" baseline="-250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19826" name="矩形 119825"/>
          <p:cNvSpPr/>
          <p:nvPr/>
        </p:nvSpPr>
        <p:spPr>
          <a:xfrm>
            <a:off x="3267075" y="3949700"/>
            <a:ext cx="469900" cy="51911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sz="2800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endParaRPr lang="en-US" altLang="zh-CN" sz="2800" b="1" baseline="-250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19827" name="文本框 119826"/>
          <p:cNvSpPr txBox="1"/>
          <p:nvPr/>
        </p:nvSpPr>
        <p:spPr>
          <a:xfrm>
            <a:off x="4754563" y="1947863"/>
            <a:ext cx="81915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i="1" dirty="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解：</a:t>
            </a:r>
            <a:endParaRPr lang="zh-CN" altLang="en-US" b="1">
              <a:solidFill>
                <a:srgbClr val="3333FF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19829" name="矩形 119828"/>
          <p:cNvSpPr/>
          <p:nvPr/>
        </p:nvSpPr>
        <p:spPr>
          <a:xfrm>
            <a:off x="5532438" y="5473700"/>
            <a:ext cx="30924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树：支路（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5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6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）</a:t>
            </a:r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6580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spcBef>
                <a:spcPct val="50000"/>
              </a:spcBef>
            </a:pPr>
            <a:fld id="{9A0DB2DC-4C9A-4742-B13C-FB6460FD3503}" type="slidenum">
              <a:rPr lang="zh-CN" altLang="zh-CN" sz="1400" dirty="0"/>
            </a:fld>
            <a:endParaRPr lang="zh-CN" altLang="zh-CN" sz="14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9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9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98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98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98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98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9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9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98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98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98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98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98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98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98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98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98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98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198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98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19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19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19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19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19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19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198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19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19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19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19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19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198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198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8" grpId="0"/>
      <p:bldP spid="119819" grpId="0"/>
      <p:bldP spid="119820" grpId="0"/>
      <p:bldP spid="119824" grpId="0"/>
      <p:bldP spid="119825" grpId="0"/>
      <p:bldP spid="119826" grpId="0"/>
      <p:bldP spid="119827" grpId="0"/>
      <p:bldP spid="119829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20841" name="组合 120840"/>
          <p:cNvGrpSpPr/>
          <p:nvPr/>
        </p:nvGrpSpPr>
        <p:grpSpPr>
          <a:xfrm>
            <a:off x="0" y="0"/>
            <a:ext cx="4506913" cy="3992563"/>
            <a:chOff x="338" y="1126"/>
            <a:chExt cx="2839" cy="2515"/>
          </a:xfrm>
        </p:grpSpPr>
        <p:graphicFrame>
          <p:nvGraphicFramePr>
            <p:cNvPr id="67586" name="对象 120833"/>
            <p:cNvGraphicFramePr/>
            <p:nvPr/>
          </p:nvGraphicFramePr>
          <p:xfrm>
            <a:off x="338" y="1126"/>
            <a:ext cx="2839" cy="25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6" name="" r:id="rId1" imgW="3749040" imgH="3313430" progId="Visio.Drawing.5">
                    <p:embed/>
                  </p:oleObj>
                </mc:Choice>
                <mc:Fallback>
                  <p:oleObj name="" r:id="rId1" imgW="3749040" imgH="3313430" progId="Visio.Drawing.5">
                    <p:embed/>
                    <p:pic>
                      <p:nvPicPr>
                        <p:cNvPr id="0" name="图片 3115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338" y="1126"/>
                          <a:ext cx="2839" cy="251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7587" name="对象 120834"/>
            <p:cNvGraphicFramePr/>
            <p:nvPr/>
          </p:nvGraphicFramePr>
          <p:xfrm>
            <a:off x="926" y="1583"/>
            <a:ext cx="1141" cy="17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8" name="" r:id="rId3" imgW="1450975" imgH="1710055" progId="Visio.Drawing.5">
                    <p:embed/>
                  </p:oleObj>
                </mc:Choice>
                <mc:Fallback>
                  <p:oleObj name="" r:id="rId3" imgW="1450975" imgH="1710055" progId="Visio.Drawing.5">
                    <p:embed/>
                    <p:pic>
                      <p:nvPicPr>
                        <p:cNvPr id="0" name="图片 3117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926" y="1583"/>
                          <a:ext cx="1141" cy="173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7588" name="对象 120835"/>
            <p:cNvGraphicFramePr/>
            <p:nvPr/>
          </p:nvGraphicFramePr>
          <p:xfrm>
            <a:off x="2174" y="2325"/>
            <a:ext cx="403" cy="7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7" name="" r:id="rId5" imgW="567055" imgH="816610" progId="Visio.Drawing.5">
                    <p:embed/>
                  </p:oleObj>
                </mc:Choice>
                <mc:Fallback>
                  <p:oleObj name="" r:id="rId5" imgW="567055" imgH="816610" progId="Visio.Drawing.5">
                    <p:embed/>
                    <p:pic>
                      <p:nvPicPr>
                        <p:cNvPr id="0" name="图片 3116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2174" y="2325"/>
                          <a:ext cx="403" cy="76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7589" name="对象 120836"/>
            <p:cNvGraphicFramePr/>
            <p:nvPr/>
          </p:nvGraphicFramePr>
          <p:xfrm>
            <a:off x="927" y="2296"/>
            <a:ext cx="403" cy="7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9" name="" r:id="rId7" imgW="567055" imgH="816610" progId="Visio.Drawing.5">
                    <p:embed/>
                  </p:oleObj>
                </mc:Choice>
                <mc:Fallback>
                  <p:oleObj name="" r:id="rId7" imgW="567055" imgH="816610" progId="Visio.Drawing.5">
                    <p:embed/>
                    <p:pic>
                      <p:nvPicPr>
                        <p:cNvPr id="0" name="图片 3118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927" y="2296"/>
                          <a:ext cx="403" cy="76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7590" name="矩形 120837"/>
            <p:cNvSpPr/>
            <p:nvPr/>
          </p:nvSpPr>
          <p:spPr>
            <a:xfrm>
              <a:off x="1252" y="1663"/>
              <a:ext cx="296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CN" sz="2800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lang="en-US" altLang="zh-CN" sz="2800" b="1" i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  <a:r>
                <a:rPr lang="en-US" altLang="zh-CN" sz="2800" b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endPara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7591" name="矩形 120838"/>
            <p:cNvSpPr/>
            <p:nvPr/>
          </p:nvSpPr>
          <p:spPr>
            <a:xfrm>
              <a:off x="840" y="2459"/>
              <a:ext cx="296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CN" sz="2800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lang="en-US" altLang="zh-CN" sz="2800" b="1" i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  <a:r>
                <a:rPr lang="en-US" altLang="zh-CN" sz="2800" b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endPara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7592" name="矩形 120839"/>
            <p:cNvSpPr/>
            <p:nvPr/>
          </p:nvSpPr>
          <p:spPr>
            <a:xfrm>
              <a:off x="2058" y="2488"/>
              <a:ext cx="296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CN" sz="2800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lang="en-US" altLang="zh-CN" sz="2800" b="1" i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  <a:r>
                <a:rPr lang="en-US" altLang="zh-CN" sz="2800" b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3</a:t>
              </a:r>
              <a:endPara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sp>
        <p:nvSpPr>
          <p:cNvPr id="120842" name="文本框 120841"/>
          <p:cNvSpPr txBox="1"/>
          <p:nvPr/>
        </p:nvSpPr>
        <p:spPr>
          <a:xfrm>
            <a:off x="0" y="4346575"/>
            <a:ext cx="9493250" cy="51911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</a:rPr>
              <a:t>( </a:t>
            </a:r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</a:rPr>
              <a:t>R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</a:rPr>
              <a:t>+</a:t>
            </a:r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</a:rPr>
              <a:t>R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6 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</a:rPr>
              <a:t>+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</a:rPr>
              <a:t>R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5 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</a:rPr>
              <a:t>+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</a:rPr>
              <a:t>R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4 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</a:rPr>
              <a:t>) </a:t>
            </a:r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sz="2800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1 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+ (</a:t>
            </a:r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</a:rPr>
              <a:t>R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5 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</a:rPr>
              <a:t>+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</a:rPr>
              <a:t>R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</a:rPr>
              <a:t> ) </a:t>
            </a:r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sz="2800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 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</a:rPr>
              <a:t>R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5 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</a:rPr>
              <a:t>+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</a:rPr>
              <a:t>R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6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</a:rPr>
              <a:t> ) </a:t>
            </a:r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sz="2800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3 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</a:rPr>
              <a:t>= 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s1</a:t>
            </a:r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</a:rPr>
              <a:t>+u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s2</a:t>
            </a:r>
            <a:endParaRPr lang="en-US" altLang="zh-CN" sz="2800" b="1" baseline="-250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20843" name="文本框 120842"/>
          <p:cNvSpPr txBox="1"/>
          <p:nvPr/>
        </p:nvSpPr>
        <p:spPr>
          <a:xfrm>
            <a:off x="552450" y="5170488"/>
            <a:ext cx="7459663" cy="519112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</a:rPr>
              <a:t>R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5 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</a:rPr>
              <a:t>+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</a:rPr>
              <a:t>R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</a:rPr>
              <a:t> ) </a:t>
            </a:r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sz="2800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1 </a:t>
            </a:r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</a:rPr>
              <a:t>+ 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</a:rPr>
              <a:t>R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</a:rPr>
              <a:t>+R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5</a:t>
            </a:r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</a:rPr>
              <a:t>+R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</a:rPr>
              <a:t>) </a:t>
            </a:r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sz="2800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 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- </a:t>
            </a:r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</a:rPr>
              <a:t>R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5 </a:t>
            </a:r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sz="2800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3  </a:t>
            </a:r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</a:rPr>
              <a:t>=  u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s2</a:t>
            </a:r>
            <a:endParaRPr lang="en-US" altLang="zh-CN" sz="2800" b="1" baseline="-250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20844" name="文本框 120843"/>
          <p:cNvSpPr txBox="1"/>
          <p:nvPr/>
        </p:nvSpPr>
        <p:spPr>
          <a:xfrm>
            <a:off x="506413" y="5961063"/>
            <a:ext cx="8113712" cy="519112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</a:rPr>
              <a:t>R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5 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</a:rPr>
              <a:t>+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</a:rPr>
              <a:t>R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6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</a:rPr>
              <a:t> ) </a:t>
            </a:r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sz="2800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1 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</a:rPr>
              <a:t>R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5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sz="2800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 </a:t>
            </a:r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</a:rPr>
              <a:t>+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</a:rPr>
              <a:t>R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</a:rPr>
              <a:t>+R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5 </a:t>
            </a:r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</a:rPr>
              <a:t>+R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6 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</a:rPr>
              <a:t>) </a:t>
            </a:r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sz="2800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3  </a:t>
            </a:r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</a:rPr>
              <a:t>= 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- </a:t>
            </a:r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s2</a:t>
            </a:r>
            <a:endParaRPr lang="en-US" altLang="zh-CN" sz="2800" b="1" baseline="-250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20845" name="文本框 120844"/>
          <p:cNvSpPr txBox="1"/>
          <p:nvPr/>
        </p:nvSpPr>
        <p:spPr>
          <a:xfrm>
            <a:off x="5472113" y="892175"/>
            <a:ext cx="2941637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带入数据得：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20846" name="文本框 120845"/>
          <p:cNvSpPr txBox="1"/>
          <p:nvPr/>
        </p:nvSpPr>
        <p:spPr>
          <a:xfrm>
            <a:off x="5126038" y="1400175"/>
            <a:ext cx="3278187" cy="51911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7 </a:t>
            </a:r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sz="2800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+ 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</a:rPr>
              <a:t>4 </a:t>
            </a:r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sz="2800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 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</a:rPr>
              <a:t>4 </a:t>
            </a:r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sz="2800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3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= 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endParaRPr lang="en-US" altLang="zh-CN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20849" name="文本框 120848"/>
          <p:cNvSpPr txBox="1"/>
          <p:nvPr/>
        </p:nvSpPr>
        <p:spPr>
          <a:xfrm>
            <a:off x="5140325" y="2117725"/>
            <a:ext cx="3278188" cy="51911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4 </a:t>
            </a:r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sz="2800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+ 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</a:rPr>
              <a:t>5 </a:t>
            </a:r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sz="2800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 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</a:rPr>
              <a:t>2 </a:t>
            </a:r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sz="2800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3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= 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endParaRPr lang="en-US" altLang="zh-CN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20850" name="文本框 120849"/>
          <p:cNvSpPr txBox="1"/>
          <p:nvPr/>
        </p:nvSpPr>
        <p:spPr>
          <a:xfrm>
            <a:off x="5064125" y="2895600"/>
            <a:ext cx="3765550" cy="51911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 4 </a:t>
            </a:r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sz="2800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- 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</a:rPr>
              <a:t>2 </a:t>
            </a:r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sz="2800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 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</a:rPr>
              <a:t>+5 </a:t>
            </a:r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sz="2800" b="1" i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3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= 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endParaRPr lang="en-US" altLang="zh-CN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7600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spcBef>
                <a:spcPct val="50000"/>
              </a:spcBef>
            </a:pPr>
            <a:fld id="{9A0DB2DC-4C9A-4742-B13C-FB6460FD3503}" type="slidenum">
              <a:rPr lang="zh-CN" altLang="zh-CN" sz="1400" dirty="0"/>
            </a:fld>
            <a:endParaRPr lang="zh-CN" altLang="zh-CN" sz="14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08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08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0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0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08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08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0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0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08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0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08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08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08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08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08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08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42" grpId="0"/>
      <p:bldP spid="120843" grpId="0"/>
      <p:bldP spid="120844" grpId="0"/>
      <p:bldP spid="120845" grpId="0"/>
      <p:bldP spid="120846" grpId="0"/>
      <p:bldP spid="120849" grpId="0"/>
      <p:bldP spid="120850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1858" name="文本框 121857"/>
          <p:cNvSpPr txBox="1"/>
          <p:nvPr/>
        </p:nvSpPr>
        <p:spPr>
          <a:xfrm>
            <a:off x="1890713" y="4630738"/>
            <a:ext cx="2011362" cy="519112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800" b="1" i="1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sz="2800" b="1" baseline="-2500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 </a:t>
            </a:r>
            <a:r>
              <a:rPr lang="en-US" altLang="zh-CN" sz="2800" b="1" i="1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 i</a:t>
            </a:r>
            <a:r>
              <a:rPr lang="en-US" altLang="zh-CN" sz="2800" b="1" i="1" baseline="-2500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en-US" altLang="zh-CN" sz="2800" b="1" baseline="-2500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endParaRPr lang="en-US" altLang="zh-CN" b="1" baseline="-25000">
              <a:solidFill>
                <a:srgbClr val="3333FF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21859" name="文本框 121858"/>
          <p:cNvSpPr txBox="1"/>
          <p:nvPr/>
        </p:nvSpPr>
        <p:spPr>
          <a:xfrm>
            <a:off x="1906588" y="5148263"/>
            <a:ext cx="2011362" cy="519112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800" b="1" i="1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sz="2800" b="1" baseline="-2500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 </a:t>
            </a:r>
            <a:r>
              <a:rPr lang="en-US" altLang="zh-CN" sz="2800" b="1" i="1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 i</a:t>
            </a:r>
            <a:r>
              <a:rPr lang="en-US" altLang="zh-CN" sz="2800" b="1" i="1" baseline="-2500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en-US" altLang="zh-CN" sz="2800" b="1" baseline="-2500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endParaRPr lang="en-US" altLang="zh-CN" b="1" baseline="-25000">
              <a:solidFill>
                <a:srgbClr val="3333FF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21860" name="文本框 121859"/>
          <p:cNvSpPr txBox="1"/>
          <p:nvPr/>
        </p:nvSpPr>
        <p:spPr>
          <a:xfrm>
            <a:off x="1922463" y="5697538"/>
            <a:ext cx="2011362" cy="519112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800" b="1" i="1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sz="2800" b="1" baseline="-2500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 </a:t>
            </a:r>
            <a:r>
              <a:rPr lang="en-US" altLang="zh-CN" sz="2800" b="1" i="1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 i</a:t>
            </a:r>
            <a:r>
              <a:rPr lang="en-US" altLang="zh-CN" sz="2800" b="1" i="1" baseline="-2500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en-US" altLang="zh-CN" sz="2800" b="1" baseline="-2500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endParaRPr lang="en-US" altLang="zh-CN" b="1" baseline="-25000">
              <a:solidFill>
                <a:srgbClr val="3333FF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21861" name="文本框 121860"/>
          <p:cNvSpPr txBox="1"/>
          <p:nvPr/>
        </p:nvSpPr>
        <p:spPr>
          <a:xfrm>
            <a:off x="5322888" y="4630738"/>
            <a:ext cx="2316162" cy="519112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800" b="1" i="1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sz="2800" b="1" baseline="-2500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4 </a:t>
            </a:r>
            <a:r>
              <a:rPr lang="en-US" altLang="zh-CN" sz="2800" b="1" i="1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 i</a:t>
            </a:r>
            <a:r>
              <a:rPr lang="en-US" altLang="zh-CN" sz="2800" b="1" i="1" baseline="-2500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en-US" altLang="zh-CN" sz="2800" b="1" baseline="-2500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 </a:t>
            </a:r>
            <a:r>
              <a:rPr lang="en-US" altLang="zh-CN" sz="2800" b="1">
                <a:solidFill>
                  <a:srgbClr val="3333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+</a:t>
            </a:r>
            <a:r>
              <a:rPr lang="en-US" altLang="zh-CN" sz="2800" b="1" i="1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i</a:t>
            </a:r>
            <a:r>
              <a:rPr lang="en-US" altLang="zh-CN" sz="2800" b="1" i="1" baseline="-2500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en-US" altLang="zh-CN" sz="2800" b="1" baseline="-2500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 </a:t>
            </a:r>
            <a:endParaRPr lang="en-US" altLang="zh-CN" sz="2800" b="1" baseline="-25000">
              <a:solidFill>
                <a:srgbClr val="3333FF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21862" name="文本框 121861"/>
          <p:cNvSpPr txBox="1"/>
          <p:nvPr/>
        </p:nvSpPr>
        <p:spPr>
          <a:xfrm>
            <a:off x="5322888" y="5210175"/>
            <a:ext cx="3398837" cy="51911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800" b="1" i="1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sz="2800" b="1" baseline="-2500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5 </a:t>
            </a:r>
            <a:r>
              <a:rPr lang="en-US" altLang="zh-CN" sz="2800" b="1" i="1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 i</a:t>
            </a:r>
            <a:r>
              <a:rPr lang="en-US" altLang="zh-CN" sz="2800" b="1" i="1" baseline="-2500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en-US" altLang="zh-CN" sz="2800" b="1" baseline="-2500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 </a:t>
            </a:r>
            <a:r>
              <a:rPr lang="en-US" altLang="zh-CN" sz="2800" b="1">
                <a:solidFill>
                  <a:srgbClr val="3333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+</a:t>
            </a:r>
            <a:r>
              <a:rPr lang="en-US" altLang="zh-CN" sz="2800" b="1" i="1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i</a:t>
            </a:r>
            <a:r>
              <a:rPr lang="en-US" altLang="zh-CN" sz="2800" b="1" i="1" baseline="-2500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en-US" altLang="zh-CN" sz="2800" b="1" baseline="-2500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 </a:t>
            </a:r>
            <a:r>
              <a:rPr lang="en-US" altLang="zh-CN" sz="2800" b="1">
                <a:solidFill>
                  <a:srgbClr val="3333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en-US" altLang="zh-CN" sz="2800" b="1" i="1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i</a:t>
            </a:r>
            <a:r>
              <a:rPr lang="en-US" altLang="zh-CN" sz="2800" b="1" i="1" baseline="-2500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en-US" altLang="zh-CN" sz="2800" b="1" baseline="-2500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endParaRPr lang="en-US" altLang="zh-CN" sz="2800" b="1" baseline="-25000">
              <a:solidFill>
                <a:srgbClr val="3333FF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21863" name="文本框 121862"/>
          <p:cNvSpPr txBox="1"/>
          <p:nvPr/>
        </p:nvSpPr>
        <p:spPr>
          <a:xfrm>
            <a:off x="5338763" y="5775325"/>
            <a:ext cx="2851150" cy="51911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800" b="1" i="1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sz="2800" b="1" baseline="-2500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6 </a:t>
            </a:r>
            <a:r>
              <a:rPr lang="en-US" altLang="zh-CN" sz="2800" b="1" i="1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 </a:t>
            </a:r>
            <a:r>
              <a:rPr lang="en-US" altLang="zh-CN" sz="2800" b="1">
                <a:solidFill>
                  <a:srgbClr val="3333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en-US" altLang="zh-CN" sz="2800" b="1" i="1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i</a:t>
            </a:r>
            <a:r>
              <a:rPr lang="en-US" altLang="zh-CN" sz="2800" b="1" i="1" baseline="-2500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en-US" altLang="zh-CN" sz="2800" b="1" baseline="-2500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 </a:t>
            </a:r>
            <a:r>
              <a:rPr lang="en-US" altLang="zh-CN" sz="2800" b="1">
                <a:solidFill>
                  <a:srgbClr val="3333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+</a:t>
            </a:r>
            <a:r>
              <a:rPr lang="en-US" altLang="zh-CN" sz="2800" b="1" i="1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i</a:t>
            </a:r>
            <a:r>
              <a:rPr lang="en-US" altLang="zh-CN" sz="2800" b="1" i="1" baseline="-2500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en-US" altLang="zh-CN" sz="2800" b="1" baseline="-2500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 </a:t>
            </a:r>
            <a:endParaRPr lang="en-US" altLang="zh-CN" sz="2800" b="1" baseline="-25000">
              <a:solidFill>
                <a:srgbClr val="3333FF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121872" name="组合 121871"/>
          <p:cNvGrpSpPr/>
          <p:nvPr/>
        </p:nvGrpSpPr>
        <p:grpSpPr>
          <a:xfrm>
            <a:off x="4008438" y="0"/>
            <a:ext cx="4506912" cy="3992563"/>
            <a:chOff x="2371" y="301"/>
            <a:chExt cx="2839" cy="2515"/>
          </a:xfrm>
        </p:grpSpPr>
        <p:graphicFrame>
          <p:nvGraphicFramePr>
            <p:cNvPr id="68616" name="对象 121864"/>
            <p:cNvGraphicFramePr/>
            <p:nvPr/>
          </p:nvGraphicFramePr>
          <p:xfrm>
            <a:off x="2371" y="301"/>
            <a:ext cx="2839" cy="25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0" name="" r:id="rId1" imgW="3749040" imgH="3313430" progId="Visio.Drawing.5">
                    <p:embed/>
                  </p:oleObj>
                </mc:Choice>
                <mc:Fallback>
                  <p:oleObj name="" r:id="rId1" imgW="3749040" imgH="3313430" progId="Visio.Drawing.5">
                    <p:embed/>
                    <p:pic>
                      <p:nvPicPr>
                        <p:cNvPr id="0" name="图片 3099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2371" y="301"/>
                          <a:ext cx="2839" cy="251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8617" name="对象 121865"/>
            <p:cNvGraphicFramePr/>
            <p:nvPr/>
          </p:nvGraphicFramePr>
          <p:xfrm>
            <a:off x="2959" y="758"/>
            <a:ext cx="1141" cy="17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9" name="" r:id="rId3" imgW="1450975" imgH="1710055" progId="Visio.Drawing.5">
                    <p:embed/>
                  </p:oleObj>
                </mc:Choice>
                <mc:Fallback>
                  <p:oleObj name="" r:id="rId3" imgW="1450975" imgH="1710055" progId="Visio.Drawing.5">
                    <p:embed/>
                    <p:pic>
                      <p:nvPicPr>
                        <p:cNvPr id="0" name="图片 3098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2959" y="758"/>
                          <a:ext cx="1141" cy="173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8618" name="对象 121866"/>
            <p:cNvGraphicFramePr/>
            <p:nvPr/>
          </p:nvGraphicFramePr>
          <p:xfrm>
            <a:off x="4207" y="1500"/>
            <a:ext cx="403" cy="7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8" name="" r:id="rId5" imgW="567055" imgH="816610" progId="Visio.Drawing.5">
                    <p:embed/>
                  </p:oleObj>
                </mc:Choice>
                <mc:Fallback>
                  <p:oleObj name="" r:id="rId5" imgW="567055" imgH="816610" progId="Visio.Drawing.5">
                    <p:embed/>
                    <p:pic>
                      <p:nvPicPr>
                        <p:cNvPr id="0" name="图片 3097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4207" y="1500"/>
                          <a:ext cx="403" cy="76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8619" name="对象 121867"/>
            <p:cNvGraphicFramePr/>
            <p:nvPr/>
          </p:nvGraphicFramePr>
          <p:xfrm>
            <a:off x="2960" y="1471"/>
            <a:ext cx="403" cy="7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2" name="" r:id="rId7" imgW="567055" imgH="816610" progId="Visio.Drawing.5">
                    <p:embed/>
                  </p:oleObj>
                </mc:Choice>
                <mc:Fallback>
                  <p:oleObj name="" r:id="rId7" imgW="567055" imgH="816610" progId="Visio.Drawing.5">
                    <p:embed/>
                    <p:pic>
                      <p:nvPicPr>
                        <p:cNvPr id="0" name="图片 3101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2960" y="1471"/>
                          <a:ext cx="403" cy="76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8620" name="矩形 121868"/>
            <p:cNvSpPr/>
            <p:nvPr/>
          </p:nvSpPr>
          <p:spPr>
            <a:xfrm>
              <a:off x="3285" y="838"/>
              <a:ext cx="296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CN" sz="2800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lang="en-US" altLang="zh-CN" sz="2800" b="1" i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  <a:r>
                <a:rPr lang="en-US" altLang="zh-CN" sz="2800" b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endPara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8621" name="矩形 121869"/>
            <p:cNvSpPr/>
            <p:nvPr/>
          </p:nvSpPr>
          <p:spPr>
            <a:xfrm>
              <a:off x="2873" y="1634"/>
              <a:ext cx="296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CN" sz="2800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lang="en-US" altLang="zh-CN" sz="2800" b="1" i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  <a:r>
                <a:rPr lang="en-US" altLang="zh-CN" sz="2800" b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endPara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8622" name="矩形 121870"/>
            <p:cNvSpPr/>
            <p:nvPr/>
          </p:nvSpPr>
          <p:spPr>
            <a:xfrm>
              <a:off x="4091" y="1663"/>
              <a:ext cx="296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CN" sz="2800" b="1" i="1">
                  <a:latin typeface="Times New Roman" panose="02020603050405020304" pitchFamily="18" charset="0"/>
                  <a:ea typeface="宋体" panose="02010600030101010101" pitchFamily="2" charset="-122"/>
                </a:rPr>
                <a:t>i</a:t>
              </a:r>
              <a:r>
                <a:rPr lang="en-US" altLang="zh-CN" sz="2800" b="1" i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  <a:r>
                <a:rPr lang="en-US" altLang="zh-CN" sz="2800" b="1" baseline="-25000">
                  <a:latin typeface="Times New Roman" panose="02020603050405020304" pitchFamily="18" charset="0"/>
                  <a:ea typeface="宋体" panose="02010600030101010101" pitchFamily="2" charset="-122"/>
                </a:rPr>
                <a:t>3</a:t>
              </a:r>
              <a:endPara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aphicFrame>
        <p:nvGraphicFramePr>
          <p:cNvPr id="121873" name="对象 121872"/>
          <p:cNvGraphicFramePr/>
          <p:nvPr/>
        </p:nvGraphicFramePr>
        <p:xfrm>
          <a:off x="506413" y="182563"/>
          <a:ext cx="3603625" cy="401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1" name="" r:id="rId8" imgW="2877185" imgH="3194050" progId="Visio.Drawing.5">
                  <p:embed/>
                </p:oleObj>
              </mc:Choice>
              <mc:Fallback>
                <p:oleObj name="" r:id="rId8" imgW="2877185" imgH="3194050" progId="Visio.Drawing.5">
                  <p:embed/>
                  <p:pic>
                    <p:nvPicPr>
                      <p:cNvPr id="0" name="图片 3100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06413" y="182563"/>
                        <a:ext cx="3603625" cy="40100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624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spcBef>
                <a:spcPct val="50000"/>
              </a:spcBef>
            </a:pPr>
            <a:fld id="{9A0DB2DC-4C9A-4742-B13C-FB6460FD3503}" type="slidenum">
              <a:rPr lang="zh-CN" altLang="zh-CN" sz="1400" dirty="0"/>
            </a:fld>
            <a:endParaRPr lang="zh-CN" altLang="zh-CN" sz="14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18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18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18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18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18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18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18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18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18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18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18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18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18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18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18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8" grpId="0"/>
      <p:bldP spid="121859" grpId="0"/>
      <p:bldP spid="121860" grpId="0"/>
      <p:bldP spid="121861" grpId="0"/>
      <p:bldP spid="121862" grpId="0"/>
      <p:bldP spid="121863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4931" name="文本框 124930"/>
          <p:cNvSpPr txBox="1"/>
          <p:nvPr/>
        </p:nvSpPr>
        <p:spPr>
          <a:xfrm>
            <a:off x="883285" y="555625"/>
            <a:ext cx="6896100" cy="118745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(1) 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根据给定的电路，通过选择一个树确定一组基本回路，并指定回路电流（即连支电流）的参考方向。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24932" name="文本框 124931"/>
          <p:cNvSpPr txBox="1"/>
          <p:nvPr/>
        </p:nvSpPr>
        <p:spPr>
          <a:xfrm>
            <a:off x="883285" y="1761490"/>
            <a:ext cx="6808788" cy="9683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marL="476250" indent="-476250" algn="just">
              <a:lnSpc>
                <a:spcPct val="120000"/>
              </a:lnSpc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(2) 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对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个独立回路，以回路电流为未知量，列写其</a:t>
            </a:r>
            <a:r>
              <a:rPr lang="zh-CN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KVL方程；（自阻、互阻、电压源）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24936" name="矩形 124935"/>
          <p:cNvSpPr/>
          <p:nvPr/>
        </p:nvSpPr>
        <p:spPr>
          <a:xfrm>
            <a:off x="883285" y="0"/>
            <a:ext cx="355441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回路电流法的一般步骤：</a:t>
            </a:r>
            <a:endParaRPr lang="zh-CN" altLang="en-US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24937" name="矩形 124936"/>
          <p:cNvSpPr/>
          <p:nvPr/>
        </p:nvSpPr>
        <p:spPr>
          <a:xfrm>
            <a:off x="883285" y="2747963"/>
            <a:ext cx="529590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(3) 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求解上述方程，得到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个回路电流；</a:t>
            </a:r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24938" name="矩形 124937"/>
          <p:cNvSpPr/>
          <p:nvPr/>
        </p:nvSpPr>
        <p:spPr>
          <a:xfrm>
            <a:off x="949325" y="3722370"/>
            <a:ext cx="2147888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(5) 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其它分析。</a:t>
            </a:r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24939" name="矩形 124938"/>
          <p:cNvSpPr/>
          <p:nvPr/>
        </p:nvSpPr>
        <p:spPr>
          <a:xfrm>
            <a:off x="883285" y="3235325"/>
            <a:ext cx="510857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(4) 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求各支路电流</a:t>
            </a:r>
            <a:r>
              <a:rPr lang="zh-CN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(用回路电流表示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；</a:t>
            </a:r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9639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spcBef>
                <a:spcPct val="50000"/>
              </a:spcBef>
            </a:pPr>
            <a:fld id="{9A0DB2DC-4C9A-4742-B13C-FB6460FD3503}" type="slidenum">
              <a:rPr lang="zh-CN" altLang="zh-CN" sz="1400" dirty="0"/>
            </a:fld>
            <a:endParaRPr lang="zh-CN" altLang="zh-CN" sz="1400" dirty="0"/>
          </a:p>
        </p:txBody>
      </p:sp>
      <p:sp>
        <p:nvSpPr>
          <p:cNvPr id="60427" name="Text Box 17" descr="绿色大理石"/>
          <p:cNvSpPr txBox="1"/>
          <p:nvPr>
            <p:custDataLst>
              <p:tags r:id="rId1"/>
            </p:custDataLst>
          </p:nvPr>
        </p:nvSpPr>
        <p:spPr>
          <a:xfrm>
            <a:off x="684530" y="4331653"/>
            <a:ext cx="4824413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zh-CN" altLang="en-US" sz="2800" b="1" dirty="0">
                <a:solidFill>
                  <a:srgbClr val="3333FF"/>
                </a:solidFill>
                <a:latin typeface="Times New Roman" panose="02020603050405020304" pitchFamily="18" charset="0"/>
                <a:ea typeface="楷体_GB2312" pitchFamily="49" charset="-122"/>
              </a:rPr>
              <a:t>回路法的特点：</a:t>
            </a:r>
            <a:endParaRPr lang="zh-CN" altLang="en-US" sz="2800" dirty="0">
              <a:solidFill>
                <a:srgbClr val="3333FF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60428" name="Text Box 18"/>
          <p:cNvSpPr txBox="1"/>
          <p:nvPr>
            <p:custDataLst>
              <p:tags r:id="rId2"/>
            </p:custDataLst>
          </p:nvPr>
        </p:nvSpPr>
        <p:spPr>
          <a:xfrm>
            <a:off x="397193" y="4836478"/>
            <a:ext cx="6840537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342900" indent="-342900" eaLnBrk="1" hangingPunct="1">
              <a:spcBef>
                <a:spcPct val="50000"/>
              </a:spcBef>
              <a:buAutoNum type="circleNumDbPlain"/>
            </a:pPr>
            <a:r>
              <a:rPr lang="zh-CN" altLang="en-US" sz="2800" b="1" dirty="0">
                <a:latin typeface="Times New Roman" panose="02020603050405020304" pitchFamily="18" charset="0"/>
                <a:ea typeface="楷体_GB2312" pitchFamily="49" charset="-122"/>
              </a:rPr>
              <a:t>通过灵活的选取回路可以减少计算量；</a:t>
            </a:r>
            <a:endParaRPr lang="zh-CN" altLang="en-US" sz="2800" b="1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60429" name="Text Box 19"/>
          <p:cNvSpPr txBox="1"/>
          <p:nvPr>
            <p:custDataLst>
              <p:tags r:id="rId3"/>
            </p:custDataLst>
          </p:nvPr>
        </p:nvSpPr>
        <p:spPr>
          <a:xfrm>
            <a:off x="397193" y="5339715"/>
            <a:ext cx="7921625" cy="6048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342900" indent="-342900" eaLnBrk="1" hangingPunct="1">
              <a:lnSpc>
                <a:spcPct val="120000"/>
              </a:lnSpc>
              <a:buAutoNum type="circleNumDbPlain" startAt="2"/>
            </a:pPr>
            <a:r>
              <a:rPr lang="zh-CN" altLang="en-US" sz="2800" b="1" dirty="0">
                <a:latin typeface="Times New Roman" panose="02020603050405020304" pitchFamily="18" charset="0"/>
                <a:ea typeface="楷体_GB2312" pitchFamily="49" charset="-122"/>
              </a:rPr>
              <a:t>互有电阻的识别难度加大，易遗漏互有电阻。</a:t>
            </a:r>
            <a:endParaRPr lang="zh-CN" altLang="en-US" sz="2800" b="1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49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49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49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49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49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49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49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49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49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49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4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4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0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60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60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1" grpId="0"/>
      <p:bldP spid="124932" grpId="0"/>
      <p:bldP spid="124936" grpId="0"/>
      <p:bldP spid="124937" grpId="0"/>
      <p:bldP spid="124938" grpId="0"/>
      <p:bldP spid="124939" grpId="0"/>
      <p:bldP spid="60427" grpId="0"/>
      <p:bldP spid="60428" grpId="0"/>
      <p:bldP spid="60429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4" name="文本框 15363"/>
          <p:cNvSpPr txBox="1"/>
          <p:nvPr/>
        </p:nvSpPr>
        <p:spPr>
          <a:xfrm>
            <a:off x="536575" y="2540000"/>
            <a:ext cx="8004175" cy="173513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indent="571500" algn="just">
              <a:lnSpc>
                <a:spcPct val="150000"/>
              </a:lnSpc>
            </a:pP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回路电流法自动满足 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KCL 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。能否像回路电流法一样，假定一组变量，使之自动满足 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KVL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，从而就不必列写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KVL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方程，减少联立方程的个数？</a:t>
            </a:r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5390" name="文本框 15389"/>
          <p:cNvSpPr txBox="1"/>
          <p:nvPr/>
        </p:nvSpPr>
        <p:spPr>
          <a:xfrm>
            <a:off x="536575" y="1949450"/>
            <a:ext cx="367665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基本思想 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思考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：</a:t>
            </a:r>
            <a:endParaRPr lang="zh-CN" altLang="en-US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5392" name="矩形 15391"/>
          <p:cNvSpPr/>
          <p:nvPr/>
        </p:nvSpPr>
        <p:spPr>
          <a:xfrm>
            <a:off x="1766888" y="214313"/>
            <a:ext cx="5897562" cy="1220787"/>
          </a:xfrm>
          <a:prstGeom prst="rect">
            <a:avLst/>
          </a:prstGeom>
          <a:solidFill>
            <a:srgbClr val="FF99CC"/>
          </a:solidFill>
          <a:ln w="9525">
            <a:noFill/>
          </a:ln>
          <a:effectLst>
            <a:outerShdw dist="107763" dir="13499999" algn="ctr" rotWithShape="0">
              <a:srgbClr val="808080"/>
            </a:outerShdw>
          </a:effectLst>
        </p:spPr>
        <p:txBody>
          <a:bodyPr anchor="t" anchorCtr="0"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§</a:t>
            </a: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</a:rPr>
              <a:t>3-</a:t>
            </a:r>
            <a:r>
              <a:rPr lang="en-US" altLang="zh-CN" sz="3200" b="1">
                <a:latin typeface="Times New Roman" panose="02020603050405020304" pitchFamily="18" charset="0"/>
                <a:ea typeface="宋体" panose="02010600030101010101" pitchFamily="2" charset="-122"/>
              </a:rPr>
              <a:t>5     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结点电压法 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ctr">
              <a:spcBef>
                <a:spcPct val="50000"/>
              </a:spcBef>
            </a:pP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</a:rPr>
              <a:t>(node voltage method)</a:t>
            </a:r>
            <a:endParaRPr lang="en-US" altLang="zh-CN" sz="2800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5393" name="文本框 15392"/>
          <p:cNvSpPr txBox="1"/>
          <p:nvPr/>
        </p:nvSpPr>
        <p:spPr>
          <a:xfrm>
            <a:off x="536575" y="4725988"/>
            <a:ext cx="7632700" cy="14065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indent="571500" algn="just">
              <a:lnSpc>
                <a:spcPct val="120000"/>
              </a:lnSpc>
            </a:pP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任意选择一结点为参考点，其它结点与参考结点的电压称为</a:t>
            </a:r>
            <a:r>
              <a:rPr lang="zh-CN" altLang="en-US" b="1" dirty="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结点电压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。结点电压的参考</a:t>
            </a:r>
            <a:r>
              <a:rPr lang="zh-CN" altLang="en-US" b="1" dirty="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极性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是以参考结点为负，其余独立结点为正。</a:t>
            </a:r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3733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spcBef>
                <a:spcPct val="50000"/>
              </a:spcBef>
            </a:pPr>
            <a:fld id="{9A0DB2DC-4C9A-4742-B13C-FB6460FD3503}" type="slidenum">
              <a:rPr lang="zh-CN" altLang="zh-CN" sz="1400" dirty="0"/>
            </a:fld>
            <a:endParaRPr lang="zh-CN" altLang="zh-CN" sz="14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" fill="hold"/>
                                        <p:tgtEl>
                                          <p:spTgt spid="153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153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75"/>
                                        <p:tgtEl>
                                          <p:spTgt spid="15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  <p:bldP spid="15390" grpId="0"/>
      <p:bldP spid="15392" grpId="0" animBg="1"/>
      <p:bldP spid="15393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2485" name="文本框 62484"/>
          <p:cNvSpPr txBox="1"/>
          <p:nvPr/>
        </p:nvSpPr>
        <p:spPr>
          <a:xfrm>
            <a:off x="536575" y="566738"/>
            <a:ext cx="7848600" cy="9683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marL="1809750" indent="-1809750">
              <a:lnSpc>
                <a:spcPct val="120000"/>
              </a:lnSpc>
              <a:spcBef>
                <a:spcPct val="50000"/>
              </a:spcBef>
            </a:pPr>
            <a:r>
              <a:rPr lang="zh-CN" altLang="en-US" b="1" u="sng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结点电压法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：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以结点电压为未知量列写电路方程分析电路的方法。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2487" name="文本框 62486"/>
          <p:cNvSpPr txBox="1"/>
          <p:nvPr/>
        </p:nvSpPr>
        <p:spPr>
          <a:xfrm>
            <a:off x="536575" y="1622425"/>
            <a:ext cx="1716088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举例说明：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2498" name="文本框 62497"/>
          <p:cNvSpPr txBox="1"/>
          <p:nvPr/>
        </p:nvSpPr>
        <p:spPr>
          <a:xfrm>
            <a:off x="944563" y="5691188"/>
            <a:ext cx="7729537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marL="571500" indent="-571500" algn="just"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(1) 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选定下端的结点为参考节点。</a:t>
            </a:r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2523" name="文本框 62522"/>
          <p:cNvSpPr txBox="1"/>
          <p:nvPr/>
        </p:nvSpPr>
        <p:spPr>
          <a:xfrm>
            <a:off x="841375" y="6292850"/>
            <a:ext cx="257810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 (2) 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列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KCL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方程：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4757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spcBef>
                <a:spcPct val="50000"/>
              </a:spcBef>
            </a:pPr>
            <a:fld id="{9A0DB2DC-4C9A-4742-B13C-FB6460FD3503}" type="slidenum">
              <a:rPr lang="zh-CN" altLang="zh-CN" sz="1400" dirty="0"/>
            </a:fld>
            <a:endParaRPr lang="zh-CN" altLang="zh-CN" sz="1400" dirty="0"/>
          </a:p>
        </p:txBody>
      </p:sp>
      <p:pic>
        <p:nvPicPr>
          <p:cNvPr id="74758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82575" y="1474788"/>
            <a:ext cx="7478713" cy="42338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62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62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700"/>
                            </p:stCondLst>
                            <p:childTnLst>
                              <p:par>
                                <p:cTn id="10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2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2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24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2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25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25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85" grpId="0"/>
      <p:bldP spid="62487" grpId="0"/>
      <p:bldP spid="62498" grpId="0"/>
      <p:bldP spid="62523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5777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60338" y="215900"/>
            <a:ext cx="8713787" cy="65405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6801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25450" y="339725"/>
            <a:ext cx="8462963" cy="62150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7825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88925" y="342900"/>
            <a:ext cx="8516938" cy="62738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8849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52413" y="207963"/>
            <a:ext cx="8553450" cy="63388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9873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11125" y="236538"/>
            <a:ext cx="8639175" cy="64039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0897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41313" y="327025"/>
            <a:ext cx="8547100" cy="63182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2945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12725" y="169863"/>
            <a:ext cx="8626475" cy="64627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4993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68275" y="206375"/>
            <a:ext cx="8834438" cy="65309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6017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41325" y="4565650"/>
            <a:ext cx="7627938" cy="22288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6018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66713" y="92075"/>
            <a:ext cx="7685087" cy="40259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7041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87338" y="238125"/>
            <a:ext cx="8615362" cy="64198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6802" name="文本框 76801"/>
          <p:cNvSpPr txBox="1"/>
          <p:nvPr/>
        </p:nvSpPr>
        <p:spPr>
          <a:xfrm>
            <a:off x="838200" y="1066800"/>
            <a:ext cx="337185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结点法的一般步骤：</a:t>
            </a:r>
            <a:endParaRPr lang="zh-CN" altLang="en-US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6803" name="文本框 76802"/>
          <p:cNvSpPr txBox="1"/>
          <p:nvPr/>
        </p:nvSpPr>
        <p:spPr>
          <a:xfrm>
            <a:off x="1314450" y="1809750"/>
            <a:ext cx="7443788" cy="8223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(1) 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选定参考结点，其余结点对参考结点之间的电压为结点电压。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6804" name="文本框 76803"/>
          <p:cNvSpPr txBox="1"/>
          <p:nvPr/>
        </p:nvSpPr>
        <p:spPr>
          <a:xfrm>
            <a:off x="1238250" y="2949575"/>
            <a:ext cx="7524750" cy="14065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marL="476250" indent="-476250">
              <a:lnSpc>
                <a:spcPct val="120000"/>
              </a:lnSpc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(2) 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对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个独立结点，以结点电压为未知量，列写其</a:t>
            </a:r>
            <a:r>
              <a:rPr lang="zh-CN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KCL方程；自导（正）、互导（负）、电流源（流入结点取“正”，流出结点取“负”）。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6805" name="文本框 76804"/>
          <p:cNvSpPr txBox="1"/>
          <p:nvPr/>
        </p:nvSpPr>
        <p:spPr>
          <a:xfrm>
            <a:off x="1282700" y="4756150"/>
            <a:ext cx="584835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(3) 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求解上述方程，得到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个结点电压；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6806" name="文本框 76805"/>
          <p:cNvSpPr txBox="1"/>
          <p:nvPr/>
        </p:nvSpPr>
        <p:spPr>
          <a:xfrm>
            <a:off x="1282700" y="5989638"/>
            <a:ext cx="23622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(5) 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其它分析。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6807" name="文本框 76806"/>
          <p:cNvSpPr txBox="1"/>
          <p:nvPr/>
        </p:nvSpPr>
        <p:spPr>
          <a:xfrm>
            <a:off x="1282700" y="5349875"/>
            <a:ext cx="542925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(4) 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求各支路电流</a:t>
            </a:r>
            <a:r>
              <a:rPr lang="zh-CN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(用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结点电压</a:t>
            </a:r>
            <a:r>
              <a:rPr lang="zh-CN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表示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  <a:r>
              <a:rPr lang="zh-CN" altLang="en-US" b="1">
                <a:latin typeface="Times New Roman" panose="02020603050405020304" pitchFamily="18" charset="0"/>
                <a:ea typeface="宋体" panose="02010600030101010101" pitchFamily="2" charset="-122"/>
              </a:rPr>
              <a:t>；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8071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spcBef>
                <a:spcPct val="50000"/>
              </a:spcBef>
            </a:pPr>
            <a:fld id="{9A0DB2DC-4C9A-4742-B13C-FB6460FD3503}" type="slidenum">
              <a:rPr lang="zh-CN" altLang="zh-CN" sz="1400" dirty="0"/>
            </a:fld>
            <a:endParaRPr lang="zh-CN" altLang="zh-CN" sz="14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768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768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68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68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68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68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6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0" dur="500"/>
                                        <p:tgtEl>
                                          <p:spTgt spid="76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5" dur="500"/>
                                        <p:tgtEl>
                                          <p:spTgt spid="76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2" grpId="0"/>
      <p:bldP spid="76803" grpId="0"/>
      <p:bldP spid="76804" grpId="0"/>
      <p:bldP spid="76805" grpId="0"/>
      <p:bldP spid="76806" grpId="0"/>
      <p:bldP spid="76807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9026" name="文本框 129025"/>
          <p:cNvSpPr txBox="1"/>
          <p:nvPr/>
        </p:nvSpPr>
        <p:spPr>
          <a:xfrm>
            <a:off x="671513" y="0"/>
            <a:ext cx="6783387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zh-CN" altLang="en-US" b="1" dirty="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例</a:t>
            </a:r>
            <a:r>
              <a:rPr lang="en-US" altLang="zh-CN" b="1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.  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用结点电压法求各支路电流及输出电压</a:t>
            </a:r>
            <a:r>
              <a:rPr lang="en-US" altLang="zh-CN" b="1" i="1" err="1"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lang="en-US" altLang="zh-CN" b="1" baseline="-25000" err="1">
                <a:latin typeface="Times New Roman" panose="02020603050405020304" pitchFamily="18" charset="0"/>
                <a:ea typeface="宋体" panose="02010600030101010101" pitchFamily="2" charset="-122"/>
              </a:rPr>
              <a:t>o</a:t>
            </a:r>
            <a:r>
              <a:rPr lang="zh-CN" altLang="en-US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。</a:t>
            </a:r>
            <a:endParaRPr lang="zh-CN" altLang="en-US" b="1" baseline="-250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29029" name="文本框 129028"/>
          <p:cNvSpPr txBox="1"/>
          <p:nvPr/>
        </p:nvSpPr>
        <p:spPr>
          <a:xfrm>
            <a:off x="4903788" y="1184275"/>
            <a:ext cx="81915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i="1" dirty="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解</a:t>
            </a:r>
            <a:r>
              <a:rPr lang="zh-CN" altLang="en-US" b="1" dirty="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：</a:t>
            </a:r>
            <a:endParaRPr lang="zh-CN" altLang="en-US" b="1">
              <a:solidFill>
                <a:srgbClr val="3333FF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29030" name="文本框 129029"/>
          <p:cNvSpPr txBox="1"/>
          <p:nvPr/>
        </p:nvSpPr>
        <p:spPr>
          <a:xfrm>
            <a:off x="5595938" y="1292225"/>
            <a:ext cx="3548062" cy="15525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(1) 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选定参考结点如图，</a:t>
            </a:r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其余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个结点电压分别</a:t>
            </a:r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为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n1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zh-CN" altLang="en-US" b="1">
                <a:latin typeface="Times New Roman" panose="02020603050405020304" pitchFamily="18" charset="0"/>
                <a:ea typeface="宋体" panose="02010600030101010101" pitchFamily="2" charset="-122"/>
              </a:rPr>
              <a:t>、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n2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zh-CN" altLang="en-US" b="1">
                <a:latin typeface="Times New Roman" panose="02020603050405020304" pitchFamily="18" charset="0"/>
                <a:ea typeface="宋体" panose="02010600030101010101" pitchFamily="2" charset="-122"/>
              </a:rPr>
              <a:t>、 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lang="en-US" altLang="zh-CN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n3 </a:t>
            </a:r>
            <a:r>
              <a:rPr lang="zh-CN" altLang="en-US" b="1">
                <a:latin typeface="Times New Roman" panose="02020603050405020304" pitchFamily="18" charset="0"/>
                <a:ea typeface="宋体" panose="02010600030101010101" pitchFamily="2" charset="-122"/>
              </a:rPr>
              <a:t>。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29046" name="矩形 129045"/>
          <p:cNvSpPr/>
          <p:nvPr/>
        </p:nvSpPr>
        <p:spPr>
          <a:xfrm>
            <a:off x="5700713" y="3065463"/>
            <a:ext cx="2913062" cy="82232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(2) 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对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个独立结点，</a:t>
            </a:r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列结点电压方程：</a:t>
            </a:r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9093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spcBef>
                <a:spcPct val="50000"/>
              </a:spcBef>
            </a:pPr>
            <a:fld id="{9A0DB2DC-4C9A-4742-B13C-FB6460FD3503}" type="slidenum">
              <a:rPr lang="zh-CN" altLang="zh-CN" sz="1400" dirty="0"/>
            </a:fld>
            <a:endParaRPr lang="zh-CN" altLang="zh-CN" sz="1400" dirty="0"/>
          </a:p>
        </p:txBody>
      </p:sp>
      <p:pic>
        <p:nvPicPr>
          <p:cNvPr id="89094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06375" y="525463"/>
            <a:ext cx="4083050" cy="290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9095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3944938"/>
            <a:ext cx="8948738" cy="30273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29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9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9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9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9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90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90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26" grpId="0"/>
      <p:bldP spid="129029" grpId="0"/>
      <p:bldP spid="129030" grpId="0"/>
      <p:bldP spid="129046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0113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spcBef>
                <a:spcPct val="50000"/>
              </a:spcBef>
            </a:pPr>
            <a:fld id="{9A0DB2DC-4C9A-4742-B13C-FB6460FD3503}" type="slidenum">
              <a:rPr lang="zh-CN" altLang="zh-CN" sz="1400" dirty="0"/>
            </a:fld>
            <a:endParaRPr lang="zh-CN" altLang="zh-CN" sz="1400" dirty="0"/>
          </a:p>
        </p:txBody>
      </p:sp>
      <p:pic>
        <p:nvPicPr>
          <p:cNvPr id="90114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01625" y="358775"/>
            <a:ext cx="8156575" cy="56451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1137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spcBef>
                <a:spcPct val="50000"/>
              </a:spcBef>
            </a:pPr>
            <a:fld id="{9A0DB2DC-4C9A-4742-B13C-FB6460FD3503}" type="slidenum">
              <a:rPr lang="zh-CN" altLang="zh-CN" sz="1400" dirty="0"/>
            </a:fld>
            <a:endParaRPr lang="zh-CN" altLang="zh-CN" sz="1400" dirty="0"/>
          </a:p>
        </p:txBody>
      </p:sp>
      <p:pic>
        <p:nvPicPr>
          <p:cNvPr id="91138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30188" y="184150"/>
            <a:ext cx="8891587" cy="66738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4146" name="文本框 134145"/>
          <p:cNvSpPr txBox="1"/>
          <p:nvPr/>
        </p:nvSpPr>
        <p:spPr>
          <a:xfrm>
            <a:off x="6140768" y="1801813"/>
            <a:ext cx="2836862" cy="82232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b="1" dirty="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Wingdings 2" panose="05020102010507070707" pitchFamily="18" charset="2"/>
              </a:rPr>
              <a:t>(1)  </a:t>
            </a:r>
            <a:r>
              <a:rPr lang="zh-CN" altLang="en-US" b="1" dirty="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Wingdings 2" panose="05020102010507070707" pitchFamily="18" charset="2"/>
              </a:rPr>
              <a:t>先</a:t>
            </a:r>
            <a:r>
              <a:rPr lang="zh-CN" altLang="en-US" b="1" dirty="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把受控源当作</a:t>
            </a:r>
            <a:endParaRPr lang="zh-CN" altLang="en-US" b="1" dirty="0">
              <a:solidFill>
                <a:srgbClr val="3333FF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r>
              <a:rPr lang="zh-CN" altLang="en-US" b="1" dirty="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独立源看列方程；</a:t>
            </a:r>
            <a:endParaRPr lang="zh-CN" altLang="en-US" b="1">
              <a:solidFill>
                <a:srgbClr val="3333FF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34147" name="文本框 134146"/>
          <p:cNvSpPr txBox="1"/>
          <p:nvPr/>
        </p:nvSpPr>
        <p:spPr>
          <a:xfrm>
            <a:off x="6132830" y="2817813"/>
            <a:ext cx="3084513" cy="8223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en-US" altLang="zh-CN" b="1" dirty="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Wingdings 2" panose="05020102010507070707" pitchFamily="18" charset="2"/>
              </a:rPr>
              <a:t>(2) </a:t>
            </a:r>
            <a:r>
              <a:rPr lang="zh-CN" altLang="en-US" b="1" dirty="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Wingdings 2" panose="05020102010507070707" pitchFamily="18" charset="2"/>
              </a:rPr>
              <a:t>附加方程：</a:t>
            </a:r>
            <a:r>
              <a:rPr lang="zh-CN" altLang="en-US" b="1" dirty="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把控</a:t>
            </a:r>
            <a:endParaRPr lang="zh-CN" altLang="en-US" b="1" dirty="0">
              <a:solidFill>
                <a:srgbClr val="3333FF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r>
              <a:rPr lang="zh-CN" altLang="en-US" b="1" dirty="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制量用结点电压表示。</a:t>
            </a:r>
            <a:endParaRPr lang="zh-CN" altLang="en-US" b="1" dirty="0">
              <a:solidFill>
                <a:srgbClr val="3333FF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34185" name="文本框 134184"/>
          <p:cNvSpPr txBox="1"/>
          <p:nvPr/>
        </p:nvSpPr>
        <p:spPr>
          <a:xfrm>
            <a:off x="6369368" y="1160463"/>
            <a:ext cx="81915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i="1" dirty="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解</a:t>
            </a:r>
            <a:r>
              <a:rPr lang="zh-CN" altLang="en-US" b="1" dirty="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：</a:t>
            </a:r>
            <a:endParaRPr lang="zh-CN" altLang="en-US" b="1">
              <a:solidFill>
                <a:srgbClr val="3333FF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95236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spcBef>
                <a:spcPct val="50000"/>
              </a:spcBef>
            </a:pPr>
            <a:fld id="{9A0DB2DC-4C9A-4742-B13C-FB6460FD3503}" type="slidenum">
              <a:rPr lang="zh-CN" altLang="zh-CN" sz="1400" dirty="0"/>
            </a:fld>
            <a:endParaRPr lang="zh-CN" altLang="zh-CN" sz="1400" dirty="0"/>
          </a:p>
        </p:txBody>
      </p:sp>
      <p:grpSp>
        <p:nvGrpSpPr>
          <p:cNvPr id="95238" name="组合 4"/>
          <p:cNvGrpSpPr/>
          <p:nvPr/>
        </p:nvGrpSpPr>
        <p:grpSpPr>
          <a:xfrm>
            <a:off x="82550" y="3617913"/>
            <a:ext cx="5984875" cy="2819400"/>
            <a:chOff x="-6" y="5400"/>
            <a:chExt cx="9426" cy="4439"/>
          </a:xfrm>
        </p:grpSpPr>
        <p:pic>
          <p:nvPicPr>
            <p:cNvPr id="95239" name="图片 2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-6" y="5553"/>
              <a:ext cx="9426" cy="4287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95240" name="图片 3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8273" y="5400"/>
              <a:ext cx="1147" cy="636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3" name="组合 2"/>
          <p:cNvGrpSpPr/>
          <p:nvPr/>
        </p:nvGrpSpPr>
        <p:grpSpPr>
          <a:xfrm>
            <a:off x="-15240" y="182880"/>
            <a:ext cx="6084570" cy="2854960"/>
            <a:chOff x="228" y="288"/>
            <a:chExt cx="9582" cy="4496"/>
          </a:xfrm>
        </p:grpSpPr>
        <p:pic>
          <p:nvPicPr>
            <p:cNvPr id="95237" name="图片 1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228" y="288"/>
              <a:ext cx="9582" cy="4497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" name="图片 1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8"/>
            <a:stretch>
              <a:fillRect/>
            </a:stretch>
          </p:blipFill>
          <p:spPr>
            <a:xfrm>
              <a:off x="1061" y="458"/>
              <a:ext cx="852" cy="720"/>
            </a:xfrm>
            <a:prstGeom prst="rect">
              <a:avLst/>
            </a:prstGeom>
          </p:spPr>
        </p:pic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4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4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"/>
                                        <p:tgtEl>
                                          <p:spTgt spid="134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75"/>
                                        <p:tgtEl>
                                          <p:spTgt spid="134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46" grpId="0"/>
      <p:bldP spid="134147" grpId="0"/>
      <p:bldP spid="134185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6257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22263" y="296863"/>
            <a:ext cx="8480425" cy="62960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35199" name="组合 135198"/>
          <p:cNvGrpSpPr/>
          <p:nvPr/>
        </p:nvGrpSpPr>
        <p:grpSpPr>
          <a:xfrm>
            <a:off x="274638" y="968375"/>
            <a:ext cx="7381875" cy="496888"/>
            <a:chOff x="173" y="610"/>
            <a:chExt cx="4650" cy="313"/>
          </a:xfrm>
        </p:grpSpPr>
        <p:sp>
          <p:nvSpPr>
            <p:cNvPr id="97282" name="文本框 135170"/>
            <p:cNvSpPr txBox="1"/>
            <p:nvPr/>
          </p:nvSpPr>
          <p:spPr>
            <a:xfrm>
              <a:off x="173" y="635"/>
              <a:ext cx="516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b="1">
                  <a:solidFill>
                    <a:srgbClr val="3333FF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例</a:t>
              </a:r>
              <a:r>
                <a:rPr lang="en-US" altLang="zh-CN" b="1">
                  <a:solidFill>
                    <a:srgbClr val="3333FF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4.</a:t>
              </a:r>
              <a:endParaRPr lang="en-US" altLang="zh-CN" b="1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7283" name="文本框 135171"/>
            <p:cNvSpPr txBox="1"/>
            <p:nvPr/>
          </p:nvSpPr>
          <p:spPr>
            <a:xfrm>
              <a:off x="654" y="610"/>
              <a:ext cx="4169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zh-CN" altLang="en-US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试列写下图含理想电压源电路的结点电压方程。</a:t>
              </a:r>
              <a:endParaRPr lang="zh-CN" altLang="en-US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sp>
        <p:nvSpPr>
          <p:cNvPr id="135198" name="矩形 135197"/>
          <p:cNvSpPr/>
          <p:nvPr/>
        </p:nvSpPr>
        <p:spPr>
          <a:xfrm>
            <a:off x="2238375" y="5972175"/>
            <a:ext cx="3130550" cy="51911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zh-CN" altLang="en-US" sz="2800" b="1" dirty="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Wingdings 2" panose="05020102010507070707" pitchFamily="18" charset="2"/>
              </a:rPr>
              <a:t>（附加方程）</a:t>
            </a:r>
            <a:endParaRPr lang="zh-CN" altLang="en-US" b="1" dirty="0">
              <a:solidFill>
                <a:srgbClr val="3333FF"/>
              </a:solidFill>
              <a:latin typeface="Times New Roman" panose="02020603050405020304" pitchFamily="18" charset="0"/>
              <a:ea typeface="宋体" panose="02010600030101010101" pitchFamily="2" charset="-122"/>
              <a:sym typeface="Wingdings 2" panose="05020102010507070707" pitchFamily="18" charset="2"/>
            </a:endParaRPr>
          </a:p>
        </p:txBody>
      </p:sp>
      <p:sp>
        <p:nvSpPr>
          <p:cNvPr id="135200" name="矩形 135199"/>
          <p:cNvSpPr/>
          <p:nvPr/>
        </p:nvSpPr>
        <p:spPr>
          <a:xfrm>
            <a:off x="700088" y="209550"/>
            <a:ext cx="7843837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b="1" dirty="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Wingdings 2" panose="05020102010507070707" pitchFamily="18" charset="2"/>
              </a:rPr>
              <a:t>无伴电压源：无电阻与之串联的电压源称为无伴电压源。</a:t>
            </a:r>
            <a:endParaRPr lang="zh-CN" altLang="en-US" b="1" dirty="0">
              <a:solidFill>
                <a:srgbClr val="3333FF"/>
              </a:solidFill>
              <a:latin typeface="Times New Roman" panose="02020603050405020304" pitchFamily="18" charset="0"/>
              <a:ea typeface="宋体" panose="02010600030101010101" pitchFamily="2" charset="-122"/>
              <a:sym typeface="Wingdings 2" panose="05020102010507070707" pitchFamily="18" charset="2"/>
            </a:endParaRPr>
          </a:p>
        </p:txBody>
      </p:sp>
      <p:sp>
        <p:nvSpPr>
          <p:cNvPr id="97286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spcBef>
                <a:spcPct val="50000"/>
              </a:spcBef>
            </a:pPr>
            <a:fld id="{9A0DB2DC-4C9A-4742-B13C-FB6460FD3503}" type="slidenum">
              <a:rPr lang="zh-CN" altLang="zh-CN" sz="1400" dirty="0"/>
            </a:fld>
            <a:endParaRPr lang="zh-CN" altLang="zh-CN" sz="1400" dirty="0"/>
          </a:p>
        </p:txBody>
      </p:sp>
      <p:grpSp>
        <p:nvGrpSpPr>
          <p:cNvPr id="97287" name="组合 4"/>
          <p:cNvGrpSpPr/>
          <p:nvPr/>
        </p:nvGrpSpPr>
        <p:grpSpPr>
          <a:xfrm>
            <a:off x="198438" y="1951038"/>
            <a:ext cx="4173537" cy="3067050"/>
            <a:chOff x="313" y="3072"/>
            <a:chExt cx="6573" cy="4830"/>
          </a:xfrm>
        </p:grpSpPr>
        <p:pic>
          <p:nvPicPr>
            <p:cNvPr id="97288" name="图片 1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313" y="3072"/>
              <a:ext cx="6573" cy="483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97289" name="图片 3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5662" y="6854"/>
              <a:ext cx="1224" cy="840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97290" name="组合 6"/>
          <p:cNvGrpSpPr/>
          <p:nvPr/>
        </p:nvGrpSpPr>
        <p:grpSpPr>
          <a:xfrm>
            <a:off x="4508500" y="1765300"/>
            <a:ext cx="4540250" cy="4752975"/>
            <a:chOff x="7099" y="2780"/>
            <a:chExt cx="7150" cy="7486"/>
          </a:xfrm>
        </p:grpSpPr>
        <p:pic>
          <p:nvPicPr>
            <p:cNvPr id="97291" name="图片 2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7099" y="2780"/>
              <a:ext cx="7151" cy="748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97292" name="图片 5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7099" y="9160"/>
              <a:ext cx="1224" cy="840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5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5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5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5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5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5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98" grpId="0"/>
      <p:bldP spid="135200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8305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spcBef>
                <a:spcPct val="50000"/>
              </a:spcBef>
            </a:pPr>
            <a:fld id="{9A0DB2DC-4C9A-4742-B13C-FB6460FD3503}" type="slidenum">
              <a:rPr lang="zh-CN" altLang="zh-CN" sz="1400" dirty="0"/>
            </a:fld>
            <a:endParaRPr lang="zh-CN" altLang="zh-CN" sz="1400" dirty="0"/>
          </a:p>
        </p:txBody>
      </p:sp>
      <p:pic>
        <p:nvPicPr>
          <p:cNvPr id="98306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17475" y="250825"/>
            <a:ext cx="8909050" cy="63547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61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spcBef>
                <a:spcPct val="50000"/>
              </a:spcBef>
            </a:pPr>
            <a:fld id="{9A0DB2DC-4C9A-4742-B13C-FB6460FD3503}" type="slidenum">
              <a:rPr lang="zh-CN" altLang="zh-CN" sz="1400" dirty="0"/>
            </a:fld>
            <a:endParaRPr lang="zh-CN" altLang="zh-CN" sz="1400" dirty="0"/>
          </a:p>
        </p:txBody>
      </p:sp>
      <p:pic>
        <p:nvPicPr>
          <p:cNvPr id="9216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96850" y="3716338"/>
            <a:ext cx="7624763" cy="2643187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" name="组合 2"/>
          <p:cNvGrpSpPr/>
          <p:nvPr/>
        </p:nvGrpSpPr>
        <p:grpSpPr>
          <a:xfrm>
            <a:off x="140335" y="0"/>
            <a:ext cx="8600440" cy="3418840"/>
            <a:chOff x="221" y="0"/>
            <a:chExt cx="13544" cy="5384"/>
          </a:xfrm>
        </p:grpSpPr>
        <p:pic>
          <p:nvPicPr>
            <p:cNvPr id="92162" name="图片 1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221" y="0"/>
              <a:ext cx="13545" cy="538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" name="图片 1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869" y="487"/>
              <a:ext cx="852" cy="720"/>
            </a:xfrm>
            <a:prstGeom prst="rect">
              <a:avLst/>
            </a:prstGeom>
          </p:spPr>
        </p:pic>
      </p:grpSp>
    </p:spTree>
  </p:cSld>
  <p:clrMapOvr>
    <a:masterClrMapping/>
  </p:clrMapOvr>
  <p:transition>
    <p:random/>
  </p:transition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3185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27000" y="200025"/>
            <a:ext cx="8891588" cy="66135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4209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spcBef>
                <a:spcPct val="50000"/>
              </a:spcBef>
            </a:pPr>
            <a:fld id="{9A0DB2DC-4C9A-4742-B13C-FB6460FD3503}" type="slidenum">
              <a:rPr lang="zh-CN" altLang="zh-CN" sz="1400" dirty="0"/>
            </a:fld>
            <a:endParaRPr lang="zh-CN" altLang="zh-CN" sz="1400" dirty="0"/>
          </a:p>
        </p:txBody>
      </p:sp>
      <p:pic>
        <p:nvPicPr>
          <p:cNvPr id="94210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07963" y="242888"/>
            <a:ext cx="8482012" cy="64881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8243" name="文本框 138242"/>
          <p:cNvSpPr txBox="1"/>
          <p:nvPr/>
        </p:nvSpPr>
        <p:spPr>
          <a:xfrm>
            <a:off x="1039813" y="1047750"/>
            <a:ext cx="7443787" cy="8223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(1) 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选定参考结点，其余结点对参考结点之间的电压为结点电压。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38244" name="文本框 138243"/>
          <p:cNvSpPr txBox="1"/>
          <p:nvPr/>
        </p:nvSpPr>
        <p:spPr>
          <a:xfrm>
            <a:off x="963613" y="2187575"/>
            <a:ext cx="7524750" cy="14065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marL="476250" indent="-476250">
              <a:lnSpc>
                <a:spcPct val="120000"/>
              </a:lnSpc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(2) 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对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个独立结点，以结点电压为未知量，列写其</a:t>
            </a:r>
            <a:r>
              <a:rPr lang="zh-CN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KCL方程；自导（正）、互导（负）、电流源（流入结点取“正”，流出结点取“负”）。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38245" name="文本框 138244"/>
          <p:cNvSpPr txBox="1"/>
          <p:nvPr/>
        </p:nvSpPr>
        <p:spPr>
          <a:xfrm>
            <a:off x="1039813" y="4848225"/>
            <a:ext cx="584835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(3) 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求解上述方程，得到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个结点电压；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38246" name="文本框 138245"/>
          <p:cNvSpPr txBox="1"/>
          <p:nvPr/>
        </p:nvSpPr>
        <p:spPr>
          <a:xfrm>
            <a:off x="1008063" y="6142038"/>
            <a:ext cx="23622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(5) 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其它分析。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38247" name="文本框 138246"/>
          <p:cNvSpPr txBox="1"/>
          <p:nvPr/>
        </p:nvSpPr>
        <p:spPr>
          <a:xfrm>
            <a:off x="976313" y="5548313"/>
            <a:ext cx="542925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(4) 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求各支路电流</a:t>
            </a:r>
            <a:r>
              <a:rPr lang="zh-CN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(用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结点电压</a:t>
            </a:r>
            <a:r>
              <a:rPr lang="zh-CN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表示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  <a:r>
              <a:rPr lang="zh-CN" altLang="en-US" b="1">
                <a:latin typeface="Times New Roman" panose="02020603050405020304" pitchFamily="18" charset="0"/>
                <a:ea typeface="宋体" panose="02010600030101010101" pitchFamily="2" charset="-122"/>
              </a:rPr>
              <a:t>；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38248" name="文本框 138247"/>
          <p:cNvSpPr txBox="1"/>
          <p:nvPr/>
        </p:nvSpPr>
        <p:spPr>
          <a:xfrm>
            <a:off x="1282700" y="3895725"/>
            <a:ext cx="7524750" cy="5302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marL="476250" indent="-476250">
              <a:lnSpc>
                <a:spcPct val="120000"/>
              </a:lnSpc>
              <a:spcBef>
                <a:spcPct val="50000"/>
              </a:spcBef>
            </a:pPr>
            <a:r>
              <a:rPr lang="zh-CN" altLang="en-US" b="1" dirty="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当电路中含有受控源或无伴电压源时需另行处理。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38249" name="矩形 138248"/>
          <p:cNvSpPr/>
          <p:nvPr/>
        </p:nvSpPr>
        <p:spPr>
          <a:xfrm>
            <a:off x="1036638" y="392113"/>
            <a:ext cx="3554412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结点电压法的一般步骤：</a:t>
            </a:r>
            <a:endParaRPr lang="zh-CN" altLang="en-US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99336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spcBef>
                <a:spcPct val="50000"/>
              </a:spcBef>
            </a:pPr>
            <a:fld id="{9A0DB2DC-4C9A-4742-B13C-FB6460FD3503}" type="slidenum">
              <a:rPr lang="zh-CN" altLang="zh-CN" sz="1400" dirty="0"/>
            </a:fld>
            <a:endParaRPr lang="zh-CN" altLang="zh-CN" sz="14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8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8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8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8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8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8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8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8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8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8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8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8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43" grpId="0"/>
      <p:bldP spid="138244" grpId="0"/>
      <p:bldP spid="138245" grpId="0"/>
      <p:bldP spid="138246" grpId="0"/>
      <p:bldP spid="138247" grpId="0"/>
      <p:bldP spid="138248" grpId="0"/>
      <p:bldP spid="138249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30" name="文本框 22529"/>
          <p:cNvSpPr txBox="1"/>
          <p:nvPr/>
        </p:nvSpPr>
        <p:spPr>
          <a:xfrm>
            <a:off x="339725" y="414338"/>
            <a:ext cx="5805488" cy="519112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支路法、回路法和结点法的比较：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2559" name="文本框 22558"/>
          <p:cNvSpPr txBox="1"/>
          <p:nvPr/>
        </p:nvSpPr>
        <p:spPr>
          <a:xfrm>
            <a:off x="612775" y="4003675"/>
            <a:ext cx="7518400" cy="9683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marL="381000" indent="-381000">
              <a:lnSpc>
                <a:spcPct val="120000"/>
              </a:lnSpc>
            </a:pP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(2) 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对于非平面电路，选独立回路不容易，而独立结点较容易。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2560" name="文本框 22559"/>
          <p:cNvSpPr txBox="1"/>
          <p:nvPr/>
        </p:nvSpPr>
        <p:spPr>
          <a:xfrm>
            <a:off x="612775" y="5108575"/>
            <a:ext cx="7569200" cy="9683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marL="476250" indent="-476250" algn="just">
              <a:lnSpc>
                <a:spcPct val="120000"/>
              </a:lnSpc>
            </a:pP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(3) 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回路法、结点法易于编程。目前用计算机分析网络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电网，集成电路设计等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采用结点法较多。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2551" name="文本框 22550"/>
          <p:cNvSpPr txBox="1"/>
          <p:nvPr/>
        </p:nvSpPr>
        <p:spPr>
          <a:xfrm>
            <a:off x="2914650" y="2117725"/>
            <a:ext cx="66040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endParaRPr lang="en-US" altLang="zh-CN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2553" name="文本框 22552"/>
          <p:cNvSpPr txBox="1"/>
          <p:nvPr/>
        </p:nvSpPr>
        <p:spPr>
          <a:xfrm>
            <a:off x="4403725" y="2152650"/>
            <a:ext cx="1169988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1)</a:t>
            </a:r>
            <a:endParaRPr lang="en-US" altLang="zh-CN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2554" name="文本框 22553"/>
          <p:cNvSpPr txBox="1"/>
          <p:nvPr/>
        </p:nvSpPr>
        <p:spPr>
          <a:xfrm>
            <a:off x="3043238" y="2670175"/>
            <a:ext cx="3365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0</a:t>
            </a:r>
            <a:endParaRPr lang="en-US" altLang="zh-CN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2556" name="文本框 22555"/>
          <p:cNvSpPr txBox="1"/>
          <p:nvPr/>
        </p:nvSpPr>
        <p:spPr>
          <a:xfrm>
            <a:off x="4760913" y="3198813"/>
            <a:ext cx="3365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0</a:t>
            </a:r>
            <a:endParaRPr lang="en-US" altLang="zh-CN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2557" name="文本框 22556"/>
          <p:cNvSpPr txBox="1"/>
          <p:nvPr/>
        </p:nvSpPr>
        <p:spPr>
          <a:xfrm>
            <a:off x="2843213" y="3200400"/>
            <a:ext cx="66040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endParaRPr lang="en-US" altLang="zh-CN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22569" name="组合 22568"/>
          <p:cNvGrpSpPr/>
          <p:nvPr/>
        </p:nvGrpSpPr>
        <p:grpSpPr>
          <a:xfrm>
            <a:off x="1295400" y="1562100"/>
            <a:ext cx="6438900" cy="2152650"/>
            <a:chOff x="816" y="984"/>
            <a:chExt cx="4056" cy="1356"/>
          </a:xfrm>
        </p:grpSpPr>
        <p:sp>
          <p:nvSpPr>
            <p:cNvPr id="100362" name="文本框 22540"/>
            <p:cNvSpPr txBox="1"/>
            <p:nvPr/>
          </p:nvSpPr>
          <p:spPr>
            <a:xfrm>
              <a:off x="830" y="1309"/>
              <a:ext cx="69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zh-CN" altLang="en-US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支路法</a:t>
              </a:r>
              <a:endParaRPr lang="zh-CN" altLang="en-US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00363" name="直接连接符 22534"/>
            <p:cNvSpPr/>
            <p:nvPr/>
          </p:nvSpPr>
          <p:spPr>
            <a:xfrm>
              <a:off x="816" y="1320"/>
              <a:ext cx="4032" cy="0"/>
            </a:xfrm>
            <a:prstGeom prst="line">
              <a:avLst/>
            </a:prstGeom>
            <a:ln w="952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p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00364" name="直接连接符 22535"/>
            <p:cNvSpPr/>
            <p:nvPr/>
          </p:nvSpPr>
          <p:spPr>
            <a:xfrm>
              <a:off x="816" y="1992"/>
              <a:ext cx="4044" cy="0"/>
            </a:xfrm>
            <a:prstGeom prst="line">
              <a:avLst/>
            </a:prstGeom>
            <a:ln w="952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p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00365" name="直接连接符 22536"/>
            <p:cNvSpPr/>
            <p:nvPr/>
          </p:nvSpPr>
          <p:spPr>
            <a:xfrm>
              <a:off x="816" y="1668"/>
              <a:ext cx="4056" cy="0"/>
            </a:xfrm>
            <a:prstGeom prst="line">
              <a:avLst/>
            </a:prstGeom>
            <a:ln w="952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p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00366" name="直接连接符 22537"/>
            <p:cNvSpPr/>
            <p:nvPr/>
          </p:nvSpPr>
          <p:spPr>
            <a:xfrm>
              <a:off x="816" y="984"/>
              <a:ext cx="0" cy="1344"/>
            </a:xfrm>
            <a:prstGeom prst="line">
              <a:avLst/>
            </a:prstGeom>
            <a:ln w="952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p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00367" name="直接连接符 22539"/>
            <p:cNvSpPr/>
            <p:nvPr/>
          </p:nvSpPr>
          <p:spPr>
            <a:xfrm>
              <a:off x="1524" y="984"/>
              <a:ext cx="0" cy="1332"/>
            </a:xfrm>
            <a:prstGeom prst="line">
              <a:avLst/>
            </a:prstGeom>
            <a:ln w="952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p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00368" name="直接连接符 22541"/>
            <p:cNvSpPr/>
            <p:nvPr/>
          </p:nvSpPr>
          <p:spPr>
            <a:xfrm>
              <a:off x="2556" y="984"/>
              <a:ext cx="0" cy="1344"/>
            </a:xfrm>
            <a:prstGeom prst="line">
              <a:avLst/>
            </a:prstGeom>
            <a:ln w="952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p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00369" name="直接连接符 22542"/>
            <p:cNvSpPr/>
            <p:nvPr/>
          </p:nvSpPr>
          <p:spPr>
            <a:xfrm>
              <a:off x="4860" y="984"/>
              <a:ext cx="0" cy="1344"/>
            </a:xfrm>
            <a:prstGeom prst="line">
              <a:avLst/>
            </a:prstGeom>
            <a:ln w="952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p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00370" name="直接连接符 22543"/>
            <p:cNvSpPr/>
            <p:nvPr/>
          </p:nvSpPr>
          <p:spPr>
            <a:xfrm flipV="1">
              <a:off x="816" y="2316"/>
              <a:ext cx="4056" cy="0"/>
            </a:xfrm>
            <a:prstGeom prst="line">
              <a:avLst/>
            </a:prstGeom>
            <a:ln w="952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p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00371" name="直接连接符 22544"/>
            <p:cNvSpPr/>
            <p:nvPr/>
          </p:nvSpPr>
          <p:spPr>
            <a:xfrm>
              <a:off x="816" y="984"/>
              <a:ext cx="4044" cy="0"/>
            </a:xfrm>
            <a:prstGeom prst="line">
              <a:avLst/>
            </a:prstGeom>
            <a:ln w="952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p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00372" name="文本框 22546"/>
            <p:cNvSpPr txBox="1"/>
            <p:nvPr/>
          </p:nvSpPr>
          <p:spPr>
            <a:xfrm>
              <a:off x="830" y="1681"/>
              <a:ext cx="69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zh-CN" altLang="en-US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回路法</a:t>
              </a:r>
              <a:endParaRPr lang="zh-CN" altLang="en-US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00373" name="文本框 22547"/>
            <p:cNvSpPr txBox="1"/>
            <p:nvPr/>
          </p:nvSpPr>
          <p:spPr>
            <a:xfrm>
              <a:off x="830" y="2017"/>
              <a:ext cx="69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zh-CN" altLang="en-US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结点法</a:t>
              </a:r>
              <a:endParaRPr lang="zh-CN" altLang="en-US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00374" name="文本框 22548"/>
            <p:cNvSpPr txBox="1"/>
            <p:nvPr/>
          </p:nvSpPr>
          <p:spPr>
            <a:xfrm>
              <a:off x="1610" y="998"/>
              <a:ext cx="91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CN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KCL</a:t>
              </a:r>
              <a:r>
                <a:rPr lang="zh-CN" altLang="en-US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方程</a:t>
              </a:r>
              <a:endParaRPr lang="zh-CN" altLang="en-US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00375" name="文本框 22549"/>
            <p:cNvSpPr txBox="1"/>
            <p:nvPr/>
          </p:nvSpPr>
          <p:spPr>
            <a:xfrm>
              <a:off x="2690" y="1010"/>
              <a:ext cx="91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CN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KVL</a:t>
              </a:r>
              <a:r>
                <a:rPr lang="zh-CN" altLang="en-US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方程</a:t>
              </a:r>
              <a:endParaRPr lang="zh-CN" altLang="en-US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00376" name="直接连接符 22560"/>
            <p:cNvSpPr/>
            <p:nvPr/>
          </p:nvSpPr>
          <p:spPr>
            <a:xfrm>
              <a:off x="3684" y="996"/>
              <a:ext cx="0" cy="1344"/>
            </a:xfrm>
            <a:prstGeom prst="line">
              <a:avLst/>
            </a:prstGeom>
            <a:ln w="952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p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00377" name="文本框 22561"/>
            <p:cNvSpPr txBox="1"/>
            <p:nvPr/>
          </p:nvSpPr>
          <p:spPr>
            <a:xfrm>
              <a:off x="3828" y="996"/>
              <a:ext cx="97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方程总数</a:t>
              </a:r>
              <a:endParaRPr lang="zh-CN" altLang="en-US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sp>
        <p:nvSpPr>
          <p:cNvPr id="22563" name="文本框 22562"/>
          <p:cNvSpPr txBox="1"/>
          <p:nvPr/>
        </p:nvSpPr>
        <p:spPr>
          <a:xfrm>
            <a:off x="4433888" y="2651125"/>
            <a:ext cx="1169987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1)</a:t>
            </a:r>
            <a:endParaRPr lang="en-US" altLang="zh-CN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2564" name="文本框 22563"/>
          <p:cNvSpPr txBox="1"/>
          <p:nvPr/>
        </p:nvSpPr>
        <p:spPr>
          <a:xfrm>
            <a:off x="6518275" y="3184525"/>
            <a:ext cx="66040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endParaRPr lang="en-US" altLang="zh-CN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2565" name="文本框 22564"/>
          <p:cNvSpPr txBox="1"/>
          <p:nvPr/>
        </p:nvSpPr>
        <p:spPr>
          <a:xfrm>
            <a:off x="6229350" y="2670175"/>
            <a:ext cx="1169988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en-US" altLang="zh-CN" b="1">
                <a:latin typeface="Times New Roman" panose="02020603050405020304" pitchFamily="18" charset="0"/>
                <a:ea typeface="宋体" panose="02010600030101010101" pitchFamily="2" charset="-122"/>
              </a:rPr>
              <a:t>1)</a:t>
            </a:r>
            <a:endParaRPr lang="en-US" altLang="zh-CN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2566" name="文本框 22565"/>
          <p:cNvSpPr txBox="1"/>
          <p:nvPr/>
        </p:nvSpPr>
        <p:spPr>
          <a:xfrm>
            <a:off x="6524625" y="2157413"/>
            <a:ext cx="3365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b="1" i="1"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endParaRPr lang="en-US" altLang="zh-CN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2568" name="文本框 22567"/>
          <p:cNvSpPr txBox="1"/>
          <p:nvPr/>
        </p:nvSpPr>
        <p:spPr>
          <a:xfrm>
            <a:off x="628650" y="990600"/>
            <a:ext cx="38862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(1) 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方程数的比较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0383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spcBef>
                <a:spcPct val="50000"/>
              </a:spcBef>
            </a:pPr>
            <a:fld id="{9A0DB2DC-4C9A-4742-B13C-FB6460FD3503}" type="slidenum">
              <a:rPr lang="zh-CN" altLang="zh-CN" sz="1400" dirty="0"/>
            </a:fld>
            <a:endParaRPr lang="zh-CN" altLang="zh-CN" sz="14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2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5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5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5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5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5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5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5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5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5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5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5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5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5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5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25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25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25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5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75"/>
                                        <p:tgtEl>
                                          <p:spTgt spid="22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75"/>
                                        <p:tgtEl>
                                          <p:spTgt spid="22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  <p:bldP spid="22559" grpId="0"/>
      <p:bldP spid="22560" grpId="0"/>
      <p:bldP spid="22551" grpId="0"/>
      <p:bldP spid="22553" grpId="0"/>
      <p:bldP spid="22554" grpId="0"/>
      <p:bldP spid="22556" grpId="0"/>
      <p:bldP spid="22557" grpId="0"/>
      <p:bldP spid="22563" grpId="0"/>
      <p:bldP spid="22564" grpId="0"/>
      <p:bldP spid="22565" grpId="0"/>
      <p:bldP spid="22566" grpId="0"/>
      <p:bldP spid="22568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1377" name="矩形 146433"/>
          <p:cNvSpPr/>
          <p:nvPr/>
        </p:nvSpPr>
        <p:spPr>
          <a:xfrm>
            <a:off x="685800" y="392113"/>
            <a:ext cx="140970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思考题：</a:t>
            </a:r>
            <a:endParaRPr lang="zh-CN" altLang="en-US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1378" name="文本框 146434"/>
          <p:cNvSpPr txBox="1"/>
          <p:nvPr/>
        </p:nvSpPr>
        <p:spPr>
          <a:xfrm>
            <a:off x="506413" y="1898650"/>
            <a:ext cx="7518400" cy="5302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marL="381000" indent="-381000">
              <a:lnSpc>
                <a:spcPct val="120000"/>
              </a:lnSpc>
            </a:pP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(2) 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列网孔方程和结点方程时，受控源应如何处理？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1379" name="文本框 146435"/>
          <p:cNvSpPr txBox="1"/>
          <p:nvPr/>
        </p:nvSpPr>
        <p:spPr>
          <a:xfrm>
            <a:off x="506413" y="2690813"/>
            <a:ext cx="7518400" cy="9683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marL="381000" indent="-381000">
              <a:lnSpc>
                <a:spcPct val="120000"/>
              </a:lnSpc>
            </a:pP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(3) 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电路中若存在无伴电压源支路时，列结点方程时应如何处理？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1380" name="文本框 146436"/>
          <p:cNvSpPr txBox="1"/>
          <p:nvPr/>
        </p:nvSpPr>
        <p:spPr>
          <a:xfrm>
            <a:off x="582613" y="1108075"/>
            <a:ext cx="7518400" cy="5302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marL="381000" indent="-381000">
              <a:lnSpc>
                <a:spcPct val="120000"/>
              </a:lnSpc>
            </a:pP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(1) 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结点电压法的一般步骤？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1381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spcBef>
                <a:spcPct val="50000"/>
              </a:spcBef>
            </a:pPr>
            <a:fld id="{9A0DB2DC-4C9A-4742-B13C-FB6460FD3503}" type="slidenum">
              <a:rPr lang="zh-CN" altLang="zh-CN" sz="1400" dirty="0"/>
            </a:fld>
            <a:endParaRPr lang="zh-CN" altLang="zh-CN" sz="1400" dirty="0"/>
          </a:p>
        </p:txBody>
      </p:sp>
    </p:spTree>
  </p:cSld>
  <p:clrMapOvr>
    <a:masterClrMapping/>
  </p:clrMapOvr>
  <p:transition>
    <p:random/>
  </p:transition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01" name="矩形 147457"/>
          <p:cNvSpPr/>
          <p:nvPr/>
        </p:nvSpPr>
        <p:spPr>
          <a:xfrm>
            <a:off x="685800" y="392113"/>
            <a:ext cx="50863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练习题：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列出电路的结点电压方程。</a:t>
            </a:r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102402" name="对象 147458"/>
          <p:cNvGraphicFramePr/>
          <p:nvPr/>
        </p:nvGraphicFramePr>
        <p:xfrm>
          <a:off x="506413" y="1149350"/>
          <a:ext cx="4719637" cy="328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5" name="" r:id="rId1" imgW="4053840" imgH="2819400" progId="Visio.Drawing.5">
                  <p:embed/>
                </p:oleObj>
              </mc:Choice>
              <mc:Fallback>
                <p:oleObj name="" r:id="rId1" imgW="4053840" imgH="2819400" progId="Visio.Drawing.5">
                  <p:embed/>
                  <p:pic>
                    <p:nvPicPr>
                      <p:cNvPr id="0" name="图片 312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06413" y="1149350"/>
                        <a:ext cx="4719637" cy="3289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03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spcBef>
                <a:spcPct val="50000"/>
              </a:spcBef>
            </a:pPr>
            <a:fld id="{9A0DB2DC-4C9A-4742-B13C-FB6460FD3503}" type="slidenum">
              <a:rPr lang="zh-CN" altLang="zh-CN" sz="1400" dirty="0"/>
            </a:fld>
            <a:endParaRPr lang="zh-CN" altLang="zh-CN" sz="1400" dirty="0"/>
          </a:p>
        </p:txBody>
      </p:sp>
    </p:spTree>
  </p:cSld>
  <p:clrMapOvr>
    <a:masterClrMapping/>
  </p:clrMapOvr>
  <p:transition>
    <p:random/>
  </p:transition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KSO_WM_BEAUTIFY_FLAG" val=""/>
</p:tagLst>
</file>

<file path=ppt/tags/tag95.xml><?xml version="1.0" encoding="utf-8"?>
<p:tagLst xmlns:p="http://schemas.openxmlformats.org/presentationml/2006/main">
  <p:tag name="KSO_WM_BEAUTIFY_FLAG" val=""/>
</p:tagLst>
</file>

<file path=ppt/tags/tag96.xml><?xml version="1.0" encoding="utf-8"?>
<p:tagLst xmlns:p="http://schemas.openxmlformats.org/presentationml/2006/main">
  <p:tag name="KSO_WM_BEAUTIFY_FLAG" val=""/>
</p:tagLst>
</file>

<file path=ppt/tags/tag97.xml><?xml version="1.0" encoding="utf-8"?>
<p:tagLst xmlns:p="http://schemas.openxmlformats.org/presentationml/2006/main">
  <p:tag name="KSO_WM_BEAUTIFY_FLAG" val=""/>
</p:tagLst>
</file>

<file path=ppt/tags/tag98.xml><?xml version="1.0" encoding="utf-8"?>
<p:tagLst xmlns:p="http://schemas.openxmlformats.org/presentationml/2006/main">
  <p:tag name="commondata" val="eyJoZGlkIjoiMTc2MmRmYTkzNWE5MDY3OWE3M2E5ZjVjOThjODljMDEifQ=="/>
</p:tagLst>
</file>

<file path=ppt/theme/theme1.xml><?xml version="1.0" encoding="utf-8"?>
<a:theme xmlns:a="http://schemas.openxmlformats.org/drawingml/2006/main" name="空演示文稿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7"/>
      </a:accent6>
      <a:hlink>
        <a:srgbClr val="CCCCFF"/>
      </a:hlink>
      <a:folHlink>
        <a:srgbClr val="B2B2B2"/>
      </a:folHlink>
    </a:clrScheme>
    <a:fontScheme name="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7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FF"/>
        </a:lt1>
        <a:dk2>
          <a:srgbClr val="FFFF00"/>
        </a:dk2>
        <a:lt2>
          <a:srgbClr val="0000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CDCDC"/>
        </a:accent4>
        <a:accent5>
          <a:srgbClr val="FFCAAA"/>
        </a:accent5>
        <a:accent6>
          <a:srgbClr val="00E5E5"/>
        </a:accent6>
        <a:hlink>
          <a:srgbClr val="FF0033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2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1E1E1"/>
        </a:accent5>
        <a:accent6>
          <a:srgbClr val="787878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9"/>
        </a:accent5>
        <a:accent6>
          <a:srgbClr val="0000E5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1E1E1"/>
        </a:accent5>
        <a:accent6>
          <a:srgbClr val="005BE5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9E5B7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空演示文稿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7"/>
      </a:accent6>
      <a:hlink>
        <a:srgbClr val="CCCCFF"/>
      </a:hlink>
      <a:folHlink>
        <a:srgbClr val="B2B2B2"/>
      </a:folHlink>
    </a:clrScheme>
    <a:fontScheme name="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7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FF"/>
        </a:lt1>
        <a:dk2>
          <a:srgbClr val="FFFF00"/>
        </a:dk2>
        <a:lt2>
          <a:srgbClr val="0000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CDCDC"/>
        </a:accent4>
        <a:accent5>
          <a:srgbClr val="FFCAAA"/>
        </a:accent5>
        <a:accent6>
          <a:srgbClr val="00E5E5"/>
        </a:accent6>
        <a:hlink>
          <a:srgbClr val="FF0033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2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1E1E1"/>
        </a:accent5>
        <a:accent6>
          <a:srgbClr val="787878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9"/>
        </a:accent5>
        <a:accent6>
          <a:srgbClr val="0000E5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1E1E1"/>
        </a:accent5>
        <a:accent6>
          <a:srgbClr val="005BE5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9E5B7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空演示文稿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7"/>
      </a:accent6>
      <a:hlink>
        <a:srgbClr val="CCCCFF"/>
      </a:hlink>
      <a:folHlink>
        <a:srgbClr val="B2B2B2"/>
      </a:folHlink>
    </a:clrScheme>
    <a:fontScheme name="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7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FF"/>
        </a:lt1>
        <a:dk2>
          <a:srgbClr val="FFFF00"/>
        </a:dk2>
        <a:lt2>
          <a:srgbClr val="0000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CDCDC"/>
        </a:accent4>
        <a:accent5>
          <a:srgbClr val="FFCAAA"/>
        </a:accent5>
        <a:accent6>
          <a:srgbClr val="00E5E5"/>
        </a:accent6>
        <a:hlink>
          <a:srgbClr val="FF0033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2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1E1E1"/>
        </a:accent5>
        <a:accent6>
          <a:srgbClr val="787878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9"/>
        </a:accent5>
        <a:accent6>
          <a:srgbClr val="0000E5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1E1E1"/>
        </a:accent5>
        <a:accent6>
          <a:srgbClr val="005BE5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9E5B7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7"/>
      </a:accent6>
      <a:hlink>
        <a:srgbClr val="CCCCFF"/>
      </a:hlink>
      <a:folHlink>
        <a:srgbClr val="B2B2B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F:\Program Files\Microsoft Office\Templates\空演示文稿.pot</Template>
  <TotalTime>0</TotalTime>
  <Words>6699</Words>
  <Application>WPS 演示</Application>
  <PresentationFormat>在屏幕上显示</PresentationFormat>
  <Paragraphs>733</Paragraphs>
  <Slides>94</Slides>
  <Notes>2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3</vt:i4>
      </vt:variant>
      <vt:variant>
        <vt:lpstr>嵌入 OLE 服务器</vt:lpstr>
      </vt:variant>
      <vt:variant>
        <vt:i4>48</vt:i4>
      </vt:variant>
      <vt:variant>
        <vt:lpstr>幻灯片标题</vt:lpstr>
      </vt:variant>
      <vt:variant>
        <vt:i4>94</vt:i4>
      </vt:variant>
    </vt:vector>
  </HeadingPairs>
  <TitlesOfParts>
    <vt:vector size="156" baseType="lpstr">
      <vt:lpstr>Arial</vt:lpstr>
      <vt:lpstr>宋体</vt:lpstr>
      <vt:lpstr>Wingdings</vt:lpstr>
      <vt:lpstr>Times New Roman</vt:lpstr>
      <vt:lpstr>微软雅黑</vt:lpstr>
      <vt:lpstr>Arial Unicode MS</vt:lpstr>
      <vt:lpstr>Calibri</vt:lpstr>
      <vt:lpstr>Symbol</vt:lpstr>
      <vt:lpstr>楷体_GB2312</vt:lpstr>
      <vt:lpstr>新宋体</vt:lpstr>
      <vt:lpstr>Wingdings 2</vt:lpstr>
      <vt:lpstr>空演示文稿</vt:lpstr>
      <vt:lpstr>1_空演示文稿</vt:lpstr>
      <vt:lpstr>2_空演示文稿</vt:lpstr>
      <vt:lpstr>Equation.3</vt:lpstr>
      <vt:lpstr>Visio.Drawing.5</vt:lpstr>
      <vt:lpstr>Visio.Drawing.5</vt:lpstr>
      <vt:lpstr>Visio.Drawing.5</vt:lpstr>
      <vt:lpstr>Visio.Drawing.5</vt:lpstr>
      <vt:lpstr>Visio.Drawing.5</vt:lpstr>
      <vt:lpstr>Visio.Drawing.5</vt:lpstr>
      <vt:lpstr>Visio.Drawing.11</vt:lpstr>
      <vt:lpstr>Visio.Drawing.11</vt:lpstr>
      <vt:lpstr>Visio.Drawing.5</vt:lpstr>
      <vt:lpstr>Visio.Drawing.5</vt:lpstr>
      <vt:lpstr>Equation.3</vt:lpstr>
      <vt:lpstr>Visio.Drawing.5</vt:lpstr>
      <vt:lpstr>Visio.Drawing.5</vt:lpstr>
      <vt:lpstr>Visio.Drawing.5</vt:lpstr>
      <vt:lpstr>Visio.Drawing.5</vt:lpstr>
      <vt:lpstr>Visio.Drawing.5</vt:lpstr>
      <vt:lpstr>Visio.Drawing.5</vt:lpstr>
      <vt:lpstr>Visio.Drawing.5</vt:lpstr>
      <vt:lpstr>Visio.Drawing.5</vt:lpstr>
      <vt:lpstr>Visio.Drawing.5</vt:lpstr>
      <vt:lpstr>Visio.Drawing.5</vt:lpstr>
      <vt:lpstr>Visio.Drawing.5</vt:lpstr>
      <vt:lpstr>Visio.Drawing.5</vt:lpstr>
      <vt:lpstr>Visio.Drawing.5</vt:lpstr>
      <vt:lpstr>Visio.Drawing.5</vt:lpstr>
      <vt:lpstr>Visio.Drawing.5</vt:lpstr>
      <vt:lpstr>Visio.Drawing.5</vt:lpstr>
      <vt:lpstr>Visio.Drawing.5</vt:lpstr>
      <vt:lpstr>Visio.Drawing.5</vt:lpstr>
      <vt:lpstr>Visio.Drawing.5</vt:lpstr>
      <vt:lpstr>Visio.Drawing.5</vt:lpstr>
      <vt:lpstr>Visio.Drawing.5</vt:lpstr>
      <vt:lpstr>Visio.Drawing.5</vt:lpstr>
      <vt:lpstr>Visio.Drawing.5</vt:lpstr>
      <vt:lpstr>Visio.Drawing.5</vt:lpstr>
      <vt:lpstr>Visio.Drawing.5</vt:lpstr>
      <vt:lpstr>Visio.Drawing.5</vt:lpstr>
      <vt:lpstr>Visio.Drawing.5</vt:lpstr>
      <vt:lpstr>Visio.Drawing.5</vt:lpstr>
      <vt:lpstr>Visio.Drawing.5</vt:lpstr>
      <vt:lpstr>Visio.Drawing.5</vt:lpstr>
      <vt:lpstr>Visio.Drawing.5</vt:lpstr>
      <vt:lpstr>Visio.Drawing.5</vt:lpstr>
      <vt:lpstr>Visio.Drawing.5</vt:lpstr>
      <vt:lpstr>Visio.Drawing.5</vt:lpstr>
      <vt:lpstr>Visio.Drawing.5</vt:lpstr>
      <vt:lpstr>Visio.Drawing.5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没有幻灯片标题</dc:title>
  <dc:creator>某同学</dc:creator>
  <cp:lastModifiedBy>某同学</cp:lastModifiedBy>
  <cp:revision>338</cp:revision>
  <dcterms:created xsi:type="dcterms:W3CDTF">1998-03-31T00:43:00Z</dcterms:created>
  <dcterms:modified xsi:type="dcterms:W3CDTF">2024-03-29T15:17:17Z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4270FEB4436547529AFCB3DCB0F973B9_13</vt:lpwstr>
  </property>
</Properties>
</file>