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0.svg" ContentType="image/svg+xml"/>
  <Override PartName="/ppt/media/image102.svg" ContentType="image/svg+xml"/>
  <Override PartName="/ppt/media/image104.svg" ContentType="image/svg+xml"/>
  <Override PartName="/ppt/media/image106.svg" ContentType="image/svg+xml"/>
  <Override PartName="/ppt/media/image107.svg" ContentType="image/svg+xml"/>
  <Override PartName="/ppt/media/image108.svg" ContentType="image/svg+xml"/>
  <Override PartName="/ppt/media/image11.svg" ContentType="image/svg+xml"/>
  <Override PartName="/ppt/media/image110.svg" ContentType="image/svg+xml"/>
  <Override PartName="/ppt/media/image112.svg" ContentType="image/svg+xml"/>
  <Override PartName="/ppt/media/image114.svg" ContentType="image/svg+xml"/>
  <Override PartName="/ppt/media/image116.svg" ContentType="image/svg+xml"/>
  <Override PartName="/ppt/media/image118.svg" ContentType="image/svg+xml"/>
  <Override PartName="/ppt/media/image120.svg" ContentType="image/svg+xml"/>
  <Override PartName="/ppt/media/image122.svg" ContentType="image/svg+xml"/>
  <Override PartName="/ppt/media/image124.svg" ContentType="image/svg+xml"/>
  <Override PartName="/ppt/media/image126.svg" ContentType="image/svg+xml"/>
  <Override PartName="/ppt/media/image127.svg" ContentType="image/svg+xml"/>
  <Override PartName="/ppt/media/image129.svg" ContentType="image/svg+xml"/>
  <Override PartName="/ppt/media/image13.svg" ContentType="image/svg+xml"/>
  <Override PartName="/ppt/media/image130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1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0.svg" ContentType="image/svg+xml"/>
  <Override PartName="/ppt/media/image72.svg" ContentType="image/svg+xml"/>
  <Override PartName="/ppt/media/image73.svg" ContentType="image/svg+xml"/>
  <Override PartName="/ppt/media/image74.svg" ContentType="image/svg+xml"/>
  <Override PartName="/ppt/media/image75.svg" ContentType="image/svg+xml"/>
  <Override PartName="/ppt/media/image76.svg" ContentType="image/svg+xml"/>
  <Override PartName="/ppt/media/image77.svg" ContentType="image/svg+xml"/>
  <Override PartName="/ppt/media/image78.svg" ContentType="image/svg+xml"/>
  <Override PartName="/ppt/media/image80.svg" ContentType="image/svg+xml"/>
  <Override PartName="/ppt/media/image81.svg" ContentType="image/svg+xml"/>
  <Override PartName="/ppt/media/image83.svg" ContentType="image/svg+xml"/>
  <Override PartName="/ppt/media/image84.svg" ContentType="image/svg+xml"/>
  <Override PartName="/ppt/media/image86.svg" ContentType="image/svg+xml"/>
  <Override PartName="/ppt/media/image87.svg" ContentType="image/svg+xml"/>
  <Override PartName="/ppt/media/image88.svg" ContentType="image/svg+xml"/>
  <Override PartName="/ppt/media/image89.svg" ContentType="image/svg+xml"/>
  <Override PartName="/ppt/media/image9.svg" ContentType="image/svg+xml"/>
  <Override PartName="/ppt/media/image90.svg" ContentType="image/svg+xml"/>
  <Override PartName="/ppt/media/image92.svg" ContentType="image/svg+xml"/>
  <Override PartName="/ppt/media/image94.svg" ContentType="image/svg+xml"/>
  <Override PartName="/ppt/media/image96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5" r:id="rId11"/>
    <p:sldId id="264" r:id="rId12"/>
    <p:sldId id="263" r:id="rId13"/>
    <p:sldId id="272" r:id="rId14"/>
    <p:sldId id="266" r:id="rId15"/>
    <p:sldId id="267" r:id="rId16"/>
    <p:sldId id="277" r:id="rId17"/>
    <p:sldId id="268" r:id="rId18"/>
    <p:sldId id="276" r:id="rId19"/>
  </p:sldIdLst>
  <p:sldSz cx="9144000" cy="5143500"/>
  <p:notesSz cx="5143500" cy="9144000"/>
  <p:custDataLst>
    <p:tags r:id="rId23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gs" Target="tags/tag7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5.svg"/><Relationship Id="rId14" Type="http://schemas.openxmlformats.org/officeDocument/2006/relationships/image" Target="../media/image14.png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openxmlformats.org/officeDocument/2006/relationships/image" Target="../media/image21.svg"/><Relationship Id="rId7" Type="http://schemas.openxmlformats.org/officeDocument/2006/relationships/image" Target="../media/image20.png"/><Relationship Id="rId6" Type="http://schemas.openxmlformats.org/officeDocument/2006/relationships/tags" Target="../tags/tag1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35" Type="http://schemas.openxmlformats.org/officeDocument/2006/relationships/notesSlide" Target="../notesSlides/notesSlide2.xml"/><Relationship Id="rId34" Type="http://schemas.openxmlformats.org/officeDocument/2006/relationships/slideLayout" Target="../slideLayouts/slideLayout1.xml"/><Relationship Id="rId33" Type="http://schemas.openxmlformats.org/officeDocument/2006/relationships/tags" Target="../tags/tag20.xml"/><Relationship Id="rId32" Type="http://schemas.openxmlformats.org/officeDocument/2006/relationships/tags" Target="../tags/tag19.xml"/><Relationship Id="rId31" Type="http://schemas.openxmlformats.org/officeDocument/2006/relationships/tags" Target="../tags/tag18.xml"/><Relationship Id="rId30" Type="http://schemas.openxmlformats.org/officeDocument/2006/relationships/tags" Target="../tags/tag17.xml"/><Relationship Id="rId3" Type="http://schemas.openxmlformats.org/officeDocument/2006/relationships/image" Target="../media/image2.png"/><Relationship Id="rId29" Type="http://schemas.openxmlformats.org/officeDocument/2006/relationships/tags" Target="../tags/tag16.xml"/><Relationship Id="rId28" Type="http://schemas.openxmlformats.org/officeDocument/2006/relationships/tags" Target="../tags/tag15.xml"/><Relationship Id="rId27" Type="http://schemas.openxmlformats.org/officeDocument/2006/relationships/tags" Target="../tags/tag14.xml"/><Relationship Id="rId26" Type="http://schemas.openxmlformats.org/officeDocument/2006/relationships/tags" Target="../tags/tag13.xml"/><Relationship Id="rId25" Type="http://schemas.openxmlformats.org/officeDocument/2006/relationships/tags" Target="../tags/tag12.xml"/><Relationship Id="rId24" Type="http://schemas.openxmlformats.org/officeDocument/2006/relationships/tags" Target="../tags/tag11.xml"/><Relationship Id="rId23" Type="http://schemas.openxmlformats.org/officeDocument/2006/relationships/tags" Target="../tags/tag10.xml"/><Relationship Id="rId22" Type="http://schemas.openxmlformats.org/officeDocument/2006/relationships/image" Target="../media/image27.svg"/><Relationship Id="rId21" Type="http://schemas.openxmlformats.org/officeDocument/2006/relationships/image" Target="../media/image26.png"/><Relationship Id="rId20" Type="http://schemas.openxmlformats.org/officeDocument/2006/relationships/tags" Target="../tags/tag9.xml"/><Relationship Id="rId2" Type="http://schemas.openxmlformats.org/officeDocument/2006/relationships/image" Target="../media/image17.svg"/><Relationship Id="rId19" Type="http://schemas.openxmlformats.org/officeDocument/2006/relationships/tags" Target="../tags/tag8.xml"/><Relationship Id="rId18" Type="http://schemas.openxmlformats.org/officeDocument/2006/relationships/image" Target="../media/image25.svg"/><Relationship Id="rId17" Type="http://schemas.openxmlformats.org/officeDocument/2006/relationships/image" Target="../media/image24.png"/><Relationship Id="rId16" Type="http://schemas.openxmlformats.org/officeDocument/2006/relationships/tags" Target="../tags/tag7.xml"/><Relationship Id="rId15" Type="http://schemas.openxmlformats.org/officeDocument/2006/relationships/tags" Target="../tags/tag6.xml"/><Relationship Id="rId14" Type="http://schemas.openxmlformats.org/officeDocument/2006/relationships/image" Target="../media/image23.svg"/><Relationship Id="rId13" Type="http://schemas.openxmlformats.org/officeDocument/2006/relationships/image" Target="../media/image22.png"/><Relationship Id="rId12" Type="http://schemas.openxmlformats.org/officeDocument/2006/relationships/tags" Target="../tags/tag5.xml"/><Relationship Id="rId11" Type="http://schemas.openxmlformats.org/officeDocument/2006/relationships/tags" Target="../tags/tag4.xml"/><Relationship Id="rId10" Type="http://schemas.openxmlformats.org/officeDocument/2006/relationships/tags" Target="../tags/tag3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1.svg"/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svg"/><Relationship Id="rId8" Type="http://schemas.openxmlformats.org/officeDocument/2006/relationships/image" Target="../media/image37.png"/><Relationship Id="rId7" Type="http://schemas.openxmlformats.org/officeDocument/2006/relationships/image" Target="../media/image36.svg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3" Type="http://schemas.openxmlformats.org/officeDocument/2006/relationships/image" Target="../media/image2.png"/><Relationship Id="rId21" Type="http://schemas.openxmlformats.org/officeDocument/2006/relationships/notesSlide" Target="../notesSlides/notesSlide4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32.svg"/><Relationship Id="rId19" Type="http://schemas.openxmlformats.org/officeDocument/2006/relationships/image" Target="../media/image48.svg"/><Relationship Id="rId18" Type="http://schemas.openxmlformats.org/officeDocument/2006/relationships/image" Target="../media/image47.png"/><Relationship Id="rId17" Type="http://schemas.openxmlformats.org/officeDocument/2006/relationships/image" Target="../media/image46.svg"/><Relationship Id="rId16" Type="http://schemas.openxmlformats.org/officeDocument/2006/relationships/image" Target="../media/image45.png"/><Relationship Id="rId15" Type="http://schemas.openxmlformats.org/officeDocument/2006/relationships/image" Target="../media/image44.svg"/><Relationship Id="rId14" Type="http://schemas.openxmlformats.org/officeDocument/2006/relationships/image" Target="../media/image43.png"/><Relationship Id="rId13" Type="http://schemas.openxmlformats.org/officeDocument/2006/relationships/image" Target="../media/image42.svg"/><Relationship Id="rId12" Type="http://schemas.openxmlformats.org/officeDocument/2006/relationships/image" Target="../media/image41.png"/><Relationship Id="rId11" Type="http://schemas.openxmlformats.org/officeDocument/2006/relationships/image" Target="../media/image40.svg"/><Relationship Id="rId10" Type="http://schemas.openxmlformats.org/officeDocument/2006/relationships/image" Target="../media/image39.png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svg"/><Relationship Id="rId7" Type="http://schemas.openxmlformats.org/officeDocument/2006/relationships/image" Target="../media/image30.png"/><Relationship Id="rId6" Type="http://schemas.openxmlformats.org/officeDocument/2006/relationships/image" Target="../media/image51.svg"/><Relationship Id="rId5" Type="http://schemas.openxmlformats.org/officeDocument/2006/relationships/image" Target="../media/image28.png"/><Relationship Id="rId4" Type="http://schemas.openxmlformats.org/officeDocument/2006/relationships/image" Target="../media/image2.png"/><Relationship Id="rId3" Type="http://schemas.openxmlformats.org/officeDocument/2006/relationships/image" Target="../media/image50.svg"/><Relationship Id="rId2" Type="http://schemas.openxmlformats.org/officeDocument/2006/relationships/image" Target="../media/image16.png"/><Relationship Id="rId18" Type="http://schemas.openxmlformats.org/officeDocument/2006/relationships/notesSlide" Target="../notesSlides/notesSlide5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60.svg"/><Relationship Id="rId15" Type="http://schemas.openxmlformats.org/officeDocument/2006/relationships/image" Target="../media/image59.png"/><Relationship Id="rId14" Type="http://schemas.openxmlformats.org/officeDocument/2006/relationships/image" Target="../media/image58.svg"/><Relationship Id="rId13" Type="http://schemas.openxmlformats.org/officeDocument/2006/relationships/image" Target="../media/image57.png"/><Relationship Id="rId12" Type="http://schemas.openxmlformats.org/officeDocument/2006/relationships/image" Target="../media/image56.svg"/><Relationship Id="rId11" Type="http://schemas.openxmlformats.org/officeDocument/2006/relationships/image" Target="../media/image55.png"/><Relationship Id="rId10" Type="http://schemas.openxmlformats.org/officeDocument/2006/relationships/image" Target="../media/image54.svg"/><Relationship Id="rId1" Type="http://schemas.openxmlformats.org/officeDocument/2006/relationships/image" Target="../media/image49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svg"/><Relationship Id="rId8" Type="http://schemas.openxmlformats.org/officeDocument/2006/relationships/image" Target="../media/image61.png"/><Relationship Id="rId7" Type="http://schemas.openxmlformats.org/officeDocument/2006/relationships/image" Target="../media/image36.svg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33" Type="http://schemas.openxmlformats.org/officeDocument/2006/relationships/notesSlide" Target="../notesSlides/notesSlide6.xml"/><Relationship Id="rId32" Type="http://schemas.openxmlformats.org/officeDocument/2006/relationships/slideLayout" Target="../slideLayouts/slideLayout1.xml"/><Relationship Id="rId31" Type="http://schemas.openxmlformats.org/officeDocument/2006/relationships/tags" Target="../tags/tag32.xml"/><Relationship Id="rId30" Type="http://schemas.openxmlformats.org/officeDocument/2006/relationships/tags" Target="../tags/tag31.xml"/><Relationship Id="rId3" Type="http://schemas.openxmlformats.org/officeDocument/2006/relationships/image" Target="../media/image2.png"/><Relationship Id="rId29" Type="http://schemas.openxmlformats.org/officeDocument/2006/relationships/tags" Target="../tags/tag30.xml"/><Relationship Id="rId28" Type="http://schemas.openxmlformats.org/officeDocument/2006/relationships/tags" Target="../tags/tag29.xml"/><Relationship Id="rId27" Type="http://schemas.openxmlformats.org/officeDocument/2006/relationships/tags" Target="../tags/tag28.xml"/><Relationship Id="rId26" Type="http://schemas.openxmlformats.org/officeDocument/2006/relationships/tags" Target="../tags/tag27.xml"/><Relationship Id="rId25" Type="http://schemas.openxmlformats.org/officeDocument/2006/relationships/tags" Target="../tags/tag26.xml"/><Relationship Id="rId24" Type="http://schemas.openxmlformats.org/officeDocument/2006/relationships/tags" Target="../tags/tag25.xml"/><Relationship Id="rId23" Type="http://schemas.openxmlformats.org/officeDocument/2006/relationships/image" Target="../media/image72.svg"/><Relationship Id="rId22" Type="http://schemas.openxmlformats.org/officeDocument/2006/relationships/image" Target="../media/image71.png"/><Relationship Id="rId21" Type="http://schemas.openxmlformats.org/officeDocument/2006/relationships/tags" Target="../tags/tag24.xml"/><Relationship Id="rId20" Type="http://schemas.openxmlformats.org/officeDocument/2006/relationships/image" Target="../media/image70.svg"/><Relationship Id="rId2" Type="http://schemas.openxmlformats.org/officeDocument/2006/relationships/image" Target="../media/image32.svg"/><Relationship Id="rId19" Type="http://schemas.openxmlformats.org/officeDocument/2006/relationships/image" Target="../media/image69.png"/><Relationship Id="rId18" Type="http://schemas.openxmlformats.org/officeDocument/2006/relationships/tags" Target="../tags/tag23.xml"/><Relationship Id="rId17" Type="http://schemas.openxmlformats.org/officeDocument/2006/relationships/image" Target="../media/image68.svg"/><Relationship Id="rId16" Type="http://schemas.openxmlformats.org/officeDocument/2006/relationships/image" Target="../media/image67.png"/><Relationship Id="rId15" Type="http://schemas.openxmlformats.org/officeDocument/2006/relationships/image" Target="../media/image66.svg"/><Relationship Id="rId14" Type="http://schemas.openxmlformats.org/officeDocument/2006/relationships/image" Target="../media/image65.png"/><Relationship Id="rId13" Type="http://schemas.openxmlformats.org/officeDocument/2006/relationships/tags" Target="../tags/tag22.xml"/><Relationship Id="rId12" Type="http://schemas.openxmlformats.org/officeDocument/2006/relationships/image" Target="../media/image64.svg"/><Relationship Id="rId11" Type="http://schemas.openxmlformats.org/officeDocument/2006/relationships/image" Target="../media/image63.png"/><Relationship Id="rId10" Type="http://schemas.openxmlformats.org/officeDocument/2006/relationships/tags" Target="../tags/tag21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6.svg"/><Relationship Id="rId8" Type="http://schemas.openxmlformats.org/officeDocument/2006/relationships/image" Target="../media/image53.png"/><Relationship Id="rId7" Type="http://schemas.openxmlformats.org/officeDocument/2006/relationships/image" Target="../media/image75.svg"/><Relationship Id="rId6" Type="http://schemas.openxmlformats.org/officeDocument/2006/relationships/image" Target="../media/image30.png"/><Relationship Id="rId5" Type="http://schemas.openxmlformats.org/officeDocument/2006/relationships/image" Target="../media/image74.svg"/><Relationship Id="rId4" Type="http://schemas.openxmlformats.org/officeDocument/2006/relationships/image" Target="../media/image28.png"/><Relationship Id="rId3" Type="http://schemas.openxmlformats.org/officeDocument/2006/relationships/image" Target="../media/image2.png"/><Relationship Id="rId2" Type="http://schemas.openxmlformats.org/officeDocument/2006/relationships/image" Target="../media/image73.sv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78.svg"/><Relationship Id="rId12" Type="http://schemas.openxmlformats.org/officeDocument/2006/relationships/image" Target="../media/image57.png"/><Relationship Id="rId11" Type="http://schemas.openxmlformats.org/officeDocument/2006/relationships/image" Target="../media/image77.svg"/><Relationship Id="rId10" Type="http://schemas.openxmlformats.org/officeDocument/2006/relationships/image" Target="../media/image55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0.svg"/><Relationship Id="rId8" Type="http://schemas.openxmlformats.org/officeDocument/2006/relationships/image" Target="../media/image79.png"/><Relationship Id="rId7" Type="http://schemas.openxmlformats.org/officeDocument/2006/relationships/tags" Target="../tags/tag33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Relationship Id="rId33" Type="http://schemas.openxmlformats.org/officeDocument/2006/relationships/notesSlide" Target="../notesSlides/notesSlide8.xml"/><Relationship Id="rId32" Type="http://schemas.openxmlformats.org/officeDocument/2006/relationships/slideLayout" Target="../slideLayouts/slideLayout1.xml"/><Relationship Id="rId31" Type="http://schemas.openxmlformats.org/officeDocument/2006/relationships/tags" Target="../tags/tag49.xml"/><Relationship Id="rId30" Type="http://schemas.openxmlformats.org/officeDocument/2006/relationships/tags" Target="../tags/tag48.xml"/><Relationship Id="rId3" Type="http://schemas.openxmlformats.org/officeDocument/2006/relationships/image" Target="../media/image33.png"/><Relationship Id="rId29" Type="http://schemas.openxmlformats.org/officeDocument/2006/relationships/tags" Target="../tags/tag47.xml"/><Relationship Id="rId28" Type="http://schemas.openxmlformats.org/officeDocument/2006/relationships/tags" Target="../tags/tag46.xml"/><Relationship Id="rId27" Type="http://schemas.openxmlformats.org/officeDocument/2006/relationships/tags" Target="../tags/tag45.xml"/><Relationship Id="rId26" Type="http://schemas.openxmlformats.org/officeDocument/2006/relationships/tags" Target="../tags/tag44.xml"/><Relationship Id="rId25" Type="http://schemas.openxmlformats.org/officeDocument/2006/relationships/tags" Target="../tags/tag43.xml"/><Relationship Id="rId24" Type="http://schemas.openxmlformats.org/officeDocument/2006/relationships/tags" Target="../tags/tag42.xml"/><Relationship Id="rId23" Type="http://schemas.openxmlformats.org/officeDocument/2006/relationships/tags" Target="../tags/tag41.xml"/><Relationship Id="rId22" Type="http://schemas.openxmlformats.org/officeDocument/2006/relationships/tags" Target="../tags/tag40.xml"/><Relationship Id="rId21" Type="http://schemas.openxmlformats.org/officeDocument/2006/relationships/tags" Target="../tags/tag39.xml"/><Relationship Id="rId20" Type="http://schemas.openxmlformats.org/officeDocument/2006/relationships/tags" Target="../tags/tag38.xml"/><Relationship Id="rId2" Type="http://schemas.openxmlformats.org/officeDocument/2006/relationships/image" Target="../media/image32.svg"/><Relationship Id="rId19" Type="http://schemas.openxmlformats.org/officeDocument/2006/relationships/image" Target="../media/image86.svg"/><Relationship Id="rId18" Type="http://schemas.openxmlformats.org/officeDocument/2006/relationships/image" Target="../media/image85.png"/><Relationship Id="rId17" Type="http://schemas.openxmlformats.org/officeDocument/2006/relationships/tags" Target="../tags/tag37.xml"/><Relationship Id="rId16" Type="http://schemas.openxmlformats.org/officeDocument/2006/relationships/image" Target="../media/image84.svg"/><Relationship Id="rId15" Type="http://schemas.openxmlformats.org/officeDocument/2006/relationships/tags" Target="../tags/tag36.xml"/><Relationship Id="rId14" Type="http://schemas.openxmlformats.org/officeDocument/2006/relationships/image" Target="../media/image83.svg"/><Relationship Id="rId13" Type="http://schemas.openxmlformats.org/officeDocument/2006/relationships/image" Target="../media/image82.png"/><Relationship Id="rId12" Type="http://schemas.openxmlformats.org/officeDocument/2006/relationships/tags" Target="../tags/tag35.xml"/><Relationship Id="rId11" Type="http://schemas.openxmlformats.org/officeDocument/2006/relationships/image" Target="../media/image81.svg"/><Relationship Id="rId10" Type="http://schemas.openxmlformats.org/officeDocument/2006/relationships/tags" Target="../tags/tag34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svg"/><Relationship Id="rId8" Type="http://schemas.openxmlformats.org/officeDocument/2006/relationships/image" Target="../media/image53.png"/><Relationship Id="rId7" Type="http://schemas.openxmlformats.org/officeDocument/2006/relationships/image" Target="../media/image89.svg"/><Relationship Id="rId6" Type="http://schemas.openxmlformats.org/officeDocument/2006/relationships/image" Target="../media/image30.png"/><Relationship Id="rId5" Type="http://schemas.openxmlformats.org/officeDocument/2006/relationships/image" Target="../media/image88.svg"/><Relationship Id="rId4" Type="http://schemas.openxmlformats.org/officeDocument/2006/relationships/image" Target="../media/image28.png"/><Relationship Id="rId3" Type="http://schemas.openxmlformats.org/officeDocument/2006/relationships/image" Target="../media/image2.png"/><Relationship Id="rId2" Type="http://schemas.openxmlformats.org/officeDocument/2006/relationships/image" Target="../media/image87.svg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2.svg"/><Relationship Id="rId8" Type="http://schemas.openxmlformats.org/officeDocument/2006/relationships/image" Target="../media/image91.png"/><Relationship Id="rId7" Type="http://schemas.openxmlformats.org/officeDocument/2006/relationships/image" Target="../media/image36.svg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0.x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104.svg"/><Relationship Id="rId20" Type="http://schemas.openxmlformats.org/officeDocument/2006/relationships/image" Target="../media/image103.png"/><Relationship Id="rId2" Type="http://schemas.openxmlformats.org/officeDocument/2006/relationships/image" Target="../media/image32.svg"/><Relationship Id="rId19" Type="http://schemas.openxmlformats.org/officeDocument/2006/relationships/image" Target="../media/image102.svg"/><Relationship Id="rId18" Type="http://schemas.openxmlformats.org/officeDocument/2006/relationships/image" Target="../media/image101.png"/><Relationship Id="rId17" Type="http://schemas.openxmlformats.org/officeDocument/2006/relationships/image" Target="../media/image100.svg"/><Relationship Id="rId16" Type="http://schemas.openxmlformats.org/officeDocument/2006/relationships/image" Target="../media/image99.png"/><Relationship Id="rId15" Type="http://schemas.openxmlformats.org/officeDocument/2006/relationships/image" Target="../media/image98.svg"/><Relationship Id="rId14" Type="http://schemas.openxmlformats.org/officeDocument/2006/relationships/image" Target="../media/image97.png"/><Relationship Id="rId13" Type="http://schemas.openxmlformats.org/officeDocument/2006/relationships/image" Target="../media/image96.svg"/><Relationship Id="rId12" Type="http://schemas.openxmlformats.org/officeDocument/2006/relationships/image" Target="../media/image95.png"/><Relationship Id="rId11" Type="http://schemas.openxmlformats.org/officeDocument/2006/relationships/image" Target="../media/image94.svg"/><Relationship Id="rId10" Type="http://schemas.openxmlformats.org/officeDocument/2006/relationships/image" Target="../media/image93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5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svg"/><Relationship Id="rId8" Type="http://schemas.openxmlformats.org/officeDocument/2006/relationships/image" Target="../media/image53.png"/><Relationship Id="rId7" Type="http://schemas.openxmlformats.org/officeDocument/2006/relationships/image" Target="../media/image89.svg"/><Relationship Id="rId6" Type="http://schemas.openxmlformats.org/officeDocument/2006/relationships/image" Target="../media/image30.png"/><Relationship Id="rId5" Type="http://schemas.openxmlformats.org/officeDocument/2006/relationships/image" Target="../media/image88.svg"/><Relationship Id="rId4" Type="http://schemas.openxmlformats.org/officeDocument/2006/relationships/image" Target="../media/image28.png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1.x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108.svg"/><Relationship Id="rId20" Type="http://schemas.openxmlformats.org/officeDocument/2006/relationships/image" Target="../media/image59.png"/><Relationship Id="rId2" Type="http://schemas.openxmlformats.org/officeDocument/2006/relationships/image" Target="../media/image87.svg"/><Relationship Id="rId19" Type="http://schemas.openxmlformats.org/officeDocument/2006/relationships/tags" Target="../tags/tag55.xml"/><Relationship Id="rId18" Type="http://schemas.openxmlformats.org/officeDocument/2006/relationships/tags" Target="../tags/tag54.xml"/><Relationship Id="rId17" Type="http://schemas.openxmlformats.org/officeDocument/2006/relationships/tags" Target="../tags/tag53.xml"/><Relationship Id="rId16" Type="http://schemas.openxmlformats.org/officeDocument/2006/relationships/tags" Target="../tags/tag52.xml"/><Relationship Id="rId15" Type="http://schemas.openxmlformats.org/officeDocument/2006/relationships/tags" Target="../tags/tag51.xml"/><Relationship Id="rId14" Type="http://schemas.openxmlformats.org/officeDocument/2006/relationships/image" Target="../media/image107.svg"/><Relationship Id="rId13" Type="http://schemas.openxmlformats.org/officeDocument/2006/relationships/image" Target="../media/image57.png"/><Relationship Id="rId12" Type="http://schemas.openxmlformats.org/officeDocument/2006/relationships/image" Target="../media/image106.svg"/><Relationship Id="rId11" Type="http://schemas.openxmlformats.org/officeDocument/2006/relationships/image" Target="../media/image55.png"/><Relationship Id="rId10" Type="http://schemas.openxmlformats.org/officeDocument/2006/relationships/tags" Target="../tags/tag50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9.png"/><Relationship Id="rId8" Type="http://schemas.openxmlformats.org/officeDocument/2006/relationships/tags" Target="../tags/tag56.xml"/><Relationship Id="rId7" Type="http://schemas.openxmlformats.org/officeDocument/2006/relationships/image" Target="../media/image36.svg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38" Type="http://schemas.openxmlformats.org/officeDocument/2006/relationships/notesSlide" Target="../notesSlides/notesSlide12.xml"/><Relationship Id="rId37" Type="http://schemas.openxmlformats.org/officeDocument/2006/relationships/slideLayout" Target="../slideLayouts/slideLayout1.xml"/><Relationship Id="rId36" Type="http://schemas.openxmlformats.org/officeDocument/2006/relationships/tags" Target="../tags/tag70.xml"/><Relationship Id="rId35" Type="http://schemas.openxmlformats.org/officeDocument/2006/relationships/tags" Target="../tags/tag69.xml"/><Relationship Id="rId34" Type="http://schemas.openxmlformats.org/officeDocument/2006/relationships/tags" Target="../tags/tag68.xml"/><Relationship Id="rId33" Type="http://schemas.openxmlformats.org/officeDocument/2006/relationships/tags" Target="../tags/tag67.xml"/><Relationship Id="rId32" Type="http://schemas.openxmlformats.org/officeDocument/2006/relationships/tags" Target="../tags/tag66.xml"/><Relationship Id="rId31" Type="http://schemas.openxmlformats.org/officeDocument/2006/relationships/tags" Target="../tags/tag65.xml"/><Relationship Id="rId30" Type="http://schemas.openxmlformats.org/officeDocument/2006/relationships/tags" Target="../tags/tag64.xml"/><Relationship Id="rId3" Type="http://schemas.openxmlformats.org/officeDocument/2006/relationships/image" Target="../media/image2.png"/><Relationship Id="rId29" Type="http://schemas.openxmlformats.org/officeDocument/2006/relationships/tags" Target="../tags/tag63.xml"/><Relationship Id="rId28" Type="http://schemas.openxmlformats.org/officeDocument/2006/relationships/image" Target="../media/image122.svg"/><Relationship Id="rId27" Type="http://schemas.openxmlformats.org/officeDocument/2006/relationships/image" Target="../media/image121.png"/><Relationship Id="rId26" Type="http://schemas.openxmlformats.org/officeDocument/2006/relationships/tags" Target="../tags/tag62.xml"/><Relationship Id="rId25" Type="http://schemas.openxmlformats.org/officeDocument/2006/relationships/image" Target="../media/image120.svg"/><Relationship Id="rId24" Type="http://schemas.openxmlformats.org/officeDocument/2006/relationships/image" Target="../media/image119.png"/><Relationship Id="rId23" Type="http://schemas.openxmlformats.org/officeDocument/2006/relationships/tags" Target="../tags/tag61.xml"/><Relationship Id="rId22" Type="http://schemas.openxmlformats.org/officeDocument/2006/relationships/image" Target="../media/image118.svg"/><Relationship Id="rId21" Type="http://schemas.openxmlformats.org/officeDocument/2006/relationships/image" Target="../media/image117.png"/><Relationship Id="rId20" Type="http://schemas.openxmlformats.org/officeDocument/2006/relationships/tags" Target="../tags/tag60.xml"/><Relationship Id="rId2" Type="http://schemas.openxmlformats.org/officeDocument/2006/relationships/image" Target="../media/image32.svg"/><Relationship Id="rId19" Type="http://schemas.openxmlformats.org/officeDocument/2006/relationships/image" Target="../media/image116.svg"/><Relationship Id="rId18" Type="http://schemas.openxmlformats.org/officeDocument/2006/relationships/image" Target="../media/image115.png"/><Relationship Id="rId17" Type="http://schemas.openxmlformats.org/officeDocument/2006/relationships/tags" Target="../tags/tag59.xml"/><Relationship Id="rId16" Type="http://schemas.openxmlformats.org/officeDocument/2006/relationships/image" Target="../media/image114.svg"/><Relationship Id="rId15" Type="http://schemas.openxmlformats.org/officeDocument/2006/relationships/image" Target="../media/image113.png"/><Relationship Id="rId14" Type="http://schemas.openxmlformats.org/officeDocument/2006/relationships/tags" Target="../tags/tag58.xml"/><Relationship Id="rId13" Type="http://schemas.openxmlformats.org/officeDocument/2006/relationships/image" Target="../media/image112.svg"/><Relationship Id="rId12" Type="http://schemas.openxmlformats.org/officeDocument/2006/relationships/image" Target="../media/image111.png"/><Relationship Id="rId11" Type="http://schemas.openxmlformats.org/officeDocument/2006/relationships/tags" Target="../tags/tag57.xml"/><Relationship Id="rId10" Type="http://schemas.openxmlformats.org/officeDocument/2006/relationships/image" Target="../media/image110.sv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6.svg"/><Relationship Id="rId4" Type="http://schemas.openxmlformats.org/officeDocument/2006/relationships/image" Target="../media/image125.png"/><Relationship Id="rId3" Type="http://schemas.openxmlformats.org/officeDocument/2006/relationships/image" Target="../media/image124.svg"/><Relationship Id="rId2" Type="http://schemas.openxmlformats.org/officeDocument/2006/relationships/image" Target="../media/image8.png"/><Relationship Id="rId1" Type="http://schemas.openxmlformats.org/officeDocument/2006/relationships/image" Target="../media/image12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129.svg"/><Relationship Id="rId5" Type="http://schemas.openxmlformats.org/officeDocument/2006/relationships/image" Target="../media/image128.png"/><Relationship Id="rId4" Type="http://schemas.openxmlformats.org/officeDocument/2006/relationships/image" Target="../media/image123.png"/><Relationship Id="rId3" Type="http://schemas.openxmlformats.org/officeDocument/2006/relationships/image" Target="../media/image2.png"/><Relationship Id="rId2" Type="http://schemas.openxmlformats.org/officeDocument/2006/relationships/image" Target="../media/image127.svg"/><Relationship Id="rId16" Type="http://schemas.openxmlformats.org/officeDocument/2006/relationships/notesSlide" Target="../notesSlides/notesSlide13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30.svg"/><Relationship Id="rId13" Type="http://schemas.openxmlformats.org/officeDocument/2006/relationships/image" Target="../media/image14.png"/><Relationship Id="rId12" Type="http://schemas.openxmlformats.org/officeDocument/2006/relationships/image" Target="../media/image126.svg"/><Relationship Id="rId11" Type="http://schemas.openxmlformats.org/officeDocument/2006/relationships/image" Target="../media/image125.png"/><Relationship Id="rId10" Type="http://schemas.openxmlformats.org/officeDocument/2006/relationships/image" Target="../media/image124.svg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6.svg"/><Relationship Id="rId4" Type="http://schemas.openxmlformats.org/officeDocument/2006/relationships/image" Target="../media/image125.png"/><Relationship Id="rId3" Type="http://schemas.openxmlformats.org/officeDocument/2006/relationships/image" Target="../media/image124.svg"/><Relationship Id="rId2" Type="http://schemas.openxmlformats.org/officeDocument/2006/relationships/image" Target="../media/image8.png"/><Relationship Id="rId1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oss.jianzeppt.com/editablePptPic/isIllustration_2_isShadow_0/090740ec-6ce5-4e19-94e9-8c9df4318f8e_image_fc9cf6e0f08140f71d6bf7409ee0870f_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"/>
            <a:ext cx="9144000" cy="5142805"/>
          </a:xfrm>
          <a:prstGeom prst="rect">
            <a:avLst/>
          </a:prstGeom>
        </p:spPr>
      </p:pic>
      <p:pic>
        <p:nvPicPr>
          <p:cNvPr id="4" name="Image 2" descr="https://oss.jianzeppt.com/editablePptPic/isIllustration_2_isShadow_0/090740ec-6ce5-4e19-94e9-8c9df4318f8e_image_acb0e48885dd3ce457919c119682d52c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"/>
            <a:ext cx="9144000" cy="514280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6144" y="1563642"/>
            <a:ext cx="4813793" cy="707662"/>
          </a:xfrm>
          <a:prstGeom prst="rect">
            <a:avLst/>
          </a:prstGeom>
        </p:spPr>
      </p:pic>
      <p:pic>
        <p:nvPicPr>
          <p:cNvPr id="6" name="Image 4" descr="https://oss.jianzeppt.com/editablePptPic/isIllustration_2_isShadow_0/090740ec-6ce5-4e19-94e9-8c9df4318f8e_image_f68af09f30251ec95bce7fc911398a06_-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2298" y="3339790"/>
            <a:ext cx="391271" cy="367438"/>
          </a:xfrm>
          <a:prstGeom prst="rect">
            <a:avLst/>
          </a:prstGeom>
        </p:spPr>
      </p:pic>
      <p:pic>
        <p:nvPicPr>
          <p:cNvPr id="7" name="Image 5" descr="https://oss.jianzeppt.com/editablePptPic/isIllustration_2_isShadow_0/090740ec-6ce5-4e19-94e9-8c9df4318f8e_image_ee8e18d329555f2314501a3bc73959b0_-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5934" y="3410450"/>
            <a:ext cx="317895" cy="298532"/>
          </a:xfrm>
          <a:prstGeom prst="rect">
            <a:avLst/>
          </a:prstGeom>
        </p:spPr>
      </p:pic>
      <p:pic>
        <p:nvPicPr>
          <p:cNvPr id="8" name="Image 6" descr="https://oss.jianzeppt.com/editablePptPic/isIllustration_2_isShadow_0/090740ec-6ce5-4e19-94e9-8c9df4318f8e_image_f68af09f30251ec95bce7fc911398a06_-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771" y="710769"/>
            <a:ext cx="391271" cy="367438"/>
          </a:xfrm>
          <a:prstGeom prst="rect">
            <a:avLst/>
          </a:prstGeom>
        </p:spPr>
      </p:pic>
      <p:pic>
        <p:nvPicPr>
          <p:cNvPr id="9" name="Image 7" descr="https://oss.jianzeppt.com/editablePptPic/isIllustration_2_isShadow_0/090740ec-6ce5-4e19-94e9-8c9df4318f8e_image_ee8e18d329555f2314501a3bc73959b0_-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8325" y="2905922"/>
            <a:ext cx="317895" cy="298532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07246" y="1735286"/>
            <a:ext cx="1409664" cy="1409231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19208" y="1344516"/>
            <a:ext cx="2066947" cy="2066311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827389" y="2055006"/>
            <a:ext cx="502920" cy="6604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4770" dirty="0"/>
              <a:t>AI</a:t>
            </a:r>
            <a:endParaRPr lang="en-US" sz="4770" dirty="0"/>
          </a:p>
        </p:txBody>
      </p:sp>
      <p:pic>
        <p:nvPicPr>
          <p:cNvPr id="13" name="Image 10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5242" y="2823397"/>
            <a:ext cx="1449885" cy="386044"/>
          </a:xfrm>
          <a:prstGeom prst="rect">
            <a:avLst/>
          </a:prstGeom>
        </p:spPr>
      </p:pic>
      <p:pic>
        <p:nvPicPr>
          <p:cNvPr id="14" name="Image 11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448097" y="2823397"/>
            <a:ext cx="1449885" cy="386044"/>
          </a:xfrm>
          <a:prstGeom prst="rect">
            <a:avLst/>
          </a:prstGeom>
        </p:spPr>
      </p:pic>
      <p:sp>
        <p:nvSpPr>
          <p:cNvPr id="15" name="Text 1"/>
          <p:cNvSpPr/>
          <p:nvPr/>
        </p:nvSpPr>
        <p:spPr>
          <a:xfrm>
            <a:off x="663501" y="2180226"/>
            <a:ext cx="5218430" cy="48577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790"/>
              </a:lnSpc>
              <a:buNone/>
            </a:pPr>
            <a:r>
              <a:rPr lang="en-US" sz="2000" dirty="0">
                <a:solidFill>
                  <a:srgbClr val="A6A6A6"/>
                </a:solidFill>
                <a:latin typeface="Agency FB" panose="020B0503020202020204" pitchFamily="34" charset="0"/>
                <a:ea typeface="Agency FB" panose="020B0503020202020204" pitchFamily="34" charset="-122"/>
                <a:cs typeface="Agency FB" panose="020B0503020202020204" pitchFamily="34" charset="-120"/>
              </a:rPr>
              <a:t>The Application of Artificial Intelligence in Mobile Communications</a:t>
            </a:r>
            <a:endParaRPr lang="en-US" sz="2000" dirty="0">
              <a:solidFill>
                <a:srgbClr val="A6A6A6"/>
              </a:solidFill>
              <a:latin typeface="Agency FB" panose="020B0503020202020204" pitchFamily="34" charset="0"/>
              <a:ea typeface="Agency FB" panose="020B0503020202020204" pitchFamily="34" charset="-122"/>
              <a:cs typeface="Agency FB" panose="020B0503020202020204" pitchFamily="34" charset="-120"/>
            </a:endParaRPr>
          </a:p>
        </p:txBody>
      </p:sp>
      <p:sp>
        <p:nvSpPr>
          <p:cNvPr id="16" name="Text 2"/>
          <p:cNvSpPr/>
          <p:nvPr/>
        </p:nvSpPr>
        <p:spPr>
          <a:xfrm>
            <a:off x="663887" y="1563625"/>
            <a:ext cx="4949684" cy="61625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885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人工智能在移动通信中的应用</a:t>
            </a:r>
            <a:endParaRPr lang="en-US" sz="2885" dirty="0"/>
          </a:p>
        </p:txBody>
      </p:sp>
      <p:sp>
        <p:nvSpPr>
          <p:cNvPr id="17" name="Text 3"/>
          <p:cNvSpPr/>
          <p:nvPr/>
        </p:nvSpPr>
        <p:spPr>
          <a:xfrm>
            <a:off x="2544509" y="2874089"/>
            <a:ext cx="1257062" cy="28465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65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2024年5月21日</a:t>
            </a:r>
            <a:endParaRPr lang="en-US" sz="1080" dirty="0"/>
          </a:p>
        </p:txBody>
      </p:sp>
      <p:sp>
        <p:nvSpPr>
          <p:cNvPr id="18" name="Text 4"/>
          <p:cNvSpPr/>
          <p:nvPr/>
        </p:nvSpPr>
        <p:spPr>
          <a:xfrm>
            <a:off x="991654" y="2874089"/>
            <a:ext cx="1257062" cy="28465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165"/>
              </a:lnSpc>
              <a:buNone/>
            </a:pPr>
            <a:r>
              <a:rPr lang="zh-CN" altLang="en-US" sz="1080" dirty="0"/>
              <a:t>汇报人：某同学</a:t>
            </a:r>
            <a:r>
              <a:rPr lang="zh-CN" altLang="en-US" sz="1080" dirty="0"/>
              <a:t/>
            </a:r>
            <a:endParaRPr lang="zh-CN" altLang="en-US" sz="10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"/>
            <a:ext cx="9144000" cy="51428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7634" y="1664523"/>
            <a:ext cx="2272354" cy="1958923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1319" y="3982903"/>
            <a:ext cx="628138" cy="667398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1319" y="377190"/>
            <a:ext cx="628138" cy="667398"/>
          </a:xfrm>
          <a:prstGeom prst="rect">
            <a:avLst/>
          </a:prstGeom>
        </p:spPr>
      </p:pic>
      <p:sp>
        <p:nvSpPr>
          <p:cNvPr id="7" name="Text 0"/>
          <p:cNvSpPr/>
          <p:nvPr>
            <p:custDataLst>
              <p:tags r:id="rId10"/>
            </p:custDataLst>
          </p:nvPr>
        </p:nvSpPr>
        <p:spPr>
          <a:xfrm>
            <a:off x="4614886" y="4134401"/>
            <a:ext cx="425531" cy="4114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20"/>
              </a:lnSpc>
              <a:buNone/>
            </a:pPr>
            <a:r>
              <a:rPr lang="en-US" sz="261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05</a:t>
            </a:r>
            <a:endParaRPr lang="en-US" sz="2610" dirty="0"/>
          </a:p>
        </p:txBody>
      </p:sp>
      <p:sp>
        <p:nvSpPr>
          <p:cNvPr id="8" name="Text 1"/>
          <p:cNvSpPr/>
          <p:nvPr>
            <p:custDataLst>
              <p:tags r:id="rId11"/>
            </p:custDataLst>
          </p:nvPr>
        </p:nvSpPr>
        <p:spPr>
          <a:xfrm>
            <a:off x="4614886" y="528688"/>
            <a:ext cx="425531" cy="4114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20"/>
              </a:lnSpc>
              <a:buNone/>
            </a:pPr>
            <a:r>
              <a:rPr lang="en-US" sz="261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2610" dirty="0"/>
          </a:p>
        </p:txBody>
      </p:sp>
      <p:pic>
        <p:nvPicPr>
          <p:cNvPr id="9" name="Image 5" descr="preencoded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91319" y="2146032"/>
            <a:ext cx="628138" cy="667398"/>
          </a:xfrm>
          <a:prstGeom prst="rect">
            <a:avLst/>
          </a:prstGeom>
        </p:spPr>
      </p:pic>
      <p:sp>
        <p:nvSpPr>
          <p:cNvPr id="10" name="Text 2"/>
          <p:cNvSpPr/>
          <p:nvPr>
            <p:custDataLst>
              <p:tags r:id="rId15"/>
            </p:custDataLst>
          </p:nvPr>
        </p:nvSpPr>
        <p:spPr>
          <a:xfrm>
            <a:off x="4614886" y="2297527"/>
            <a:ext cx="425531" cy="4114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20"/>
              </a:lnSpc>
              <a:buNone/>
            </a:pPr>
            <a:r>
              <a:rPr lang="en-US" sz="261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2610" dirty="0"/>
          </a:p>
        </p:txBody>
      </p:sp>
      <p:pic>
        <p:nvPicPr>
          <p:cNvPr id="11" name="Image 6" descr="preencoded.png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64749" y="1244783"/>
            <a:ext cx="628138" cy="667398"/>
          </a:xfrm>
          <a:prstGeom prst="rect">
            <a:avLst/>
          </a:prstGeom>
        </p:spPr>
      </p:pic>
      <p:sp>
        <p:nvSpPr>
          <p:cNvPr id="12" name="Text 3"/>
          <p:cNvSpPr/>
          <p:nvPr>
            <p:custDataLst>
              <p:tags r:id="rId19"/>
            </p:custDataLst>
          </p:nvPr>
        </p:nvSpPr>
        <p:spPr>
          <a:xfrm>
            <a:off x="4588314" y="1396279"/>
            <a:ext cx="425531" cy="4114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20"/>
              </a:lnSpc>
              <a:buNone/>
            </a:pPr>
            <a:r>
              <a:rPr lang="en-US" sz="261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2610" dirty="0"/>
          </a:p>
        </p:txBody>
      </p:sp>
      <p:pic>
        <p:nvPicPr>
          <p:cNvPr id="13" name="Image 7" descr="preencoded.png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473316" y="3043053"/>
            <a:ext cx="628137" cy="667397"/>
          </a:xfrm>
          <a:prstGeom prst="rect">
            <a:avLst/>
          </a:prstGeom>
        </p:spPr>
      </p:pic>
      <p:sp>
        <p:nvSpPr>
          <p:cNvPr id="14" name="Text 4"/>
          <p:cNvSpPr/>
          <p:nvPr>
            <p:custDataLst>
              <p:tags r:id="rId23"/>
            </p:custDataLst>
          </p:nvPr>
        </p:nvSpPr>
        <p:spPr>
          <a:xfrm>
            <a:off x="4571179" y="3194546"/>
            <a:ext cx="425531" cy="4114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20"/>
              </a:lnSpc>
              <a:buNone/>
            </a:pPr>
            <a:r>
              <a:rPr lang="en-US" sz="261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2610" dirty="0"/>
          </a:p>
        </p:txBody>
      </p:sp>
      <p:sp>
        <p:nvSpPr>
          <p:cNvPr id="15" name="Text 5"/>
          <p:cNvSpPr/>
          <p:nvPr>
            <p:custDataLst>
              <p:tags r:id="rId24"/>
            </p:custDataLst>
          </p:nvPr>
        </p:nvSpPr>
        <p:spPr>
          <a:xfrm>
            <a:off x="5273930" y="4301815"/>
            <a:ext cx="2318120" cy="2057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5"/>
              </a:lnSpc>
              <a:buNone/>
            </a:pPr>
            <a:r>
              <a:rPr lang="en-US" sz="900" dirty="0">
                <a:solidFill>
                  <a:srgbClr val="0070C0"/>
                </a:solidFill>
                <a:uFillTx/>
              </a:rPr>
              <a:t>summary</a:t>
            </a:r>
            <a:endParaRPr lang="en-US" sz="900" dirty="0">
              <a:solidFill>
                <a:srgbClr val="0070C0"/>
              </a:solidFill>
              <a:uFillTx/>
            </a:endParaRPr>
          </a:p>
        </p:txBody>
      </p:sp>
      <p:sp>
        <p:nvSpPr>
          <p:cNvPr id="16" name="Text 6"/>
          <p:cNvSpPr/>
          <p:nvPr>
            <p:custDataLst>
              <p:tags r:id="rId25"/>
            </p:custDataLst>
          </p:nvPr>
        </p:nvSpPr>
        <p:spPr>
          <a:xfrm>
            <a:off x="5247360" y="1563694"/>
            <a:ext cx="2318120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5"/>
              </a:lnSpc>
              <a:buNone/>
            </a:pPr>
            <a:r>
              <a:rPr lang="en-US" sz="900" dirty="0">
                <a:solidFill>
                  <a:srgbClr val="0070C0"/>
                </a:solidFill>
                <a:uFillTx/>
                <a:latin typeface="思源黑体CN" pitchFamily="34" charset="0"/>
                <a:ea typeface="思源黑体CN" pitchFamily="34" charset="-122"/>
                <a:cs typeface="思源黑体CN" pitchFamily="34" charset="-120"/>
                <a:sym typeface="+mn-ea"/>
              </a:rPr>
              <a:t>technological innovation</a:t>
            </a:r>
            <a:endParaRPr lang="en-US" sz="900" dirty="0">
              <a:solidFill>
                <a:srgbClr val="0070C0"/>
              </a:solidFill>
              <a:uFillTx/>
              <a:latin typeface="思源黑体CN" pitchFamily="34" charset="0"/>
              <a:ea typeface="思源黑体CN" pitchFamily="34" charset="-122"/>
              <a:cs typeface="思源黑体CN" pitchFamily="34" charset="-120"/>
            </a:endParaRPr>
          </a:p>
          <a:p>
            <a:pPr marL="0" indent="0" algn="l">
              <a:lnSpc>
                <a:spcPts val="1605"/>
              </a:lnSpc>
              <a:buNone/>
            </a:pPr>
            <a:endParaRPr lang="en-US" sz="900" dirty="0">
              <a:solidFill>
                <a:srgbClr val="0070C0"/>
              </a:solidFill>
              <a:uFillTx/>
              <a:latin typeface="思源黑体CN" pitchFamily="34" charset="0"/>
              <a:ea typeface="思源黑体CN" pitchFamily="34" charset="-122"/>
              <a:cs typeface="思源黑体CN" pitchFamily="34" charset="-120"/>
            </a:endParaRPr>
          </a:p>
        </p:txBody>
      </p:sp>
      <p:sp>
        <p:nvSpPr>
          <p:cNvPr id="17" name="Text 7"/>
          <p:cNvSpPr/>
          <p:nvPr>
            <p:custDataLst>
              <p:tags r:id="rId26"/>
            </p:custDataLst>
          </p:nvPr>
        </p:nvSpPr>
        <p:spPr>
          <a:xfrm>
            <a:off x="5291066" y="465921"/>
            <a:ext cx="1097280" cy="19939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44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人工智能</a:t>
            </a:r>
            <a:r>
              <a:rPr lang="zh-CN" altLang="en-US" sz="144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定义</a:t>
            </a:r>
            <a:endParaRPr lang="zh-CN" altLang="en-US" sz="1440" b="1" dirty="0">
              <a:solidFill>
                <a:srgbClr val="0D0D0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8" name="Text 8"/>
          <p:cNvSpPr/>
          <p:nvPr>
            <p:custDataLst>
              <p:tags r:id="rId27"/>
            </p:custDataLst>
          </p:nvPr>
        </p:nvSpPr>
        <p:spPr>
          <a:xfrm>
            <a:off x="5273930" y="696102"/>
            <a:ext cx="2318120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5"/>
              </a:lnSpc>
              <a:buNone/>
            </a:pPr>
            <a:r>
              <a:rPr lang="en-US" sz="900" dirty="0">
                <a:solidFill>
                  <a:schemeClr val="accent1">
                    <a:lumMod val="50000"/>
                  </a:schemeClr>
                </a:solidFill>
                <a:uFillTx/>
                <a:latin typeface="思源黑体CN" pitchFamily="34" charset="0"/>
                <a:ea typeface="思源黑体CN" pitchFamily="34" charset="-122"/>
                <a:cs typeface="思源黑体CN" pitchFamily="34" charset="-120"/>
                <a:sym typeface="+mn-ea"/>
              </a:rPr>
              <a:t>Definition of Artificial Intelligence</a:t>
            </a:r>
            <a:endParaRPr lang="en-US" sz="900" dirty="0">
              <a:solidFill>
                <a:schemeClr val="accent1">
                  <a:lumMod val="50000"/>
                </a:schemeClr>
              </a:solidFill>
              <a:uFillTx/>
              <a:latin typeface="思源黑体CN" pitchFamily="34" charset="0"/>
              <a:ea typeface="思源黑体CN" pitchFamily="34" charset="-122"/>
              <a:cs typeface="思源黑体CN" pitchFamily="34" charset="-120"/>
            </a:endParaRPr>
          </a:p>
          <a:p>
            <a:pPr marL="0" indent="0" algn="l">
              <a:lnSpc>
                <a:spcPts val="1605"/>
              </a:lnSpc>
              <a:buNone/>
            </a:pPr>
            <a:endParaRPr lang="en-US" sz="900" dirty="0">
              <a:solidFill>
                <a:schemeClr val="accent1">
                  <a:lumMod val="50000"/>
                </a:schemeClr>
              </a:solidFill>
              <a:uFillTx/>
              <a:latin typeface="思源黑体CN" pitchFamily="34" charset="0"/>
              <a:ea typeface="思源黑体CN" pitchFamily="34" charset="-122"/>
              <a:cs typeface="思源黑体CN" pitchFamily="34" charset="-120"/>
            </a:endParaRPr>
          </a:p>
        </p:txBody>
      </p:sp>
      <p:sp>
        <p:nvSpPr>
          <p:cNvPr id="19" name="Text 9"/>
          <p:cNvSpPr/>
          <p:nvPr>
            <p:custDataLst>
              <p:tags r:id="rId28"/>
            </p:custDataLst>
          </p:nvPr>
        </p:nvSpPr>
        <p:spPr>
          <a:xfrm>
            <a:off x="5264494" y="1333513"/>
            <a:ext cx="1538501" cy="23252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en-US" sz="144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技术创新</a:t>
            </a:r>
            <a:endParaRPr lang="en-US" sz="1440" dirty="0"/>
          </a:p>
        </p:txBody>
      </p:sp>
      <p:sp>
        <p:nvSpPr>
          <p:cNvPr id="20" name="Text 10"/>
          <p:cNvSpPr/>
          <p:nvPr>
            <p:custDataLst>
              <p:tags r:id="rId29"/>
            </p:custDataLst>
          </p:nvPr>
        </p:nvSpPr>
        <p:spPr>
          <a:xfrm>
            <a:off x="5247360" y="3174617"/>
            <a:ext cx="731520" cy="19939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44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应用</a:t>
            </a:r>
            <a:r>
              <a:rPr lang="en-US" sz="144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</a:t>
            </a:r>
            <a:endParaRPr lang="en-US" sz="1440" dirty="0"/>
          </a:p>
        </p:txBody>
      </p:sp>
      <p:sp>
        <p:nvSpPr>
          <p:cNvPr id="21" name="Text 11"/>
          <p:cNvSpPr/>
          <p:nvPr>
            <p:custDataLst>
              <p:tags r:id="rId30"/>
            </p:custDataLst>
          </p:nvPr>
        </p:nvSpPr>
        <p:spPr>
          <a:xfrm>
            <a:off x="5291066" y="4071634"/>
            <a:ext cx="365760" cy="19939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44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总结</a:t>
            </a:r>
            <a:endParaRPr lang="zh-CN" altLang="en-US" sz="1440" b="1" dirty="0">
              <a:solidFill>
                <a:srgbClr val="0D0D0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2" name="Text 12"/>
          <p:cNvSpPr/>
          <p:nvPr>
            <p:custDataLst>
              <p:tags r:id="rId31"/>
            </p:custDataLst>
          </p:nvPr>
        </p:nvSpPr>
        <p:spPr>
          <a:xfrm>
            <a:off x="5247360" y="3337771"/>
            <a:ext cx="2318120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5"/>
              </a:lnSpc>
              <a:buNone/>
            </a:pPr>
            <a:r>
              <a:rPr lang="en-US" sz="900" dirty="0">
                <a:solidFill>
                  <a:srgbClr val="0070C0"/>
                </a:solidFill>
                <a:uFillTx/>
                <a:latin typeface="思源黑体CN" pitchFamily="34" charset="0"/>
                <a:ea typeface="思源黑体CN" pitchFamily="34" charset="-122"/>
                <a:cs typeface="思源黑体CN" pitchFamily="34" charset="-120"/>
                <a:sym typeface="+mn-ea"/>
              </a:rPr>
              <a:t> A</a:t>
            </a:r>
            <a:r>
              <a:rPr lang="en-US" sz="900" dirty="0">
                <a:solidFill>
                  <a:srgbClr val="0070C0"/>
                </a:solidFill>
                <a:uFillTx/>
                <a:latin typeface="思源黑体CN" pitchFamily="34" charset="0"/>
                <a:ea typeface="思源黑体CN" pitchFamily="34" charset="-122"/>
                <a:cs typeface="思源黑体CN" pitchFamily="34" charset="-120"/>
                <a:sym typeface="+mn-ea"/>
              </a:rPr>
              <a:t>pplication Innovati</a:t>
            </a:r>
            <a:r>
              <a:rPr lang="en-US" sz="990" dirty="0">
                <a:solidFill>
                  <a:srgbClr val="FFFFFF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  <a:sym typeface="+mn-ea"/>
              </a:rPr>
              <a:t>on</a:t>
            </a:r>
            <a:endParaRPr lang="en-US" sz="990" dirty="0"/>
          </a:p>
          <a:p>
            <a:pPr marL="0" indent="0" algn="l">
              <a:lnSpc>
                <a:spcPts val="1605"/>
              </a:lnSpc>
              <a:buNone/>
            </a:pPr>
            <a:endParaRPr lang="en-US" sz="990" dirty="0"/>
          </a:p>
        </p:txBody>
      </p:sp>
      <p:sp>
        <p:nvSpPr>
          <p:cNvPr id="23" name="Text 13"/>
          <p:cNvSpPr/>
          <p:nvPr/>
        </p:nvSpPr>
        <p:spPr>
          <a:xfrm>
            <a:off x="1445948" y="2133396"/>
            <a:ext cx="1415731" cy="9944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765"/>
              </a:lnSpc>
              <a:buNone/>
            </a:pPr>
            <a:r>
              <a:rPr lang="en-US" sz="44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目录
</a:t>
            </a:r>
            <a:r>
              <a:rPr lang="en-US" sz="1980" dirty="0">
                <a:solidFill>
                  <a:srgbClr val="FFFFFF"/>
                </a:solidFill>
                <a:latin typeface="Impact MT Std" pitchFamily="34" charset="0"/>
                <a:ea typeface="Impact MT Std" pitchFamily="34" charset="-122"/>
                <a:cs typeface="Impact MT Std" pitchFamily="34" charset="-120"/>
              </a:rPr>
              <a:t>CONTENTS</a:t>
            </a:r>
            <a:endParaRPr lang="en-US" sz="4410" dirty="0"/>
          </a:p>
        </p:txBody>
      </p:sp>
      <p:sp>
        <p:nvSpPr>
          <p:cNvPr id="24" name="Text 14"/>
          <p:cNvSpPr/>
          <p:nvPr>
            <p:custDataLst>
              <p:tags r:id="rId32"/>
            </p:custDataLst>
          </p:nvPr>
        </p:nvSpPr>
        <p:spPr>
          <a:xfrm>
            <a:off x="5291066" y="2277600"/>
            <a:ext cx="731520" cy="19939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44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管理</a:t>
            </a:r>
            <a:r>
              <a:rPr lang="en-US" sz="144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</a:t>
            </a:r>
            <a:endParaRPr lang="en-US" sz="1440" dirty="0"/>
          </a:p>
        </p:txBody>
      </p:sp>
      <p:sp>
        <p:nvSpPr>
          <p:cNvPr id="25" name="Text 15"/>
          <p:cNvSpPr/>
          <p:nvPr>
            <p:custDataLst>
              <p:tags r:id="rId33"/>
            </p:custDataLst>
          </p:nvPr>
        </p:nvSpPr>
        <p:spPr>
          <a:xfrm>
            <a:off x="5273930" y="2507780"/>
            <a:ext cx="2318120" cy="1371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070"/>
              </a:lnSpc>
              <a:buNone/>
            </a:pPr>
            <a:r>
              <a:rPr lang="en-US" sz="900" dirty="0">
                <a:solidFill>
                  <a:srgbClr val="0070C0"/>
                </a:solidFill>
                <a:uFillTx/>
                <a:latin typeface="思源黑体CN" pitchFamily="34" charset="0"/>
                <a:ea typeface="思源黑体CN" pitchFamily="34" charset="-122"/>
                <a:cs typeface="思源黑体CN" pitchFamily="34" charset="-120"/>
                <a:sym typeface="+mn-ea"/>
              </a:rPr>
              <a:t>Management</a:t>
            </a:r>
            <a:r>
              <a:rPr lang="en-US" sz="900" dirty="0">
                <a:solidFill>
                  <a:srgbClr val="0070C0"/>
                </a:solidFill>
                <a:uFillTx/>
                <a:latin typeface="思源黑体CN" pitchFamily="34" charset="0"/>
                <a:ea typeface="思源黑体CN" pitchFamily="34" charset="-122"/>
                <a:cs typeface="思源黑体CN" pitchFamily="34" charset="-120"/>
                <a:sym typeface="+mn-ea"/>
              </a:rPr>
              <a:t> innovation</a:t>
            </a:r>
            <a:endParaRPr lang="en-US" sz="900" dirty="0">
              <a:solidFill>
                <a:srgbClr val="0070C0"/>
              </a:solidFill>
              <a:uFillTx/>
              <a:latin typeface="思源黑体CN" pitchFamily="34" charset="0"/>
              <a:ea typeface="思源黑体CN" pitchFamily="34" charset="-122"/>
              <a:cs typeface="思源黑体CN" pitchFamily="34" charset="-12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69159" y="1042225"/>
            <a:ext cx="3120683" cy="31197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570" y="1771869"/>
            <a:ext cx="1711625" cy="1711096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342261" y="3182179"/>
            <a:ext cx="783057" cy="3543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PART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2156854" y="1583574"/>
            <a:ext cx="1080184" cy="18288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930"/>
              </a:lnSpc>
              <a:buNone/>
            </a:pPr>
            <a:r>
              <a:rPr lang="en-US" sz="11970" dirty="0">
                <a:solidFill>
                  <a:srgbClr val="FFFFFF"/>
                </a:solidFill>
                <a:latin typeface="Agency FB" panose="020B0503020202020204" pitchFamily="34" charset="0"/>
                <a:ea typeface="Agency FB" panose="020B0503020202020204" pitchFamily="34" charset="-122"/>
                <a:cs typeface="Agency FB" panose="020B0503020202020204" pitchFamily="34" charset="-120"/>
              </a:rPr>
              <a:t>01</a:t>
            </a:r>
            <a:endParaRPr lang="en-US" sz="11970" dirty="0"/>
          </a:p>
        </p:txBody>
      </p:sp>
      <p:sp>
        <p:nvSpPr>
          <p:cNvPr id="16" name="Text 6"/>
          <p:cNvSpPr/>
          <p:nvPr/>
        </p:nvSpPr>
        <p:spPr>
          <a:xfrm>
            <a:off x="4582353" y="1955252"/>
            <a:ext cx="2674620" cy="48577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790"/>
              </a:lnSpc>
              <a:buNone/>
            </a:pPr>
            <a:r>
              <a:rPr lang="zh-CN" altLang="en-US" sz="351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人工智能</a:t>
            </a:r>
            <a:r>
              <a:rPr lang="zh-CN" altLang="en-US" sz="351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定义</a:t>
            </a:r>
            <a:endParaRPr lang="zh-CN" altLang="en-US" sz="351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520565" y="2546350"/>
            <a:ext cx="4509135" cy="635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uFillTx/>
                <a:latin typeface="思源黑体CN" pitchFamily="34" charset="0"/>
                <a:ea typeface="思源黑体CN" pitchFamily="34" charset="-122"/>
                <a:cs typeface="思源黑体CN" pitchFamily="34" charset="-120"/>
                <a:sym typeface="+mn-ea"/>
              </a:rPr>
              <a:t>Definition of Artificial Intelligence</a:t>
            </a:r>
            <a:endParaRPr lang="en-US" dirty="0">
              <a:solidFill>
                <a:schemeClr val="accent1">
                  <a:lumMod val="50000"/>
                </a:schemeClr>
              </a:solidFill>
              <a:uFillTx/>
              <a:latin typeface="思源黑体CN" pitchFamily="34" charset="0"/>
              <a:ea typeface="思源黑体CN" pitchFamily="34" charset="-122"/>
              <a:cs typeface="思源黑体CN" pitchFamily="34" charset="-120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88"/>
            <a:ext cx="9144000" cy="51428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3893" y="561813"/>
            <a:ext cx="1725118" cy="299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24993" y="561813"/>
            <a:ext cx="1507052" cy="2992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6290" y="2830241"/>
            <a:ext cx="1646873" cy="414606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1308" y="2989919"/>
            <a:ext cx="95250" cy="1843357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96677" y="2219960"/>
            <a:ext cx="1646873" cy="414607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61696" y="2379639"/>
            <a:ext cx="95250" cy="2453637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97065" y="1609681"/>
            <a:ext cx="1646873" cy="414607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762083" y="1769360"/>
            <a:ext cx="95250" cy="3063916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3943080" y="385574"/>
            <a:ext cx="1257300" cy="27432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140"/>
              </a:lnSpc>
              <a:buNone/>
            </a:pPr>
            <a:r>
              <a:rPr lang="zh-CN" altLang="en-US" sz="1980" dirty="0"/>
              <a:t>定义与</a:t>
            </a:r>
            <a:r>
              <a:rPr lang="zh-CN" altLang="en-US" sz="1980" dirty="0"/>
              <a:t>背景</a:t>
            </a:r>
            <a:endParaRPr lang="zh-CN" altLang="en-US" sz="1980" dirty="0"/>
          </a:p>
        </p:txBody>
      </p:sp>
      <p:sp>
        <p:nvSpPr>
          <p:cNvPr id="13" name="Text 1"/>
          <p:cNvSpPr/>
          <p:nvPr/>
        </p:nvSpPr>
        <p:spPr>
          <a:xfrm>
            <a:off x="567562" y="915838"/>
            <a:ext cx="8008875" cy="597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人工智能（Artificial Intelligence），是新一轮科技革命和产业变革的重要驱动力量，人工智能是智能学科重要的组成部分，它企图了解智能的实质，并生产出一种新的能以人类智能相似的方式做出反应的智能机器。</a:t>
            </a:r>
            <a:endParaRPr lang="en-US" sz="1080" dirty="0">
              <a:solidFill>
                <a:srgbClr val="333333"/>
              </a:solidFill>
              <a:latin typeface="思源黑体CN" pitchFamily="34" charset="0"/>
              <a:ea typeface="思源黑体CN" pitchFamily="34" charset="-122"/>
              <a:cs typeface="思源黑体CN" pitchFamily="34" charset="-120"/>
            </a:endParaRPr>
          </a:p>
          <a:p>
            <a:pPr marL="0" indent="0" algn="l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人工智能在通信工程中的应用，涉及到信息论、控制论、统计学等多个理论基础。例如，通过信息瓶颈理论来探讨AI与通信系统的关系，以及如何利用AI技术处理复杂的通信任务。</a:t>
            </a:r>
            <a:endParaRPr lang="en-US" sz="1080" dirty="0"/>
          </a:p>
        </p:txBody>
      </p:sp>
      <p:sp>
        <p:nvSpPr>
          <p:cNvPr id="14" name="Text 2"/>
          <p:cNvSpPr/>
          <p:nvPr/>
        </p:nvSpPr>
        <p:spPr>
          <a:xfrm>
            <a:off x="3964192" y="2821246"/>
            <a:ext cx="1511838" cy="14083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AI技术在通信工程中采用了多种创新方法，如使用深度学习进行无线信号的检测和解码，以及利用强化学习算法进行网络资源的动态分配。</a:t>
            </a:r>
            <a:endParaRPr lang="en-US" sz="1080" dirty="0"/>
          </a:p>
        </p:txBody>
      </p:sp>
      <p:sp>
        <p:nvSpPr>
          <p:cNvPr id="15" name="Text 3"/>
          <p:cNvSpPr/>
          <p:nvPr/>
        </p:nvSpPr>
        <p:spPr>
          <a:xfrm>
            <a:off x="4031692" y="2255060"/>
            <a:ext cx="1376839" cy="3444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方法创新</a:t>
            </a:r>
            <a:endParaRPr lang="en-US" sz="1260" dirty="0"/>
          </a:p>
        </p:txBody>
      </p:sp>
      <p:sp>
        <p:nvSpPr>
          <p:cNvPr id="16" name="Text 4"/>
          <p:cNvSpPr/>
          <p:nvPr/>
        </p:nvSpPr>
        <p:spPr>
          <a:xfrm>
            <a:off x="863805" y="3431526"/>
            <a:ext cx="1511838" cy="14083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人工智能在通信工程中的应用涉及到多个理论基础，如信息论、控制论、统计学等。</a:t>
            </a:r>
            <a:endParaRPr lang="en-US" sz="1080" dirty="0"/>
          </a:p>
        </p:txBody>
      </p:sp>
      <p:sp>
        <p:nvSpPr>
          <p:cNvPr id="17" name="Text 5"/>
          <p:cNvSpPr/>
          <p:nvPr/>
        </p:nvSpPr>
        <p:spPr>
          <a:xfrm>
            <a:off x="931305" y="2865340"/>
            <a:ext cx="1376839" cy="3444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理论基础</a:t>
            </a:r>
            <a:endParaRPr lang="en-US" sz="1260" dirty="0"/>
          </a:p>
        </p:txBody>
      </p:sp>
      <p:sp>
        <p:nvSpPr>
          <p:cNvPr id="18" name="Text 6"/>
          <p:cNvSpPr/>
          <p:nvPr/>
        </p:nvSpPr>
        <p:spPr>
          <a:xfrm>
            <a:off x="7132080" y="1644781"/>
            <a:ext cx="1376839" cy="34440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学科交叉</a:t>
            </a:r>
            <a:endParaRPr lang="en-US" sz="1260" dirty="0"/>
          </a:p>
        </p:txBody>
      </p:sp>
      <p:sp>
        <p:nvSpPr>
          <p:cNvPr id="19" name="Text 7"/>
          <p:cNvSpPr/>
          <p:nvPr/>
        </p:nvSpPr>
        <p:spPr>
          <a:xfrm>
            <a:off x="7064580" y="2210966"/>
            <a:ext cx="1511838" cy="148089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AI技术与通信工程的结合，促进了跨学科的研究，如结合网络工程、数据科学、认知科学等，推动了智能通信网络的创新发展。</a:t>
            </a:r>
            <a:endParaRPr lang="en-US" sz="10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1822450" y="723900"/>
            <a:ext cx="3009900" cy="1504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90" y="347"/>
            <a:ext cx="9144000" cy="51428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9159" y="1042225"/>
            <a:ext cx="3120683" cy="31197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570" y="1771869"/>
            <a:ext cx="1711625" cy="1711096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342261" y="3182179"/>
            <a:ext cx="783057" cy="3543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PART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998158" y="1583574"/>
            <a:ext cx="1397579" cy="18288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930"/>
              </a:lnSpc>
              <a:buNone/>
            </a:pPr>
            <a:r>
              <a:rPr lang="en-US" sz="11970" dirty="0">
                <a:solidFill>
                  <a:srgbClr val="FFFFFF"/>
                </a:solidFill>
                <a:latin typeface="Agency FB" panose="020B0503020202020204" pitchFamily="34" charset="0"/>
                <a:ea typeface="Agency FB" panose="020B0503020202020204" pitchFamily="34" charset="-122"/>
                <a:cs typeface="Agency FB" panose="020B0503020202020204" pitchFamily="34" charset="-120"/>
              </a:rPr>
              <a:t>02</a:t>
            </a:r>
            <a:endParaRPr lang="en-US" sz="11970" dirty="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63676" y="2790436"/>
            <a:ext cx="124495" cy="124436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82084" y="3247636"/>
            <a:ext cx="124496" cy="124436"/>
          </a:xfrm>
          <a:prstGeom prst="rect">
            <a:avLst/>
          </a:prstGeom>
        </p:spPr>
      </p:pic>
      <p:pic>
        <p:nvPicPr>
          <p:cNvPr id="10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63676" y="3018965"/>
            <a:ext cx="124495" cy="124436"/>
          </a:xfrm>
          <a:prstGeom prst="rect">
            <a:avLst/>
          </a:prstGeom>
        </p:spPr>
      </p:pic>
      <p:sp>
        <p:nvSpPr>
          <p:cNvPr id="11" name="Text 2"/>
          <p:cNvSpPr/>
          <p:nvPr/>
        </p:nvSpPr>
        <p:spPr>
          <a:xfrm>
            <a:off x="4832985" y="2742565"/>
            <a:ext cx="3058795" cy="199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无线通信应用研究概况</a:t>
            </a:r>
            <a:endParaRPr lang="en-US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3"/>
          <p:cNvSpPr/>
          <p:nvPr/>
        </p:nvSpPr>
        <p:spPr>
          <a:xfrm>
            <a:off x="4832350" y="3475990"/>
            <a:ext cx="3273425" cy="3213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频谱资源与功率资源管理</a:t>
            </a:r>
            <a:endParaRPr lang="en-US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4"/>
          <p:cNvSpPr/>
          <p:nvPr/>
        </p:nvSpPr>
        <p:spPr>
          <a:xfrm>
            <a:off x="4832985" y="2970530"/>
            <a:ext cx="3058160" cy="1631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深度强化学习在无线通信中的应用</a:t>
            </a:r>
            <a:endParaRPr lang="en-US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5"/>
          <p:cNvSpPr/>
          <p:nvPr/>
        </p:nvSpPr>
        <p:spPr>
          <a:xfrm>
            <a:off x="4832350" y="3237865"/>
            <a:ext cx="4311650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en-US" sz="144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大规模MIMO CSI反馈与V2V通信资源分配</a:t>
            </a:r>
            <a:r>
              <a:rPr lang="en-US" sz="1440" dirty="0"/>
              <a:t> </a:t>
            </a:r>
            <a:endParaRPr lang="en-US" sz="1440" dirty="0"/>
          </a:p>
        </p:txBody>
      </p:sp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82084" y="3476165"/>
            <a:ext cx="124496" cy="124436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4582352" y="1955252"/>
            <a:ext cx="3695135" cy="54864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790"/>
              </a:lnSpc>
              <a:buNone/>
            </a:pPr>
            <a:r>
              <a:rPr lang="en-US" sz="351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技术创新</a:t>
            </a:r>
            <a:endParaRPr lang="en-US" sz="35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88"/>
            <a:ext cx="9144000" cy="51428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3893" y="561813"/>
            <a:ext cx="1725118" cy="299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24993" y="561813"/>
            <a:ext cx="1507052" cy="2992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9845" y="991263"/>
            <a:ext cx="2690319" cy="1356984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71926" y="1249809"/>
            <a:ext cx="2690319" cy="1356984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033836" y="991263"/>
            <a:ext cx="2690320" cy="1356984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19845" y="2793482"/>
            <a:ext cx="2690319" cy="1356984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24301" y="3171407"/>
            <a:ext cx="2690319" cy="1356984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033836" y="2793482"/>
            <a:ext cx="2690320" cy="1356984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3272520" y="376049"/>
            <a:ext cx="2598691" cy="3086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140"/>
              </a:lnSpc>
              <a:buNone/>
            </a:pPr>
            <a:r>
              <a:rPr lang="en-US" sz="198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技术创新</a:t>
            </a:r>
            <a:endParaRPr lang="en-US" sz="1980" dirty="0"/>
          </a:p>
        </p:txBody>
      </p:sp>
      <p:sp>
        <p:nvSpPr>
          <p:cNvPr id="13" name="Text 1"/>
          <p:cNvSpPr/>
          <p:nvPr/>
        </p:nvSpPr>
        <p:spPr>
          <a:xfrm>
            <a:off x="569846" y="3170906"/>
            <a:ext cx="2386166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如D-MIMO Wi-Fi网络、CSMA协议、无线调度、物理层通信等。</a:t>
            </a:r>
            <a:endParaRPr lang="en-US" sz="1080" dirty="0"/>
          </a:p>
        </p:txBody>
      </p:sp>
      <p:sp>
        <p:nvSpPr>
          <p:cNvPr id="14" name="Text 2"/>
          <p:cNvSpPr/>
          <p:nvPr>
            <p:custDataLst>
              <p:tags r:id="rId24"/>
            </p:custDataLst>
          </p:nvPr>
        </p:nvSpPr>
        <p:spPr>
          <a:xfrm>
            <a:off x="6381026" y="1696447"/>
            <a:ext cx="2386166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包括</a:t>
            </a:r>
            <a:r>
              <a:rPr lang="en-US" sz="1260" b="1" dirty="0">
                <a:solidFill>
                  <a:srgbClr val="000000"/>
                </a:solidFill>
                <a:latin typeface="Times New Roman" panose="02020603050405020304" charset="0"/>
                <a:ea typeface="OPPOSans" pitchFamily="34" charset="-122"/>
                <a:cs typeface="Times New Roman" panose="02020603050405020304" charset="0"/>
              </a:rPr>
              <a:t>CSI</a:t>
            </a: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反馈和</a:t>
            </a:r>
            <a:r>
              <a:rPr lang="en-US" sz="1260" b="1" dirty="0">
                <a:solidFill>
                  <a:srgbClr val="000000"/>
                </a:solidFill>
                <a:latin typeface="Times New Roman" panose="02020603050405020304" charset="0"/>
                <a:ea typeface="OPPOSans" pitchFamily="34" charset="-122"/>
                <a:cs typeface="Times New Roman" panose="02020603050405020304" charset="0"/>
              </a:rPr>
              <a:t>V2V</a:t>
            </a: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通信。</a:t>
            </a:r>
            <a:endParaRPr lang="en-US" sz="1260" b="1" dirty="0">
              <a:solidFill>
                <a:srgbClr val="000000"/>
              </a:solidFill>
              <a:latin typeface="OPPOSans" pitchFamily="34" charset="0"/>
              <a:ea typeface="OPPOSans" pitchFamily="34" charset="-122"/>
              <a:cs typeface="OPPOSans" pitchFamily="34" charset="-120"/>
            </a:endParaRPr>
          </a:p>
        </p:txBody>
      </p:sp>
      <p:sp>
        <p:nvSpPr>
          <p:cNvPr id="15" name="Text 3"/>
          <p:cNvSpPr/>
          <p:nvPr/>
        </p:nvSpPr>
        <p:spPr>
          <a:xfrm>
            <a:off x="568766" y="1095042"/>
            <a:ext cx="238832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无线通信应用研究概况</a:t>
            </a:r>
            <a:endParaRPr lang="en-US" sz="1260" dirty="0"/>
          </a:p>
        </p:txBody>
      </p:sp>
      <p:sp>
        <p:nvSpPr>
          <p:cNvPr id="16" name="Text 4"/>
          <p:cNvSpPr/>
          <p:nvPr/>
        </p:nvSpPr>
        <p:spPr>
          <a:xfrm>
            <a:off x="568766" y="2897262"/>
            <a:ext cx="238832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深度强化学习在无线通信中的应用</a:t>
            </a:r>
            <a:endParaRPr lang="en-US" sz="1260" dirty="0"/>
          </a:p>
        </p:txBody>
      </p:sp>
      <p:sp>
        <p:nvSpPr>
          <p:cNvPr id="17" name="Text 5"/>
          <p:cNvSpPr/>
          <p:nvPr>
            <p:custDataLst>
              <p:tags r:id="rId25"/>
            </p:custDataLst>
          </p:nvPr>
        </p:nvSpPr>
        <p:spPr>
          <a:xfrm>
            <a:off x="6379210" y="1249680"/>
            <a:ext cx="2388235" cy="447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95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大规模</a:t>
            </a:r>
            <a:r>
              <a:rPr lang="en-US" sz="1260" b="1" dirty="0">
                <a:solidFill>
                  <a:srgbClr val="000000"/>
                </a:solidFill>
                <a:latin typeface="Times New Roman" panose="02020603050405020304" charset="0"/>
                <a:ea typeface="OPPOSans" pitchFamily="34" charset="-122"/>
                <a:cs typeface="Times New Roman" panose="02020603050405020304" charset="0"/>
              </a:rPr>
              <a:t>MIMO CSI</a:t>
            </a: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反馈与</a:t>
            </a:r>
            <a:r>
              <a:rPr lang="en-US" sz="1260" b="1" dirty="0">
                <a:solidFill>
                  <a:srgbClr val="000000"/>
                </a:solidFill>
                <a:latin typeface="Times New Roman" panose="02020603050405020304" charset="0"/>
                <a:ea typeface="OPPOSans" pitchFamily="34" charset="-122"/>
                <a:cs typeface="Times New Roman" panose="02020603050405020304" charset="0"/>
              </a:rPr>
              <a:t>V2V</a:t>
            </a: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通信资源分配</a:t>
            </a:r>
            <a:endParaRPr lang="en-US" sz="1260" b="1" dirty="0">
              <a:solidFill>
                <a:srgbClr val="000000"/>
              </a:solidFill>
              <a:latin typeface="OPPOSans" pitchFamily="34" charset="0"/>
              <a:ea typeface="OPPOSans" pitchFamily="34" charset="-122"/>
              <a:cs typeface="OPPOSans" pitchFamily="34" charset="-120"/>
            </a:endParaRPr>
          </a:p>
        </p:txBody>
      </p:sp>
      <p:sp>
        <p:nvSpPr>
          <p:cNvPr id="18" name="Text 6"/>
          <p:cNvSpPr/>
          <p:nvPr>
            <p:custDataLst>
              <p:tags r:id="rId26"/>
            </p:custDataLst>
          </p:nvPr>
        </p:nvSpPr>
        <p:spPr>
          <a:xfrm>
            <a:off x="3376691" y="1448102"/>
            <a:ext cx="238832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研发过程</a:t>
            </a:r>
            <a:endParaRPr lang="en-US" sz="1260" b="1" dirty="0">
              <a:solidFill>
                <a:srgbClr val="FFFFFF"/>
              </a:solidFill>
              <a:latin typeface="OPPOSans" pitchFamily="34" charset="0"/>
              <a:ea typeface="OPPOSans" pitchFamily="34" charset="-122"/>
              <a:cs typeface="OPPOSans" pitchFamily="34" charset="-120"/>
            </a:endParaRPr>
          </a:p>
        </p:txBody>
      </p:sp>
      <p:sp>
        <p:nvSpPr>
          <p:cNvPr id="19" name="Text 7"/>
          <p:cNvSpPr/>
          <p:nvPr>
            <p:custDataLst>
              <p:tags r:id="rId27"/>
            </p:custDataLst>
          </p:nvPr>
        </p:nvSpPr>
        <p:spPr>
          <a:xfrm>
            <a:off x="6379121" y="3228156"/>
            <a:ext cx="2386166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如</a:t>
            </a:r>
            <a:r>
              <a:rPr lang="en-US" sz="1260" b="1" dirty="0">
                <a:solidFill>
                  <a:srgbClr val="000000"/>
                </a:solidFill>
                <a:latin typeface="Times New Roman" panose="02020603050405020304" charset="0"/>
                <a:ea typeface="OPPOSans" pitchFamily="34" charset="-122"/>
                <a:cs typeface="Times New Roman" panose="02020603050405020304" charset="0"/>
              </a:rPr>
              <a:t>LTE</a:t>
            </a: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和</a:t>
            </a:r>
            <a:r>
              <a:rPr lang="en-US" sz="1260" b="1" dirty="0">
                <a:solidFill>
                  <a:srgbClr val="000000"/>
                </a:solidFill>
                <a:latin typeface="Times New Roman" panose="02020603050405020304" charset="0"/>
                <a:ea typeface="OPPOSans" pitchFamily="34" charset="-122"/>
                <a:cs typeface="Times New Roman" panose="02020603050405020304" charset="0"/>
              </a:rPr>
              <a:t>WiFi</a:t>
            </a: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系统共享、动态频谱访问、抗干扰通信和智能功率控制。</a:t>
            </a:r>
            <a:endParaRPr lang="en-US" sz="1260" b="1" dirty="0">
              <a:solidFill>
                <a:srgbClr val="000000"/>
              </a:solidFill>
              <a:latin typeface="OPPOSans" pitchFamily="34" charset="0"/>
              <a:ea typeface="OPPOSans" pitchFamily="34" charset="-122"/>
              <a:cs typeface="OPPOSans" pitchFamily="34" charset="-120"/>
            </a:endParaRPr>
          </a:p>
        </p:txBody>
      </p:sp>
      <p:sp>
        <p:nvSpPr>
          <p:cNvPr id="20" name="Text 8"/>
          <p:cNvSpPr/>
          <p:nvPr>
            <p:custDataLst>
              <p:tags r:id="rId28"/>
            </p:custDataLst>
          </p:nvPr>
        </p:nvSpPr>
        <p:spPr>
          <a:xfrm>
            <a:off x="3421776" y="3303662"/>
            <a:ext cx="238832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技术性能</a:t>
            </a:r>
            <a:endParaRPr lang="en-US" sz="1080" dirty="0">
              <a:solidFill>
                <a:srgbClr val="FFFFFF"/>
              </a:solidFill>
              <a:latin typeface="思源黑体CN" pitchFamily="34" charset="0"/>
              <a:ea typeface="思源黑体CN" pitchFamily="34" charset="-122"/>
              <a:cs typeface="思源黑体CN" pitchFamily="34" charset="-120"/>
            </a:endParaRPr>
          </a:p>
        </p:txBody>
      </p:sp>
      <p:sp>
        <p:nvSpPr>
          <p:cNvPr id="21" name="Text 9"/>
          <p:cNvSpPr/>
          <p:nvPr>
            <p:custDataLst>
              <p:tags r:id="rId29"/>
            </p:custDataLst>
          </p:nvPr>
        </p:nvSpPr>
        <p:spPr>
          <a:xfrm>
            <a:off x="3379042" y="3615406"/>
            <a:ext cx="2386166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AI技术显著提升了通信网络的性能，如通过智能运维减少系统故障时间，提高网络的稳定性和可靠性。</a:t>
            </a:r>
            <a:endParaRPr lang="en-US" sz="1080" dirty="0">
              <a:solidFill>
                <a:srgbClr val="FFFFFF"/>
              </a:solidFill>
              <a:latin typeface="思源黑体CN" pitchFamily="34" charset="0"/>
              <a:ea typeface="思源黑体CN" pitchFamily="34" charset="-122"/>
              <a:cs typeface="思源黑体CN" pitchFamily="34" charset="-120"/>
            </a:endParaRPr>
          </a:p>
        </p:txBody>
      </p:sp>
      <p:sp>
        <p:nvSpPr>
          <p:cNvPr id="22" name="Text 10"/>
          <p:cNvSpPr/>
          <p:nvPr>
            <p:custDataLst>
              <p:tags r:id="rId30"/>
            </p:custDataLst>
          </p:nvPr>
        </p:nvSpPr>
        <p:spPr>
          <a:xfrm>
            <a:off x="3424127" y="1734447"/>
            <a:ext cx="2386166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AI技术不断突破，如通过深度强化学习优化分布式MIMO Wi-Fi网络的信道分配问题，解决了传统方法难以处理的NP-Hard问题。</a:t>
            </a:r>
            <a:endParaRPr lang="en-US" sz="1080" dirty="0">
              <a:solidFill>
                <a:srgbClr val="FFFFFF"/>
              </a:solidFill>
              <a:latin typeface="思源黑体CN" pitchFamily="34" charset="0"/>
              <a:ea typeface="思源黑体CN" pitchFamily="34" charset="-122"/>
              <a:cs typeface="思源黑体CN" pitchFamily="34" charset="-120"/>
            </a:endParaRPr>
          </a:p>
        </p:txBody>
      </p:sp>
      <p:sp>
        <p:nvSpPr>
          <p:cNvPr id="23" name="Text 11"/>
          <p:cNvSpPr/>
          <p:nvPr/>
        </p:nvSpPr>
        <p:spPr>
          <a:xfrm>
            <a:off x="569846" y="1368687"/>
            <a:ext cx="2386166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包括分布式MIMO Wi-Fi网络、异构无线网络、无线调度、物理层通信和大规模机器类型通信等方面的应用。</a:t>
            </a:r>
            <a:endParaRPr lang="en-US" sz="1080" dirty="0"/>
          </a:p>
        </p:txBody>
      </p:sp>
      <p:sp>
        <p:nvSpPr>
          <p:cNvPr id="24" name="Text 12"/>
          <p:cNvSpPr/>
          <p:nvPr>
            <p:custDataLst>
              <p:tags r:id="rId31"/>
            </p:custDataLst>
          </p:nvPr>
        </p:nvSpPr>
        <p:spPr>
          <a:xfrm>
            <a:off x="6379311" y="2919587"/>
            <a:ext cx="238832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频谱资源与功率资源管理</a:t>
            </a:r>
            <a:endParaRPr lang="en-US" sz="1260" b="1" dirty="0">
              <a:solidFill>
                <a:srgbClr val="000000"/>
              </a:solidFill>
              <a:latin typeface="OPPOSans" pitchFamily="34" charset="0"/>
              <a:ea typeface="OPPOSans" pitchFamily="34" charset="-122"/>
              <a:cs typeface="OPPOSans" pitchFamily="34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"/>
            <a:ext cx="9144000" cy="51428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9159" y="1042225"/>
            <a:ext cx="3120683" cy="31197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570" y="1771869"/>
            <a:ext cx="1711625" cy="1711096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342261" y="3182179"/>
            <a:ext cx="783057" cy="3543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PART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982929" y="1583574"/>
            <a:ext cx="1428036" cy="18288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930"/>
              </a:lnSpc>
              <a:buNone/>
            </a:pPr>
            <a:r>
              <a:rPr lang="en-US" sz="11970" dirty="0">
                <a:solidFill>
                  <a:srgbClr val="FFFFFF"/>
                </a:solidFill>
                <a:latin typeface="Agency FB" panose="020B0503020202020204" pitchFamily="34" charset="0"/>
                <a:ea typeface="Agency FB" panose="020B0503020202020204" pitchFamily="34" charset="-122"/>
                <a:cs typeface="Agency FB" panose="020B0503020202020204" pitchFamily="34" charset="-120"/>
              </a:rPr>
              <a:t>03</a:t>
            </a:r>
            <a:endParaRPr lang="en-US" sz="11970" dirty="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63676" y="2790436"/>
            <a:ext cx="124495" cy="124436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63669" y="3109206"/>
            <a:ext cx="124496" cy="124436"/>
          </a:xfrm>
          <a:prstGeom prst="rect">
            <a:avLst/>
          </a:prstGeom>
        </p:spPr>
      </p:pic>
      <p:pic>
        <p:nvPicPr>
          <p:cNvPr id="10" name="Image 6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63676" y="3427905"/>
            <a:ext cx="124495" cy="124436"/>
          </a:xfrm>
          <a:prstGeom prst="rect">
            <a:avLst/>
          </a:prstGeom>
        </p:spPr>
      </p:pic>
      <p:sp>
        <p:nvSpPr>
          <p:cNvPr id="11" name="Text 2"/>
          <p:cNvSpPr/>
          <p:nvPr/>
        </p:nvSpPr>
        <p:spPr>
          <a:xfrm>
            <a:off x="4832931" y="2742303"/>
            <a:ext cx="899630" cy="199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  <a:endParaRPr lang="zh-CN" altLang="en-US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4"/>
          <p:cNvSpPr/>
          <p:nvPr/>
        </p:nvSpPr>
        <p:spPr>
          <a:xfrm>
            <a:off x="4832931" y="3400731"/>
            <a:ext cx="899630" cy="199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知识管理</a:t>
            </a:r>
            <a:endParaRPr lang="zh-CN" altLang="en-US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5"/>
          <p:cNvSpPr/>
          <p:nvPr/>
        </p:nvSpPr>
        <p:spPr>
          <a:xfrm>
            <a:off x="4833183" y="3071693"/>
            <a:ext cx="899630" cy="199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团队协作</a:t>
            </a:r>
            <a:endParaRPr lang="zh-CN" altLang="en-US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6"/>
          <p:cNvSpPr/>
          <p:nvPr/>
        </p:nvSpPr>
        <p:spPr>
          <a:xfrm>
            <a:off x="4582352" y="1955252"/>
            <a:ext cx="1783080" cy="48577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790"/>
              </a:lnSpc>
              <a:buNone/>
            </a:pPr>
            <a:r>
              <a:rPr lang="zh-CN" altLang="en-US" sz="351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管理</a:t>
            </a:r>
            <a:r>
              <a:rPr lang="en-US" sz="351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</a:t>
            </a:r>
            <a:endParaRPr lang="en-US" sz="35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3893" y="561813"/>
            <a:ext cx="1725118" cy="299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24993" y="561813"/>
            <a:ext cx="1507052" cy="2992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0850" y="1789430"/>
            <a:ext cx="2710180" cy="268097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34690" y="1789430"/>
            <a:ext cx="2663190" cy="268097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32150" y="1338580"/>
            <a:ext cx="2667000" cy="34798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69000" y="1789430"/>
            <a:ext cx="2668905" cy="268097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95300" y="1340485"/>
            <a:ext cx="2669540" cy="347980"/>
          </a:xfrm>
          <a:prstGeom prst="rect">
            <a:avLst/>
          </a:prstGeom>
        </p:spPr>
      </p:pic>
      <p:sp>
        <p:nvSpPr>
          <p:cNvPr id="18" name="Text 0"/>
          <p:cNvSpPr/>
          <p:nvPr/>
        </p:nvSpPr>
        <p:spPr>
          <a:xfrm>
            <a:off x="4037330" y="417830"/>
            <a:ext cx="106870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40"/>
              </a:lnSpc>
              <a:buNone/>
            </a:pPr>
            <a:r>
              <a:rPr lang="en-US" sz="198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管理创新</a:t>
            </a:r>
            <a:endParaRPr lang="en-US" sz="1980" dirty="0"/>
          </a:p>
        </p:txBody>
      </p:sp>
      <p:sp>
        <p:nvSpPr>
          <p:cNvPr id="22" name="Text 4"/>
          <p:cNvSpPr/>
          <p:nvPr>
            <p:custDataLst>
              <p:tags r:id="rId20"/>
            </p:custDataLst>
          </p:nvPr>
        </p:nvSpPr>
        <p:spPr>
          <a:xfrm>
            <a:off x="6050355" y="1395899"/>
            <a:ext cx="1139305" cy="186248"/>
          </a:xfrm>
          <a:prstGeom prst="rect">
            <a:avLst/>
          </a:prstGeom>
          <a:noFill/>
        </p:spPr>
        <p:txBody>
          <a:bodyPr wrap="none" lIns="0" tIns="0" rIns="0" bIns="0" rtlCol="0" anchor="b"/>
          <a:lstStyle/>
          <a:p>
            <a:pPr marL="0" indent="0" algn="ctr">
              <a:lnSpc>
                <a:spcPts val="158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05</a:t>
            </a:r>
            <a:endParaRPr lang="en-US" sz="1170" dirty="0"/>
          </a:p>
        </p:txBody>
      </p:sp>
      <p:sp>
        <p:nvSpPr>
          <p:cNvPr id="24" name="Text 6"/>
          <p:cNvSpPr/>
          <p:nvPr>
            <p:custDataLst>
              <p:tags r:id="rId21"/>
            </p:custDataLst>
          </p:nvPr>
        </p:nvSpPr>
        <p:spPr>
          <a:xfrm>
            <a:off x="3996055" y="1428750"/>
            <a:ext cx="1139190" cy="195580"/>
          </a:xfrm>
          <a:prstGeom prst="rect">
            <a:avLst/>
          </a:prstGeom>
          <a:noFill/>
        </p:spPr>
        <p:txBody>
          <a:bodyPr wrap="none" lIns="0" tIns="0" rIns="0" bIns="0" rtlCol="0" anchor="b"/>
          <a:lstStyle/>
          <a:p>
            <a:pPr marL="0" algn="ctr">
              <a:lnSpc>
                <a:spcPts val="1475"/>
              </a:lnSpc>
              <a:buClrTx/>
              <a:buSzTx/>
              <a:buFontTx/>
              <a:buNone/>
            </a:pPr>
            <a:r>
              <a:rPr lang="en-US" sz="1260" b="1" dirty="0">
                <a:solidFill>
                  <a:schemeClr val="bg1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02.团队协作</a:t>
            </a:r>
            <a:endParaRPr lang="en-US" sz="1260" b="1" dirty="0">
              <a:solidFill>
                <a:schemeClr val="bg1"/>
              </a:solidFill>
              <a:latin typeface="OPPOSans" pitchFamily="34" charset="0"/>
              <a:ea typeface="OPPOSans" pitchFamily="34" charset="-122"/>
              <a:cs typeface="OPPOSans" pitchFamily="34" charset="-120"/>
            </a:endParaRPr>
          </a:p>
        </p:txBody>
      </p:sp>
      <p:sp>
        <p:nvSpPr>
          <p:cNvPr id="25" name="Text 7"/>
          <p:cNvSpPr/>
          <p:nvPr>
            <p:custDataLst>
              <p:tags r:id="rId22"/>
            </p:custDataLst>
          </p:nvPr>
        </p:nvSpPr>
        <p:spPr>
          <a:xfrm>
            <a:off x="6082030" y="1956435"/>
            <a:ext cx="1123950" cy="24695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AI技术可以帮助识别团队中的关键角色和技能缺口，通过智能推荐系统为团队配置最合适的成员，以提高团队的整体研发能力和创新潜力</a:t>
            </a:r>
            <a:endParaRPr lang="en-US" sz="108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6" name="Text 8"/>
          <p:cNvSpPr/>
          <p:nvPr>
            <p:custDataLst>
              <p:tags r:id="rId23"/>
            </p:custDataLst>
          </p:nvPr>
        </p:nvSpPr>
        <p:spPr>
          <a:xfrm>
            <a:off x="7424144" y="1959098"/>
            <a:ext cx="1123754" cy="193966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利用AI驱动的协作工具，如智能会议系统和自动化工作流程，可以提升团队成员之间的沟通效率。AI还可以辅助团队进行知识共享，通过推荐系统将相关知识和经验分享给需要的团队成员</a:t>
            </a:r>
            <a:endParaRPr lang="en-US" sz="108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Text 9"/>
          <p:cNvSpPr/>
          <p:nvPr>
            <p:custDataLst>
              <p:tags r:id="rId24"/>
            </p:custDataLst>
          </p:nvPr>
        </p:nvSpPr>
        <p:spPr>
          <a:xfrm>
            <a:off x="7055398" y="1518504"/>
            <a:ext cx="1125914" cy="32221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75"/>
              </a:lnSpc>
              <a:buNone/>
            </a:pPr>
            <a:endParaRPr lang="en-US" sz="1260" dirty="0"/>
          </a:p>
        </p:txBody>
      </p:sp>
      <p:sp>
        <p:nvSpPr>
          <p:cNvPr id="28" name="Text 10"/>
          <p:cNvSpPr/>
          <p:nvPr>
            <p:custDataLst>
              <p:tags r:id="rId25"/>
            </p:custDataLst>
          </p:nvPr>
        </p:nvSpPr>
        <p:spPr>
          <a:xfrm>
            <a:off x="584114" y="1959098"/>
            <a:ext cx="1123754" cy="193966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AI技术在通信工程的项目管理中，通过敏捷开发方法实现快速迭代和灵活调整</a:t>
            </a:r>
            <a:r>
              <a:rPr lang="zh-CN" altLang="en-US" sz="108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en-US" sz="108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这种模式下，项目被分解为多个小的、可管理的部分，允许团队快速响应市场变化和客户需求，加速产品从概念到市场的转变</a:t>
            </a:r>
            <a:endParaRPr lang="en-US" sz="108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Text 13"/>
          <p:cNvSpPr/>
          <p:nvPr>
            <p:custDataLst>
              <p:tags r:id="rId26"/>
            </p:custDataLst>
          </p:nvPr>
        </p:nvSpPr>
        <p:spPr>
          <a:xfrm>
            <a:off x="3403792" y="2217004"/>
            <a:ext cx="1125914" cy="32221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75"/>
              </a:lnSpc>
              <a:buNone/>
            </a:pPr>
            <a:endParaRPr lang="en-US" sz="1260" dirty="0"/>
          </a:p>
        </p:txBody>
      </p:sp>
      <p:sp>
        <p:nvSpPr>
          <p:cNvPr id="32" name="Text 14"/>
          <p:cNvSpPr/>
          <p:nvPr>
            <p:custDataLst>
              <p:tags r:id="rId27"/>
            </p:custDataLst>
          </p:nvPr>
        </p:nvSpPr>
        <p:spPr>
          <a:xfrm>
            <a:off x="495034" y="3383499"/>
            <a:ext cx="1125914" cy="32221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75"/>
              </a:lnSpc>
              <a:buNone/>
            </a:pPr>
            <a:endParaRPr lang="en-US" sz="1260" dirty="0"/>
          </a:p>
        </p:txBody>
      </p:sp>
      <p:sp>
        <p:nvSpPr>
          <p:cNvPr id="34" name="Text 16"/>
          <p:cNvSpPr/>
          <p:nvPr>
            <p:custDataLst>
              <p:tags r:id="rId28"/>
            </p:custDataLst>
          </p:nvPr>
        </p:nvSpPr>
        <p:spPr>
          <a:xfrm>
            <a:off x="1247775" y="1365885"/>
            <a:ext cx="1125855" cy="3225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sz="1260" b="1" dirty="0">
                <a:solidFill>
                  <a:schemeClr val="bg1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01.项目管理</a:t>
            </a:r>
            <a:endParaRPr lang="en-US" sz="1260" b="1" dirty="0">
              <a:solidFill>
                <a:schemeClr val="bg1"/>
              </a:solidFill>
              <a:latin typeface="OPPOSans" pitchFamily="34" charset="0"/>
              <a:ea typeface="OPPOSans" pitchFamily="34" charset="-122"/>
              <a:cs typeface="OPPOSans" pitchFamily="34" charset="-120"/>
            </a:endParaRPr>
          </a:p>
        </p:txBody>
      </p:sp>
      <p:sp>
        <p:nvSpPr>
          <p:cNvPr id="35" name="Text 17"/>
          <p:cNvSpPr/>
          <p:nvPr>
            <p:custDataLst>
              <p:tags r:id="rId29"/>
            </p:custDataLst>
          </p:nvPr>
        </p:nvSpPr>
        <p:spPr>
          <a:xfrm>
            <a:off x="3451228" y="1959098"/>
            <a:ext cx="1123754" cy="193966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AI技术可以帮助识别团队中的关键角色和技能缺口，通过智能推荐系统为团队配置最合适的成员，提升团队成     员之间的沟通效率</a:t>
            </a:r>
            <a:endParaRPr lang="en-US" sz="108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ctr">
              <a:lnSpc>
                <a:spcPts val="1265"/>
              </a:lnSpc>
              <a:buNone/>
            </a:pPr>
            <a:endParaRPr lang="zh-CN" altLang="en-US" sz="1080" dirty="0"/>
          </a:p>
        </p:txBody>
      </p:sp>
      <p:sp>
        <p:nvSpPr>
          <p:cNvPr id="36" name="Text 18"/>
          <p:cNvSpPr/>
          <p:nvPr>
            <p:custDataLst>
              <p:tags r:id="rId30"/>
            </p:custDataLst>
          </p:nvPr>
        </p:nvSpPr>
        <p:spPr>
          <a:xfrm>
            <a:off x="1867715" y="1959098"/>
            <a:ext cx="1123754" cy="193966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借助AI的数据分析能力，项目管理可以消除浪费、优化流程，实现资源的高效利用。精益管理注重价值流的优化，通过AI对项目  流程的监控和预测，减少不必要的步骤，提高项目交付的效率和质量</a:t>
            </a:r>
            <a:endParaRPr lang="en-US" sz="1080" dirty="0"/>
          </a:p>
        </p:txBody>
      </p:sp>
      <p:pic>
        <p:nvPicPr>
          <p:cNvPr id="37" name="Image 14" descr="preencoded.png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966460" y="1338580"/>
            <a:ext cx="2669540" cy="347980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6757670" y="1366520"/>
            <a:ext cx="1327785" cy="2578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ts val="1475"/>
              </a:lnSpc>
              <a:buClrTx/>
              <a:buSzTx/>
              <a:buFontTx/>
            </a:pPr>
            <a:r>
              <a:rPr lang="en-US" sz="1260" b="1" dirty="0">
                <a:solidFill>
                  <a:schemeClr val="bg1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03.知识管理</a:t>
            </a:r>
            <a:endParaRPr lang="en-US" sz="1260" b="1" dirty="0">
              <a:solidFill>
                <a:schemeClr val="bg1"/>
              </a:solidFill>
              <a:latin typeface="OPPOSans" pitchFamily="34" charset="0"/>
              <a:ea typeface="OPPOSans" pitchFamily="34" charset="-122"/>
              <a:cs typeface="OPPOSans" pitchFamily="34" charset="-12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680585" y="1905635"/>
            <a:ext cx="1183005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8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利用AI驱动的协作工具，如智能会议系统和自动化工作流程，可以提升团队成员之间的沟通效率。AI还可以辅助团队进行知识共享，通过推荐系统将相关知识和经验分享给需要的团队成员</a:t>
            </a:r>
            <a:endParaRPr lang="zh-CN" altLang="en-US" sz="108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875" y="93057"/>
            <a:ext cx="9144000" cy="51428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5344" y="1042225"/>
            <a:ext cx="3120683" cy="31197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570" y="1771869"/>
            <a:ext cx="1711625" cy="1711096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342261" y="3182179"/>
            <a:ext cx="783057" cy="3543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PART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986937" y="1583574"/>
            <a:ext cx="1420020" cy="18288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930"/>
              </a:lnSpc>
              <a:buNone/>
            </a:pPr>
            <a:r>
              <a:rPr lang="en-US" sz="11970" dirty="0">
                <a:solidFill>
                  <a:srgbClr val="FFFFFF"/>
                </a:solidFill>
                <a:latin typeface="Agency FB" panose="020B0503020202020204" pitchFamily="34" charset="0"/>
                <a:ea typeface="Agency FB" panose="020B0503020202020204" pitchFamily="34" charset="-122"/>
                <a:cs typeface="Agency FB" panose="020B0503020202020204" pitchFamily="34" charset="-120"/>
              </a:rPr>
              <a:t>04</a:t>
            </a:r>
            <a:endParaRPr lang="en-US" sz="11970" dirty="0"/>
          </a:p>
        </p:txBody>
      </p:sp>
      <p:sp>
        <p:nvSpPr>
          <p:cNvPr id="16" name="Text 6"/>
          <p:cNvSpPr/>
          <p:nvPr/>
        </p:nvSpPr>
        <p:spPr>
          <a:xfrm>
            <a:off x="4582352" y="1955252"/>
            <a:ext cx="1783080" cy="48577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790"/>
              </a:lnSpc>
              <a:buNone/>
            </a:pPr>
            <a:r>
              <a:rPr lang="zh-CN" altLang="en-US" sz="351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应用</a:t>
            </a:r>
            <a:r>
              <a:rPr lang="en-US" sz="351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</a:t>
            </a:r>
            <a:endParaRPr lang="en-US" sz="3510" dirty="0"/>
          </a:p>
        </p:txBody>
      </p:sp>
      <p:sp>
        <p:nvSpPr>
          <p:cNvPr id="28" name="文本框 27"/>
          <p:cNvSpPr txBox="1"/>
          <p:nvPr/>
        </p:nvSpPr>
        <p:spPr>
          <a:xfrm>
            <a:off x="4706620" y="2705735"/>
            <a:ext cx="3911600" cy="292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语音识别与自然语言处理应用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706620" y="3004820"/>
            <a:ext cx="31242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情感分析与个性化交互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276090" y="3265805"/>
            <a:ext cx="2821305" cy="2800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ctr">
              <a:lnSpc>
                <a:spcPts val="1475"/>
              </a:lnSpc>
              <a:buNone/>
            </a:pPr>
            <a:r>
              <a:rPr lang="en-US" sz="14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" pitchFamily="34" charset="-120"/>
                <a:sym typeface="+mn-ea"/>
              </a:rPr>
              <a:t>超高清视频传输与优化</a:t>
            </a:r>
            <a:endParaRPr lang="en-US" altLang="en-US" sz="1400" dirty="0"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POSans" pitchFamily="34" charset="-120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95495" y="3526790"/>
            <a:ext cx="2159000" cy="2800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ctr">
              <a:lnSpc>
                <a:spcPts val="1475"/>
              </a:lnSpc>
              <a:buNone/>
            </a:pPr>
            <a:r>
              <a:rPr lang="en-US" sz="14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" pitchFamily="34" charset="-120"/>
                <a:sym typeface="+mn-ea"/>
              </a:rPr>
              <a:t>智能家庭与物联网控制</a:t>
            </a:r>
            <a:endParaRPr lang="en-US" altLang="en-US" sz="1400" dirty="0"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POSans" pitchFamily="34" charset="-120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06620" y="3813175"/>
            <a:ext cx="20764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4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" pitchFamily="34" charset="-120"/>
                <a:sym typeface="+mn-ea"/>
              </a:rPr>
              <a:t>网络切片自动化</a:t>
            </a:r>
            <a:endParaRPr lang="en-US" altLang="en-US" sz="1400" dirty="0"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POSans" pitchFamily="34" charset="-12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595495" y="4126230"/>
            <a:ext cx="1943100" cy="2800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ctr">
              <a:lnSpc>
                <a:spcPts val="1475"/>
              </a:lnSpc>
              <a:buNone/>
            </a:pPr>
            <a:r>
              <a:rPr lang="en-US" sz="14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" pitchFamily="34" charset="-120"/>
                <a:sym typeface="+mn-ea"/>
              </a:rPr>
              <a:t>应急通信与灾害管理</a:t>
            </a:r>
            <a:endParaRPr lang="en-US" altLang="en-US" sz="1400" dirty="0">
              <a:solidFill>
                <a:schemeClr val="tx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POSans" pitchFamily="34" charset="-120"/>
              <a:sym typeface="+mn-ea"/>
            </a:endParaRPr>
          </a:p>
        </p:txBody>
      </p:sp>
      <p:pic>
        <p:nvPicPr>
          <p:cNvPr id="36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03961" y="3095236"/>
            <a:ext cx="124495" cy="124436"/>
          </a:xfrm>
          <a:prstGeom prst="rect">
            <a:avLst/>
          </a:prstGeom>
        </p:spPr>
      </p:pic>
      <p:pic>
        <p:nvPicPr>
          <p:cNvPr id="37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04596" y="3527036"/>
            <a:ext cx="124495" cy="124436"/>
          </a:xfrm>
          <a:prstGeom prst="rect">
            <a:avLst/>
          </a:prstGeom>
        </p:spPr>
      </p:pic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03961" y="2803136"/>
            <a:ext cx="124495" cy="124436"/>
          </a:xfrm>
          <a:prstGeom prst="rect">
            <a:avLst/>
          </a:prstGeom>
        </p:spPr>
      </p:pic>
      <p:pic>
        <p:nvPicPr>
          <p:cNvPr id="39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03961" y="3920101"/>
            <a:ext cx="124495" cy="1244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"/>
            <a:ext cx="9144000" cy="51428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3893" y="561813"/>
            <a:ext cx="1725118" cy="299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24993" y="561813"/>
            <a:ext cx="1507052" cy="2992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9583" y="1511253"/>
            <a:ext cx="8124834" cy="212174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33302" y="1440185"/>
            <a:ext cx="187077" cy="187037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33180" y="1440185"/>
            <a:ext cx="187077" cy="187037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84256" y="1440185"/>
            <a:ext cx="187077" cy="187037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33525" y="3522079"/>
            <a:ext cx="186705" cy="187037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132883" y="3522079"/>
            <a:ext cx="187672" cy="187037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784628" y="3522079"/>
            <a:ext cx="186705" cy="187037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3290935" y="420499"/>
            <a:ext cx="2598691" cy="3086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140"/>
              </a:lnSpc>
              <a:buNone/>
            </a:pPr>
            <a:r>
              <a:rPr lang="en-US" sz="198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应用创新</a:t>
            </a:r>
            <a:endParaRPr lang="en-US" sz="1980" dirty="0"/>
          </a:p>
        </p:txBody>
      </p:sp>
      <p:sp>
        <p:nvSpPr>
          <p:cNvPr id="14" name="Text 1"/>
          <p:cNvSpPr/>
          <p:nvPr/>
        </p:nvSpPr>
        <p:spPr>
          <a:xfrm>
            <a:off x="3203885" y="1145990"/>
            <a:ext cx="205465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70C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超高清视频传输与优化</a:t>
            </a:r>
            <a:endParaRPr lang="en-US" sz="1260" dirty="0"/>
          </a:p>
        </p:txBody>
      </p:sp>
      <p:sp>
        <p:nvSpPr>
          <p:cNvPr id="15" name="Text 2"/>
          <p:cNvSpPr/>
          <p:nvPr/>
        </p:nvSpPr>
        <p:spPr>
          <a:xfrm>
            <a:off x="599532" y="1145990"/>
            <a:ext cx="205465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70C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语音识别与自然语言处理应用</a:t>
            </a:r>
            <a:endParaRPr lang="en-US" sz="1260" dirty="0"/>
          </a:p>
        </p:txBody>
      </p:sp>
      <p:sp>
        <p:nvSpPr>
          <p:cNvPr id="16" name="Text 3"/>
          <p:cNvSpPr/>
          <p:nvPr/>
        </p:nvSpPr>
        <p:spPr>
          <a:xfrm>
            <a:off x="5850100" y="1705793"/>
            <a:ext cx="2052497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AI结合智能家居设备，自动调节家居环境，管理家电设备，提升居住舒适度和能源效率。</a:t>
            </a:r>
            <a:endParaRPr lang="en-US" sz="1080" dirty="0"/>
          </a:p>
        </p:txBody>
      </p:sp>
      <p:sp>
        <p:nvSpPr>
          <p:cNvPr id="17" name="Text 4"/>
          <p:cNvSpPr/>
          <p:nvPr/>
        </p:nvSpPr>
        <p:spPr>
          <a:xfrm>
            <a:off x="600612" y="3787687"/>
            <a:ext cx="2052497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AI通过分析用户的语言、表情等多模态信息，理解用户情绪和需求，提供个性化的交互体验。</a:t>
            </a:r>
            <a:endParaRPr lang="en-US" sz="1080" dirty="0"/>
          </a:p>
        </p:txBody>
      </p:sp>
      <p:sp>
        <p:nvSpPr>
          <p:cNvPr id="18" name="Text 5"/>
          <p:cNvSpPr/>
          <p:nvPr/>
        </p:nvSpPr>
        <p:spPr>
          <a:xfrm>
            <a:off x="3204964" y="3787687"/>
            <a:ext cx="2052497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AI根据不同业务场景需求，自动配置和优化网络切片，提供定制化网络服务。</a:t>
            </a:r>
            <a:endParaRPr lang="en-US" sz="1080" dirty="0"/>
          </a:p>
        </p:txBody>
      </p:sp>
      <p:sp>
        <p:nvSpPr>
          <p:cNvPr id="19" name="Text 6"/>
          <p:cNvSpPr/>
          <p:nvPr/>
        </p:nvSpPr>
        <p:spPr>
          <a:xfrm>
            <a:off x="599532" y="3227883"/>
            <a:ext cx="205465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70C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情感分析与个性化交互</a:t>
            </a:r>
            <a:endParaRPr lang="en-US" sz="1260" dirty="0"/>
          </a:p>
        </p:txBody>
      </p:sp>
      <p:sp>
        <p:nvSpPr>
          <p:cNvPr id="20" name="Text 7"/>
          <p:cNvSpPr/>
          <p:nvPr/>
        </p:nvSpPr>
        <p:spPr>
          <a:xfrm>
            <a:off x="5849020" y="1145990"/>
            <a:ext cx="205465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70C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智能家庭与物联网控制</a:t>
            </a:r>
            <a:endParaRPr lang="en-US" sz="1260" dirty="0"/>
          </a:p>
        </p:txBody>
      </p:sp>
      <p:sp>
        <p:nvSpPr>
          <p:cNvPr id="21" name="Text 8"/>
          <p:cNvSpPr/>
          <p:nvPr/>
        </p:nvSpPr>
        <p:spPr>
          <a:xfrm>
            <a:off x="600612" y="1705793"/>
            <a:ext cx="2052497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AI应用于语音助手，使用户可以通过语音命令发送信息、拨打电话、查询信息等，提高了交互的便捷性。</a:t>
            </a:r>
            <a:endParaRPr lang="en-US" sz="1080" dirty="0"/>
          </a:p>
        </p:txBody>
      </p:sp>
      <p:sp>
        <p:nvSpPr>
          <p:cNvPr id="22" name="Text 9"/>
          <p:cNvSpPr/>
          <p:nvPr/>
        </p:nvSpPr>
        <p:spPr>
          <a:xfrm>
            <a:off x="3203885" y="3227883"/>
            <a:ext cx="205465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70C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网络切片自动化</a:t>
            </a:r>
            <a:endParaRPr lang="en-US" sz="1260" dirty="0"/>
          </a:p>
        </p:txBody>
      </p:sp>
      <p:sp>
        <p:nvSpPr>
          <p:cNvPr id="23" name="Text 10"/>
          <p:cNvSpPr/>
          <p:nvPr/>
        </p:nvSpPr>
        <p:spPr>
          <a:xfrm>
            <a:off x="5849020" y="3227883"/>
            <a:ext cx="205465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75"/>
              </a:lnSpc>
              <a:buNone/>
            </a:pPr>
            <a:r>
              <a:rPr lang="en-US" sz="1260" b="1" dirty="0">
                <a:solidFill>
                  <a:srgbClr val="0070C0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应急通信与灾害管理</a:t>
            </a:r>
            <a:endParaRPr lang="en-US" sz="1260" dirty="0"/>
          </a:p>
        </p:txBody>
      </p:sp>
      <p:sp>
        <p:nvSpPr>
          <p:cNvPr id="24" name="Text 11"/>
          <p:cNvSpPr/>
          <p:nvPr/>
        </p:nvSpPr>
        <p:spPr>
          <a:xfrm>
            <a:off x="5850100" y="3787687"/>
            <a:ext cx="2052497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AI辅助的通信系统在紧急情况下快速评估网络状况，优先保障关键通信需求，协助救援队伍高效响应。</a:t>
            </a:r>
            <a:endParaRPr lang="en-US" sz="1080" dirty="0"/>
          </a:p>
        </p:txBody>
      </p:sp>
      <p:sp>
        <p:nvSpPr>
          <p:cNvPr id="25" name="Text 12"/>
          <p:cNvSpPr/>
          <p:nvPr/>
        </p:nvSpPr>
        <p:spPr>
          <a:xfrm>
            <a:off x="3204964" y="1705793"/>
            <a:ext cx="2052497" cy="8316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5"/>
              </a:lnSpc>
              <a:buNone/>
            </a:pP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结合视频压缩技术和画质增强技术，在有限带宽下传输高质量视频内容，优化观看体验。</a:t>
            </a:r>
            <a:endParaRPr lang="en-US" sz="10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92"/>
            <a:ext cx="9144000" cy="51428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9159" y="1042225"/>
            <a:ext cx="3120683" cy="31197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570" y="1771869"/>
            <a:ext cx="1711625" cy="1711096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342261" y="3182179"/>
            <a:ext cx="783057" cy="3543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PART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986937" y="1583574"/>
            <a:ext cx="1420020" cy="18288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930"/>
              </a:lnSpc>
              <a:buNone/>
            </a:pPr>
            <a:r>
              <a:rPr lang="en-US" sz="11970" dirty="0">
                <a:solidFill>
                  <a:srgbClr val="FFFFFF"/>
                </a:solidFill>
                <a:latin typeface="Agency FB" panose="020B0503020202020204" pitchFamily="34" charset="0"/>
                <a:ea typeface="Agency FB" panose="020B0503020202020204" pitchFamily="34" charset="-122"/>
                <a:cs typeface="Agency FB" panose="020B0503020202020204" pitchFamily="34" charset="-120"/>
              </a:rPr>
              <a:t>05</a:t>
            </a:r>
            <a:endParaRPr lang="en-US" sz="11970" dirty="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63676" y="2790436"/>
            <a:ext cx="124495" cy="124436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13349" y="2790436"/>
            <a:ext cx="124496" cy="124436"/>
          </a:xfrm>
          <a:prstGeom prst="rect">
            <a:avLst/>
          </a:prstGeom>
        </p:spPr>
      </p:pic>
      <p:pic>
        <p:nvPicPr>
          <p:cNvPr id="10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63676" y="3018965"/>
            <a:ext cx="124495" cy="124436"/>
          </a:xfrm>
          <a:prstGeom prst="rect">
            <a:avLst/>
          </a:prstGeom>
        </p:spPr>
      </p:pic>
      <p:sp>
        <p:nvSpPr>
          <p:cNvPr id="11" name="Text 2"/>
          <p:cNvSpPr/>
          <p:nvPr>
            <p:custDataLst>
              <p:tags r:id="rId15"/>
            </p:custDataLst>
          </p:nvPr>
        </p:nvSpPr>
        <p:spPr>
          <a:xfrm>
            <a:off x="4832931" y="2742303"/>
            <a:ext cx="899630" cy="199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en-US" sz="1200" b="1" dirty="0">
                <a:solidFill>
                  <a:srgbClr val="0038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AI</a:t>
            </a:r>
            <a:r>
              <a:rPr lang="zh-CN" altLang="en-US" sz="1200" b="1" dirty="0">
                <a:solidFill>
                  <a:srgbClr val="0038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技术</a:t>
            </a:r>
            <a:r>
              <a:rPr lang="zh-CN" altLang="en-US" sz="1200" b="1" dirty="0">
                <a:solidFill>
                  <a:srgbClr val="0038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应用</a:t>
            </a:r>
            <a:endParaRPr lang="zh-CN" altLang="en-US" sz="1200" b="1" dirty="0">
              <a:solidFill>
                <a:srgbClr val="0038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2" name="Text 3"/>
          <p:cNvSpPr/>
          <p:nvPr>
            <p:custDataLst>
              <p:tags r:id="rId16"/>
            </p:custDataLst>
          </p:nvPr>
        </p:nvSpPr>
        <p:spPr>
          <a:xfrm>
            <a:off x="6165413" y="2943990"/>
            <a:ext cx="899630" cy="199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200" b="1" dirty="0">
                <a:solidFill>
                  <a:srgbClr val="0038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未来角色</a:t>
            </a:r>
            <a:endParaRPr lang="zh-CN" altLang="en-US" sz="1200" b="1" dirty="0">
              <a:solidFill>
                <a:srgbClr val="0038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3" name="Text 4"/>
          <p:cNvSpPr/>
          <p:nvPr>
            <p:custDataLst>
              <p:tags r:id="rId17"/>
            </p:custDataLst>
          </p:nvPr>
        </p:nvSpPr>
        <p:spPr>
          <a:xfrm>
            <a:off x="4832931" y="2970836"/>
            <a:ext cx="899630" cy="199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200" b="1" dirty="0">
                <a:solidFill>
                  <a:srgbClr val="0038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社会信息化</a:t>
            </a:r>
            <a:endParaRPr lang="zh-CN" altLang="en-US" sz="1200" b="1" dirty="0">
              <a:solidFill>
                <a:srgbClr val="0038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4" name="Text 5"/>
          <p:cNvSpPr/>
          <p:nvPr>
            <p:custDataLst>
              <p:tags r:id="rId18"/>
            </p:custDataLst>
          </p:nvPr>
        </p:nvSpPr>
        <p:spPr>
          <a:xfrm>
            <a:off x="6165215" y="2742565"/>
            <a:ext cx="1140460" cy="199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55"/>
              </a:lnSpc>
              <a:buNone/>
            </a:pPr>
            <a:r>
              <a:rPr lang="zh-CN" altLang="en-US" sz="1200" b="1" dirty="0">
                <a:solidFill>
                  <a:srgbClr val="0038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通讯网络</a:t>
            </a:r>
            <a:r>
              <a:rPr lang="zh-CN" altLang="en-US" sz="1200" b="1" dirty="0">
                <a:solidFill>
                  <a:srgbClr val="0038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效率</a:t>
            </a:r>
            <a:endParaRPr lang="zh-CN" altLang="en-US" sz="1200" b="1" dirty="0">
              <a:solidFill>
                <a:srgbClr val="0038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pic>
        <p:nvPicPr>
          <p:cNvPr id="15" name="Image 7" descr="preencoded.png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813349" y="3018965"/>
            <a:ext cx="124496" cy="124436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4582352" y="1955252"/>
            <a:ext cx="891540" cy="48577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790"/>
              </a:lnSpc>
              <a:buNone/>
            </a:pPr>
            <a:r>
              <a:rPr lang="zh-CN" altLang="en-US" sz="351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总结</a:t>
            </a:r>
            <a:endParaRPr lang="zh-CN" altLang="en-US" sz="351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0" y="-288"/>
            <a:ext cx="9144000" cy="51428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3893" y="561813"/>
            <a:ext cx="1725118" cy="299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24993" y="561813"/>
            <a:ext cx="1507052" cy="2992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72952" y="1884505"/>
            <a:ext cx="1712581" cy="112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80322" y="1884505"/>
            <a:ext cx="1712581" cy="1122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60343" y="1884505"/>
            <a:ext cx="1839930" cy="112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855369" y="1620051"/>
            <a:ext cx="556260" cy="54081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848475" y="1620051"/>
            <a:ext cx="556260" cy="54081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863215" y="1620051"/>
            <a:ext cx="556260" cy="54081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33914" y="1620052"/>
            <a:ext cx="556260" cy="540810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3291205" y="420370"/>
            <a:ext cx="272478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40"/>
              </a:lnSpc>
              <a:buNone/>
            </a:pPr>
            <a:r>
              <a:rPr lang="en-US" sz="1980" b="1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             总结</a:t>
            </a:r>
            <a:endParaRPr lang="en-US" sz="1980" dirty="0"/>
          </a:p>
        </p:txBody>
      </p:sp>
      <p:sp>
        <p:nvSpPr>
          <p:cNvPr id="14" name="Text 1"/>
          <p:cNvSpPr/>
          <p:nvPr>
            <p:custDataLst>
              <p:tags r:id="rId29"/>
            </p:custDataLst>
          </p:nvPr>
        </p:nvSpPr>
        <p:spPr>
          <a:xfrm>
            <a:off x="986790" y="2633345"/>
            <a:ext cx="1592580" cy="13944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AI技术在通信工程领域的应用是多方面的，推动了技术的发展。</a:t>
            </a:r>
            <a:endParaRPr lang="en-US" sz="1600" dirty="0"/>
          </a:p>
        </p:txBody>
      </p:sp>
      <p:sp>
        <p:nvSpPr>
          <p:cNvPr id="16" name="Text 3"/>
          <p:cNvSpPr/>
          <p:nvPr>
            <p:custDataLst>
              <p:tags r:id="rId30"/>
            </p:custDataLst>
          </p:nvPr>
        </p:nvSpPr>
        <p:spPr>
          <a:xfrm>
            <a:off x="6964888" y="2140253"/>
            <a:ext cx="159234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b="1" dirty="0">
                <a:solidFill>
                  <a:srgbClr val="2F2F2F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未来角色</a:t>
            </a:r>
            <a:endParaRPr lang="en-US" dirty="0"/>
          </a:p>
        </p:txBody>
      </p:sp>
      <p:sp>
        <p:nvSpPr>
          <p:cNvPr id="17" name="Text 4"/>
          <p:cNvSpPr/>
          <p:nvPr>
            <p:custDataLst>
              <p:tags r:id="rId31"/>
            </p:custDataLst>
          </p:nvPr>
        </p:nvSpPr>
        <p:spPr>
          <a:xfrm>
            <a:off x="6985843" y="2587993"/>
            <a:ext cx="1592347" cy="11330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预计AI将在通信工程领域扮演越来越关键的角色</a:t>
            </a: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。</a:t>
            </a:r>
            <a:endParaRPr lang="en-US" sz="1080" dirty="0"/>
          </a:p>
        </p:txBody>
      </p:sp>
      <p:sp>
        <p:nvSpPr>
          <p:cNvPr id="18" name="Text 5"/>
          <p:cNvSpPr/>
          <p:nvPr>
            <p:custDataLst>
              <p:tags r:id="rId32"/>
            </p:custDataLst>
          </p:nvPr>
        </p:nvSpPr>
        <p:spPr>
          <a:xfrm>
            <a:off x="2959398" y="2633285"/>
            <a:ext cx="1592347" cy="108776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AI技术提高了通信网络的效率，降低了运维成本</a:t>
            </a:r>
            <a:r>
              <a:rPr lang="en-US" sz="108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。</a:t>
            </a:r>
            <a:endParaRPr lang="en-US" sz="1080" dirty="0"/>
          </a:p>
        </p:txBody>
      </p:sp>
      <p:sp>
        <p:nvSpPr>
          <p:cNvPr id="19" name="Text 6"/>
          <p:cNvSpPr/>
          <p:nvPr>
            <p:custDataLst>
              <p:tags r:id="rId33"/>
            </p:custDataLst>
          </p:nvPr>
        </p:nvSpPr>
        <p:spPr>
          <a:xfrm>
            <a:off x="945783" y="2180610"/>
            <a:ext cx="159234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b="1" dirty="0">
                <a:solidFill>
                  <a:srgbClr val="2F2F2F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AI技术应用</a:t>
            </a:r>
            <a:endParaRPr lang="en-US" dirty="0"/>
          </a:p>
        </p:txBody>
      </p:sp>
      <p:sp>
        <p:nvSpPr>
          <p:cNvPr id="20" name="Text 7"/>
          <p:cNvSpPr/>
          <p:nvPr>
            <p:custDataLst>
              <p:tags r:id="rId34"/>
            </p:custDataLst>
          </p:nvPr>
        </p:nvSpPr>
        <p:spPr>
          <a:xfrm>
            <a:off x="4972229" y="2237949"/>
            <a:ext cx="159234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b="1" dirty="0">
                <a:solidFill>
                  <a:srgbClr val="2F2F2F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促进社会信息化</a:t>
            </a:r>
            <a:endParaRPr lang="en-US" dirty="0"/>
          </a:p>
        </p:txBody>
      </p:sp>
      <p:sp>
        <p:nvSpPr>
          <p:cNvPr id="21" name="Text 8"/>
          <p:cNvSpPr/>
          <p:nvPr>
            <p:custDataLst>
              <p:tags r:id="rId35"/>
            </p:custDataLst>
          </p:nvPr>
        </p:nvSpPr>
        <p:spPr>
          <a:xfrm>
            <a:off x="2979718" y="2237616"/>
            <a:ext cx="1592346" cy="2514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5"/>
              </a:lnSpc>
              <a:buNone/>
            </a:pPr>
            <a:r>
              <a:rPr lang="en-US" b="1" dirty="0">
                <a:solidFill>
                  <a:srgbClr val="2F2F2F"/>
                </a:solidFill>
                <a:latin typeface="OPPOSans" pitchFamily="34" charset="0"/>
                <a:ea typeface="OPPOSans" pitchFamily="34" charset="-122"/>
                <a:cs typeface="OPPOSans" pitchFamily="34" charset="-120"/>
              </a:rPr>
              <a:t>提高通信网络效率</a:t>
            </a:r>
            <a:endParaRPr lang="en-US" dirty="0"/>
          </a:p>
        </p:txBody>
      </p:sp>
      <p:sp>
        <p:nvSpPr>
          <p:cNvPr id="22" name="Text 9"/>
          <p:cNvSpPr/>
          <p:nvPr>
            <p:custDataLst>
              <p:tags r:id="rId36"/>
            </p:custDataLst>
          </p:nvPr>
        </p:nvSpPr>
        <p:spPr>
          <a:xfrm>
            <a:off x="4931589" y="2633619"/>
            <a:ext cx="1592347" cy="110589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5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思源黑体CN" pitchFamily="34" charset="0"/>
                <a:ea typeface="思源黑体CN" pitchFamily="34" charset="-122"/>
                <a:cs typeface="思源黑体CN" pitchFamily="34" charset="-120"/>
              </a:rPr>
              <a:t>AI技术在通信工程中的应用促进了社会信息化的发展。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Image 2" descr="https://oss.jianzeppt.com/editablePptPic/isIllustration_2_isShadow_0/090740ec-6ce5-4e19-94e9-8c9df4318f8e_image_d3248e52b16eaf175fa63609887f64a5_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6547"/>
            <a:ext cx="9144000" cy="5142805"/>
          </a:xfrm>
          <a:prstGeom prst="rect">
            <a:avLst/>
          </a:prstGeom>
        </p:spPr>
      </p:pic>
      <p:pic>
        <p:nvPicPr>
          <p:cNvPr id="11" name="Image 8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7246" y="1735286"/>
            <a:ext cx="1409664" cy="1409231"/>
          </a:xfrm>
          <a:prstGeom prst="rect">
            <a:avLst/>
          </a:prstGeom>
        </p:spPr>
      </p:pic>
      <p:pic>
        <p:nvPicPr>
          <p:cNvPr id="12" name="Image 9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77933" y="1406746"/>
            <a:ext cx="2066947" cy="2066311"/>
          </a:xfrm>
          <a:prstGeom prst="rect">
            <a:avLst/>
          </a:prstGeom>
        </p:spPr>
      </p:pic>
      <p:sp>
        <p:nvSpPr>
          <p:cNvPr id="13" name="Text 1"/>
          <p:cNvSpPr/>
          <p:nvPr/>
        </p:nvSpPr>
        <p:spPr>
          <a:xfrm>
            <a:off x="6827389" y="2055006"/>
            <a:ext cx="502920" cy="6604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p>
            <a:pPr marL="0" indent="0" algn="ctr">
              <a:lnSpc>
                <a:spcPts val="5150"/>
              </a:lnSpc>
              <a:buNone/>
            </a:pPr>
            <a:r>
              <a:rPr lang="en-US" sz="4770" dirty="0"/>
              <a:t>AI</a:t>
            </a:r>
            <a:endParaRPr lang="en-US" sz="4770" dirty="0"/>
          </a:p>
        </p:txBody>
      </p:sp>
      <p:sp>
        <p:nvSpPr>
          <p:cNvPr id="6" name="Text 0"/>
          <p:cNvSpPr/>
          <p:nvPr/>
        </p:nvSpPr>
        <p:spPr>
          <a:xfrm>
            <a:off x="857562" y="1162491"/>
            <a:ext cx="4630957" cy="831633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l">
              <a:lnSpc>
                <a:spcPts val="5735"/>
              </a:lnSpc>
              <a:buNone/>
            </a:pPr>
            <a:endParaRPr lang="en-US" sz="5310" dirty="0"/>
          </a:p>
        </p:txBody>
      </p:sp>
      <p:sp>
        <p:nvSpPr>
          <p:cNvPr id="2" name="Text 0"/>
          <p:cNvSpPr/>
          <p:nvPr/>
        </p:nvSpPr>
        <p:spPr>
          <a:xfrm>
            <a:off x="303207" y="194751"/>
            <a:ext cx="4630957" cy="831633"/>
          </a:xfrm>
          <a:prstGeom prst="rect">
            <a:avLst/>
          </a:prstGeom>
          <a:noFill/>
        </p:spPr>
        <p:txBody>
          <a:bodyPr wrap="none" lIns="0" tIns="0" rIns="0" bIns="0" rtlCol="0" anchor="t"/>
          <a:p>
            <a:pPr marL="0" indent="0" algn="l">
              <a:lnSpc>
                <a:spcPts val="5735"/>
              </a:lnSpc>
              <a:buNone/>
            </a:pPr>
            <a:r>
              <a:rPr lang="zh-CN" altLang="en-US" sz="531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参考文献</a:t>
            </a:r>
            <a:endParaRPr lang="zh-CN" altLang="en-US" sz="531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2420" y="1204595"/>
            <a:ext cx="4496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85420" y="1077595"/>
            <a:ext cx="449643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[1] 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FU Yusun. Application of artificial intelligence in mobile communication:challenge and practice. Journal on Communications[J], 2020, 41(9): 190-201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[2] 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Frontiers of Information Technology &amp; Electronic Engineering. 2020, 21(10): 1413-1425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[3] 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Yingchang LIANG,Junjie TAN,Dusit Niyato. Overview on intelligent wireless communication technology[J]. Journal on Communications, 2020, 41(7): 1-17.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[4] 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刘军杰</a:t>
            </a: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.  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人工智能在网络故障根因分析中的应用</a:t>
            </a: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 [EB/OL]. (2018-08-27)[2024-5-12].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https://www.zte.com.cn/china/about/magazine/zte-technologies/2018/6-cn/special-topic/Tech-Article-two.html</a:t>
            </a:r>
            <a:endParaRPr lang="zh-CN" altLang="en-US" sz="14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3" name="Image 1" descr="https://oss.jianzeppt.com/editablePptPic/isIllustration_2_isShadow_0/090740ec-6ce5-4e19-94e9-8c9df4318f8e_image_edaf004d69f1f2816633fd404400ee03_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"/>
            <a:ext cx="9144000" cy="5142805"/>
          </a:xfrm>
          <a:prstGeom prst="rect">
            <a:avLst/>
          </a:prstGeom>
        </p:spPr>
      </p:pic>
      <p:pic>
        <p:nvPicPr>
          <p:cNvPr id="4" name="Image 2" descr="https://oss.jianzeppt.com/editablePptPic/isIllustration_2_isShadow_0/090740ec-6ce5-4e19-94e9-8c9df4318f8e_image_d3248e52b16eaf175fa63609887f64a5_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7"/>
            <a:ext cx="9144000" cy="51428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6144" y="1116788"/>
            <a:ext cx="4813793" cy="923039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857562" y="1162491"/>
            <a:ext cx="4630957" cy="8316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735"/>
              </a:lnSpc>
              <a:buNone/>
            </a:pPr>
            <a:r>
              <a:rPr lang="en-US" sz="531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谢谢观看</a:t>
            </a:r>
            <a:endParaRPr lang="en-US" sz="5310" dirty="0"/>
          </a:p>
        </p:txBody>
      </p:sp>
      <p:pic>
        <p:nvPicPr>
          <p:cNvPr id="7" name="Image 4" descr="https://oss.jianzeppt.com/editablePptPic/isIllustration_2_isShadow_0/090740ec-6ce5-4e19-94e9-8c9df4318f8e_image_f68af09f30251ec95bce7fc911398a06_-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2298" y="3339790"/>
            <a:ext cx="391271" cy="367438"/>
          </a:xfrm>
          <a:prstGeom prst="rect">
            <a:avLst/>
          </a:prstGeom>
        </p:spPr>
      </p:pic>
      <p:pic>
        <p:nvPicPr>
          <p:cNvPr id="8" name="Image 5" descr="https://oss.jianzeppt.com/editablePptPic/isIllustration_2_isShadow_0/090740ec-6ce5-4e19-94e9-8c9df4318f8e_image_ee8e18d329555f2314501a3bc73959b0_-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5934" y="3410450"/>
            <a:ext cx="317895" cy="298532"/>
          </a:xfrm>
          <a:prstGeom prst="rect">
            <a:avLst/>
          </a:prstGeom>
        </p:spPr>
      </p:pic>
      <p:pic>
        <p:nvPicPr>
          <p:cNvPr id="9" name="Image 6" descr="https://oss.jianzeppt.com/editablePptPic/isIllustration_2_isShadow_0/090740ec-6ce5-4e19-94e9-8c9df4318f8e_image_f68af09f30251ec95bce7fc911398a06_-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5771" y="710769"/>
            <a:ext cx="391271" cy="367438"/>
          </a:xfrm>
          <a:prstGeom prst="rect">
            <a:avLst/>
          </a:prstGeom>
        </p:spPr>
      </p:pic>
      <p:pic>
        <p:nvPicPr>
          <p:cNvPr id="10" name="Image 7" descr="https://oss.jianzeppt.com/editablePptPic/isIllustration_2_isShadow_0/090740ec-6ce5-4e19-94e9-8c9df4318f8e_image_ee8e18d329555f2314501a3bc73959b0_-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8325" y="2905922"/>
            <a:ext cx="317895" cy="298532"/>
          </a:xfrm>
          <a:prstGeom prst="rect">
            <a:avLst/>
          </a:prstGeom>
        </p:spPr>
      </p:pic>
      <p:pic>
        <p:nvPicPr>
          <p:cNvPr id="11" name="Image 8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7246" y="1735286"/>
            <a:ext cx="1409664" cy="1409231"/>
          </a:xfrm>
          <a:prstGeom prst="rect">
            <a:avLst/>
          </a:prstGeom>
        </p:spPr>
      </p:pic>
      <p:pic>
        <p:nvPicPr>
          <p:cNvPr id="12" name="Image 9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77933" y="1406746"/>
            <a:ext cx="2066947" cy="2066311"/>
          </a:xfrm>
          <a:prstGeom prst="rect">
            <a:avLst/>
          </a:prstGeom>
        </p:spPr>
      </p:pic>
      <p:sp>
        <p:nvSpPr>
          <p:cNvPr id="13" name="Text 1"/>
          <p:cNvSpPr/>
          <p:nvPr/>
        </p:nvSpPr>
        <p:spPr>
          <a:xfrm>
            <a:off x="6827389" y="2055006"/>
            <a:ext cx="502920" cy="6604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4770" dirty="0"/>
              <a:t>AI</a:t>
            </a:r>
            <a:endParaRPr lang="en-US" sz="4770" dirty="0"/>
          </a:p>
        </p:txBody>
      </p:sp>
      <p:sp>
        <p:nvSpPr>
          <p:cNvPr id="14" name="Text 2"/>
          <p:cNvSpPr/>
          <p:nvPr/>
        </p:nvSpPr>
        <p:spPr>
          <a:xfrm>
            <a:off x="852731" y="1899241"/>
            <a:ext cx="1728470" cy="6604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770" dirty="0"/>
              <a:t>Thanks</a:t>
            </a:r>
            <a:endParaRPr lang="en-US" sz="4770" dirty="0"/>
          </a:p>
        </p:txBody>
      </p:sp>
      <p:pic>
        <p:nvPicPr>
          <p:cNvPr id="16" name="Image 11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48097" y="2823397"/>
            <a:ext cx="1449885" cy="386044"/>
          </a:xfrm>
          <a:prstGeom prst="rect">
            <a:avLst/>
          </a:prstGeom>
        </p:spPr>
      </p:pic>
      <p:sp>
        <p:nvSpPr>
          <p:cNvPr id="17" name="Text 3"/>
          <p:cNvSpPr/>
          <p:nvPr/>
        </p:nvSpPr>
        <p:spPr>
          <a:xfrm>
            <a:off x="1060450" y="2786380"/>
            <a:ext cx="1520825" cy="284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6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PPT汇报：某同学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/>
            </a:r>
            <a:endParaRPr 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lnSpc>
                <a:spcPts val="1165"/>
              </a:lnSpc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内容：某同学 某同学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/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/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lnSpc>
                <a:spcPts val="1165"/>
              </a:lnSpc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制作：冯瀚轩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lnSpc>
                <a:spcPts val="1165"/>
              </a:lnSpc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讨论：全体组员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Text 4"/>
          <p:cNvSpPr/>
          <p:nvPr/>
        </p:nvSpPr>
        <p:spPr>
          <a:xfrm>
            <a:off x="1060514" y="3563064"/>
            <a:ext cx="1257062" cy="28465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65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2024</a:t>
            </a:r>
            <a:r>
              <a:rPr lang="en-US" sz="108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年5月21日</a:t>
            </a:r>
            <a:endParaRPr lang="en-US" sz="10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Image 2" descr="https://oss.jianzeppt.com/editablePptPic/isIllustration_2_isShadow_0/090740ec-6ce5-4e19-94e9-8c9df4318f8e_image_d3248e52b16eaf175fa63609887f64a5_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5907"/>
            <a:ext cx="9144000" cy="51428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49605" y="772160"/>
            <a:ext cx="4572000" cy="8267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>
              <a:lnSpc>
                <a:spcPts val="5735"/>
              </a:lnSpc>
              <a:buNone/>
            </a:pPr>
            <a:r>
              <a:rPr lang="zh-CN" altLang="en-US" sz="531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提问环节</a:t>
            </a:r>
            <a:endParaRPr lang="zh-CN" altLang="en-US" sz="531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  <a:sym typeface="+mn-ea"/>
            </a:endParaRPr>
          </a:p>
        </p:txBody>
      </p:sp>
      <p:pic>
        <p:nvPicPr>
          <p:cNvPr id="11" name="Image 8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7246" y="1735286"/>
            <a:ext cx="1409664" cy="1409231"/>
          </a:xfrm>
          <a:prstGeom prst="rect">
            <a:avLst/>
          </a:prstGeom>
        </p:spPr>
      </p:pic>
      <p:pic>
        <p:nvPicPr>
          <p:cNvPr id="12" name="Image 9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77933" y="1406746"/>
            <a:ext cx="2066947" cy="2066311"/>
          </a:xfrm>
          <a:prstGeom prst="rect">
            <a:avLst/>
          </a:prstGeom>
        </p:spPr>
      </p:pic>
      <p:sp>
        <p:nvSpPr>
          <p:cNvPr id="13" name="Text 1"/>
          <p:cNvSpPr/>
          <p:nvPr/>
        </p:nvSpPr>
        <p:spPr>
          <a:xfrm>
            <a:off x="6827389" y="2055006"/>
            <a:ext cx="502920" cy="6604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p>
            <a:pPr marL="0" indent="0" algn="ctr">
              <a:lnSpc>
                <a:spcPts val="5150"/>
              </a:lnSpc>
              <a:buNone/>
            </a:pPr>
            <a:r>
              <a:rPr lang="en-US" sz="4770" dirty="0"/>
              <a:t>AI</a:t>
            </a:r>
            <a:endParaRPr lang="en-US" sz="4770" dirty="0"/>
          </a:p>
        </p:txBody>
      </p:sp>
      <p:sp>
        <p:nvSpPr>
          <p:cNvPr id="14" name="Text 2"/>
          <p:cNvSpPr/>
          <p:nvPr/>
        </p:nvSpPr>
        <p:spPr>
          <a:xfrm>
            <a:off x="649531" y="1683976"/>
            <a:ext cx="3097530" cy="6604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p>
            <a:pPr marL="0" indent="0" algn="l">
              <a:lnSpc>
                <a:spcPts val="5150"/>
              </a:lnSpc>
              <a:buNone/>
            </a:pPr>
            <a:r>
              <a:rPr lang="en-US" sz="4770" dirty="0"/>
              <a:t>Q&amp;A session</a:t>
            </a:r>
            <a:endParaRPr lang="en-US" sz="477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2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3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4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5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6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7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8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9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0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1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2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3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4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5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6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7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8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19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20.xml><?xml version="1.0" encoding="utf-8"?>
<p:tagLst xmlns:p="http://schemas.openxmlformats.org/presentationml/2006/main">
  <p:tag name="KSO_WM_DIAGRAM_VIRTUALLY_FRAME" val="{&quot;height&quot;:345.6,&quot;left&quot;:351.55503937007876,&quot;top&quot;:29.7,&quot;width&quot;:246.24417322834637}"/>
</p:tagLst>
</file>

<file path=ppt/tags/tag21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22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23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24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25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26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27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28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29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30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31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32.xml><?xml version="1.0" encoding="utf-8"?>
<p:tagLst xmlns:p="http://schemas.openxmlformats.org/presentationml/2006/main">
  <p:tag name="KSO_WM_DIAGRAM_VIRTUALLY_FRAME" val="{&quot;height&quot;:302.5610236220473,&quot;left&quot;:236.58196850393705,&quot;top&quot;:78.05220472440945,&quot;width&quot;:483.433149606299}"/>
</p:tagLst>
</file>

<file path=ppt/tags/tag33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34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35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36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37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38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39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0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1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2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3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4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5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6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7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8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49.xml><?xml version="1.0" encoding="utf-8"?>
<p:tagLst xmlns:p="http://schemas.openxmlformats.org/presentationml/2006/main">
  <p:tag name="KSO_WM_DIAGRAM_VIRTUALLY_FRAME" val="{&quot;height&quot;:340.9535433070866,&quot;left&quot;:35.343228346456684,&quot;top&quot;:103.53543307086613,&quot;width&quot;:644.9067716535434}"/>
</p:tagLst>
</file>

<file path=ppt/tags/tag50.xml><?xml version="1.0" encoding="utf-8"?>
<p:tagLst xmlns:p="http://schemas.openxmlformats.org/presentationml/2006/main">
  <p:tag name="KSO_WM_DIAGRAM_VIRTUALLY_FRAME" val="{&quot;height&quot;:66.18086614173225,&quot;left&quot;:380.5457480314961,&quot;top&quot;:215.92937007874016,&quot;width&quot;:194.7042519685039}"/>
</p:tagLst>
</file>

<file path=ppt/tags/tag51.xml><?xml version="1.0" encoding="utf-8"?>
<p:tagLst xmlns:p="http://schemas.openxmlformats.org/presentationml/2006/main">
  <p:tag name="KSO_WM_DIAGRAM_VIRTUALLY_FRAME" val="{&quot;height&quot;:66.18086614173225,&quot;left&quot;:380.5457480314961,&quot;top&quot;:215.92937007874016,&quot;width&quot;:194.7042519685039}"/>
</p:tagLst>
</file>

<file path=ppt/tags/tag52.xml><?xml version="1.0" encoding="utf-8"?>
<p:tagLst xmlns:p="http://schemas.openxmlformats.org/presentationml/2006/main">
  <p:tag name="KSO_WM_DIAGRAM_VIRTUALLY_FRAME" val="{&quot;height&quot;:66.18086614173225,&quot;left&quot;:380.5457480314961,&quot;top&quot;:215.92937007874016,&quot;width&quot;:194.7042519685039}"/>
</p:tagLst>
</file>

<file path=ppt/tags/tag53.xml><?xml version="1.0" encoding="utf-8"?>
<p:tagLst xmlns:p="http://schemas.openxmlformats.org/presentationml/2006/main">
  <p:tag name="KSO_WM_DIAGRAM_VIRTUALLY_FRAME" val="{&quot;height&quot;:66.18086614173225,&quot;left&quot;:380.5457480314961,&quot;top&quot;:215.92937007874016,&quot;width&quot;:194.7042519685039}"/>
</p:tagLst>
</file>

<file path=ppt/tags/tag54.xml><?xml version="1.0" encoding="utf-8"?>
<p:tagLst xmlns:p="http://schemas.openxmlformats.org/presentationml/2006/main">
  <p:tag name="KSO_WM_DIAGRAM_VIRTUALLY_FRAME" val="{&quot;height&quot;:66.18086614173225,&quot;left&quot;:380.5457480314961,&quot;top&quot;:215.92937007874016,&quot;width&quot;:194.7042519685039}"/>
</p:tagLst>
</file>

<file path=ppt/tags/tag55.xml><?xml version="1.0" encoding="utf-8"?>
<p:tagLst xmlns:p="http://schemas.openxmlformats.org/presentationml/2006/main">
  <p:tag name="KSO_WM_DIAGRAM_VIRTUALLY_FRAME" val="{&quot;height&quot;:66.18086614173225,&quot;left&quot;:380.5457480314961,&quot;top&quot;:215.92937007874016,&quot;width&quot;:194.7042519685039}"/>
</p:tagLst>
</file>

<file path=ppt/tags/tag56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57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58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59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0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1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2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3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4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5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6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7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8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69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70.xml><?xml version="1.0" encoding="utf-8"?>
<p:tagLst xmlns:p="http://schemas.openxmlformats.org/presentationml/2006/main">
  <p:tag name="KSO_WM_DIAGRAM_VIRTUALLY_FRAME" val="{&quot;height&quot;:272.7850393700788,&quot;left&quot;:65.66251968503937,&quot;top&quot;:67.96307086614175,&quot;width&quot;:608.1355118110237}"/>
</p:tagLst>
</file>

<file path=ppt/tags/tag71.xml><?xml version="1.0" encoding="utf-8"?>
<p:tagLst xmlns:p="http://schemas.openxmlformats.org/presentationml/2006/main">
  <p:tag name="commondata" val="eyJoZGlkIjoiYWI5ZTY5ZGM1ODVjN2I0ODMxNzZkNmFhMTMzMGVkOGI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2757</Words>
  <Application>WPS 演示</Application>
  <PresentationFormat>On-screen Show (16:9)</PresentationFormat>
  <Paragraphs>251</Paragraphs>
  <Slides>16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44" baseType="lpstr">
      <vt:lpstr>Arial</vt:lpstr>
      <vt:lpstr>宋体</vt:lpstr>
      <vt:lpstr>Wingdings</vt:lpstr>
      <vt:lpstr>Agency FB</vt:lpstr>
      <vt:lpstr>Agency FB</vt:lpstr>
      <vt:lpstr>Agency FB</vt:lpstr>
      <vt:lpstr>微软雅黑</vt:lpstr>
      <vt:lpstr>微软雅黑</vt:lpstr>
      <vt:lpstr>Arial</vt:lpstr>
      <vt:lpstr>Arial</vt:lpstr>
      <vt:lpstr>思源黑体CN</vt:lpstr>
      <vt:lpstr>黑体</vt:lpstr>
      <vt:lpstr>思源黑体CN</vt:lpstr>
      <vt:lpstr>思源黑体CN</vt:lpstr>
      <vt:lpstr>Impact MT Std</vt:lpstr>
      <vt:lpstr>Impact MT Std</vt:lpstr>
      <vt:lpstr>Impact MT Std</vt:lpstr>
      <vt:lpstr>OPPOSans</vt:lpstr>
      <vt:lpstr>OPPOSans</vt:lpstr>
      <vt:lpstr>OPPOSans</vt:lpstr>
      <vt:lpstr>Times New Roman</vt:lpstr>
      <vt:lpstr>Segoe Print</vt:lpstr>
      <vt:lpstr>MingLiU-ExtB</vt:lpstr>
      <vt:lpstr>Calibri</vt:lpstr>
      <vt:lpstr>等线</vt:lpstr>
      <vt:lpstr>Arial Unicode MS</vt:lpstr>
      <vt:lpstr>等线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某同学</dc:creator>
  <dc:subject>PptxGenJS Presentation</dc:subject>
  <cp:lastModifiedBy>某同学</cp:lastModifiedBy>
  <cp:revision>27</cp:revision>
  <dcterms:created xsi:type="dcterms:W3CDTF">2024-05-06T12:21:00Z</dcterms:created>
  <dcterms:modified xsi:type="dcterms:W3CDTF">2024-05-12T14:49:53Z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4B41BCE0FB054C32903845B04E93D890_12</vt:lpwstr>
  </property>
  <property fmtid="{D5CDD505-2E9C-101B-9397-08002B2CF9AE}" pid="3" name="KSOProductBuildVer">
    <vt:lpwstr>2052-12.1.0.16729</vt:lpwstr>
  </property>
</Properties>
</file>