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emf" ContentType="image/x-emf"/>
  <Default Extension="jpeg" ContentType="image/jpeg"/>
  <Default Extension="JPG" ContentType="image/.jp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handoutMasters/handoutMaster1.xml" ContentType="application/vnd.openxmlformats-officedocument.presentationml.handoutMaster+xml"/>
  <Override PartName="/ppt/ink/ink1.xml" ContentType="application/inkml+xml"/>
  <Override PartName="/ppt/ink/ink2.xml" ContentType="application/inkml+xml"/>
  <Override PartName="/ppt/ink/ink3.xml" ContentType="application/inkml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firstSlideNum="0" embedTrueTypeFonts="1" saveSubsetFonts="1">
  <p:sldMasterIdLst>
    <p:sldMasterId id="2147483648" r:id="rId1"/>
  </p:sldMasterIdLst>
  <p:notesMasterIdLst>
    <p:notesMasterId r:id="rId5"/>
  </p:notesMasterIdLst>
  <p:handoutMasterIdLst>
    <p:handoutMasterId r:id="rId21"/>
  </p:handoutMasterIdLst>
  <p:sldIdLst>
    <p:sldId id="933" r:id="rId3"/>
    <p:sldId id="934" r:id="rId4"/>
    <p:sldId id="936" r:id="rId6"/>
    <p:sldId id="937" r:id="rId7"/>
    <p:sldId id="938" r:id="rId8"/>
    <p:sldId id="942" r:id="rId9"/>
    <p:sldId id="958" r:id="rId10"/>
    <p:sldId id="959" r:id="rId11"/>
    <p:sldId id="948" r:id="rId12"/>
    <p:sldId id="960" r:id="rId13"/>
    <p:sldId id="961" r:id="rId14"/>
    <p:sldId id="962" r:id="rId15"/>
    <p:sldId id="963" r:id="rId16"/>
    <p:sldId id="970" r:id="rId17"/>
    <p:sldId id="971" r:id="rId18"/>
    <p:sldId id="972" r:id="rId19"/>
    <p:sldId id="973" r:id="rId20"/>
  </p:sldIdLst>
  <p:sldSz cx="9144000" cy="6858000" type="screen4x3"/>
  <p:notesSz cx="7105650" cy="10238105"/>
  <p:embeddedFontLst>
    <p:embeddedFont>
      <p:font typeface="Wingdings 2" panose="05020102010507070707" pitchFamily="18" charset="2"/>
      <p:regular r:id="rId25"/>
    </p:embeddedFont>
    <p:embeddedFont>
      <p:font typeface="楷体_GB2312" panose="02010609030101010101" charset="-122"/>
      <p:regular r:id="rId26"/>
    </p:embeddedFont>
    <p:embeddedFont>
      <p:font typeface="仿宋_GB2312" panose="02010609030101010101" pitchFamily="49" charset="-122"/>
      <p:regular r:id="rId27"/>
    </p:embeddedFont>
    <p:embeddedFont>
      <p:font typeface="华文彩云" panose="02010800040101010101" pitchFamily="2" charset="-122"/>
      <p:regular r:id="rId28"/>
    </p:embeddedFont>
  </p:embeddedFontLst>
  <p:custDataLst>
    <p:tags r:id="rId29"/>
  </p:custDataLst>
  <p:defaultTextStyle>
    <a:defPPr>
      <a:defRPr lang="zh-CN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chemeClr val="tx2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chemeClr val="tx2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chemeClr val="tx2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chemeClr val="tx2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chemeClr val="tx2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chemeClr val="tx2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chemeClr val="tx2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chemeClr val="tx2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sz="4000" b="1" i="0" u="none" kern="1200" baseline="0">
        <a:solidFill>
          <a:schemeClr val="tx2"/>
        </a:solidFill>
        <a:latin typeface="宋体" panose="02010600030101010101" pitchFamily="2" charset="-122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91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2FDB2607-1784-4EEB-B798-7EB5836EED8A}">
        <p14:showMediaCtrls xmlns:p14="http://schemas.microsoft.com/office/powerpoint/2010/main" val="1"/>
      </p:ext>
    </p:extLst>
  </p:showPr>
  <p:clrMru>
    <a:srgbClr val="0000FF"/>
    <a:srgbClr val="060C12"/>
    <a:srgbClr val="FFFF00"/>
    <a:srgbClr val="A94A03"/>
    <a:srgbClr val="254971"/>
    <a:srgbClr val="990000"/>
    <a:srgbClr val="FF6600"/>
    <a:srgbClr val="9900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3343"/>
    <p:restoredTop sz="90035"/>
  </p:normalViewPr>
  <p:slideViewPr>
    <p:cSldViewPr showGuides="1">
      <p:cViewPr>
        <p:scale>
          <a:sx n="75" d="100"/>
          <a:sy n="75" d="100"/>
        </p:scale>
        <p:origin x="-1520" y="-408"/>
      </p:cViewPr>
      <p:guideLst>
        <p:guide orient="horz" pos="2160"/>
        <p:guide pos="2891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gs" Target="tags/tag1.xml"/><Relationship Id="rId28" Type="http://schemas.openxmlformats.org/officeDocument/2006/relationships/font" Target="fonts/font4.fntdata"/><Relationship Id="rId27" Type="http://schemas.openxmlformats.org/officeDocument/2006/relationships/font" Target="fonts/font3.fntdata"/><Relationship Id="rId26" Type="http://schemas.openxmlformats.org/officeDocument/2006/relationships/font" Target="fonts/font2.fntdata"/><Relationship Id="rId25" Type="http://schemas.openxmlformats.org/officeDocument/2006/relationships/font" Target="fonts/font1.fntdata"/><Relationship Id="rId24" Type="http://schemas.openxmlformats.org/officeDocument/2006/relationships/tableStyles" Target="tableStyles.xml"/><Relationship Id="rId23" Type="http://schemas.openxmlformats.org/officeDocument/2006/relationships/viewProps" Target="viewProps.xml"/><Relationship Id="rId22" Type="http://schemas.openxmlformats.org/officeDocument/2006/relationships/presProps" Target="presProps.xml"/><Relationship Id="rId21" Type="http://schemas.openxmlformats.org/officeDocument/2006/relationships/handoutMaster" Target="handoutMasters/handoutMaster1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e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image" Target="../media/image6.png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image" Target="../media/image8.e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image" Target="../media/image8.e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.emf"/></Relationships>
</file>

<file path=ppt/drawings/_rels/vmlDrawing7.vml.rels><?xml version="1.0" encoding="UTF-8" standalone="yes"?>
<Relationships xmlns="http://schemas.openxmlformats.org/package/2006/relationships"><Relationship Id="rId4" Type="http://schemas.openxmlformats.org/officeDocument/2006/relationships/image" Target="../media/image14.emf"/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8.vml.rels><?xml version="1.0" encoding="UTF-8" standalone="yes"?>
<Relationships xmlns="http://schemas.openxmlformats.org/package/2006/relationships"><Relationship Id="rId4" Type="http://schemas.openxmlformats.org/officeDocument/2006/relationships/image" Target="../media/image14.emf"/><Relationship Id="rId3" Type="http://schemas.openxmlformats.org/officeDocument/2006/relationships/image" Target="../media/image13.emf"/><Relationship Id="rId2" Type="http://schemas.openxmlformats.org/officeDocument/2006/relationships/image" Target="../media/image12.emf"/><Relationship Id="rId1" Type="http://schemas.openxmlformats.org/officeDocument/2006/relationships/image" Target="../media/image11.emf"/></Relationships>
</file>

<file path=ppt/drawings/_rels/vmlDrawing9.vml.rels><?xml version="1.0" encoding="UTF-8" standalone="yes"?>
<Relationships xmlns="http://schemas.openxmlformats.org/package/2006/relationships"><Relationship Id="rId4" Type="http://schemas.openxmlformats.org/officeDocument/2006/relationships/image" Target="../media/image18.emf"/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10.vml.rels><?xml version="1.0" encoding="UTF-8" standalone="yes"?>
<Relationships xmlns="http://schemas.openxmlformats.org/package/2006/relationships"><Relationship Id="rId6" Type="http://schemas.openxmlformats.org/officeDocument/2006/relationships/image" Target="../media/image20.emf"/><Relationship Id="rId5" Type="http://schemas.openxmlformats.org/officeDocument/2006/relationships/image" Target="../media/image19.emf"/><Relationship Id="rId4" Type="http://schemas.openxmlformats.org/officeDocument/2006/relationships/image" Target="../media/image18.emf"/><Relationship Id="rId3" Type="http://schemas.openxmlformats.org/officeDocument/2006/relationships/image" Target="../media/image17.emf"/><Relationship Id="rId2" Type="http://schemas.openxmlformats.org/officeDocument/2006/relationships/image" Target="../media/image16.emf"/><Relationship Id="rId1" Type="http://schemas.openxmlformats.org/officeDocument/2006/relationships/image" Target="../media/image15.e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4.e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emf"/><Relationship Id="rId1" Type="http://schemas.openxmlformats.org/officeDocument/2006/relationships/image" Target="../media/image26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9763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7" tIns="49539" rIns="99077" bIns="49539" numCol="1" anchor="t" anchorCtr="0" compatLnSpc="1"/>
          <a:lstStyle>
            <a:lvl1pPr algn="l" defTabSz="989330" eaLnBrk="1" fontAlgn="ctr" hangingPunct="1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8933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763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4027488" y="0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7" tIns="49539" rIns="99077" bIns="49539" numCol="1" anchor="t" anchorCtr="0" compatLnSpc="1"/>
          <a:lstStyle>
            <a:lvl1pPr algn="r" defTabSz="989330" eaLnBrk="1" fontAlgn="ctr" hangingPunct="1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8933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763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726613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7" tIns="49539" rIns="99077" bIns="49539" numCol="1" anchor="b" anchorCtr="0" compatLnSpc="1"/>
          <a:lstStyle>
            <a:lvl1pPr algn="l" defTabSz="989330" eaLnBrk="1" fontAlgn="ctr" hangingPunct="1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8933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763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4027488" y="9726613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7" tIns="49539" rIns="99077" bIns="49539" numCol="1" anchor="b" anchorCtr="0" compatLnSpc="1"/>
          <a:p>
            <a:pPr lvl="0" algn="r" defTabSz="989330" eaLnBrk="1" fontAlgn="ctr" hangingPunct="1">
              <a:buNone/>
            </a:pPr>
            <a:fld id="{9A0DB2DC-4C9A-4742-B13C-FB6460FD3503}" type="slidenum">
              <a:rPr lang="en-US" altLang="zh-CN" sz="1400" b="0" dirty="0">
                <a:effectLst>
                  <a:outerShdw blurRad="38100" dist="38100" dir="2700000">
                    <a:srgbClr val="C0C0C0"/>
                  </a:outerShdw>
                </a:effectLst>
                <a:latin typeface="Arial" panose="020B0604020202020204" pitchFamily="34" charset="0"/>
              </a:rPr>
            </a:fld>
            <a:endParaRPr lang="en-US" altLang="zh-CN" sz="1400" b="0" dirty="0">
              <a:effectLst>
                <a:outerShdw blurRad="38100" dist="38100" dir="2700000">
                  <a:srgbClr val="C0C0C0"/>
                </a:outerShdw>
              </a:effectLst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5T10:05:53"/>
    </inkml:context>
    <inkml:brush xml:id="br0">
      <inkml:brushProperty name="width" value="0.01334" units="cm"/>
      <inkml:brushProperty name="height" value="0.01334" units="cm"/>
      <inkml:brushProperty name="color" value="#000000"/>
    </inkml:brush>
  </inkml:definitions>
  <inkml:trace contextRef="#ctx0" brushRef="#br0">7073 2825 7424,'-33'-50'2816,"33"50"-1536,0 0-2848,0 0-96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1-03-15T10:05:53"/>
    </inkml:context>
    <inkml:brush xml:id="br0">
      <inkml:brushProperty name="width" value="0.02" units="cm"/>
      <inkml:brushProperty name="height" value="0.02" units="cm"/>
      <inkml:brushProperty name="color" value="#000000"/>
    </inkml:brush>
  </inkml:definitions>
  <inkml:trace contextRef="#ctx0" brushRef="#br0">5819 2128 8832,'-83'-117'3328,"66"117"-1792,0-17-2432,17 17 288,0 0-2976,17 17-1184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147480000" min="-2147480000" units="cm"/>
          <inkml:channel name="Y" type="integer" max="2147480000" min="-2147480000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17-08-29T01:49:39"/>
    </inkml:context>
    <inkml:brush xml:id="br0">
      <inkml:brushProperty name="width" value="0.02" units="cm"/>
      <inkml:brushProperty name="height" value="0.02" units="cm"/>
      <inkml:brushProperty name="color" value="#000000"/>
    </inkml:brush>
  </inkml:definitions>
  <inkml:trace contextRef="#ctx0" brushRef="#br0">46166 1539 9344,'-17'17'3520,"34"-17"-1920,-34 0-2560,34 0 256,-17 0-768,0 0-192,0 0-1440,0 0-576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172034" name="Rectangle 1026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7" tIns="49539" rIns="99077" bIns="49539" numCol="1" anchor="t" anchorCtr="0" compatLnSpc="1"/>
          <a:lstStyle>
            <a:lvl1pPr algn="l" defTabSz="989330" eaLnBrk="1" fontAlgn="ctr" hangingPunct="1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8933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2035" name="Rectangle 1027"/>
          <p:cNvSpPr>
            <a:spLocks noGrp="1" noChangeArrowheads="1"/>
          </p:cNvSpPr>
          <p:nvPr>
            <p:ph type="dt" idx="1"/>
          </p:nvPr>
        </p:nvSpPr>
        <p:spPr bwMode="auto">
          <a:xfrm>
            <a:off x="4027488" y="0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7" tIns="49539" rIns="99077" bIns="49539" numCol="1" anchor="t" anchorCtr="0" compatLnSpc="1"/>
          <a:lstStyle>
            <a:lvl1pPr algn="r" defTabSz="989330" eaLnBrk="1" fontAlgn="ctr" hangingPunct="1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8933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12644" name="Rectangle 1028"/>
          <p:cNvSpPr>
            <a:spLocks noTextEdit="1"/>
          </p:cNvSpPr>
          <p:nvPr>
            <p:ph type="sldImg" idx="2"/>
          </p:nvPr>
        </p:nvSpPr>
        <p:spPr>
          <a:xfrm>
            <a:off x="992188" y="768350"/>
            <a:ext cx="5118100" cy="3838575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172037" name="Rectangle 1029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7738" y="4862513"/>
            <a:ext cx="5210175" cy="46069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7" tIns="49539" rIns="99077" bIns="49539" numCol="1" anchor="t" anchorCtr="0" compatLnSpc="1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2038" name="Rectangle 1030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726613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7" tIns="49539" rIns="99077" bIns="49539" numCol="1" anchor="b" anchorCtr="0" compatLnSpc="1"/>
          <a:lstStyle>
            <a:lvl1pPr algn="l" defTabSz="989330" eaLnBrk="1" fontAlgn="ctr" hangingPunct="1">
              <a:defRPr sz="1400" b="0">
                <a:effectLst>
                  <a:outerShdw blurRad="38100" dist="38100" dir="2700000" algn="tl">
                    <a:srgbClr val="C0C0C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8933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400" b="0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72039" name="Rectangle 1031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27488" y="9726613"/>
            <a:ext cx="3078163" cy="5111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9077" tIns="49539" rIns="99077" bIns="49539" numCol="1" anchor="b" anchorCtr="0" compatLnSpc="1"/>
          <a:p>
            <a:pPr lvl="0" algn="r" defTabSz="989330" eaLnBrk="1" fontAlgn="ctr" hangingPunct="1">
              <a:buNone/>
            </a:pPr>
            <a:fld id="{9A0DB2DC-4C9A-4742-B13C-FB6460FD3503}" type="slidenum">
              <a:rPr lang="en-US" altLang="zh-CN" sz="1400" b="0" dirty="0">
                <a:latin typeface="Arial" panose="020B0604020202020204" pitchFamily="34" charset="0"/>
              </a:rPr>
            </a:fld>
            <a:endParaRPr lang="en-US" altLang="zh-CN" sz="1400" b="0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0834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120835" name="Rectangle 3"/>
          <p:cNvSpPr/>
          <p:nvPr>
            <p:ph type="body" idx="1"/>
          </p:nvPr>
        </p:nvSpPr>
        <p:spPr>
          <a:ln/>
        </p:spPr>
        <p:txBody>
          <a:bodyPr wrap="square" lIns="99077" tIns="49539" rIns="99077" bIns="49539" anchor="t" anchorCtr="0"/>
          <a:p>
            <a:pPr lvl="0"/>
            <a:r>
              <a:rPr lang="zh-CN" altLang="en-US" dirty="0">
                <a:latin typeface="宋体" panose="02010600030101010101" pitchFamily="2" charset="-122"/>
              </a:rPr>
              <a:t>半导体器件是近代电子学的重要组成部分，若没有半导体器件，就没有现在的半导体工业。可见，半导体在电子电路中起着关键的作用。按照导电率不同：导体</a:t>
            </a:r>
            <a:r>
              <a:rPr lang="en-US" altLang="zh-CN" dirty="0">
                <a:latin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</a:rPr>
              <a:t>如金属铜。绝缘体</a:t>
            </a:r>
            <a:r>
              <a:rPr lang="en-US" altLang="zh-CN" dirty="0">
                <a:latin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</a:rPr>
              <a:t>如橡皮、陶瓷、塑料。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/>
            <a:r>
              <a:rPr lang="zh-CN" altLang="en-US" dirty="0">
                <a:latin typeface="宋体" panose="02010600030101010101" pitchFamily="2" charset="-122"/>
              </a:rPr>
              <a:t>热敏性：当环境温度改变时，导电能力变化  </a:t>
            </a:r>
            <a:r>
              <a:rPr lang="en-US" altLang="zh-CN" dirty="0">
                <a:latin typeface="宋体" panose="02010600030101010101" pitchFamily="2" charset="-122"/>
              </a:rPr>
              <a:t>(</a:t>
            </a:r>
            <a:r>
              <a:rPr lang="zh-CN" altLang="en-US" dirty="0">
                <a:latin typeface="宋体" panose="02010600030101010101" pitchFamily="2" charset="-122"/>
              </a:rPr>
              <a:t>温度敏感元件，如热敏电阻</a:t>
            </a:r>
            <a:r>
              <a:rPr lang="en-US" altLang="zh-CN" dirty="0">
                <a:latin typeface="宋体" panose="02010600030101010101" pitchFamily="2" charset="-122"/>
              </a:rPr>
              <a:t>)</a:t>
            </a:r>
            <a:r>
              <a:rPr lang="zh-CN" altLang="en-US" dirty="0">
                <a:latin typeface="宋体" panose="02010600030101010101" pitchFamily="2" charset="-122"/>
              </a:rPr>
              <a:t>。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/>
            <a:r>
              <a:rPr lang="zh-CN" altLang="en-US" dirty="0">
                <a:latin typeface="宋体" panose="02010600030101010101" pitchFamily="2" charset="-122"/>
              </a:rPr>
              <a:t>光敏性：当受到光照时，导电能力明显变化 </a:t>
            </a:r>
            <a:r>
              <a:rPr lang="en-US" altLang="zh-CN" dirty="0">
                <a:latin typeface="宋体" panose="02010600030101010101" pitchFamily="2" charset="-122"/>
              </a:rPr>
              <a:t>(</a:t>
            </a:r>
            <a:r>
              <a:rPr lang="zh-CN" altLang="en-US" dirty="0">
                <a:latin typeface="宋体" panose="02010600030101010101" pitchFamily="2" charset="-122"/>
              </a:rPr>
              <a:t>各种光敏元件，如光敏电阻、光敏二 极管、光敏三极管等</a:t>
            </a:r>
            <a:r>
              <a:rPr lang="en-US" altLang="zh-CN" dirty="0">
                <a:latin typeface="宋体" panose="02010600030101010101" pitchFamily="2" charset="-122"/>
              </a:rPr>
              <a:t>)</a:t>
            </a:r>
            <a:r>
              <a:rPr lang="zh-CN" altLang="en-US" dirty="0">
                <a:latin typeface="宋体" panose="02010600030101010101" pitchFamily="2" charset="-122"/>
              </a:rPr>
              <a:t>。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/>
            <a:r>
              <a:rPr lang="zh-CN" altLang="en-US" dirty="0">
                <a:latin typeface="宋体" panose="02010600030101010101" pitchFamily="2" charset="-122"/>
              </a:rPr>
              <a:t>掺杂性：往纯净的半导体中掺入某些杂质，导电能力明显改变</a:t>
            </a:r>
            <a:r>
              <a:rPr lang="en-US" altLang="zh-CN" dirty="0">
                <a:latin typeface="宋体" panose="02010600030101010101" pitchFamily="2" charset="-122"/>
              </a:rPr>
              <a:t>(</a:t>
            </a:r>
            <a:r>
              <a:rPr lang="zh-CN" altLang="en-US" dirty="0">
                <a:latin typeface="宋体" panose="02010600030101010101" pitchFamily="2" charset="-122"/>
              </a:rPr>
              <a:t>各种不同用途的半导体器 件，如二极管、三极管等）</a:t>
            </a:r>
            <a:endParaRPr lang="zh-CN" altLang="en-US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1858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121859" name="Rectangle 3"/>
          <p:cNvSpPr/>
          <p:nvPr>
            <p:ph type="body" idx="1"/>
          </p:nvPr>
        </p:nvSpPr>
        <p:spPr>
          <a:ln/>
        </p:spPr>
        <p:txBody>
          <a:bodyPr wrap="square" lIns="99077" tIns="49539" rIns="99077" bIns="49539" anchor="t" anchorCtr="0"/>
          <a:p>
            <a:pPr lvl="0" eaLnBrk="1" fontAlgn="ctr" hangingPunct="1">
              <a:spcBef>
                <a:spcPct val="0"/>
              </a:spcBef>
            </a:pPr>
            <a:r>
              <a:rPr lang="zh-CN" altLang="en-US" dirty="0">
                <a:latin typeface="宋体" panose="02010600030101010101" pitchFamily="2" charset="-122"/>
              </a:rPr>
              <a:t>定义：载流子是运载电荷的粒子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 eaLnBrk="1" fontAlgn="ctr" hangingPunct="1">
              <a:spcBef>
                <a:spcPct val="50000"/>
              </a:spcBef>
            </a:pPr>
            <a:r>
              <a:rPr lang="zh-CN" altLang="en-US" dirty="0">
                <a:latin typeface="宋体" panose="02010600030101010101" pitchFamily="2" charset="-122"/>
              </a:rPr>
              <a:t>思考：空穴也是载流子吗？为什么？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1"/>
            <a:r>
              <a:rPr lang="zh-CN" altLang="en-US" dirty="0">
                <a:latin typeface="宋体" panose="02010600030101010101" pitchFamily="2" charset="-122"/>
              </a:rPr>
              <a:t>本征半导体中有两种载流子</a:t>
            </a:r>
            <a:r>
              <a:rPr lang="en-US" altLang="zh-CN" dirty="0">
                <a:latin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</a:rPr>
              <a:t>自由电子和空穴，它们由热激发成对产生，均可参与导电。 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1"/>
            <a:r>
              <a:rPr lang="zh-CN" altLang="en-US" dirty="0">
                <a:latin typeface="宋体" panose="02010600030101010101" pitchFamily="2" charset="-122"/>
              </a:rPr>
              <a:t>当温度恒定时，两种载流子的浓度保持恒定且相等。</a:t>
            </a:r>
            <a:endParaRPr lang="zh-CN" altLang="en-US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882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122883" name="Rectangle 3"/>
          <p:cNvSpPr/>
          <p:nvPr>
            <p:ph type="body" idx="1"/>
          </p:nvPr>
        </p:nvSpPr>
        <p:spPr>
          <a:ln/>
        </p:spPr>
        <p:txBody>
          <a:bodyPr wrap="square" lIns="99077" tIns="49539" rIns="99077" bIns="49539" anchor="t" anchorCtr="0"/>
          <a:p>
            <a:pPr lvl="0"/>
            <a:r>
              <a:rPr lang="zh-CN" altLang="en-US" dirty="0">
                <a:latin typeface="宋体" panose="02010600030101010101" pitchFamily="2" charset="-122"/>
              </a:rPr>
              <a:t>五价元素最外层有五个价电子，其中四个和硅原子最外层价电子形成共价键，剩下一个不受共价键的束缚，在室温下就能挣脱原子核的吸引成为自由电子。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/>
            <a:r>
              <a:rPr lang="zh-CN" altLang="en-US" dirty="0">
                <a:latin typeface="宋体" panose="02010600030101010101" pitchFamily="2" charset="-122"/>
              </a:rPr>
              <a:t>杂质原子产生自由电子的同时不产生空穴，因此自由电子是多子，空穴是少子。    杂质原子由于失去电子而带正电，称为施主原子。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/>
            <a:endParaRPr lang="zh-CN" altLang="en-US" dirty="0">
              <a:latin typeface="宋体" panose="02010600030101010101" pitchFamily="2" charset="-122"/>
            </a:endParaRPr>
          </a:p>
          <a:p>
            <a:pPr lvl="0"/>
            <a:endParaRPr lang="zh-CN" altLang="en-US" b="1" dirty="0">
              <a:solidFill>
                <a:srgbClr val="990000"/>
              </a:solidFill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3906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123907" name="Rectangle 3"/>
          <p:cNvSpPr/>
          <p:nvPr>
            <p:ph type="body" idx="1"/>
          </p:nvPr>
        </p:nvSpPr>
        <p:spPr>
          <a:ln/>
        </p:spPr>
        <p:txBody>
          <a:bodyPr wrap="square" lIns="99077" tIns="49539" rIns="99077" bIns="49539" anchor="t" anchorCtr="0"/>
          <a:p>
            <a:pPr lvl="0" fontAlgn="ctr">
              <a:spcBef>
                <a:spcPct val="0"/>
              </a:spcBef>
            </a:pPr>
            <a:r>
              <a:rPr lang="zh-CN" altLang="en-US" dirty="0">
                <a:latin typeface="宋体" panose="02010600030101010101" pitchFamily="2" charset="-122"/>
              </a:rPr>
              <a:t>当杂质原子替代硅原子后，三个电子相邻的硅原子形成共价键，与剩下的硅原子不形成共价键，此时出现一个空穴，该空穴易接受其他硅原子共价键中的电子，同时硅原子的共价键因缺少一个电子而产生一个空穴。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/>
            <a:r>
              <a:rPr lang="zh-CN" altLang="en-US" dirty="0">
                <a:latin typeface="宋体" panose="02010600030101010101" pitchFamily="2" charset="-122"/>
              </a:rPr>
              <a:t>思考：</a:t>
            </a:r>
            <a:r>
              <a:rPr lang="en-US" altLang="zh-CN" dirty="0">
                <a:latin typeface="宋体" panose="02010600030101010101" pitchFamily="2" charset="-122"/>
              </a:rPr>
              <a:t>N</a:t>
            </a:r>
            <a:r>
              <a:rPr lang="zh-CN" altLang="en-US" dirty="0">
                <a:latin typeface="宋体" panose="02010600030101010101" pitchFamily="2" charset="-122"/>
              </a:rPr>
              <a:t>型半导体带负电吗？            </a:t>
            </a:r>
            <a:r>
              <a:rPr lang="en-US" altLang="zh-CN" dirty="0">
                <a:latin typeface="宋体" panose="02010600030101010101" pitchFamily="2" charset="-122"/>
              </a:rPr>
              <a:t>P</a:t>
            </a:r>
            <a:r>
              <a:rPr lang="zh-CN" altLang="en-US" dirty="0">
                <a:latin typeface="宋体" panose="02010600030101010101" pitchFamily="2" charset="-122"/>
              </a:rPr>
              <a:t>型半导体带正电吗？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/>
            <a:endParaRPr lang="zh-CN" altLang="en-US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4930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124931" name="Rectangle 3"/>
          <p:cNvSpPr/>
          <p:nvPr>
            <p:ph type="body" idx="1"/>
          </p:nvPr>
        </p:nvSpPr>
        <p:spPr>
          <a:ln/>
        </p:spPr>
        <p:txBody>
          <a:bodyPr wrap="square" lIns="99077" tIns="49539" rIns="99077" bIns="49539" anchor="t" anchorCtr="0"/>
          <a:p>
            <a:pPr lvl="0" fontAlgn="ctr">
              <a:spcBef>
                <a:spcPct val="0"/>
              </a:spcBef>
            </a:pPr>
            <a:r>
              <a:rPr lang="zh-CN" altLang="en-US" dirty="0">
                <a:latin typeface="宋体" panose="02010600030101010101" pitchFamily="2" charset="-122"/>
              </a:rPr>
              <a:t>当杂质原子替代硅原子后，三个电子相邻的硅原子形成共价键，与剩下的硅原子不形成共价键，此时出现一个空穴，该空穴易接受其他硅原子共价键中的电子，同时硅原子的共价键因缺少一个电子而产生一个空穴。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/>
            <a:r>
              <a:rPr lang="zh-CN" altLang="en-US" dirty="0">
                <a:latin typeface="宋体" panose="02010600030101010101" pitchFamily="2" charset="-122"/>
              </a:rPr>
              <a:t>思考：</a:t>
            </a:r>
            <a:r>
              <a:rPr lang="en-US" altLang="zh-CN" dirty="0">
                <a:latin typeface="宋体" panose="02010600030101010101" pitchFamily="2" charset="-122"/>
              </a:rPr>
              <a:t>N</a:t>
            </a:r>
            <a:r>
              <a:rPr lang="zh-CN" altLang="en-US" dirty="0">
                <a:latin typeface="宋体" panose="02010600030101010101" pitchFamily="2" charset="-122"/>
              </a:rPr>
              <a:t>型半导体带负电吗？            </a:t>
            </a:r>
            <a:r>
              <a:rPr lang="en-US" altLang="zh-CN" dirty="0">
                <a:latin typeface="宋体" panose="02010600030101010101" pitchFamily="2" charset="-122"/>
              </a:rPr>
              <a:t>P</a:t>
            </a:r>
            <a:r>
              <a:rPr lang="zh-CN" altLang="en-US" dirty="0">
                <a:latin typeface="宋体" panose="02010600030101010101" pitchFamily="2" charset="-122"/>
              </a:rPr>
              <a:t>型半导体带正电吗？</a:t>
            </a:r>
            <a:endParaRPr lang="zh-CN" altLang="en-US" dirty="0">
              <a:latin typeface="宋体" panose="02010600030101010101" pitchFamily="2" charset="-122"/>
            </a:endParaRPr>
          </a:p>
          <a:p>
            <a:pPr lvl="0"/>
            <a:endParaRPr lang="zh-CN" altLang="en-US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5954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125955" name="Rectangle 3"/>
          <p:cNvSpPr/>
          <p:nvPr>
            <p:ph type="body" idx="1"/>
          </p:nvPr>
        </p:nvSpPr>
        <p:spPr>
          <a:ln/>
        </p:spPr>
        <p:txBody>
          <a:bodyPr wrap="square" lIns="99077" tIns="49539" rIns="99077" bIns="49539" anchor="t" anchorCtr="0"/>
          <a:p>
            <a:pPr lvl="0"/>
            <a:r>
              <a:rPr lang="zh-CN" altLang="en-US" dirty="0">
                <a:latin typeface="宋体" panose="02010600030101010101" pitchFamily="2" charset="-122"/>
              </a:rPr>
              <a:t>将</a:t>
            </a:r>
            <a:r>
              <a:rPr lang="en-US" altLang="zh-CN" dirty="0">
                <a:latin typeface="宋体" panose="02010600030101010101" pitchFamily="2" charset="-122"/>
              </a:rPr>
              <a:t>P</a:t>
            </a:r>
            <a:r>
              <a:rPr lang="zh-CN" altLang="en-US" dirty="0">
                <a:latin typeface="宋体" panose="02010600030101010101" pitchFamily="2" charset="-122"/>
              </a:rPr>
              <a:t>型半导体和</a:t>
            </a:r>
            <a:r>
              <a:rPr lang="en-US" altLang="zh-CN" dirty="0">
                <a:latin typeface="宋体" panose="02010600030101010101" pitchFamily="2" charset="-122"/>
              </a:rPr>
              <a:t>N</a:t>
            </a:r>
            <a:r>
              <a:rPr lang="zh-CN" altLang="en-US" dirty="0">
                <a:latin typeface="宋体" panose="02010600030101010101" pitchFamily="2" charset="-122"/>
              </a:rPr>
              <a:t>型半导体制作在同一块硅片上，交界面将形成由不能移动的正、负杂质离子构成的空间电荷区，称为</a:t>
            </a:r>
            <a:r>
              <a:rPr lang="en-US" altLang="zh-CN" dirty="0">
                <a:latin typeface="宋体" panose="02010600030101010101" pitchFamily="2" charset="-122"/>
              </a:rPr>
              <a:t>PN</a:t>
            </a:r>
            <a:r>
              <a:rPr lang="zh-CN" altLang="en-US" dirty="0">
                <a:latin typeface="宋体" panose="02010600030101010101" pitchFamily="2" charset="-122"/>
              </a:rPr>
              <a:t>结。</a:t>
            </a:r>
            <a:endParaRPr lang="zh-CN" altLang="en-US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6978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126979" name="Rectangle 3"/>
          <p:cNvSpPr/>
          <p:nvPr>
            <p:ph type="body" idx="1"/>
          </p:nvPr>
        </p:nvSpPr>
        <p:spPr>
          <a:ln/>
        </p:spPr>
        <p:txBody>
          <a:bodyPr wrap="square" lIns="99077" tIns="49539" rIns="99077" bIns="49539" anchor="t" anchorCtr="0"/>
          <a:p>
            <a:pPr lvl="0"/>
            <a:r>
              <a:rPr lang="zh-CN" altLang="en-US" dirty="0">
                <a:latin typeface="宋体" panose="02010600030101010101" pitchFamily="2" charset="-122"/>
              </a:rPr>
              <a:t>将</a:t>
            </a:r>
            <a:r>
              <a:rPr lang="en-US" altLang="zh-CN" dirty="0">
                <a:latin typeface="宋体" panose="02010600030101010101" pitchFamily="2" charset="-122"/>
              </a:rPr>
              <a:t>P</a:t>
            </a:r>
            <a:r>
              <a:rPr lang="zh-CN" altLang="en-US" dirty="0">
                <a:latin typeface="宋体" panose="02010600030101010101" pitchFamily="2" charset="-122"/>
              </a:rPr>
              <a:t>型半导体和</a:t>
            </a:r>
            <a:r>
              <a:rPr lang="en-US" altLang="zh-CN" dirty="0">
                <a:latin typeface="宋体" panose="02010600030101010101" pitchFamily="2" charset="-122"/>
              </a:rPr>
              <a:t>N</a:t>
            </a:r>
            <a:r>
              <a:rPr lang="zh-CN" altLang="en-US" dirty="0">
                <a:latin typeface="宋体" panose="02010600030101010101" pitchFamily="2" charset="-122"/>
              </a:rPr>
              <a:t>型半导体制作在同一块硅片上，交界面将形成由不能移动的正、负杂质离子构成的空间电荷区，称为</a:t>
            </a:r>
            <a:r>
              <a:rPr lang="en-US" altLang="zh-CN" dirty="0">
                <a:latin typeface="宋体" panose="02010600030101010101" pitchFamily="2" charset="-122"/>
              </a:rPr>
              <a:t>PN</a:t>
            </a:r>
            <a:r>
              <a:rPr lang="zh-CN" altLang="en-US" dirty="0">
                <a:latin typeface="宋体" panose="02010600030101010101" pitchFamily="2" charset="-122"/>
              </a:rPr>
              <a:t>结。</a:t>
            </a:r>
            <a:endParaRPr lang="zh-CN" altLang="en-US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8002" name="Rectangle 2"/>
          <p:cNvSpPr>
            <a:spLocks noTextEdit="1"/>
          </p:cNvSpPr>
          <p:nvPr>
            <p:ph type="sldImg"/>
          </p:nvPr>
        </p:nvSpPr>
        <p:spPr>
          <a:ln/>
        </p:spPr>
      </p:sp>
      <p:sp>
        <p:nvSpPr>
          <p:cNvPr id="128003" name="Rectangle 3"/>
          <p:cNvSpPr/>
          <p:nvPr>
            <p:ph type="body" idx="1"/>
          </p:nvPr>
        </p:nvSpPr>
        <p:spPr>
          <a:ln/>
        </p:spPr>
        <p:txBody>
          <a:bodyPr wrap="square" lIns="99077" tIns="49539" rIns="99077" bIns="49539" anchor="t" anchorCtr="0"/>
          <a:p>
            <a:pPr lvl="0"/>
            <a:r>
              <a:rPr lang="zh-CN" altLang="en-US" dirty="0">
                <a:latin typeface="宋体" panose="02010600030101010101" pitchFamily="2" charset="-122"/>
              </a:rPr>
              <a:t>特别提醒：</a:t>
            </a:r>
            <a:r>
              <a:rPr lang="en-US" altLang="zh-CN" dirty="0">
                <a:latin typeface="宋体" panose="02010600030101010101" pitchFamily="2" charset="-122"/>
              </a:rPr>
              <a:t>PN</a:t>
            </a:r>
            <a:r>
              <a:rPr lang="zh-CN" altLang="en-US" dirty="0">
                <a:latin typeface="宋体" panose="02010600030101010101" pitchFamily="2" charset="-122"/>
              </a:rPr>
              <a:t>结之所以具有单向导电性，关键在于内电场的存在，空间电荷区宽度会随外加电压极性的改变而变化。</a:t>
            </a:r>
            <a:endParaRPr lang="zh-CN" altLang="en-US" dirty="0">
              <a:latin typeface="宋体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9026" name="Rectangle 2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29027" name="Rectangle 3"/>
          <p:cNvSpPr>
            <a:spLocks noGrp="1"/>
          </p:cNvSpPr>
          <p:nvPr>
            <p:ph type="body" idx="1"/>
          </p:nvPr>
        </p:nvSpPr>
        <p:spPr>
          <a:ln/>
        </p:spPr>
        <p:txBody>
          <a:bodyPr wrap="square" lIns="99077" tIns="49539" rIns="99077" bIns="49539" anchor="t" anchorCtr="0"/>
          <a:p>
            <a:pPr lvl="0"/>
            <a:r>
              <a:rPr lang="zh-CN" altLang="en-US" b="1" dirty="0">
                <a:solidFill>
                  <a:srgbClr val="C00000"/>
                </a:solidFill>
              </a:rPr>
              <a:t>温度升高正向特性将左移，反向特性下移</a:t>
            </a:r>
            <a:r>
              <a:rPr lang="en-US" altLang="zh-CN" b="1" dirty="0">
                <a:solidFill>
                  <a:srgbClr val="C00000"/>
                </a:solidFill>
              </a:rPr>
              <a:t>.</a:t>
            </a:r>
            <a:r>
              <a:rPr lang="zh-CN" altLang="en-US" b="1" dirty="0">
                <a:solidFill>
                  <a:schemeClr val="tx2"/>
                </a:solidFill>
              </a:rPr>
              <a:t>温度降低正向特性将右移，反向特性上移</a:t>
            </a:r>
            <a:endParaRPr lang="en-US" altLang="zh-CN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6" Type="http://schemas.openxmlformats.org/officeDocument/2006/relationships/image" Target="../media/image3.png"/><Relationship Id="rId5" Type="http://schemas.openxmlformats.org/officeDocument/2006/relationships/customXml" Target="../ink/ink2.xml"/><Relationship Id="rId4" Type="http://schemas.openxmlformats.org/officeDocument/2006/relationships/image" Target="../media/image2.png"/><Relationship Id="rId3" Type="http://schemas.openxmlformats.org/officeDocument/2006/relationships/customXml" Target="../ink/ink1.xm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385763" y="1179513"/>
            <a:ext cx="4248150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786313" y="1179513"/>
            <a:ext cx="4249737" cy="50577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vert="horz" wrap="square" lIns="91440" tIns="45720" rIns="91440" bIns="45720" numCol="1" anchor="t" anchorCtr="0" compatLnSpc="1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None/>
              <a:defRPr/>
            </a:pPr>
            <a:endParaRPr kumimoji="0" lang="zh-CN" altLang="en-US" sz="3200" b="1" i="0" u="none" strike="noStrike" kern="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宋体" panose="02010600030101010101" pitchFamily="2" charset="-122"/>
            </a:endParaRP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873875" y="131763"/>
            <a:ext cx="2162175" cy="6105525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385763" y="131763"/>
            <a:ext cx="6335712" cy="6105525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标题，文本与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2"/>
          <p:cNvSpPr>
            <a:spLocks noChangeArrowheads="1"/>
          </p:cNvSpPr>
          <p:nvPr/>
        </p:nvSpPr>
        <p:spPr bwMode="ltGray">
          <a:xfrm>
            <a:off x="-17462" y="6364288"/>
            <a:ext cx="9180513" cy="515938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053" name="组合 1"/>
          <p:cNvGrpSpPr/>
          <p:nvPr userDrawn="1"/>
        </p:nvGrpSpPr>
        <p:grpSpPr>
          <a:xfrm>
            <a:off x="-17462" y="0"/>
            <a:ext cx="9180512" cy="738188"/>
            <a:chOff x="-17874" y="0"/>
            <a:chExt cx="9180783" cy="738282"/>
          </a:xfrm>
        </p:grpSpPr>
        <p:sp>
          <p:nvSpPr>
            <p:cNvPr id="10" name="Rectangle 32"/>
            <p:cNvSpPr>
              <a:spLocks noChangeArrowheads="1"/>
            </p:cNvSpPr>
            <p:nvPr/>
          </p:nvSpPr>
          <p:spPr bwMode="ltGray">
            <a:xfrm>
              <a:off x="-17874" y="0"/>
              <a:ext cx="9180783" cy="692238"/>
            </a:xfrm>
            <a:prstGeom prst="rect">
              <a:avLst/>
            </a:prstGeom>
            <a:solidFill>
              <a:srgbClr val="2B0CE8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Rectangle 40"/>
            <p:cNvSpPr>
              <a:spLocks noChangeArrowheads="1"/>
            </p:cNvSpPr>
            <p:nvPr/>
          </p:nvSpPr>
          <p:spPr bwMode="gray">
            <a:xfrm>
              <a:off x="-11524" y="666835"/>
              <a:ext cx="9160145" cy="7144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7813"/>
            <a:ext cx="8229600" cy="1143000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30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30725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showMasterSp="0">
  <p:cSld name="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32"/>
          <p:cNvSpPr>
            <a:spLocks noChangeArrowheads="1"/>
          </p:cNvSpPr>
          <p:nvPr/>
        </p:nvSpPr>
        <p:spPr bwMode="ltGray">
          <a:xfrm>
            <a:off x="-17462" y="6364288"/>
            <a:ext cx="9180513" cy="515938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1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3075" name="组合 1"/>
          <p:cNvGrpSpPr/>
          <p:nvPr userDrawn="1"/>
        </p:nvGrpSpPr>
        <p:grpSpPr>
          <a:xfrm>
            <a:off x="-17462" y="0"/>
            <a:ext cx="9180512" cy="738188"/>
            <a:chOff x="-17874" y="0"/>
            <a:chExt cx="9180783" cy="738282"/>
          </a:xfrm>
        </p:grpSpPr>
        <p:sp>
          <p:nvSpPr>
            <p:cNvPr id="10" name="Rectangle 32"/>
            <p:cNvSpPr>
              <a:spLocks noChangeArrowheads="1"/>
            </p:cNvSpPr>
            <p:nvPr/>
          </p:nvSpPr>
          <p:spPr bwMode="ltGray">
            <a:xfrm>
              <a:off x="-17874" y="0"/>
              <a:ext cx="9180783" cy="692238"/>
            </a:xfrm>
            <a:prstGeom prst="rect">
              <a:avLst/>
            </a:prstGeom>
            <a:solidFill>
              <a:srgbClr val="2B0CE8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Rectangle 40"/>
            <p:cNvSpPr>
              <a:spLocks noChangeArrowheads="1"/>
            </p:cNvSpPr>
            <p:nvPr/>
          </p:nvSpPr>
          <p:spPr bwMode="gray">
            <a:xfrm>
              <a:off x="-11524" y="666835"/>
              <a:ext cx="9160145" cy="7144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1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" name="内容占位符 1"/>
          <p:cNvSpPr>
            <a:spLocks noGrp="1"/>
          </p:cNvSpPr>
          <p:nvPr>
            <p:ph/>
          </p:nvPr>
        </p:nvSpPr>
        <p:spPr>
          <a:xfrm>
            <a:off x="457200" y="277813"/>
            <a:ext cx="8229600" cy="5853112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3" p14:bwMode="auto">
            <p14:nvContentPartPr>
              <p14:cNvPr id="12" name="墨迹 11"/>
              <p14:cNvContentPartPr/>
              <p14:nvPr/>
            </p14:nvContentPartPr>
            <p14:xfrm>
              <a:off x="484338" y="441942"/>
              <a:ext cx="12240" cy="18288"/>
            </p14:xfrm>
          </p:contentPart>
        </mc:Choice>
        <mc:Fallback xmlns="">
          <p:pic>
            <p:nvPicPr>
              <p:cNvPr id="12" name="墨迹 11"/>
            </p:nvPicPr>
            <p:blipFill>
              <a:blip r:embed="rId4"/>
            </p:blipFill>
            <p:spPr>
              <a:xfrm>
                <a:off x="484338" y="441942"/>
                <a:ext cx="12240" cy="18288"/>
              </a:xfrm>
              <a:prstGeom prst="rect"/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r:id="rId5" p14:bwMode="auto">
            <p14:nvContentPartPr>
              <p14:cNvPr id="13" name="墨迹 12"/>
              <p14:cNvContentPartPr/>
              <p14:nvPr/>
            </p14:nvContentPartPr>
            <p14:xfrm>
              <a:off x="163362" y="254310"/>
              <a:ext cx="42480" cy="48528"/>
            </p14:xfrm>
          </p:contentPart>
        </mc:Choice>
        <mc:Fallback xmlns="">
          <p:pic>
            <p:nvPicPr>
              <p:cNvPr id="13" name="墨迹 12"/>
            </p:nvPicPr>
            <p:blipFill>
              <a:blip r:embed="rId6"/>
            </p:blipFill>
            <p:spPr>
              <a:xfrm>
                <a:off x="163362" y="254310"/>
                <a:ext cx="42480" cy="48528"/>
              </a:xfrm>
              <a:prstGeom prst="rect"/>
            </p:spPr>
          </p:pic>
        </mc:Fallback>
      </mc:AlternateContent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5" Type="http://schemas.openxmlformats.org/officeDocument/2006/relationships/theme" Target="../theme/theme1.xml"/><Relationship Id="rId14" Type="http://schemas.openxmlformats.org/officeDocument/2006/relationships/image" Target="../media/image1.png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rotWithShape="0">
          <a:blip r:embed="rId14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1026" name="Rectangle 32"/>
          <p:cNvSpPr>
            <a:spLocks noChangeArrowheads="1"/>
          </p:cNvSpPr>
          <p:nvPr/>
        </p:nvSpPr>
        <p:spPr bwMode="ltGray">
          <a:xfrm>
            <a:off x="-17462" y="6364288"/>
            <a:ext cx="9180513" cy="515938"/>
          </a:xfrm>
          <a:prstGeom prst="rect">
            <a:avLst/>
          </a:prstGeom>
          <a:solidFill>
            <a:srgbClr val="990000"/>
          </a:solidFill>
          <a:ln w="9525">
            <a:noFill/>
            <a:miter lim="800000"/>
          </a:ln>
        </p:spPr>
        <p:txBody>
          <a:bodyPr wrap="none" anchor="ctr"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027" name="Rectangle 2"/>
          <p:cNvSpPr>
            <a:spLocks noGrp="1"/>
          </p:cNvSpPr>
          <p:nvPr>
            <p:ph type="title"/>
          </p:nvPr>
        </p:nvSpPr>
        <p:spPr>
          <a:xfrm>
            <a:off x="1331913" y="131763"/>
            <a:ext cx="6972300" cy="533400"/>
          </a:xfrm>
          <a:prstGeom prst="rect">
            <a:avLst/>
          </a:prstGeom>
          <a:noFill/>
          <a:ln w="9525">
            <a:noFill/>
          </a:ln>
        </p:spPr>
        <p:txBody>
          <a:bodyPr anchor="ctr" anchorCtr="0"/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1028" name="Rectangle 3"/>
          <p:cNvSpPr>
            <a:spLocks noGrp="1"/>
          </p:cNvSpPr>
          <p:nvPr>
            <p:ph type="body" idx="1"/>
          </p:nvPr>
        </p:nvSpPr>
        <p:spPr>
          <a:xfrm>
            <a:off x="385763" y="1179513"/>
            <a:ext cx="8650287" cy="5057775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grpSp>
        <p:nvGrpSpPr>
          <p:cNvPr id="1029" name="组合 1"/>
          <p:cNvGrpSpPr/>
          <p:nvPr userDrawn="1"/>
        </p:nvGrpSpPr>
        <p:grpSpPr>
          <a:xfrm>
            <a:off x="-17462" y="0"/>
            <a:ext cx="9180512" cy="738188"/>
            <a:chOff x="-17874" y="0"/>
            <a:chExt cx="9180783" cy="738282"/>
          </a:xfrm>
        </p:grpSpPr>
        <p:sp>
          <p:nvSpPr>
            <p:cNvPr id="1034" name="Rectangle 32"/>
            <p:cNvSpPr>
              <a:spLocks noChangeArrowheads="1"/>
            </p:cNvSpPr>
            <p:nvPr/>
          </p:nvSpPr>
          <p:spPr bwMode="ltGray">
            <a:xfrm>
              <a:off x="-17874" y="0"/>
              <a:ext cx="9180783" cy="692238"/>
            </a:xfrm>
            <a:prstGeom prst="rect">
              <a:avLst/>
            </a:prstGeom>
            <a:solidFill>
              <a:srgbClr val="2B0CE8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035" name="Rectangle 40"/>
            <p:cNvSpPr>
              <a:spLocks noChangeArrowheads="1"/>
            </p:cNvSpPr>
            <p:nvPr/>
          </p:nvSpPr>
          <p:spPr bwMode="gray">
            <a:xfrm>
              <a:off x="-11524" y="666835"/>
              <a:ext cx="9160145" cy="71447"/>
            </a:xfrm>
            <a:prstGeom prst="rect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</p:sldLayoutIdLst>
  <p:timing>
    <p:tnLst>
      <p:par>
        <p:cTn id="1" dur="indefinite" restart="never" nodeType="tmRoot"/>
      </p:par>
    </p:tnLst>
  </p:timing>
  <p:hf sldNum="0" hdr="0" ftr="0" dt="0"/>
  <p:txStyles>
    <p:titleStyle>
      <a:lvl1pPr algn="just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+mj-lt"/>
          <a:ea typeface="+mj-ea"/>
          <a:cs typeface="+mj-cs"/>
        </a:defRPr>
      </a:lvl1pPr>
      <a:lvl2pPr algn="just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Times New Roman" panose="02020603050405020304" pitchFamily="18" charset="0"/>
          <a:ea typeface="宋体" panose="02010600030101010101" pitchFamily="2" charset="-122"/>
        </a:defRPr>
      </a:lvl2pPr>
      <a:lvl3pPr algn="just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Times New Roman" panose="02020603050405020304" pitchFamily="18" charset="0"/>
          <a:ea typeface="宋体" panose="02010600030101010101" pitchFamily="2" charset="-122"/>
        </a:defRPr>
      </a:lvl3pPr>
      <a:lvl4pPr algn="just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Times New Roman" panose="02020603050405020304" pitchFamily="18" charset="0"/>
          <a:ea typeface="宋体" panose="02010600030101010101" pitchFamily="2" charset="-122"/>
        </a:defRPr>
      </a:lvl4pPr>
      <a:lvl5pPr algn="just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Times New Roman" panose="02020603050405020304" pitchFamily="18" charset="0"/>
          <a:ea typeface="宋体" panose="02010600030101010101" pitchFamily="2" charset="-122"/>
        </a:defRPr>
      </a:lvl5pPr>
      <a:lvl6pPr marL="457200" algn="just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Times New Roman" panose="02020603050405020304" pitchFamily="18" charset="0"/>
          <a:ea typeface="宋体" panose="02010600030101010101" pitchFamily="2" charset="-122"/>
        </a:defRPr>
      </a:lvl6pPr>
      <a:lvl7pPr marL="914400" algn="just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Times New Roman" panose="02020603050405020304" pitchFamily="18" charset="0"/>
          <a:ea typeface="宋体" panose="02010600030101010101" pitchFamily="2" charset="-122"/>
        </a:defRPr>
      </a:lvl7pPr>
      <a:lvl8pPr marL="1371600" algn="just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Times New Roman" panose="02020603050405020304" pitchFamily="18" charset="0"/>
          <a:ea typeface="宋体" panose="02010600030101010101" pitchFamily="2" charset="-122"/>
        </a:defRPr>
      </a:lvl8pPr>
      <a:lvl9pPr marL="1828800" algn="just" rtl="0" fontAlgn="base">
        <a:spcBef>
          <a:spcPct val="0"/>
        </a:spcBef>
        <a:spcAft>
          <a:spcPct val="0"/>
        </a:spcAft>
        <a:defRPr sz="3600" b="1">
          <a:solidFill>
            <a:srgbClr val="FFFF00"/>
          </a:solidFill>
          <a:latin typeface="Times New Roman" panose="02020603050405020304" pitchFamily="18" charset="0"/>
          <a:ea typeface="宋体" panose="02010600030101010101" pitchFamily="2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3200" b="1">
          <a:solidFill>
            <a:schemeClr val="tx2"/>
          </a:solidFill>
          <a:latin typeface="+mn-lt"/>
          <a:ea typeface="+mn-ea"/>
          <a:cs typeface="宋体" panose="02010600030101010101" pitchFamily="2" charset="-122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SzPct val="50000"/>
        <a:buFont typeface="Wingdings 2" panose="05020102010507070707" pitchFamily="18" charset="2"/>
        <a:buChar char=""/>
        <a:defRPr sz="2800" b="1">
          <a:solidFill>
            <a:schemeClr val="tx2"/>
          </a:solidFill>
          <a:latin typeface="+mn-lt"/>
          <a:ea typeface="+mn-ea"/>
          <a:cs typeface="宋体" panose="02010600030101010101" pitchFamily="2" charset="-122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400" b="1">
          <a:solidFill>
            <a:schemeClr val="tx2"/>
          </a:solidFill>
          <a:latin typeface="+mn-lt"/>
          <a:ea typeface="+mn-ea"/>
          <a:cs typeface="宋体" panose="02010600030101010101" pitchFamily="2" charset="-122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SzPct val="60000"/>
        <a:buFont typeface="Wingdings 2" panose="05020102010507070707" pitchFamily="18" charset="2"/>
        <a:buChar char=""/>
        <a:defRPr sz="2000" b="1">
          <a:solidFill>
            <a:schemeClr val="tx2"/>
          </a:solidFill>
          <a:latin typeface="+mn-lt"/>
          <a:ea typeface="+mn-ea"/>
          <a:cs typeface="宋体" panose="02010600030101010101" pitchFamily="2" charset="-122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b="1">
          <a:solidFill>
            <a:schemeClr val="tx2"/>
          </a:solidFill>
          <a:latin typeface="+mn-lt"/>
          <a:ea typeface="+mn-ea"/>
          <a:cs typeface="宋体" panose="02010600030101010101" pitchFamily="2" charset="-122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b="1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b="1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b="1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Font typeface="Wingdings" panose="05000000000000000000" pitchFamily="2" charset="2"/>
        <a:buChar char="§"/>
        <a:defRPr sz="2000" b="1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.wmf"/><Relationship Id="rId1" Type="http://schemas.openxmlformats.org/officeDocument/2006/relationships/oleObject" Target="../embeddings/oleObject1.bin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2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5.emf"/><Relationship Id="rId1" Type="http://schemas.openxmlformats.org/officeDocument/2006/relationships/oleObject" Target="../embeddings/oleObject2.bin"/></Relationships>
</file>

<file path=ppt/slides/_rels/slide5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2.xml"/><Relationship Id="rId6" Type="http://schemas.openxmlformats.org/officeDocument/2006/relationships/vmlDrawing" Target="../drawings/vmlDrawing3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emf"/><Relationship Id="rId3" Type="http://schemas.openxmlformats.org/officeDocument/2006/relationships/oleObject" Target="../embeddings/oleObject4.bin"/><Relationship Id="rId2" Type="http://schemas.openxmlformats.org/officeDocument/2006/relationships/image" Target="../media/image6.png"/><Relationship Id="rId1" Type="http://schemas.openxmlformats.org/officeDocument/2006/relationships/oleObject" Target="../embeddings/oleObject3.bin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3.xml"/><Relationship Id="rId6" Type="http://schemas.openxmlformats.org/officeDocument/2006/relationships/vmlDrawing" Target="../drawings/vmlDrawing4.vml"/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emf"/><Relationship Id="rId3" Type="http://schemas.openxmlformats.org/officeDocument/2006/relationships/oleObject" Target="../embeddings/oleObject6.bin"/><Relationship Id="rId2" Type="http://schemas.openxmlformats.org/officeDocument/2006/relationships/image" Target="../media/image8.emf"/><Relationship Id="rId1" Type="http://schemas.openxmlformats.org/officeDocument/2006/relationships/oleObject" Target="../embeddings/oleObject5.bin"/></Relationships>
</file>

<file path=ppt/slides/_rels/slide7.xml.rels><?xml version="1.0" encoding="UTF-8" standalone="yes"?>
<Relationships xmlns="http://schemas.openxmlformats.org/package/2006/relationships"><Relationship Id="rId7" Type="http://schemas.openxmlformats.org/officeDocument/2006/relationships/notesSlide" Target="../notesSlides/notesSlide4.xml"/><Relationship Id="rId6" Type="http://schemas.openxmlformats.org/officeDocument/2006/relationships/vmlDrawing" Target="../drawings/vmlDrawing5.vml"/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10.emf"/><Relationship Id="rId3" Type="http://schemas.openxmlformats.org/officeDocument/2006/relationships/oleObject" Target="../embeddings/oleObject8.bin"/><Relationship Id="rId2" Type="http://schemas.openxmlformats.org/officeDocument/2006/relationships/image" Target="../media/image8.emf"/><Relationship Id="rId1" Type="http://schemas.openxmlformats.org/officeDocument/2006/relationships/oleObject" Target="../embeddings/oleObject7.bin"/></Relationships>
</file>

<file path=ppt/slides/_rels/slide8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5.xml"/><Relationship Id="rId4" Type="http://schemas.openxmlformats.org/officeDocument/2006/relationships/vmlDrawing" Target="../drawings/vmlDrawing6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0.emf"/><Relationship Id="rId1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4.emf"/><Relationship Id="rId7" Type="http://schemas.openxmlformats.org/officeDocument/2006/relationships/oleObject" Target="../embeddings/oleObject13.bin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2.bin"/><Relationship Id="rId4" Type="http://schemas.openxmlformats.org/officeDocument/2006/relationships/image" Target="../media/image12.emf"/><Relationship Id="rId3" Type="http://schemas.openxmlformats.org/officeDocument/2006/relationships/oleObject" Target="../embeddings/oleObject11.bin"/><Relationship Id="rId2" Type="http://schemas.openxmlformats.org/officeDocument/2006/relationships/image" Target="../media/image11.emf"/><Relationship Id="rId11" Type="http://schemas.openxmlformats.org/officeDocument/2006/relationships/notesSlide" Target="../notesSlides/notesSlide6.xml"/><Relationship Id="rId10" Type="http://schemas.openxmlformats.org/officeDocument/2006/relationships/vmlDrawing" Target="../drawings/vmlDrawing7.vml"/><Relationship Id="rId1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4.emf"/><Relationship Id="rId7" Type="http://schemas.openxmlformats.org/officeDocument/2006/relationships/oleObject" Target="../embeddings/oleObject17.bin"/><Relationship Id="rId6" Type="http://schemas.openxmlformats.org/officeDocument/2006/relationships/image" Target="../media/image13.emf"/><Relationship Id="rId5" Type="http://schemas.openxmlformats.org/officeDocument/2006/relationships/oleObject" Target="../embeddings/oleObject16.bin"/><Relationship Id="rId4" Type="http://schemas.openxmlformats.org/officeDocument/2006/relationships/image" Target="../media/image12.emf"/><Relationship Id="rId3" Type="http://schemas.openxmlformats.org/officeDocument/2006/relationships/oleObject" Target="../embeddings/oleObject15.bin"/><Relationship Id="rId2" Type="http://schemas.openxmlformats.org/officeDocument/2006/relationships/image" Target="../media/image11.emf"/><Relationship Id="rId11" Type="http://schemas.openxmlformats.org/officeDocument/2006/relationships/notesSlide" Target="../notesSlides/notesSlide7.xml"/><Relationship Id="rId10" Type="http://schemas.openxmlformats.org/officeDocument/2006/relationships/vmlDrawing" Target="../drawings/vmlDrawing8.vml"/><Relationship Id="rId1" Type="http://schemas.openxmlformats.org/officeDocument/2006/relationships/oleObject" Target="../embeddings/oleObject14.bin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18.emf"/><Relationship Id="rId7" Type="http://schemas.openxmlformats.org/officeDocument/2006/relationships/oleObject" Target="../embeddings/oleObject21.bin"/><Relationship Id="rId6" Type="http://schemas.openxmlformats.org/officeDocument/2006/relationships/image" Target="../media/image17.emf"/><Relationship Id="rId5" Type="http://schemas.openxmlformats.org/officeDocument/2006/relationships/oleObject" Target="../embeddings/oleObject20.bin"/><Relationship Id="rId4" Type="http://schemas.openxmlformats.org/officeDocument/2006/relationships/image" Target="../media/image16.emf"/><Relationship Id="rId3" Type="http://schemas.openxmlformats.org/officeDocument/2006/relationships/oleObject" Target="../embeddings/oleObject19.bin"/><Relationship Id="rId2" Type="http://schemas.openxmlformats.org/officeDocument/2006/relationships/image" Target="../media/image15.emf"/><Relationship Id="rId10" Type="http://schemas.openxmlformats.org/officeDocument/2006/relationships/vmlDrawing" Target="../drawings/vmlDrawing9.vml"/><Relationship Id="rId1" Type="http://schemas.openxmlformats.org/officeDocument/2006/relationships/oleObject" Target="../embeddings/oleObject18.bin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26.bin"/><Relationship Id="rId8" Type="http://schemas.openxmlformats.org/officeDocument/2006/relationships/image" Target="../media/image18.emf"/><Relationship Id="rId7" Type="http://schemas.openxmlformats.org/officeDocument/2006/relationships/oleObject" Target="../embeddings/oleObject25.bin"/><Relationship Id="rId6" Type="http://schemas.openxmlformats.org/officeDocument/2006/relationships/image" Target="../media/image17.emf"/><Relationship Id="rId5" Type="http://schemas.openxmlformats.org/officeDocument/2006/relationships/oleObject" Target="../embeddings/oleObject24.bin"/><Relationship Id="rId4" Type="http://schemas.openxmlformats.org/officeDocument/2006/relationships/image" Target="../media/image16.emf"/><Relationship Id="rId3" Type="http://schemas.openxmlformats.org/officeDocument/2006/relationships/oleObject" Target="../embeddings/oleObject23.bin"/><Relationship Id="rId2" Type="http://schemas.openxmlformats.org/officeDocument/2006/relationships/image" Target="../media/image15.emf"/><Relationship Id="rId14" Type="http://schemas.openxmlformats.org/officeDocument/2006/relationships/vmlDrawing" Target="../drawings/vmlDrawing10.vml"/><Relationship Id="rId13" Type="http://schemas.openxmlformats.org/officeDocument/2006/relationships/slideLayout" Target="../slideLayouts/slideLayout7.xml"/><Relationship Id="rId12" Type="http://schemas.openxmlformats.org/officeDocument/2006/relationships/image" Target="../media/image20.emf"/><Relationship Id="rId11" Type="http://schemas.openxmlformats.org/officeDocument/2006/relationships/oleObject" Target="../embeddings/oleObject27.bin"/><Relationship Id="rId10" Type="http://schemas.openxmlformats.org/officeDocument/2006/relationships/image" Target="../media/image19.emf"/><Relationship Id="rId1" Type="http://schemas.openxmlformats.org/officeDocument/2006/relationships/oleObject" Target="../embeddings/oleObject22.bin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vmlDrawing" Target="../drawings/vmlDrawing11.vml"/><Relationship Id="rId8" Type="http://schemas.openxmlformats.org/officeDocument/2006/relationships/slideLayout" Target="../slideLayouts/slideLayout12.xml"/><Relationship Id="rId7" Type="http://schemas.openxmlformats.org/officeDocument/2006/relationships/image" Target="../media/image25.png"/><Relationship Id="rId6" Type="http://schemas.openxmlformats.org/officeDocument/2006/relationships/customXml" Target="../ink/ink3.xml"/><Relationship Id="rId5" Type="http://schemas.openxmlformats.org/officeDocument/2006/relationships/image" Target="../media/image24.emf"/><Relationship Id="rId4" Type="http://schemas.openxmlformats.org/officeDocument/2006/relationships/oleObject" Target="../embeddings/oleObject28.bin"/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image" Target="../media/image21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2.v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28.e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27.emf"/><Relationship Id="rId3" Type="http://schemas.openxmlformats.org/officeDocument/2006/relationships/oleObject" Target="../embeddings/oleObject30.bin"/><Relationship Id="rId2" Type="http://schemas.openxmlformats.org/officeDocument/2006/relationships/image" Target="../media/image26.wmf"/><Relationship Id="rId1" Type="http://schemas.openxmlformats.org/officeDocument/2006/relationships/oleObject" Target="../embeddings/oleObject29.bin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notesSlide" Target="../notesSlides/notesSlide9.xml"/><Relationship Id="rId8" Type="http://schemas.openxmlformats.org/officeDocument/2006/relationships/vmlDrawing" Target="../drawings/vmlDrawing13.vml"/><Relationship Id="rId7" Type="http://schemas.openxmlformats.org/officeDocument/2006/relationships/slideLayout" Target="../slideLayouts/slideLayout12.xml"/><Relationship Id="rId6" Type="http://schemas.openxmlformats.org/officeDocument/2006/relationships/image" Target="../media/image31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30.wmf"/><Relationship Id="rId3" Type="http://schemas.openxmlformats.org/officeDocument/2006/relationships/oleObject" Target="../embeddings/oleObject33.bin"/><Relationship Id="rId2" Type="http://schemas.openxmlformats.org/officeDocument/2006/relationships/image" Target="../media/image29.wmf"/><Relationship Id="rId1" Type="http://schemas.openxmlformats.org/officeDocument/2006/relationships/oleObject" Target="../embeddings/oleObject32.bin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Rectangle 2"/>
          <p:cNvSpPr>
            <a:spLocks noGrp="1"/>
          </p:cNvSpPr>
          <p:nvPr>
            <p:ph type="title"/>
          </p:nvPr>
        </p:nvSpPr>
        <p:spPr>
          <a:xfrm>
            <a:off x="1196975" y="0"/>
            <a:ext cx="6481763" cy="641350"/>
          </a:xfrm>
          <a:ln/>
        </p:spPr>
        <p:txBody>
          <a:bodyPr vert="horz" wrap="square" lIns="91440" tIns="45720" rIns="91440" bIns="45720" anchor="ctr" anchorCtr="0"/>
          <a:p>
            <a:pPr algn="ctr" eaLnBrk="1" hangingPunct="1"/>
            <a:r>
              <a:rPr lang="zh-CN" altLang="en-US" sz="4400" dirty="0">
                <a:latin typeface="宋体" panose="02010600030101010101" pitchFamily="2" charset="-122"/>
              </a:rPr>
              <a:t>补充</a:t>
            </a:r>
            <a:r>
              <a:rPr lang="en-US" altLang="zh-CN" sz="4400" dirty="0">
                <a:latin typeface="宋体" panose="02010600030101010101" pitchFamily="2" charset="-122"/>
              </a:rPr>
              <a:t> </a:t>
            </a:r>
            <a:r>
              <a:rPr lang="zh-CN" altLang="en-US" sz="4400" dirty="0">
                <a:latin typeface="宋体" panose="02010600030101010101" pitchFamily="2" charset="-122"/>
              </a:rPr>
              <a:t>半导体基础知识</a:t>
            </a:r>
            <a:endParaRPr lang="zh-CN" altLang="en-US" sz="4400" dirty="0">
              <a:latin typeface="宋体" panose="02010600030101010101" pitchFamily="2" charset="-122"/>
            </a:endParaRPr>
          </a:p>
        </p:txBody>
      </p:sp>
      <p:sp>
        <p:nvSpPr>
          <p:cNvPr id="18435" name="Rectangle 129"/>
          <p:cNvSpPr/>
          <p:nvPr/>
        </p:nvSpPr>
        <p:spPr>
          <a:xfrm>
            <a:off x="1692275" y="1538288"/>
            <a:ext cx="5168900" cy="33845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742950" lvl="1" indent="-285750" eaLnBrk="1" fontAlgn="ctr" hangingPunct="1">
              <a:lnSpc>
                <a:spcPct val="125000"/>
              </a:lnSpc>
              <a:spcBef>
                <a:spcPct val="0"/>
              </a:spcBef>
              <a:buSzPct val="80000"/>
              <a:buFontTx/>
              <a:buNone/>
            </a:pPr>
            <a:r>
              <a:rPr lang="zh-CN" altLang="en-US" sz="4000" dirty="0">
                <a:cs typeface="Times New Roman" panose="02020603050405020304" pitchFamily="18" charset="0"/>
              </a:rPr>
              <a:t>一、  本征半导体</a:t>
            </a:r>
            <a:endParaRPr lang="zh-CN" altLang="en-US" sz="4000" dirty="0">
              <a:cs typeface="Times New Roman" panose="02020603050405020304" pitchFamily="18" charset="0"/>
            </a:endParaRPr>
          </a:p>
          <a:p>
            <a:pPr marL="742950" lvl="1" indent="-285750" eaLnBrk="1" fontAlgn="ctr" hangingPunct="1">
              <a:lnSpc>
                <a:spcPct val="125000"/>
              </a:lnSpc>
              <a:spcBef>
                <a:spcPct val="0"/>
              </a:spcBef>
              <a:buSzPct val="80000"/>
              <a:buFontTx/>
              <a:buNone/>
            </a:pPr>
            <a:r>
              <a:rPr lang="zh-CN" altLang="en-US" sz="4000" dirty="0">
                <a:cs typeface="Times New Roman" panose="02020603050405020304" pitchFamily="18" charset="0"/>
              </a:rPr>
              <a:t>二、  杂质半导体</a:t>
            </a:r>
            <a:endParaRPr lang="zh-CN" altLang="en-US" sz="4000" dirty="0">
              <a:cs typeface="Times New Roman" panose="02020603050405020304" pitchFamily="18" charset="0"/>
            </a:endParaRPr>
          </a:p>
          <a:p>
            <a:pPr marL="742950" lvl="1" indent="-285750" eaLnBrk="1" fontAlgn="ctr" hangingPunct="1">
              <a:lnSpc>
                <a:spcPct val="125000"/>
              </a:lnSpc>
              <a:spcBef>
                <a:spcPct val="0"/>
              </a:spcBef>
              <a:buSzPct val="80000"/>
              <a:buFontTx/>
              <a:buNone/>
            </a:pPr>
            <a:r>
              <a:rPr lang="zh-CN" altLang="en-US" sz="4000" dirty="0">
                <a:solidFill>
                  <a:srgbClr val="990000"/>
                </a:solidFill>
                <a:cs typeface="Times New Roman" panose="02020603050405020304" pitchFamily="18" charset="0"/>
              </a:rPr>
              <a:t>三、  </a:t>
            </a:r>
            <a:r>
              <a:rPr lang="en-US" altLang="zh-CN" sz="4000" dirty="0">
                <a:solidFill>
                  <a:srgbClr val="990000"/>
                </a:solidFill>
                <a:cs typeface="Times New Roman" panose="02020603050405020304" pitchFamily="18" charset="0"/>
              </a:rPr>
              <a:t>PN</a:t>
            </a:r>
            <a:r>
              <a:rPr lang="zh-CN" altLang="en-US" sz="4000" dirty="0">
                <a:solidFill>
                  <a:srgbClr val="990000"/>
                </a:solidFill>
                <a:cs typeface="Times New Roman" panose="02020603050405020304" pitchFamily="18" charset="0"/>
              </a:rPr>
              <a:t>结</a:t>
            </a:r>
            <a:endParaRPr lang="zh-CN" altLang="en-US" sz="4000" dirty="0">
              <a:solidFill>
                <a:srgbClr val="9900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4195" name="Rectangle 3"/>
          <p:cNvSpPr>
            <a:spLocks noGrp="1"/>
          </p:cNvSpPr>
          <p:nvPr>
            <p:ph idx="1"/>
          </p:nvPr>
        </p:nvSpPr>
        <p:spPr>
          <a:xfrm>
            <a:off x="476250" y="952500"/>
            <a:ext cx="8281988" cy="4456113"/>
          </a:xfrm>
          <a:ln/>
        </p:spPr>
        <p:txBody>
          <a:bodyPr vert="horz" wrap="square" lIns="91440" tIns="45720" rIns="91440" bIns="45720" anchor="t" anchorCtr="0"/>
          <a:p>
            <a:pPr eaLnBrk="1" hangingPunct="1">
              <a:spcBef>
                <a:spcPts val="2000"/>
              </a:spcBef>
              <a:buSzPct val="80000"/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060C12"/>
                </a:solidFill>
                <a:latin typeface="宋体" panose="02010600030101010101" pitchFamily="2" charset="-122"/>
              </a:rPr>
              <a:t>半导体</a:t>
            </a:r>
            <a:r>
              <a:rPr lang="en-US" altLang="zh-CN" dirty="0">
                <a:solidFill>
                  <a:srgbClr val="060C12"/>
                </a:solidFill>
                <a:latin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</a:rPr>
              <a:t>导电性能介于导体和绝缘体之间，经过特殊加工且性能可控。</a:t>
            </a:r>
            <a:endParaRPr lang="zh-CN" altLang="en-US" dirty="0">
              <a:latin typeface="宋体" panose="02010600030101010101" pitchFamily="2" charset="-122"/>
            </a:endParaRPr>
          </a:p>
          <a:p>
            <a:pPr eaLnBrk="1" hangingPunct="1">
              <a:spcBef>
                <a:spcPts val="2000"/>
              </a:spcBef>
              <a:buSzPct val="80000"/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060C12"/>
                </a:solidFill>
                <a:latin typeface="宋体" panose="02010600030101010101" pitchFamily="2" charset="-122"/>
              </a:rPr>
              <a:t>半导体的三个重要特性</a:t>
            </a:r>
            <a:r>
              <a:rPr lang="en-US" altLang="zh-CN" dirty="0">
                <a:solidFill>
                  <a:srgbClr val="060C12"/>
                </a:solidFill>
                <a:latin typeface="宋体" panose="02010600030101010101" pitchFamily="2" charset="-122"/>
              </a:rPr>
              <a:t>——</a:t>
            </a:r>
            <a:r>
              <a:rPr lang="zh-CN" altLang="en-US" dirty="0">
                <a:latin typeface="宋体" panose="02010600030101010101" pitchFamily="2" charset="-122"/>
              </a:rPr>
              <a:t>热敏特性、光敏特性、</a:t>
            </a:r>
            <a:r>
              <a:rPr lang="zh-CN" altLang="en-US" dirty="0">
                <a:solidFill>
                  <a:srgbClr val="CC0000"/>
                </a:solidFill>
                <a:latin typeface="宋体" panose="02010600030101010101" pitchFamily="2" charset="-122"/>
              </a:rPr>
              <a:t>掺杂特性</a:t>
            </a:r>
            <a:r>
              <a:rPr lang="zh-CN" altLang="en-US" dirty="0">
                <a:latin typeface="宋体" panose="02010600030101010101" pitchFamily="2" charset="-122"/>
              </a:rPr>
              <a:t>。</a:t>
            </a:r>
            <a:endParaRPr lang="zh-CN" altLang="en-US" dirty="0">
              <a:latin typeface="宋体" panose="02010600030101010101" pitchFamily="2" charset="-122"/>
            </a:endParaRPr>
          </a:p>
          <a:p>
            <a:pPr eaLnBrk="1" hangingPunct="1">
              <a:spcBef>
                <a:spcPts val="2000"/>
              </a:spcBef>
              <a:buSzPct val="80000"/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060C12"/>
                </a:solidFill>
              </a:rPr>
              <a:t>常用半导体材料</a:t>
            </a:r>
            <a:r>
              <a:rPr lang="en-US" altLang="zh-CN" dirty="0">
                <a:solidFill>
                  <a:srgbClr val="060C12"/>
                </a:solidFill>
              </a:rPr>
              <a:t>——</a:t>
            </a:r>
            <a:r>
              <a:rPr lang="zh-CN" altLang="en-US" dirty="0">
                <a:solidFill>
                  <a:srgbClr val="CC0000"/>
                </a:solidFill>
              </a:rPr>
              <a:t>硅（</a:t>
            </a:r>
            <a:r>
              <a:rPr lang="en-US" altLang="zh-CN" dirty="0">
                <a:solidFill>
                  <a:srgbClr val="CC0000"/>
                </a:solidFill>
              </a:rPr>
              <a:t>Si</a:t>
            </a:r>
            <a:r>
              <a:rPr lang="zh-CN" altLang="en-US" dirty="0">
                <a:solidFill>
                  <a:srgbClr val="CC0000"/>
                </a:solidFill>
              </a:rPr>
              <a:t>）和锗（</a:t>
            </a:r>
            <a:r>
              <a:rPr lang="en-US" altLang="zh-CN" dirty="0">
                <a:solidFill>
                  <a:srgbClr val="CC0000"/>
                </a:solidFill>
              </a:rPr>
              <a:t>Ge</a:t>
            </a:r>
            <a:r>
              <a:rPr lang="zh-CN" altLang="en-US" dirty="0">
                <a:solidFill>
                  <a:srgbClr val="CC0000"/>
                </a:solidFill>
              </a:rPr>
              <a:t>）</a:t>
            </a:r>
            <a:endParaRPr lang="zh-CN" altLang="en-US" dirty="0">
              <a:solidFill>
                <a:srgbClr val="CC0000"/>
              </a:solidFill>
            </a:endParaRPr>
          </a:p>
          <a:p>
            <a:pPr eaLnBrk="1" hangingPunct="1">
              <a:spcBef>
                <a:spcPts val="2000"/>
              </a:spcBef>
              <a:buSzPct val="80000"/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060C12"/>
                </a:solidFill>
                <a:latin typeface="宋体" panose="02010600030101010101" pitchFamily="2" charset="-122"/>
              </a:rPr>
              <a:t>本征半导体</a:t>
            </a:r>
            <a:r>
              <a:rPr lang="en-US" altLang="zh-CN" dirty="0">
                <a:solidFill>
                  <a:srgbClr val="060C12"/>
                </a:solidFill>
                <a:latin typeface="宋体" panose="02010600030101010101" pitchFamily="2" charset="-122"/>
              </a:rPr>
              <a:t>——</a:t>
            </a:r>
            <a:r>
              <a:rPr lang="zh-CN" altLang="en-US" dirty="0">
                <a:solidFill>
                  <a:srgbClr val="CC0000"/>
                </a:solidFill>
              </a:rPr>
              <a:t>完全纯净的、具有晶体结构的半导体。</a:t>
            </a:r>
            <a:endParaRPr lang="en-US" altLang="zh-CN" dirty="0">
              <a:solidFill>
                <a:srgbClr val="CC0000"/>
              </a:solidFill>
              <a:latin typeface="宋体" panose="02010600030101010101" pitchFamily="2" charset="-122"/>
            </a:endParaRPr>
          </a:p>
        </p:txBody>
      </p:sp>
      <p:sp>
        <p:nvSpPr>
          <p:cNvPr id="19459" name="Rectangle 24"/>
          <p:cNvSpPr/>
          <p:nvPr/>
        </p:nvSpPr>
        <p:spPr>
          <a:xfrm>
            <a:off x="701675" y="0"/>
            <a:ext cx="570388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一、</a:t>
            </a: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本征半导体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64195">
                                            <p:txEl>
                                              <p:charRg st="0" end="3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charRg st="33" end="6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264195">
                                            <p:txEl>
                                              <p:charRg st="33" end="6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charRg st="61" end="8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264195">
                                            <p:txEl>
                                              <p:charRg st="61" end="8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4195">
                                            <p:txEl>
                                              <p:charRg st="82" end="10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64195">
                                            <p:txEl>
                                              <p:charRg st="82" end="10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4195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2" name="Text Box 6"/>
          <p:cNvSpPr txBox="1"/>
          <p:nvPr/>
        </p:nvSpPr>
        <p:spPr>
          <a:xfrm>
            <a:off x="5053013" y="1752600"/>
            <a:ext cx="13716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endParaRPr lang="zh-CN" altLang="zh-CN" sz="4000" dirty="0">
              <a:latin typeface="宋体" panose="02010600030101010101" pitchFamily="2" charset="-122"/>
              <a:ea typeface="华文彩云" panose="02010800040101010101" pitchFamily="2" charset="-122"/>
            </a:endParaRPr>
          </a:p>
        </p:txBody>
      </p:sp>
      <p:sp>
        <p:nvSpPr>
          <p:cNvPr id="20483" name="Rectangle 25"/>
          <p:cNvSpPr/>
          <p:nvPr/>
        </p:nvSpPr>
        <p:spPr>
          <a:xfrm>
            <a:off x="250825" y="863600"/>
            <a:ext cx="835183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fontAlgn="ctr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、晶格与单晶</a:t>
            </a:r>
            <a:endParaRPr lang="zh-CN" altLang="en-US" dirty="0">
              <a:solidFill>
                <a:srgbClr val="CC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graphicFrame>
        <p:nvGraphicFramePr>
          <p:cNvPr id="299034" name="Object 2"/>
          <p:cNvGraphicFramePr>
            <a:graphicFrameLocks noChangeAspect="1"/>
          </p:cNvGraphicFramePr>
          <p:nvPr/>
        </p:nvGraphicFramePr>
        <p:xfrm>
          <a:off x="801688" y="1843088"/>
          <a:ext cx="3540125" cy="3657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4808220" imgH="1821180" progId="Visio.Drawing.4">
                  <p:embed/>
                </p:oleObj>
              </mc:Choice>
              <mc:Fallback>
                <p:oleObj name="" r:id="rId1" imgW="4808220" imgH="1821180" progId="Visio.Drawing.4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rcRect l="2499" t="10970" r="72501" b="21024"/>
                      <a:stretch>
                        <a:fillRect/>
                      </a:stretch>
                    </p:blipFill>
                    <p:spPr>
                      <a:xfrm>
                        <a:off x="801688" y="1843088"/>
                        <a:ext cx="3540125" cy="365760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9035" name="Rectangle 27"/>
          <p:cNvSpPr/>
          <p:nvPr/>
        </p:nvSpPr>
        <p:spPr>
          <a:xfrm>
            <a:off x="1184275" y="5538788"/>
            <a:ext cx="30416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硅的原子结构模型</a:t>
            </a:r>
            <a:endParaRPr lang="zh-CN" altLang="en-US" sz="28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99036" name="Oval 28"/>
          <p:cNvSpPr/>
          <p:nvPr/>
        </p:nvSpPr>
        <p:spPr>
          <a:xfrm>
            <a:off x="1258888" y="2366963"/>
            <a:ext cx="2547937" cy="2600325"/>
          </a:xfrm>
          <a:prstGeom prst="ellipse">
            <a:avLst/>
          </a:prstGeom>
          <a:solidFill>
            <a:srgbClr val="CC3300">
              <a:alpha val="50195"/>
            </a:srgbClr>
          </a:solidFill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0487" name="Text Box 29"/>
          <p:cNvSpPr txBox="1"/>
          <p:nvPr/>
        </p:nvSpPr>
        <p:spPr>
          <a:xfrm>
            <a:off x="4764088" y="2071688"/>
            <a:ext cx="1371600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endParaRPr lang="zh-CN" altLang="zh-CN" sz="4000" dirty="0">
              <a:latin typeface="宋体" panose="02010600030101010101" pitchFamily="2" charset="-122"/>
              <a:ea typeface="华文彩云" panose="02010800040101010101" pitchFamily="2" charset="-122"/>
            </a:endParaRPr>
          </a:p>
        </p:txBody>
      </p:sp>
      <p:grpSp>
        <p:nvGrpSpPr>
          <p:cNvPr id="2" name="Group 30"/>
          <p:cNvGrpSpPr/>
          <p:nvPr/>
        </p:nvGrpSpPr>
        <p:grpSpPr>
          <a:xfrm>
            <a:off x="2862263" y="2259013"/>
            <a:ext cx="2967037" cy="1295400"/>
            <a:chOff x="2160" y="1248"/>
            <a:chExt cx="1869" cy="816"/>
          </a:xfrm>
        </p:grpSpPr>
        <p:sp>
          <p:nvSpPr>
            <p:cNvPr id="20502" name="Line 31"/>
            <p:cNvSpPr/>
            <p:nvPr/>
          </p:nvSpPr>
          <p:spPr>
            <a:xfrm flipV="1">
              <a:off x="2160" y="1440"/>
              <a:ext cx="960" cy="624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03" name="Text Box 32"/>
            <p:cNvSpPr txBox="1"/>
            <p:nvPr/>
          </p:nvSpPr>
          <p:spPr>
            <a:xfrm>
              <a:off x="2925" y="1248"/>
              <a:ext cx="110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50000"/>
                </a:spcBef>
                <a:buFontTx/>
                <a:buNone/>
              </a:pPr>
              <a:r>
                <a:rPr lang="zh-CN" altLang="en-US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惯性核</a:t>
              </a:r>
              <a:endParaRPr lang="zh-CN" altLang="en-US" sz="28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299041" name="Oval 33"/>
          <p:cNvSpPr/>
          <p:nvPr/>
        </p:nvSpPr>
        <p:spPr>
          <a:xfrm>
            <a:off x="6288088" y="3367088"/>
            <a:ext cx="838200" cy="838200"/>
          </a:xfrm>
          <a:prstGeom prst="ellipse">
            <a:avLst/>
          </a:prstGeom>
          <a:gradFill rotWithShape="0">
            <a:gsLst>
              <a:gs pos="0">
                <a:srgbClr val="5E1800"/>
              </a:gs>
              <a:gs pos="50000">
                <a:srgbClr val="CC3300"/>
              </a:gs>
              <a:gs pos="100000">
                <a:srgbClr val="5E1800"/>
              </a:gs>
            </a:gsLst>
            <a:lin ang="5400000" scaled="1"/>
            <a:tileRect/>
          </a:gradFill>
          <a:ln w="19050" cap="flat" cmpd="sng">
            <a:solidFill>
              <a:schemeClr val="tx1"/>
            </a:solidFill>
            <a:prstDash val="solid"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latin typeface="宋体" panose="02010600030101010101" pitchFamily="2" charset="-122"/>
                <a:ea typeface="华文彩云" panose="02010800040101010101" pitchFamily="2" charset="-122"/>
              </a:rPr>
              <a:t>+4</a:t>
            </a:r>
            <a:endParaRPr lang="en-US" altLang="zh-CN" dirty="0">
              <a:latin typeface="宋体" panose="02010600030101010101" pitchFamily="2" charset="-122"/>
              <a:ea typeface="华文彩云" panose="02010800040101010101" pitchFamily="2" charset="-122"/>
            </a:endParaRPr>
          </a:p>
        </p:txBody>
      </p:sp>
      <p:grpSp>
        <p:nvGrpSpPr>
          <p:cNvPr id="3" name="Group 34"/>
          <p:cNvGrpSpPr/>
          <p:nvPr/>
        </p:nvGrpSpPr>
        <p:grpSpPr>
          <a:xfrm>
            <a:off x="2554288" y="1462088"/>
            <a:ext cx="2076450" cy="585787"/>
            <a:chOff x="1776" y="768"/>
            <a:chExt cx="1044" cy="369"/>
          </a:xfrm>
        </p:grpSpPr>
        <p:sp>
          <p:nvSpPr>
            <p:cNvPr id="20500" name="Line 35"/>
            <p:cNvSpPr/>
            <p:nvPr/>
          </p:nvSpPr>
          <p:spPr>
            <a:xfrm flipV="1">
              <a:off x="1776" y="951"/>
              <a:ext cx="528" cy="186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0501" name="Rectangle 36"/>
            <p:cNvSpPr/>
            <p:nvPr/>
          </p:nvSpPr>
          <p:spPr>
            <a:xfrm>
              <a:off x="2256" y="768"/>
              <a:ext cx="564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电子</a:t>
              </a:r>
              <a:endParaRPr lang="zh-CN" altLang="en-US" sz="28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4" name="Group 37"/>
          <p:cNvGrpSpPr/>
          <p:nvPr/>
        </p:nvGrpSpPr>
        <p:grpSpPr>
          <a:xfrm>
            <a:off x="5702300" y="2724150"/>
            <a:ext cx="2090738" cy="2033588"/>
            <a:chOff x="3759" y="1563"/>
            <a:chExt cx="1317" cy="1281"/>
          </a:xfrm>
        </p:grpSpPr>
        <p:sp>
          <p:nvSpPr>
            <p:cNvPr id="20497" name="Oval 38"/>
            <p:cNvSpPr/>
            <p:nvPr/>
          </p:nvSpPr>
          <p:spPr>
            <a:xfrm>
              <a:off x="3759" y="1644"/>
              <a:ext cx="1248" cy="1200"/>
            </a:xfrm>
            <a:prstGeom prst="ellipse">
              <a:avLst/>
            </a:prstGeom>
            <a:noFill/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0498" name="Oval 39"/>
            <p:cNvSpPr/>
            <p:nvPr/>
          </p:nvSpPr>
          <p:spPr>
            <a:xfrm>
              <a:off x="4278" y="1563"/>
              <a:ext cx="192" cy="19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0499" name="Oval 40"/>
            <p:cNvSpPr/>
            <p:nvPr/>
          </p:nvSpPr>
          <p:spPr>
            <a:xfrm>
              <a:off x="4884" y="2064"/>
              <a:ext cx="192" cy="19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Group 41"/>
          <p:cNvGrpSpPr/>
          <p:nvPr/>
        </p:nvGrpSpPr>
        <p:grpSpPr>
          <a:xfrm>
            <a:off x="5554663" y="3552825"/>
            <a:ext cx="1347787" cy="1338263"/>
            <a:chOff x="3666" y="2085"/>
            <a:chExt cx="849" cy="843"/>
          </a:xfrm>
        </p:grpSpPr>
        <p:sp>
          <p:nvSpPr>
            <p:cNvPr id="20495" name="Oval 42"/>
            <p:cNvSpPr/>
            <p:nvPr/>
          </p:nvSpPr>
          <p:spPr>
            <a:xfrm>
              <a:off x="4323" y="2736"/>
              <a:ext cx="192" cy="19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0496" name="Oval 43"/>
            <p:cNvSpPr/>
            <p:nvPr/>
          </p:nvSpPr>
          <p:spPr>
            <a:xfrm>
              <a:off x="3666" y="2085"/>
              <a:ext cx="192" cy="192"/>
            </a:xfrm>
            <a:prstGeom prst="ellipse">
              <a:avLst/>
            </a:prstGeom>
            <a:solidFill>
              <a:schemeClr val="tx1"/>
            </a:soli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299052" name="Rectangle 44"/>
          <p:cNvSpPr/>
          <p:nvPr/>
        </p:nvSpPr>
        <p:spPr>
          <a:xfrm>
            <a:off x="4876800" y="5076825"/>
            <a:ext cx="37560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硅的原子结构简化模型</a:t>
            </a:r>
            <a:endParaRPr lang="zh-CN" altLang="en-US" sz="28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0494" name="Rectangle 24"/>
          <p:cNvSpPr/>
          <p:nvPr/>
        </p:nvSpPr>
        <p:spPr>
          <a:xfrm>
            <a:off x="701675" y="0"/>
            <a:ext cx="570388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一、</a:t>
            </a: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本征半导体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27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90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90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2/3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2" dur="500"/>
                                        <p:tgtEl>
                                          <p:spTgt spid="2990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990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990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990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990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9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299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9035" grpId="0"/>
      <p:bldP spid="299036" grpId="0" animBg="1"/>
      <p:bldP spid="299041" grpId="0" animBg="1"/>
      <p:bldP spid="29905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6" name="Rectangle 17"/>
          <p:cNvSpPr/>
          <p:nvPr/>
        </p:nvSpPr>
        <p:spPr>
          <a:xfrm>
            <a:off x="5786438" y="4467225"/>
            <a:ext cx="3032125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硅单晶空间结构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341010" name="Rectangle 18"/>
          <p:cNvSpPr>
            <a:spLocks noChangeArrowheads="1"/>
          </p:cNvSpPr>
          <p:nvPr/>
        </p:nvSpPr>
        <p:spPr bwMode="auto">
          <a:xfrm>
            <a:off x="1062038" y="5859463"/>
            <a:ext cx="3935413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32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硅单晶平面结构示意图 </a:t>
            </a:r>
            <a:endParaRPr kumimoji="0" lang="zh-CN" altLang="en-US" sz="2800" b="1" i="0" u="none" strike="noStrike" kern="1200" cap="none" spc="0" normalizeH="0" baseline="0" noProof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1508" name="Rectangle 24"/>
          <p:cNvSpPr/>
          <p:nvPr/>
        </p:nvSpPr>
        <p:spPr>
          <a:xfrm>
            <a:off x="701675" y="0"/>
            <a:ext cx="570388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一、</a:t>
            </a: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本征半导体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2" name="Group 2"/>
          <p:cNvGrpSpPr/>
          <p:nvPr/>
        </p:nvGrpSpPr>
        <p:grpSpPr>
          <a:xfrm>
            <a:off x="6300788" y="2205038"/>
            <a:ext cx="2347912" cy="2244725"/>
            <a:chOff x="839" y="1616"/>
            <a:chExt cx="1479" cy="1414"/>
          </a:xfrm>
        </p:grpSpPr>
        <p:grpSp>
          <p:nvGrpSpPr>
            <p:cNvPr id="21524" name="Group 3"/>
            <p:cNvGrpSpPr/>
            <p:nvPr/>
          </p:nvGrpSpPr>
          <p:grpSpPr>
            <a:xfrm>
              <a:off x="876" y="1654"/>
              <a:ext cx="1434" cy="1325"/>
              <a:chOff x="1922" y="1511"/>
              <a:chExt cx="1991" cy="1835"/>
            </a:xfrm>
          </p:grpSpPr>
          <p:sp>
            <p:nvSpPr>
              <p:cNvPr id="21534" name="AutoShape 4"/>
              <p:cNvSpPr/>
              <p:nvPr/>
            </p:nvSpPr>
            <p:spPr>
              <a:xfrm>
                <a:off x="1924" y="1513"/>
                <a:ext cx="1989" cy="1833"/>
              </a:xfrm>
              <a:prstGeom prst="cube">
                <a:avLst>
                  <a:gd name="adj" fmla="val 25000"/>
                </a:avLst>
              </a:prstGeom>
              <a:noFill/>
              <a:ln w="38100" cap="flat" cmpd="sng">
                <a:solidFill>
                  <a:schemeClr val="tx2"/>
                </a:solidFill>
                <a:prstDash val="dash"/>
                <a:miter/>
                <a:headEnd type="none" w="sm" len="sm"/>
                <a:tailEnd type="none" w="sm" len="sm"/>
              </a:ln>
            </p:spPr>
            <p:txBody>
              <a:bodyPr anchor="ctr" anchorCtr="0">
                <a:spAutoFit/>
              </a:bodyPr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eaLnBrk="1" hangingPunct="1">
                  <a:spcBef>
                    <a:spcPct val="0"/>
                  </a:spcBef>
                  <a:buFontTx/>
                  <a:buNone/>
                </a:pPr>
                <a:endParaRPr lang="zh-CN" altLang="en-US" sz="1800" b="0" dirty="0">
                  <a:solidFill>
                    <a:schemeClr val="tx1"/>
                  </a:solidFill>
                  <a:latin typeface="Arial" panose="020B0604020202020204" pitchFamily="34" charset="0"/>
                  <a:ea typeface="Times New Roman" panose="02020603050405020304" pitchFamily="18" charset="0"/>
                </a:endParaRPr>
              </a:p>
            </p:txBody>
          </p:sp>
          <p:sp>
            <p:nvSpPr>
              <p:cNvPr id="21535" name="Line 5"/>
              <p:cNvSpPr/>
              <p:nvPr/>
            </p:nvSpPr>
            <p:spPr>
              <a:xfrm>
                <a:off x="2400" y="1511"/>
                <a:ext cx="0" cy="1400"/>
              </a:xfrm>
              <a:prstGeom prst="line">
                <a:avLst/>
              </a:prstGeom>
              <a:ln w="38100" cap="flat" cmpd="sng">
                <a:solidFill>
                  <a:schemeClr val="tx2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1536" name="Line 6"/>
              <p:cNvSpPr/>
              <p:nvPr/>
            </p:nvSpPr>
            <p:spPr>
              <a:xfrm flipH="1">
                <a:off x="2389" y="2878"/>
                <a:ext cx="1512" cy="0"/>
              </a:xfrm>
              <a:prstGeom prst="line">
                <a:avLst/>
              </a:prstGeom>
              <a:ln w="38100" cap="flat" cmpd="sng">
                <a:solidFill>
                  <a:schemeClr val="tx2"/>
                </a:solidFill>
                <a:prstDash val="dash"/>
                <a:headEnd type="none" w="sm" len="sm"/>
                <a:tailEnd type="none" w="sm" len="sm"/>
              </a:ln>
            </p:spPr>
          </p:sp>
          <p:sp>
            <p:nvSpPr>
              <p:cNvPr id="21537" name="Line 7"/>
              <p:cNvSpPr/>
              <p:nvPr/>
            </p:nvSpPr>
            <p:spPr>
              <a:xfrm flipH="1">
                <a:off x="1922" y="2866"/>
                <a:ext cx="478" cy="456"/>
              </a:xfrm>
              <a:prstGeom prst="line">
                <a:avLst/>
              </a:prstGeom>
              <a:ln w="38100" cap="flat" cmpd="sng">
                <a:solidFill>
                  <a:schemeClr val="tx2"/>
                </a:solidFill>
                <a:prstDash val="dash"/>
                <a:headEnd type="none" w="sm" len="sm"/>
                <a:tailEnd type="none" w="sm" len="sm"/>
              </a:ln>
            </p:spPr>
          </p:sp>
        </p:grpSp>
        <p:sp>
          <p:nvSpPr>
            <p:cNvPr id="21525" name="Oval 8"/>
            <p:cNvSpPr/>
            <p:nvPr/>
          </p:nvSpPr>
          <p:spPr>
            <a:xfrm>
              <a:off x="839" y="1893"/>
              <a:ext cx="130" cy="131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tx2"/>
              </a:solidFill>
              <a:prstDash val="solid"/>
              <a:headEnd type="none" w="sm" len="sm"/>
              <a:tailEnd type="none" w="sm" len="sm"/>
            </a:ln>
          </p:spPr>
          <p:txBody>
            <a:bodyPr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1526" name="Line 9"/>
            <p:cNvSpPr/>
            <p:nvPr/>
          </p:nvSpPr>
          <p:spPr>
            <a:xfrm>
              <a:off x="935" y="1990"/>
              <a:ext cx="553" cy="277"/>
            </a:xfrm>
            <a:prstGeom prst="line">
              <a:avLst/>
            </a:prstGeom>
            <a:ln w="76200" cap="flat" cmpd="sng">
              <a:solidFill>
                <a:schemeClr val="tx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1527" name="Line 10"/>
            <p:cNvSpPr/>
            <p:nvPr/>
          </p:nvSpPr>
          <p:spPr>
            <a:xfrm flipH="1">
              <a:off x="1220" y="2371"/>
              <a:ext cx="268" cy="254"/>
            </a:xfrm>
            <a:prstGeom prst="line">
              <a:avLst/>
            </a:prstGeom>
            <a:ln w="76200" cap="flat" cmpd="sng">
              <a:solidFill>
                <a:schemeClr val="tx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1528" name="Line 11"/>
            <p:cNvSpPr/>
            <p:nvPr/>
          </p:nvSpPr>
          <p:spPr>
            <a:xfrm>
              <a:off x="1523" y="2302"/>
              <a:ext cx="450" cy="676"/>
            </a:xfrm>
            <a:prstGeom prst="line">
              <a:avLst/>
            </a:prstGeom>
            <a:ln w="76200" cap="flat" cmpd="sng">
              <a:solidFill>
                <a:schemeClr val="tx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1529" name="Line 12"/>
            <p:cNvSpPr/>
            <p:nvPr/>
          </p:nvSpPr>
          <p:spPr>
            <a:xfrm flipV="1">
              <a:off x="1592" y="1662"/>
              <a:ext cx="693" cy="605"/>
            </a:xfrm>
            <a:prstGeom prst="line">
              <a:avLst/>
            </a:prstGeom>
            <a:ln w="76200" cap="flat" cmpd="sng">
              <a:solidFill>
                <a:schemeClr val="tx2"/>
              </a:solidFill>
              <a:prstDash val="solid"/>
              <a:headEnd type="none" w="sm" len="sm"/>
              <a:tailEnd type="none" w="sm" len="sm"/>
            </a:ln>
          </p:spPr>
        </p:sp>
        <p:sp>
          <p:nvSpPr>
            <p:cNvPr id="21530" name="Oval 13"/>
            <p:cNvSpPr/>
            <p:nvPr/>
          </p:nvSpPr>
          <p:spPr>
            <a:xfrm>
              <a:off x="1454" y="2232"/>
              <a:ext cx="179" cy="180"/>
            </a:xfrm>
            <a:prstGeom prst="ellipse">
              <a:avLst/>
            </a:prstGeom>
            <a:solidFill>
              <a:srgbClr val="CC3300"/>
            </a:solidFill>
            <a:ln w="19050" cap="flat" cmpd="sng">
              <a:solidFill>
                <a:schemeClr val="tx2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1531" name="Oval 14"/>
            <p:cNvSpPr/>
            <p:nvPr/>
          </p:nvSpPr>
          <p:spPr>
            <a:xfrm>
              <a:off x="2188" y="1616"/>
              <a:ext cx="130" cy="131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tx2"/>
              </a:solidFill>
              <a:prstDash val="solid"/>
              <a:headEnd type="none" w="sm" len="sm"/>
              <a:tailEnd type="none" w="sm" len="sm"/>
            </a:ln>
          </p:spPr>
          <p:txBody>
            <a:bodyPr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1532" name="Oval 15"/>
            <p:cNvSpPr/>
            <p:nvPr/>
          </p:nvSpPr>
          <p:spPr>
            <a:xfrm>
              <a:off x="1911" y="2899"/>
              <a:ext cx="130" cy="131"/>
            </a:xfrm>
            <a:prstGeom prst="ellipse">
              <a:avLst/>
            </a:prstGeom>
            <a:solidFill>
              <a:schemeClr val="accent2"/>
            </a:solidFill>
            <a:ln w="38100" cap="flat" cmpd="sng">
              <a:solidFill>
                <a:schemeClr val="tx2"/>
              </a:solidFill>
              <a:prstDash val="solid"/>
              <a:headEnd type="none" w="sm" len="sm"/>
              <a:tailEnd type="none" w="sm" len="sm"/>
            </a:ln>
          </p:spPr>
          <p:txBody>
            <a:bodyPr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  <p:sp>
          <p:nvSpPr>
            <p:cNvPr id="21533" name="Oval 16"/>
            <p:cNvSpPr/>
            <p:nvPr/>
          </p:nvSpPr>
          <p:spPr>
            <a:xfrm>
              <a:off x="1150" y="2552"/>
              <a:ext cx="131" cy="131"/>
            </a:xfrm>
            <a:prstGeom prst="ellipse">
              <a:avLst/>
            </a:prstGeom>
            <a:solidFill>
              <a:schemeClr val="accent2">
                <a:alpha val="50195"/>
              </a:schemeClr>
            </a:solidFill>
            <a:ln w="38100" cap="flat" cmpd="sng">
              <a:solidFill>
                <a:schemeClr val="tx2"/>
              </a:solidFill>
              <a:prstDash val="solid"/>
              <a:headEnd type="none" w="sm" len="sm"/>
              <a:tailEnd type="none" w="sm" len="sm"/>
            </a:ln>
          </p:spPr>
          <p:txBody>
            <a:bodyPr anchor="ctr" anchorCtr="0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endParaRPr lang="zh-CN" altLang="en-US" sz="1800" b="0" dirty="0">
                <a:solidFill>
                  <a:schemeClr val="tx1"/>
                </a:solidFill>
                <a:latin typeface="Arial" panose="020B0604020202020204" pitchFamily="34" charset="0"/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3120" name="Object 48"/>
          <p:cNvGraphicFramePr>
            <a:graphicFrameLocks noChangeAspect="1"/>
          </p:cNvGraphicFramePr>
          <p:nvPr/>
        </p:nvGraphicFramePr>
        <p:xfrm>
          <a:off x="385763" y="1403350"/>
          <a:ext cx="4949825" cy="45704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7" name="" r:id="rId1" imgW="1772920" imgH="1636395" progId="Visio.Drawing.11">
                  <p:embed/>
                </p:oleObj>
              </mc:Choice>
              <mc:Fallback>
                <p:oleObj name="" r:id="rId1" imgW="1772920" imgH="1636395" progId="Visio.Drawing.11">
                  <p:embed/>
                  <p:pic>
                    <p:nvPicPr>
                      <p:cNvPr id="0" name="图片 307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385763" y="1403350"/>
                        <a:ext cx="4949825" cy="45704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3121" name="Group 49"/>
          <p:cNvGrpSpPr/>
          <p:nvPr/>
        </p:nvGrpSpPr>
        <p:grpSpPr>
          <a:xfrm>
            <a:off x="1376363" y="2079625"/>
            <a:ext cx="3243262" cy="3227388"/>
            <a:chOff x="980" y="1304"/>
            <a:chExt cx="2043" cy="2033"/>
          </a:xfrm>
        </p:grpSpPr>
        <p:sp>
          <p:nvSpPr>
            <p:cNvPr id="32783" name="Oval 23"/>
            <p:cNvSpPr>
              <a:spLocks noChangeArrowheads="1"/>
            </p:cNvSpPr>
            <p:nvPr/>
          </p:nvSpPr>
          <p:spPr bwMode="auto">
            <a:xfrm>
              <a:off x="1812" y="2094"/>
              <a:ext cx="326" cy="326"/>
            </a:xfrm>
            <a:prstGeom prst="ellipse">
              <a:avLst/>
            </a:prstGeom>
            <a:gradFill rotWithShape="0">
              <a:gsLst>
                <a:gs pos="0">
                  <a:srgbClr val="5E1800"/>
                </a:gs>
                <a:gs pos="50000">
                  <a:srgbClr val="CC3300"/>
                </a:gs>
                <a:gs pos="100000">
                  <a:srgbClr val="5E1800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 sz="32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j-lt"/>
                  <a:ea typeface="宋体" panose="02010600030101010101" pitchFamily="2" charset="-122"/>
                  <a:cs typeface="+mn-cs"/>
                </a:rPr>
                <a:t>Si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83" name="Oval 24"/>
            <p:cNvSpPr>
              <a:spLocks noChangeArrowheads="1"/>
            </p:cNvSpPr>
            <p:nvPr/>
          </p:nvSpPr>
          <p:spPr bwMode="auto">
            <a:xfrm>
              <a:off x="1846" y="3011"/>
              <a:ext cx="326" cy="326"/>
            </a:xfrm>
            <a:prstGeom prst="ellipse">
              <a:avLst/>
            </a:prstGeom>
            <a:gradFill rotWithShape="0">
              <a:gsLst>
                <a:gs pos="0">
                  <a:srgbClr val="764700"/>
                </a:gs>
                <a:gs pos="50000">
                  <a:schemeClr val="accent2"/>
                </a:gs>
                <a:gs pos="100000">
                  <a:srgbClr val="764700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j-lt"/>
                  <a:ea typeface="宋体" panose="02010600030101010101" pitchFamily="2" charset="-122"/>
                  <a:cs typeface="+mn-cs"/>
                </a:rPr>
                <a:t>Si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84" name="Oval 25"/>
            <p:cNvSpPr>
              <a:spLocks noChangeArrowheads="1"/>
            </p:cNvSpPr>
            <p:nvPr/>
          </p:nvSpPr>
          <p:spPr bwMode="auto">
            <a:xfrm>
              <a:off x="2697" y="2116"/>
              <a:ext cx="326" cy="326"/>
            </a:xfrm>
            <a:prstGeom prst="ellipse">
              <a:avLst/>
            </a:prstGeom>
            <a:gradFill rotWithShape="0">
              <a:gsLst>
                <a:gs pos="0">
                  <a:srgbClr val="764700"/>
                </a:gs>
                <a:gs pos="50000">
                  <a:schemeClr val="accent2"/>
                </a:gs>
                <a:gs pos="100000">
                  <a:srgbClr val="764700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j-lt"/>
                  <a:ea typeface="宋体" panose="02010600030101010101" pitchFamily="2" charset="-122"/>
                  <a:cs typeface="+mn-cs"/>
                </a:rPr>
                <a:t>Si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85" name="Oval 26"/>
            <p:cNvSpPr>
              <a:spLocks noChangeArrowheads="1"/>
            </p:cNvSpPr>
            <p:nvPr/>
          </p:nvSpPr>
          <p:spPr bwMode="auto">
            <a:xfrm>
              <a:off x="1827" y="1304"/>
              <a:ext cx="326" cy="326"/>
            </a:xfrm>
            <a:prstGeom prst="ellipse">
              <a:avLst/>
            </a:prstGeom>
            <a:gradFill rotWithShape="0">
              <a:gsLst>
                <a:gs pos="0">
                  <a:srgbClr val="764700"/>
                </a:gs>
                <a:gs pos="50000">
                  <a:schemeClr val="accent2"/>
                </a:gs>
                <a:gs pos="100000">
                  <a:srgbClr val="764700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j-lt"/>
                  <a:ea typeface="宋体" panose="02010600030101010101" pitchFamily="2" charset="-122"/>
                  <a:cs typeface="+mn-cs"/>
                </a:rPr>
                <a:t>Si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086" name="Oval 27"/>
            <p:cNvSpPr>
              <a:spLocks noChangeArrowheads="1"/>
            </p:cNvSpPr>
            <p:nvPr/>
          </p:nvSpPr>
          <p:spPr bwMode="auto">
            <a:xfrm>
              <a:off x="980" y="2118"/>
              <a:ext cx="326" cy="326"/>
            </a:xfrm>
            <a:prstGeom prst="ellipse">
              <a:avLst/>
            </a:prstGeom>
            <a:gradFill rotWithShape="0">
              <a:gsLst>
                <a:gs pos="0">
                  <a:srgbClr val="764700"/>
                </a:gs>
                <a:gs pos="50000">
                  <a:schemeClr val="accent2"/>
                </a:gs>
                <a:gs pos="100000">
                  <a:srgbClr val="764700"/>
                </a:gs>
              </a:gsLst>
              <a:lin ang="5400000" scaled="1"/>
            </a:gradFill>
            <a:ln w="28575">
              <a:solidFill>
                <a:schemeClr val="tx1"/>
              </a:solidFill>
              <a:round/>
            </a:ln>
          </p:spPr>
          <p:txBody>
            <a:bodyPr wrap="none" anchor="ctr"/>
            <a:lstStyle>
              <a:lvl1pPr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5pPr>
              <a:lvl6pPr marL="25146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6pPr>
              <a:lvl7pPr marL="29718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7pPr>
              <a:lvl8pPr marL="34290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8pPr>
              <a:lvl9pPr marL="3886200" indent="-228600" algn="ctr" eaLnBrk="0" fontAlgn="ctr" hangingPunct="0">
                <a:spcBef>
                  <a:spcPct val="0"/>
                </a:spcBef>
                <a:spcAft>
                  <a:spcPct val="0"/>
                </a:spcAft>
                <a:defRPr sz="4000" b="1">
                  <a:solidFill>
                    <a:schemeClr val="tx2"/>
                  </a:solidFill>
                  <a:latin typeface="宋体" panose="02010600030101010101" pitchFamily="2" charset="-122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28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j-lt"/>
                  <a:ea typeface="宋体" panose="02010600030101010101" pitchFamily="2" charset="-122"/>
                  <a:cs typeface="+mn-cs"/>
                </a:rPr>
                <a:t>Si</a:t>
              </a:r>
              <a:endParaRPr kumimoji="0" lang="en-US" altLang="zh-CN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5" name="Group 67"/>
          <p:cNvGrpSpPr/>
          <p:nvPr/>
        </p:nvGrpSpPr>
        <p:grpSpPr>
          <a:xfrm>
            <a:off x="3086100" y="2438400"/>
            <a:ext cx="1825625" cy="519113"/>
            <a:chOff x="1776" y="720"/>
            <a:chExt cx="1537" cy="439"/>
          </a:xfrm>
        </p:grpSpPr>
        <p:sp>
          <p:nvSpPr>
            <p:cNvPr id="32781" name="Line 68"/>
            <p:cNvSpPr>
              <a:spLocks noChangeShapeType="1"/>
            </p:cNvSpPr>
            <p:nvPr/>
          </p:nvSpPr>
          <p:spPr bwMode="auto">
            <a:xfrm flipV="1">
              <a:off x="1776" y="951"/>
              <a:ext cx="528" cy="187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782" name="Rectangle 69"/>
            <p:cNvSpPr>
              <a:spLocks noChangeArrowheads="1"/>
            </p:cNvSpPr>
            <p:nvPr/>
          </p:nvSpPr>
          <p:spPr bwMode="auto">
            <a:xfrm>
              <a:off x="2256" y="720"/>
              <a:ext cx="1057" cy="43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 sz="32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j-lt"/>
                  <a:ea typeface="宋体" panose="02010600030101010101" pitchFamily="2" charset="-122"/>
                  <a:cs typeface="+mn-cs"/>
                </a:rPr>
                <a:t>共价键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endParaRPr>
            </a:p>
          </p:txBody>
        </p:sp>
      </p:grpSp>
      <p:grpSp>
        <p:nvGrpSpPr>
          <p:cNvPr id="8" name="Group 76"/>
          <p:cNvGrpSpPr/>
          <p:nvPr/>
        </p:nvGrpSpPr>
        <p:grpSpPr>
          <a:xfrm>
            <a:off x="2997200" y="4329113"/>
            <a:ext cx="2474913" cy="519112"/>
            <a:chOff x="2592" y="1692"/>
            <a:chExt cx="2060" cy="1520"/>
          </a:xfrm>
        </p:grpSpPr>
        <p:sp>
          <p:nvSpPr>
            <p:cNvPr id="32779" name="Line 77"/>
            <p:cNvSpPr>
              <a:spLocks noChangeShapeType="1"/>
            </p:cNvSpPr>
            <p:nvPr/>
          </p:nvSpPr>
          <p:spPr bwMode="auto">
            <a:xfrm flipV="1">
              <a:off x="2592" y="1873"/>
              <a:ext cx="1200" cy="479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32780" name="Rectangle 78"/>
            <p:cNvSpPr>
              <a:spLocks noChangeArrowheads="1"/>
            </p:cNvSpPr>
            <p:nvPr/>
          </p:nvSpPr>
          <p:spPr bwMode="auto">
            <a:xfrm>
              <a:off x="3512" y="1692"/>
              <a:ext cx="1140" cy="15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spcBef>
                  <a:spcPct val="20000"/>
                </a:spcBef>
                <a:buFont typeface="Wingdings" panose="05000000000000000000" pitchFamily="2" charset="2"/>
                <a:buChar char="§"/>
                <a:defRPr sz="32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1pPr>
              <a:lvl2pPr marL="742950" indent="-285750">
                <a:spcBef>
                  <a:spcPct val="20000"/>
                </a:spcBef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2pPr>
              <a:lvl3pPr marL="1143000" indent="-228600">
                <a:spcBef>
                  <a:spcPct val="20000"/>
                </a:spcBef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3pPr>
              <a:lvl4pPr marL="1600200" indent="-228600">
                <a:spcBef>
                  <a:spcPct val="20000"/>
                </a:spcBef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4pPr>
              <a:lvl5pPr marL="2057400" indent="-228600">
                <a:spcBef>
                  <a:spcPct val="20000"/>
                </a:spcBef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Times New Roman" panose="02020603050405020304" pitchFamily="18" charset="0"/>
                  <a:ea typeface="宋体" panose="02010600030101010101" pitchFamily="2" charset="-122"/>
                </a:defRPr>
              </a:lvl9pPr>
            </a:lstStyle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r>
                <a:rPr kumimoji="0" lang="zh-CN" altLang="en-US" sz="2800" b="1" i="0" u="none" strike="noStrike" kern="1200" cap="none" spc="0" normalizeH="0" baseline="0" noProof="0">
                  <a:ln>
                    <a:noFill/>
                  </a:ln>
                  <a:solidFill>
                    <a:schemeClr val="tx2"/>
                  </a:solidFill>
                  <a:effectLst/>
                  <a:uLnTx/>
                  <a:uFillTx/>
                  <a:latin typeface="+mj-lt"/>
                  <a:ea typeface="宋体" panose="02010600030101010101" pitchFamily="2" charset="-122"/>
                  <a:cs typeface="+mn-cs"/>
                </a:rPr>
                <a:t>价电子</a:t>
              </a:r>
              <a:endParaRPr kumimoji="0" lang="zh-CN" altLang="en-US" sz="28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1514" name="Rectangle 25"/>
          <p:cNvSpPr/>
          <p:nvPr/>
        </p:nvSpPr>
        <p:spPr>
          <a:xfrm>
            <a:off x="250825" y="863600"/>
            <a:ext cx="835183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fontAlgn="ctr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、晶格与单晶</a:t>
            </a:r>
            <a:endParaRPr lang="zh-CN" altLang="en-US" dirty="0">
              <a:solidFill>
                <a:srgbClr val="CC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" presetClass="entr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3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10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8" dur="500"/>
                                        <p:tgtEl>
                                          <p:spTgt spid="3410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3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6" grpId="0"/>
      <p:bldP spid="3410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76500" name="Rectangle 20"/>
          <p:cNvSpPr/>
          <p:nvPr/>
        </p:nvSpPr>
        <p:spPr>
          <a:xfrm>
            <a:off x="701675" y="5859463"/>
            <a:ext cx="464978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硅晶体中的自由电子和空穴 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grpSp>
        <p:nvGrpSpPr>
          <p:cNvPr id="22531" name="Group 49"/>
          <p:cNvGrpSpPr/>
          <p:nvPr/>
        </p:nvGrpSpPr>
        <p:grpSpPr>
          <a:xfrm>
            <a:off x="528638" y="2105025"/>
            <a:ext cx="3376612" cy="2881313"/>
            <a:chOff x="708" y="1164"/>
            <a:chExt cx="2844" cy="2436"/>
          </a:xfrm>
        </p:grpSpPr>
        <p:graphicFrame>
          <p:nvGraphicFramePr>
            <p:cNvPr id="22553" name="Object 3"/>
            <p:cNvGraphicFramePr>
              <a:graphicFrameLocks noChangeAspect="1"/>
            </p:cNvGraphicFramePr>
            <p:nvPr/>
          </p:nvGraphicFramePr>
          <p:xfrm>
            <a:off x="720" y="1200"/>
            <a:ext cx="2832" cy="24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78" name="" r:id="rId1" imgW="9020175" imgH="4057650" progId="Paint.Picture">
                    <p:embed/>
                  </p:oleObj>
                </mc:Choice>
                <mc:Fallback>
                  <p:oleObj name="" r:id="rId1" imgW="9020175" imgH="4057650" progId="Paint.Picture">
                    <p:embed/>
                    <p:pic>
                      <p:nvPicPr>
                        <p:cNvPr id="0" name="图片 3077"/>
                        <p:cNvPicPr/>
                        <p:nvPr/>
                      </p:nvPicPr>
                      <p:blipFill>
                        <a:blip r:embed="rId2"/>
                        <a:srcRect t="5026" r="49573"/>
                        <a:stretch>
                          <a:fillRect/>
                        </a:stretch>
                      </p:blipFill>
                      <p:spPr>
                        <a:xfrm>
                          <a:off x="720" y="1200"/>
                          <a:ext cx="2832" cy="2400"/>
                        </a:xfrm>
                        <a:prstGeom prst="rect">
                          <a:avLst/>
                        </a:prstGeom>
                        <a:solidFill>
                          <a:schemeClr val="bg1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554" name="Oval 51"/>
            <p:cNvSpPr/>
            <p:nvPr/>
          </p:nvSpPr>
          <p:spPr>
            <a:xfrm>
              <a:off x="1977" y="2229"/>
              <a:ext cx="288" cy="288"/>
            </a:xfrm>
            <a:prstGeom prst="ellipse">
              <a:avLst/>
            </a:prstGeom>
            <a:gradFill rotWithShape="0">
              <a:gsLst>
                <a:gs pos="0">
                  <a:srgbClr val="5E1800"/>
                </a:gs>
                <a:gs pos="50000">
                  <a:srgbClr val="CC3300"/>
                </a:gs>
                <a:gs pos="100000">
                  <a:srgbClr val="5E1800"/>
                </a:gs>
              </a:gsLst>
              <a:lin ang="5400000" scaled="1"/>
              <a:tileRect/>
            </a:gradFill>
            <a:ln w="9525">
              <a:noFill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76532" name="Oval 52"/>
            <p:cNvSpPr>
              <a:spLocks noChangeArrowheads="1"/>
            </p:cNvSpPr>
            <p:nvPr/>
          </p:nvSpPr>
          <p:spPr bwMode="auto">
            <a:xfrm>
              <a:off x="2532" y="3290"/>
              <a:ext cx="287" cy="28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6533" name="Oval 53"/>
            <p:cNvSpPr>
              <a:spLocks noChangeArrowheads="1"/>
            </p:cNvSpPr>
            <p:nvPr/>
          </p:nvSpPr>
          <p:spPr bwMode="auto">
            <a:xfrm>
              <a:off x="1439" y="2957"/>
              <a:ext cx="289" cy="28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6534" name="Oval 54"/>
            <p:cNvSpPr>
              <a:spLocks noChangeArrowheads="1"/>
            </p:cNvSpPr>
            <p:nvPr/>
          </p:nvSpPr>
          <p:spPr bwMode="auto">
            <a:xfrm>
              <a:off x="3215" y="1164"/>
              <a:ext cx="287" cy="289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76535" name="Oval 55"/>
            <p:cNvSpPr>
              <a:spLocks noChangeArrowheads="1"/>
            </p:cNvSpPr>
            <p:nvPr/>
          </p:nvSpPr>
          <p:spPr bwMode="auto">
            <a:xfrm>
              <a:off x="708" y="1557"/>
              <a:ext cx="287" cy="287"/>
            </a:xfrm>
            <a:prstGeom prst="ellipse">
              <a:avLst/>
            </a:prstGeom>
            <a:gradFill rotWithShape="0">
              <a:gsLst>
                <a:gs pos="0">
                  <a:schemeClr val="accent2">
                    <a:gamma/>
                    <a:shade val="46275"/>
                    <a:invGamma/>
                  </a:schemeClr>
                </a:gs>
                <a:gs pos="50000">
                  <a:schemeClr val="accent2"/>
                </a:gs>
                <a:gs pos="100000">
                  <a:schemeClr val="accent2">
                    <a:gamma/>
                    <a:shade val="46275"/>
                    <a:invGamma/>
                  </a:schemeClr>
                </a:gs>
              </a:gsLst>
              <a:lin ang="5400000" scaled="1"/>
            </a:gradFill>
            <a:ln w="9525">
              <a:noFill/>
              <a:round/>
            </a:ln>
            <a:effectLst/>
          </p:spPr>
          <p:txBody>
            <a:bodyPr wrap="none" anchor="ctr"/>
            <a:lstStyle/>
            <a:p>
              <a:pPr marL="0" marR="0" lvl="0" indent="0" algn="ctr" defTabSz="914400" rtl="0" eaLnBrk="1" fontAlgn="ctr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40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endParaRPr>
            </a:p>
          </p:txBody>
        </p:sp>
      </p:grpSp>
      <p:sp>
        <p:nvSpPr>
          <p:cNvPr id="22532" name="Rectangle 57"/>
          <p:cNvSpPr/>
          <p:nvPr/>
        </p:nvSpPr>
        <p:spPr>
          <a:xfrm>
            <a:off x="485775" y="2084388"/>
            <a:ext cx="3476625" cy="3235325"/>
          </a:xfrm>
          <a:prstGeom prst="rect">
            <a:avLst/>
          </a:prstGeom>
          <a:solidFill>
            <a:schemeClr val="bg1"/>
          </a:solidFill>
          <a:ln w="9525">
            <a:noFill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2533" name="Text Box 84"/>
          <p:cNvSpPr txBox="1"/>
          <p:nvPr/>
        </p:nvSpPr>
        <p:spPr>
          <a:xfrm>
            <a:off x="8081963" y="2889250"/>
            <a:ext cx="184150" cy="7016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ctr">
              <a:spcBef>
                <a:spcPct val="0"/>
              </a:spcBef>
              <a:buFontTx/>
              <a:buNone/>
            </a:pPr>
            <a:endParaRPr lang="zh-CN" altLang="zh-CN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2534" name="Rectangle 107"/>
          <p:cNvSpPr/>
          <p:nvPr/>
        </p:nvSpPr>
        <p:spPr>
          <a:xfrm>
            <a:off x="250825" y="819150"/>
            <a:ext cx="8351838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fontAlgn="ctr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、自由电子与空穴</a:t>
            </a:r>
            <a:endParaRPr lang="zh-CN" altLang="en-US" dirty="0">
              <a:solidFill>
                <a:srgbClr val="CC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graphicFrame>
        <p:nvGraphicFramePr>
          <p:cNvPr id="4149" name="Object 53"/>
          <p:cNvGraphicFramePr>
            <a:graphicFrameLocks noChangeAspect="1"/>
          </p:cNvGraphicFramePr>
          <p:nvPr/>
        </p:nvGraphicFramePr>
        <p:xfrm>
          <a:off x="536575" y="1495425"/>
          <a:ext cx="4832350" cy="4410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0" name="" r:id="rId3" imgW="1708785" imgH="1556385" progId="Visio.Drawing.11">
                  <p:embed/>
                </p:oleObj>
              </mc:Choice>
              <mc:Fallback>
                <p:oleObj name="" r:id="rId3" imgW="1708785" imgH="1556385" progId="Visio.Drawing.11">
                  <p:embed/>
                  <p:pic>
                    <p:nvPicPr>
                      <p:cNvPr id="0" name="图片 3079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36575" y="1495425"/>
                        <a:ext cx="4832350" cy="44100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151" name="Group 55"/>
          <p:cNvGrpSpPr/>
          <p:nvPr/>
        </p:nvGrpSpPr>
        <p:grpSpPr>
          <a:xfrm>
            <a:off x="3382963" y="2730500"/>
            <a:ext cx="3124200" cy="668338"/>
            <a:chOff x="2131" y="1720"/>
            <a:chExt cx="1968" cy="421"/>
          </a:xfrm>
        </p:grpSpPr>
        <p:sp>
          <p:nvSpPr>
            <p:cNvPr id="22550" name="Line 74"/>
            <p:cNvSpPr/>
            <p:nvPr/>
          </p:nvSpPr>
          <p:spPr>
            <a:xfrm flipV="1">
              <a:off x="2256" y="1877"/>
              <a:ext cx="907" cy="17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51" name="Rectangle 75"/>
            <p:cNvSpPr/>
            <p:nvPr/>
          </p:nvSpPr>
          <p:spPr>
            <a:xfrm>
              <a:off x="3083" y="1720"/>
              <a:ext cx="101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自由电子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  <p:sp>
          <p:nvSpPr>
            <p:cNvPr id="22552" name="Oval 71"/>
            <p:cNvSpPr/>
            <p:nvPr/>
          </p:nvSpPr>
          <p:spPr>
            <a:xfrm>
              <a:off x="2131" y="2034"/>
              <a:ext cx="108" cy="107"/>
            </a:xfrm>
            <a:prstGeom prst="ellipse">
              <a:avLst/>
            </a:prstGeom>
            <a:solidFill>
              <a:srgbClr val="996600"/>
            </a:solidFill>
            <a:ln w="9525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4152" name="Group 56"/>
          <p:cNvGrpSpPr/>
          <p:nvPr/>
        </p:nvGrpSpPr>
        <p:grpSpPr>
          <a:xfrm>
            <a:off x="3357563" y="3698875"/>
            <a:ext cx="2743200" cy="788988"/>
            <a:chOff x="2115" y="2330"/>
            <a:chExt cx="1728" cy="497"/>
          </a:xfrm>
        </p:grpSpPr>
        <p:sp>
          <p:nvSpPr>
            <p:cNvPr id="22547" name="Oval 72"/>
            <p:cNvSpPr/>
            <p:nvPr/>
          </p:nvSpPr>
          <p:spPr>
            <a:xfrm>
              <a:off x="2115" y="2330"/>
              <a:ext cx="108" cy="107"/>
            </a:xfrm>
            <a:prstGeom prst="ellipse">
              <a:avLst/>
            </a:pr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2548" name="Line 77"/>
            <p:cNvSpPr/>
            <p:nvPr/>
          </p:nvSpPr>
          <p:spPr>
            <a:xfrm>
              <a:off x="2256" y="2387"/>
              <a:ext cx="1021" cy="312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2549" name="Rectangle 78"/>
            <p:cNvSpPr/>
            <p:nvPr/>
          </p:nvSpPr>
          <p:spPr>
            <a:xfrm>
              <a:off x="3277" y="2500"/>
              <a:ext cx="56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空穴</a:t>
              </a:r>
              <a:endParaRPr lang="zh-CN" altLang="en-US" sz="28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298092" name="Rectangle 108"/>
          <p:cNvSpPr/>
          <p:nvPr/>
        </p:nvSpPr>
        <p:spPr>
          <a:xfrm>
            <a:off x="4886325" y="1000125"/>
            <a:ext cx="2070100" cy="1349375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665480" lvl="0" indent="-665480" eaLnBrk="1" fontAlgn="ctr" hangingPunct="1">
              <a:lnSpc>
                <a:spcPct val="115000"/>
              </a:lnSpc>
              <a:spcBef>
                <a:spcPct val="0"/>
              </a:spcBef>
              <a:buSzPct val="70000"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本征激发</a:t>
            </a:r>
            <a:endParaRPr lang="zh-CN" altLang="en-US" sz="2800" dirty="0">
              <a:latin typeface="楷体_GB2312" panose="02010609030101010101" charset="-122"/>
              <a:cs typeface="Times New Roman" panose="02020603050405020304" pitchFamily="18" charset="0"/>
            </a:endParaRPr>
          </a:p>
          <a:p>
            <a:pPr marL="665480" lvl="0" indent="-665480" eaLnBrk="1" fontAlgn="ctr" hangingPunct="1">
              <a:lnSpc>
                <a:spcPct val="115000"/>
              </a:lnSpc>
              <a:spcBef>
                <a:spcPct val="50000"/>
              </a:spcBef>
              <a:buSzPct val="70000"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 复合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grpSp>
        <p:nvGrpSpPr>
          <p:cNvPr id="4158" name="Group 62"/>
          <p:cNvGrpSpPr/>
          <p:nvPr/>
        </p:nvGrpSpPr>
        <p:grpSpPr>
          <a:xfrm>
            <a:off x="6462713" y="3068638"/>
            <a:ext cx="2366962" cy="1216025"/>
            <a:chOff x="4071" y="1933"/>
            <a:chExt cx="1491" cy="766"/>
          </a:xfrm>
        </p:grpSpPr>
        <p:sp>
          <p:nvSpPr>
            <p:cNvPr id="22545" name="Rectangle 58"/>
            <p:cNvSpPr/>
            <p:nvPr/>
          </p:nvSpPr>
          <p:spPr>
            <a:xfrm>
              <a:off x="4321" y="2115"/>
              <a:ext cx="1241" cy="367"/>
            </a:xfrm>
            <a:prstGeom prst="rect">
              <a:avLst/>
            </a:prstGeom>
            <a:noFill/>
            <a:ln w="2857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solidFill>
                    <a:srgbClr val="99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两种载流子</a:t>
              </a:r>
              <a:endParaRPr lang="en-US" altLang="zh-CN" sz="2800" dirty="0">
                <a:solidFill>
                  <a:srgbClr val="990000"/>
                </a:solidFill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2546" name="AutoShape 60"/>
            <p:cNvSpPr/>
            <p:nvPr/>
          </p:nvSpPr>
          <p:spPr>
            <a:xfrm>
              <a:off x="4071" y="1933"/>
              <a:ext cx="170" cy="766"/>
            </a:xfrm>
            <a:prstGeom prst="rightBrace">
              <a:avLst>
                <a:gd name="adj1" fmla="val 37549"/>
                <a:gd name="adj2" fmla="val 50000"/>
              </a:avLst>
            </a:prstGeom>
            <a:noFill/>
            <a:ln w="28575" cap="flat" cmpd="sng">
              <a:solidFill>
                <a:srgbClr val="99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4162" name="Group 66"/>
          <p:cNvGrpSpPr/>
          <p:nvPr/>
        </p:nvGrpSpPr>
        <p:grpSpPr>
          <a:xfrm>
            <a:off x="6462713" y="1268413"/>
            <a:ext cx="2295525" cy="946150"/>
            <a:chOff x="4071" y="799"/>
            <a:chExt cx="1242" cy="596"/>
          </a:xfrm>
        </p:grpSpPr>
        <p:sp>
          <p:nvSpPr>
            <p:cNvPr id="22543" name="Rectangle 64"/>
            <p:cNvSpPr/>
            <p:nvPr/>
          </p:nvSpPr>
          <p:spPr>
            <a:xfrm>
              <a:off x="4297" y="884"/>
              <a:ext cx="1016" cy="367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lnSpc>
                  <a:spcPct val="115000"/>
                </a:lnSpc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solidFill>
                    <a:srgbClr val="99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两种运动</a:t>
              </a:r>
              <a:endParaRPr lang="en-US" altLang="zh-CN" sz="2800" dirty="0">
                <a:solidFill>
                  <a:srgbClr val="990000"/>
                </a:solidFill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2544" name="AutoShape 65"/>
            <p:cNvSpPr/>
            <p:nvPr/>
          </p:nvSpPr>
          <p:spPr>
            <a:xfrm>
              <a:off x="4071" y="799"/>
              <a:ext cx="170" cy="596"/>
            </a:xfrm>
            <a:prstGeom prst="rightBrace">
              <a:avLst>
                <a:gd name="adj1" fmla="val 29215"/>
                <a:gd name="adj2" fmla="val 50000"/>
              </a:avLst>
            </a:prstGeom>
            <a:noFill/>
            <a:ln w="28575" cap="flat" cmpd="sng">
              <a:solidFill>
                <a:srgbClr val="99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4163" name="Rectangle 67"/>
          <p:cNvSpPr/>
          <p:nvPr/>
        </p:nvSpPr>
        <p:spPr>
          <a:xfrm>
            <a:off x="5092700" y="4689475"/>
            <a:ext cx="3844925" cy="1373188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 载流子数量少，本征半导体导电性能差，且导电性能随温度变化。</a:t>
            </a:r>
            <a:endParaRPr lang="zh-CN" altLang="en-US" sz="4000" dirty="0">
              <a:solidFill>
                <a:srgbClr val="FFFF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2542" name="Rectangle 24"/>
          <p:cNvSpPr/>
          <p:nvPr/>
        </p:nvSpPr>
        <p:spPr>
          <a:xfrm>
            <a:off x="701675" y="0"/>
            <a:ext cx="5703888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一、</a:t>
            </a: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本征半导体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27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4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98092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092">
                                            <p:txEl>
                                              <p:charRg st="5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298092">
                                            <p:txEl>
                                              <p:charRg st="5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4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4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4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0" grpId="0"/>
      <p:bldP spid="298092" grpId="0" build="p"/>
      <p:bldP spid="41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32789" name="Object 21"/>
          <p:cNvGraphicFramePr>
            <a:graphicFrameLocks noChangeAspect="1"/>
          </p:cNvGraphicFramePr>
          <p:nvPr/>
        </p:nvGraphicFramePr>
        <p:xfrm>
          <a:off x="536575" y="2168525"/>
          <a:ext cx="4337050" cy="3960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9" name="" r:id="rId1" imgW="1708785" imgH="1556385" progId="Visio.Drawing.11">
                  <p:embed/>
                </p:oleObj>
              </mc:Choice>
              <mc:Fallback>
                <p:oleObj name="" r:id="rId1" imgW="1708785" imgH="1556385" progId="Visio.Drawing.11">
                  <p:embed/>
                  <p:pic>
                    <p:nvPicPr>
                      <p:cNvPr id="0" name="图片 3078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36575" y="2168525"/>
                        <a:ext cx="4337050" cy="3960813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6" name="Object 8"/>
          <p:cNvGraphicFramePr>
            <a:graphicFrameLocks noChangeAspect="1"/>
          </p:cNvGraphicFramePr>
          <p:nvPr/>
        </p:nvGraphicFramePr>
        <p:xfrm>
          <a:off x="576263" y="2190750"/>
          <a:ext cx="4265612" cy="389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" r:id="rId3" imgW="1708785" imgH="1556385" progId="Visio.Drawing.11">
                  <p:embed/>
                </p:oleObj>
              </mc:Choice>
              <mc:Fallback>
                <p:oleObj name="" r:id="rId3" imgW="1708785" imgH="1556385" progId="Visio.Drawing.11">
                  <p:embed/>
                  <p:pic>
                    <p:nvPicPr>
                      <p:cNvPr id="0" name="图片 3082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76263" y="2190750"/>
                        <a:ext cx="4265612" cy="3894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00" name="Rectangle 20"/>
          <p:cNvSpPr/>
          <p:nvPr/>
        </p:nvSpPr>
        <p:spPr>
          <a:xfrm>
            <a:off x="506413" y="5880100"/>
            <a:ext cx="4649787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硅晶体中的自由电子和空穴 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23557" name="Rectangle 6"/>
          <p:cNvSpPr/>
          <p:nvPr/>
        </p:nvSpPr>
        <p:spPr>
          <a:xfrm>
            <a:off x="746125" y="-36512"/>
            <a:ext cx="64293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二、 杂质半导体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  <p:sp>
        <p:nvSpPr>
          <p:cNvPr id="2" name="Rectangle 9"/>
          <p:cNvSpPr/>
          <p:nvPr/>
        </p:nvSpPr>
        <p:spPr>
          <a:xfrm>
            <a:off x="701675" y="819150"/>
            <a:ext cx="7704138" cy="860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lnSpc>
                <a:spcPct val="90000"/>
              </a:lnSpc>
              <a:buFontTx/>
              <a:buNone/>
            </a:pPr>
            <a:r>
              <a:rPr lang="zh-CN" altLang="en-US" sz="2800" dirty="0">
                <a:solidFill>
                  <a:srgbClr val="990000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杂质半导体：</a:t>
            </a: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在本征半导体中掺入其他杂质元素，增加载流子的数目。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32775" name="Rectangle 107"/>
          <p:cNvSpPr>
            <a:spLocks noChangeArrowheads="1"/>
          </p:cNvSpPr>
          <p:nvPr/>
        </p:nvSpPr>
        <p:spPr bwMode="auto">
          <a:xfrm>
            <a:off x="701675" y="1673225"/>
            <a:ext cx="40497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32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1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N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型半导体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61" name="Rectangle 49"/>
          <p:cNvSpPr/>
          <p:nvPr/>
        </p:nvSpPr>
        <p:spPr>
          <a:xfrm>
            <a:off x="858838" y="5880100"/>
            <a:ext cx="35782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latin typeface="楷体_GB2312" panose="02010609030101010101" charset="-122"/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型半导体结构示意图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32778" name="Rectangle 81"/>
          <p:cNvSpPr/>
          <p:nvPr/>
        </p:nvSpPr>
        <p:spPr>
          <a:xfrm>
            <a:off x="4886325" y="2349500"/>
            <a:ext cx="409575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fontAlgn="ctr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掺入五价杂质元素：如</a:t>
            </a:r>
            <a:r>
              <a:rPr lang="zh-CN" altLang="en-US" sz="2800" dirty="0">
                <a:solidFill>
                  <a:srgbClr val="CC0000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磷</a:t>
            </a: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、砷、锑等。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grpSp>
        <p:nvGrpSpPr>
          <p:cNvPr id="32790" name="Group 22"/>
          <p:cNvGrpSpPr/>
          <p:nvPr/>
        </p:nvGrpSpPr>
        <p:grpSpPr>
          <a:xfrm>
            <a:off x="3222625" y="3495675"/>
            <a:ext cx="2562225" cy="519113"/>
            <a:chOff x="2030" y="2202"/>
            <a:chExt cx="1614" cy="327"/>
          </a:xfrm>
        </p:grpSpPr>
        <p:sp>
          <p:nvSpPr>
            <p:cNvPr id="23567" name="Line 18"/>
            <p:cNvSpPr/>
            <p:nvPr/>
          </p:nvSpPr>
          <p:spPr>
            <a:xfrm>
              <a:off x="2030" y="2358"/>
              <a:ext cx="110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68" name="Rectangle 19"/>
            <p:cNvSpPr/>
            <p:nvPr/>
          </p:nvSpPr>
          <p:spPr>
            <a:xfrm>
              <a:off x="3078" y="2202"/>
              <a:ext cx="56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fontAlgn="ctr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多子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32791" name="Group 23"/>
          <p:cNvGrpSpPr/>
          <p:nvPr/>
        </p:nvGrpSpPr>
        <p:grpSpPr>
          <a:xfrm>
            <a:off x="3536950" y="4124325"/>
            <a:ext cx="2405063" cy="1284288"/>
            <a:chOff x="2228" y="2598"/>
            <a:chExt cx="1515" cy="809"/>
          </a:xfrm>
        </p:grpSpPr>
        <p:sp>
          <p:nvSpPr>
            <p:cNvPr id="23565" name="Line 21"/>
            <p:cNvSpPr/>
            <p:nvPr/>
          </p:nvSpPr>
          <p:spPr>
            <a:xfrm flipV="1">
              <a:off x="2228" y="2784"/>
              <a:ext cx="935" cy="62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3566" name="Rectangle 22"/>
            <p:cNvSpPr/>
            <p:nvPr/>
          </p:nvSpPr>
          <p:spPr>
            <a:xfrm>
              <a:off x="3107" y="2598"/>
              <a:ext cx="63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fontAlgn="ctr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少子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32792" name="Rectangle 24"/>
          <p:cNvSpPr/>
          <p:nvPr/>
        </p:nvSpPr>
        <p:spPr>
          <a:xfrm>
            <a:off x="4886325" y="3519488"/>
            <a:ext cx="3960813" cy="1800225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杂质原子产生自由电子的同时不产生空穴，因此</a:t>
            </a: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自由电子是多子，空穴是少子</a:t>
            </a: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。</a:t>
            </a:r>
            <a:endParaRPr lang="zh-CN" altLang="en-US" sz="28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327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327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27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8" dur="500"/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/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27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327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327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327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27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7" dur="5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327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0" grpId="0"/>
      <p:bldP spid="276500" grpId="1"/>
      <p:bldP spid="2" grpId="0"/>
      <p:bldP spid="32775" grpId="0"/>
      <p:bldP spid="13361" grpId="0"/>
      <p:bldP spid="32778" grpId="0"/>
      <p:bldP spid="32792" grpId="0"/>
      <p:bldP spid="32792" grpId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66562" name="Object 2"/>
          <p:cNvGraphicFramePr>
            <a:graphicFrameLocks noChangeAspect="1"/>
          </p:cNvGraphicFramePr>
          <p:nvPr/>
        </p:nvGraphicFramePr>
        <p:xfrm>
          <a:off x="461963" y="1312863"/>
          <a:ext cx="4337050" cy="39608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" r:id="rId1" imgW="1708785" imgH="1556385" progId="Visio.Drawing.11">
                  <p:embed/>
                </p:oleObj>
              </mc:Choice>
              <mc:Fallback>
                <p:oleObj name="" r:id="rId1" imgW="1708785" imgH="1556385" progId="Visio.Drawing.11">
                  <p:embed/>
                  <p:pic>
                    <p:nvPicPr>
                      <p:cNvPr id="0" name="图片 3081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461963" y="1312863"/>
                        <a:ext cx="4337050" cy="3960812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6563" name="Object 3"/>
          <p:cNvGraphicFramePr>
            <a:graphicFrameLocks noChangeAspect="1"/>
          </p:cNvGraphicFramePr>
          <p:nvPr/>
        </p:nvGraphicFramePr>
        <p:xfrm>
          <a:off x="501650" y="1335088"/>
          <a:ext cx="4265613" cy="38941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1" name="" r:id="rId3" imgW="1708785" imgH="1556385" progId="Visio.Drawing.11">
                  <p:embed/>
                </p:oleObj>
              </mc:Choice>
              <mc:Fallback>
                <p:oleObj name="" r:id="rId3" imgW="1708785" imgH="1556385" progId="Visio.Drawing.11">
                  <p:embed/>
                  <p:pic>
                    <p:nvPicPr>
                      <p:cNvPr id="0" name="图片 3080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01650" y="1335088"/>
                        <a:ext cx="4265613" cy="38941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6500" name="Rectangle 20"/>
          <p:cNvSpPr/>
          <p:nvPr/>
        </p:nvSpPr>
        <p:spPr>
          <a:xfrm>
            <a:off x="508000" y="5205413"/>
            <a:ext cx="4649788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硅晶体中的自由电子和空穴 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24581" name="Rectangle 6"/>
          <p:cNvSpPr/>
          <p:nvPr/>
        </p:nvSpPr>
        <p:spPr>
          <a:xfrm>
            <a:off x="746125" y="-36512"/>
            <a:ext cx="64293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二、 杂质半导体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  <p:sp>
        <p:nvSpPr>
          <p:cNvPr id="66567" name="Rectangle 107"/>
          <p:cNvSpPr>
            <a:spLocks noChangeArrowheads="1"/>
          </p:cNvSpPr>
          <p:nvPr/>
        </p:nvSpPr>
        <p:spPr bwMode="auto">
          <a:xfrm>
            <a:off x="627063" y="817563"/>
            <a:ext cx="4337050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32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P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型半导体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361" name="Rectangle 49"/>
          <p:cNvSpPr/>
          <p:nvPr/>
        </p:nvSpPr>
        <p:spPr>
          <a:xfrm>
            <a:off x="784225" y="5114925"/>
            <a:ext cx="35782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latin typeface="楷体_GB2312" panose="02010609030101010101" charset="-122"/>
                <a:cs typeface="Times New Roman" panose="02020603050405020304" pitchFamily="18" charset="0"/>
              </a:rPr>
              <a:t>P</a:t>
            </a: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型半导体结构示意图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66569" name="Rectangle 81"/>
          <p:cNvSpPr/>
          <p:nvPr/>
        </p:nvSpPr>
        <p:spPr>
          <a:xfrm>
            <a:off x="4811713" y="1493838"/>
            <a:ext cx="409575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fontAlgn="ctr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掺入三价元素：如</a:t>
            </a:r>
            <a:r>
              <a:rPr lang="zh-CN" altLang="en-US" sz="2800" dirty="0">
                <a:solidFill>
                  <a:srgbClr val="990000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硼</a:t>
            </a: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、镓、铟等。</a:t>
            </a:r>
            <a:endParaRPr lang="en-US" altLang="zh-CN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grpSp>
        <p:nvGrpSpPr>
          <p:cNvPr id="66570" name="Group 10"/>
          <p:cNvGrpSpPr/>
          <p:nvPr/>
        </p:nvGrpSpPr>
        <p:grpSpPr>
          <a:xfrm>
            <a:off x="2681288" y="2640013"/>
            <a:ext cx="2959100" cy="519112"/>
            <a:chOff x="2030" y="2202"/>
            <a:chExt cx="1505" cy="327"/>
          </a:xfrm>
        </p:grpSpPr>
        <p:sp>
          <p:nvSpPr>
            <p:cNvPr id="24591" name="Line 18"/>
            <p:cNvSpPr/>
            <p:nvPr/>
          </p:nvSpPr>
          <p:spPr>
            <a:xfrm>
              <a:off x="2030" y="2358"/>
              <a:ext cx="110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592" name="Rectangle 19"/>
            <p:cNvSpPr/>
            <p:nvPr/>
          </p:nvSpPr>
          <p:spPr>
            <a:xfrm>
              <a:off x="3078" y="2202"/>
              <a:ext cx="457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fontAlgn="ctr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多子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66573" name="Group 13"/>
          <p:cNvGrpSpPr/>
          <p:nvPr/>
        </p:nvGrpSpPr>
        <p:grpSpPr>
          <a:xfrm>
            <a:off x="3581400" y="3268663"/>
            <a:ext cx="2241550" cy="925512"/>
            <a:chOff x="2228" y="2598"/>
            <a:chExt cx="1515" cy="809"/>
          </a:xfrm>
        </p:grpSpPr>
        <p:sp>
          <p:nvSpPr>
            <p:cNvPr id="24589" name="Line 21"/>
            <p:cNvSpPr/>
            <p:nvPr/>
          </p:nvSpPr>
          <p:spPr>
            <a:xfrm flipV="1">
              <a:off x="2228" y="2784"/>
              <a:ext cx="935" cy="62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4590" name="Rectangle 22"/>
            <p:cNvSpPr/>
            <p:nvPr/>
          </p:nvSpPr>
          <p:spPr>
            <a:xfrm>
              <a:off x="3106" y="2598"/>
              <a:ext cx="637" cy="4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fontAlgn="ctr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少子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66576" name="Rectangle 16"/>
          <p:cNvSpPr/>
          <p:nvPr/>
        </p:nvSpPr>
        <p:spPr>
          <a:xfrm>
            <a:off x="4811713" y="2663825"/>
            <a:ext cx="3960812" cy="26543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杂质原子与第四个相邻的硅原子不能形成共价键，此时出现一个空穴，该空穴易接受周围价电子来填补，形成“空穴搬家”现象。</a:t>
            </a:r>
            <a:endParaRPr lang="zh-CN" altLang="en-US" sz="28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66577" name="Text Box 4"/>
          <p:cNvSpPr txBox="1"/>
          <p:nvPr/>
        </p:nvSpPr>
        <p:spPr>
          <a:xfrm>
            <a:off x="4751388" y="3878263"/>
            <a:ext cx="4373562" cy="1393825"/>
          </a:xfrm>
          <a:prstGeom prst="rect">
            <a:avLst/>
          </a:prstGeom>
          <a:noFill/>
          <a:ln w="9525">
            <a:noFill/>
          </a:ln>
        </p:spPr>
        <p:txBody>
          <a:bodyPr tIns="226800" bIns="2268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buFontTx/>
              <a:buNone/>
            </a:pPr>
            <a:r>
              <a:rPr lang="zh-CN" altLang="en-US" sz="2800" dirty="0">
                <a:solidFill>
                  <a:srgbClr val="CC0000"/>
                </a:solidFill>
                <a:cs typeface="Times New Roman" panose="02020603050405020304" pitchFamily="18" charset="0"/>
              </a:rPr>
              <a:t>思考：</a:t>
            </a:r>
            <a:r>
              <a:rPr lang="en-US" altLang="zh-CN" sz="2800" dirty="0"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cs typeface="Times New Roman" panose="02020603050405020304" pitchFamily="18" charset="0"/>
              </a:rPr>
              <a:t>型半导体带负电？</a:t>
            </a:r>
            <a:endParaRPr lang="zh-CN" altLang="en-US" sz="2800" dirty="0">
              <a:cs typeface="Times New Roman" panose="02020603050405020304" pitchFamily="18" charset="0"/>
            </a:endParaRPr>
          </a:p>
          <a:p>
            <a:pPr marL="0" lvl="0" indent="0" eaLnBrk="1" fontAlgn="ctr" hangingPunct="1">
              <a:buFontTx/>
              <a:buNone/>
            </a:pPr>
            <a:r>
              <a:rPr lang="zh-CN" altLang="en-US" sz="2800" dirty="0">
                <a:cs typeface="Times New Roman" panose="02020603050405020304" pitchFamily="18" charset="0"/>
              </a:rPr>
              <a:t>            </a:t>
            </a:r>
            <a:r>
              <a:rPr lang="en-US" altLang="zh-CN" sz="2800" dirty="0">
                <a:cs typeface="Times New Roman" panose="02020603050405020304" pitchFamily="18" charset="0"/>
              </a:rPr>
              <a:t>P</a:t>
            </a:r>
            <a:r>
              <a:rPr lang="zh-CN" altLang="en-US" sz="2800" dirty="0">
                <a:cs typeface="Times New Roman" panose="02020603050405020304" pitchFamily="18" charset="0"/>
              </a:rPr>
              <a:t>型半导体带正电？</a:t>
            </a:r>
            <a:endParaRPr lang="zh-CN" altLang="en-US" sz="2800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65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6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65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665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2" presetClass="exit" presetSubtype="4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3" dur="500"/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66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66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xit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/>
                                        <p:tgtEl>
                                          <p:spTgt spid="665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6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500"/>
                                        <p:tgtEl>
                                          <p:spTgt spid="665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6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52" dur="500"/>
                                        <p:tgtEl>
                                          <p:spTgt spid="13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5" dur="500"/>
                                        <p:tgtEl>
                                          <p:spTgt spid="665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5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665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00" grpId="0"/>
      <p:bldP spid="276500" grpId="1"/>
      <p:bldP spid="66567" grpId="0"/>
      <p:bldP spid="13361" grpId="0"/>
      <p:bldP spid="66569" grpId="0"/>
      <p:bldP spid="66576" grpId="0"/>
      <p:bldP spid="66576" grpId="1"/>
      <p:bldP spid="6657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25602" name="Object 3"/>
          <p:cNvGraphicFramePr>
            <a:graphicFrameLocks noChangeAspect="1"/>
          </p:cNvGraphicFramePr>
          <p:nvPr/>
        </p:nvGraphicFramePr>
        <p:xfrm>
          <a:off x="522288" y="1314450"/>
          <a:ext cx="4265612" cy="38941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4" name="" r:id="rId1" imgW="1708785" imgH="1556385" progId="Visio.Drawing.11">
                  <p:embed/>
                </p:oleObj>
              </mc:Choice>
              <mc:Fallback>
                <p:oleObj name="" r:id="rId1" imgW="1708785" imgH="1556385" progId="Visio.Drawing.11">
                  <p:embed/>
                  <p:pic>
                    <p:nvPicPr>
                      <p:cNvPr id="0" name="图片 308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22288" y="1314450"/>
                        <a:ext cx="4265612" cy="3894138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9939" name="Rectangle 107"/>
          <p:cNvSpPr>
            <a:spLocks noChangeArrowheads="1"/>
          </p:cNvSpPr>
          <p:nvPr/>
        </p:nvSpPr>
        <p:spPr bwMode="auto">
          <a:xfrm>
            <a:off x="627063" y="817563"/>
            <a:ext cx="4227513" cy="5794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32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l" defTabSz="914400" rtl="0" eaLnBrk="0" fontAlgn="ctr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2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、</a:t>
            </a: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P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CC0000"/>
                </a:solidFill>
                <a:effectLst/>
                <a:uLnTx/>
                <a:uFillTx/>
                <a:latin typeface="+mn-lt"/>
                <a:ea typeface="宋体" panose="02010600030101010101" pitchFamily="2" charset="-122"/>
                <a:cs typeface="+mn-cs"/>
              </a:rPr>
              <a:t>型半导体</a:t>
            </a:r>
            <a:endParaRPr kumimoji="0" lang="en-US" altLang="zh-CN" sz="3200" b="1" i="0" u="none" strike="noStrike" kern="1200" cap="none" spc="0" normalizeH="0" baseline="0" noProof="0" dirty="0">
              <a:ln>
                <a:noFill/>
              </a:ln>
              <a:solidFill>
                <a:srgbClr val="CC0000"/>
              </a:solidFill>
              <a:effectLst/>
              <a:uLnTx/>
              <a:uFillTx/>
              <a:latin typeface="+mn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5604" name="Rectangle 49"/>
          <p:cNvSpPr/>
          <p:nvPr/>
        </p:nvSpPr>
        <p:spPr>
          <a:xfrm>
            <a:off x="784225" y="5114925"/>
            <a:ext cx="3578225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latin typeface="楷体_GB2312" panose="02010609030101010101" charset="-122"/>
                <a:cs typeface="Times New Roman" panose="02020603050405020304" pitchFamily="18" charset="0"/>
              </a:rPr>
              <a:t>P</a:t>
            </a: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型半导体结构示意图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68625" name="Rectangle 17"/>
          <p:cNvSpPr/>
          <p:nvPr/>
        </p:nvSpPr>
        <p:spPr>
          <a:xfrm>
            <a:off x="4751388" y="773113"/>
            <a:ext cx="4392612" cy="4791075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457200" lvl="1" indent="0" eaLnBrk="1" fontAlgn="ctr" hangingPunct="1">
              <a:spcBef>
                <a:spcPct val="50000"/>
              </a:spcBef>
              <a:buClr>
                <a:srgbClr val="990000"/>
              </a:buClr>
              <a:buSzPct val="70000"/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杂质半导体</a:t>
            </a:r>
            <a:r>
              <a:rPr lang="zh-CN" altLang="en-US" dirty="0">
                <a:latin typeface="宋体" panose="02010600030101010101" pitchFamily="2" charset="-122"/>
                <a:cs typeface="Times New Roman" panose="02020603050405020304" pitchFamily="18" charset="0"/>
              </a:rPr>
              <a:t>主要靠多子导电，掺入的杂质越多，多子浓度就越高，导电性能也越强。</a:t>
            </a:r>
            <a:endParaRPr lang="zh-CN" altLang="en-US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fontAlgn="ctr" hangingPunct="1">
              <a:spcBef>
                <a:spcPct val="50000"/>
              </a:spcBef>
              <a:buClr>
                <a:srgbClr val="990000"/>
              </a:buClr>
              <a:buSzPct val="70000"/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cs typeface="Times New Roman" panose="02020603050405020304" pitchFamily="18" charset="0"/>
              </a:rPr>
              <a:t> 尽管</a:t>
            </a:r>
            <a:r>
              <a:rPr lang="zh-CN" altLang="en-US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少子浓度很低，却对温度非常敏感</a:t>
            </a:r>
            <a:r>
              <a:rPr lang="zh-CN" altLang="en-US" dirty="0">
                <a:latin typeface="宋体" panose="02010600030101010101" pitchFamily="2" charset="-122"/>
                <a:cs typeface="Times New Roman" panose="02020603050405020304" pitchFamily="18" charset="0"/>
              </a:rPr>
              <a:t>，这是半导体器件温度稳定性差的主要原因。</a:t>
            </a:r>
            <a:endParaRPr lang="zh-CN" altLang="en-US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fontAlgn="ctr" hangingPunct="1">
              <a:spcBef>
                <a:spcPct val="50000"/>
              </a:spcBef>
              <a:buClr>
                <a:srgbClr val="990000"/>
              </a:buClr>
              <a:buSzPct val="70000"/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杂质半导体对外不显电性。</a:t>
            </a:r>
            <a:endParaRPr lang="zh-CN" altLang="en-US" dirty="0">
              <a:solidFill>
                <a:srgbClr val="99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68626" name="Rectangle 81"/>
          <p:cNvSpPr/>
          <p:nvPr/>
        </p:nvSpPr>
        <p:spPr>
          <a:xfrm>
            <a:off x="4811713" y="1493838"/>
            <a:ext cx="409575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fontAlgn="ctr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掺入三价元素：如</a:t>
            </a:r>
            <a:r>
              <a:rPr lang="zh-CN" altLang="en-US" sz="2800" dirty="0">
                <a:solidFill>
                  <a:srgbClr val="990000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硼</a:t>
            </a: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、镓、铟等。</a:t>
            </a:r>
            <a:endParaRPr lang="en-US" altLang="zh-CN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grpSp>
        <p:nvGrpSpPr>
          <p:cNvPr id="68627" name="Group 19"/>
          <p:cNvGrpSpPr/>
          <p:nvPr/>
        </p:nvGrpSpPr>
        <p:grpSpPr>
          <a:xfrm>
            <a:off x="2681288" y="2640013"/>
            <a:ext cx="2959100" cy="519112"/>
            <a:chOff x="2030" y="2202"/>
            <a:chExt cx="1505" cy="327"/>
          </a:xfrm>
        </p:grpSpPr>
        <p:sp>
          <p:nvSpPr>
            <p:cNvPr id="25613" name="Line 18"/>
            <p:cNvSpPr/>
            <p:nvPr/>
          </p:nvSpPr>
          <p:spPr>
            <a:xfrm>
              <a:off x="2030" y="2358"/>
              <a:ext cx="1105" cy="0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14" name="Rectangle 19"/>
            <p:cNvSpPr/>
            <p:nvPr/>
          </p:nvSpPr>
          <p:spPr>
            <a:xfrm>
              <a:off x="3078" y="2202"/>
              <a:ext cx="457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fontAlgn="ctr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多子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68630" name="Text Box 4"/>
          <p:cNvSpPr txBox="1"/>
          <p:nvPr/>
        </p:nvSpPr>
        <p:spPr>
          <a:xfrm>
            <a:off x="4751388" y="3878263"/>
            <a:ext cx="4373562" cy="1393825"/>
          </a:xfrm>
          <a:prstGeom prst="rect">
            <a:avLst/>
          </a:prstGeom>
          <a:noFill/>
          <a:ln w="9525">
            <a:noFill/>
          </a:ln>
        </p:spPr>
        <p:txBody>
          <a:bodyPr tIns="226800" bIns="2268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buFontTx/>
              <a:buNone/>
            </a:pPr>
            <a:r>
              <a:rPr lang="zh-CN" altLang="en-US" sz="2800" dirty="0">
                <a:solidFill>
                  <a:srgbClr val="CC0000"/>
                </a:solidFill>
                <a:cs typeface="Times New Roman" panose="02020603050405020304" pitchFamily="18" charset="0"/>
              </a:rPr>
              <a:t>思考：</a:t>
            </a:r>
            <a:r>
              <a:rPr lang="en-US" altLang="zh-CN" sz="2800" dirty="0">
                <a:cs typeface="Times New Roman" panose="02020603050405020304" pitchFamily="18" charset="0"/>
              </a:rPr>
              <a:t>N</a:t>
            </a:r>
            <a:r>
              <a:rPr lang="zh-CN" altLang="en-US" sz="2800" dirty="0">
                <a:cs typeface="Times New Roman" panose="02020603050405020304" pitchFamily="18" charset="0"/>
              </a:rPr>
              <a:t>型半导体带负电？</a:t>
            </a:r>
            <a:endParaRPr lang="zh-CN" altLang="en-US" sz="2800" dirty="0">
              <a:cs typeface="Times New Roman" panose="02020603050405020304" pitchFamily="18" charset="0"/>
            </a:endParaRPr>
          </a:p>
          <a:p>
            <a:pPr marL="0" lvl="0" indent="0" eaLnBrk="1" fontAlgn="ctr" hangingPunct="1">
              <a:buFontTx/>
              <a:buNone/>
            </a:pPr>
            <a:r>
              <a:rPr lang="zh-CN" altLang="en-US" sz="2800" dirty="0">
                <a:cs typeface="Times New Roman" panose="02020603050405020304" pitchFamily="18" charset="0"/>
              </a:rPr>
              <a:t>            </a:t>
            </a:r>
            <a:r>
              <a:rPr lang="en-US" altLang="zh-CN" sz="2800" dirty="0">
                <a:cs typeface="Times New Roman" panose="02020603050405020304" pitchFamily="18" charset="0"/>
              </a:rPr>
              <a:t>P</a:t>
            </a:r>
            <a:r>
              <a:rPr lang="zh-CN" altLang="en-US" sz="2800" dirty="0">
                <a:cs typeface="Times New Roman" panose="02020603050405020304" pitchFamily="18" charset="0"/>
              </a:rPr>
              <a:t>型半导体带正电？</a:t>
            </a:r>
            <a:endParaRPr lang="zh-CN" altLang="en-US" sz="2800" dirty="0">
              <a:ea typeface="Times New Roman" panose="02020603050405020304" pitchFamily="18" charset="0"/>
            </a:endParaRPr>
          </a:p>
        </p:txBody>
      </p:sp>
      <p:grpSp>
        <p:nvGrpSpPr>
          <p:cNvPr id="68631" name="Group 23"/>
          <p:cNvGrpSpPr/>
          <p:nvPr/>
        </p:nvGrpSpPr>
        <p:grpSpPr>
          <a:xfrm>
            <a:off x="3581400" y="3268663"/>
            <a:ext cx="2197100" cy="925512"/>
            <a:chOff x="2228" y="2598"/>
            <a:chExt cx="1515" cy="809"/>
          </a:xfrm>
        </p:grpSpPr>
        <p:sp>
          <p:nvSpPr>
            <p:cNvPr id="25611" name="Line 21"/>
            <p:cNvSpPr/>
            <p:nvPr/>
          </p:nvSpPr>
          <p:spPr>
            <a:xfrm flipV="1">
              <a:off x="2228" y="2784"/>
              <a:ext cx="935" cy="623"/>
            </a:xfrm>
            <a:prstGeom prst="line">
              <a:avLst/>
            </a:prstGeom>
            <a:ln w="190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5612" name="Rectangle 22"/>
            <p:cNvSpPr/>
            <p:nvPr/>
          </p:nvSpPr>
          <p:spPr>
            <a:xfrm>
              <a:off x="3106" y="2598"/>
              <a:ext cx="637" cy="45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fontAlgn="ctr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少子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25610" name="Rectangle 6"/>
          <p:cNvSpPr/>
          <p:nvPr/>
        </p:nvSpPr>
        <p:spPr>
          <a:xfrm>
            <a:off x="746125" y="-36512"/>
            <a:ext cx="64293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二、 杂质半导体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xit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" dur="500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686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68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2" presetClass="exit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4" dur="500"/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686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686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86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686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625" grpId="0"/>
      <p:bldP spid="68626" grpId="0"/>
      <p:bldP spid="6863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12"/>
          <p:cNvGrpSpPr/>
          <p:nvPr/>
        </p:nvGrpSpPr>
        <p:grpSpPr>
          <a:xfrm>
            <a:off x="1200150" y="2027238"/>
            <a:ext cx="6934200" cy="2006600"/>
            <a:chOff x="720" y="1152"/>
            <a:chExt cx="4848" cy="1453"/>
          </a:xfrm>
        </p:grpSpPr>
        <p:graphicFrame>
          <p:nvGraphicFramePr>
            <p:cNvPr id="26661" name="Object 5"/>
            <p:cNvGraphicFramePr>
              <a:graphicFrameLocks noChangeAspect="1"/>
            </p:cNvGraphicFramePr>
            <p:nvPr/>
          </p:nvGraphicFramePr>
          <p:xfrm>
            <a:off x="720" y="1152"/>
            <a:ext cx="4848" cy="14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" r:id="rId1" imgW="1812925" imgH="2245995" progId="Visio.Drawing.11">
                    <p:embed/>
                  </p:oleObj>
                </mc:Choice>
                <mc:Fallback>
                  <p:oleObj name="" r:id="rId1" imgW="1812925" imgH="2245995" progId="Visio.Drawing.11">
                    <p:embed/>
                    <p:pic>
                      <p:nvPicPr>
                        <p:cNvPr id="0" name="图片 3086"/>
                        <p:cNvPicPr/>
                        <p:nvPr/>
                      </p:nvPicPr>
                      <p:blipFill>
                        <a:blip r:embed="rId2"/>
                        <a:srcRect l="7568" t="10013" r="7663" b="69513"/>
                        <a:stretch>
                          <a:fillRect/>
                        </a:stretch>
                      </p:blipFill>
                      <p:spPr>
                        <a:xfrm>
                          <a:off x="720" y="1152"/>
                          <a:ext cx="4848" cy="1453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6662" name="Group 11"/>
            <p:cNvGrpSpPr/>
            <p:nvPr/>
          </p:nvGrpSpPr>
          <p:grpSpPr>
            <a:xfrm>
              <a:off x="1920" y="1200"/>
              <a:ext cx="2256" cy="192"/>
              <a:chOff x="1920" y="1200"/>
              <a:chExt cx="2256" cy="192"/>
            </a:xfrm>
          </p:grpSpPr>
          <p:sp>
            <p:nvSpPr>
              <p:cNvPr id="26663" name="Rectangle 7"/>
              <p:cNvSpPr/>
              <p:nvPr/>
            </p:nvSpPr>
            <p:spPr>
              <a:xfrm>
                <a:off x="1920" y="1200"/>
                <a:ext cx="192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664" name="Rectangle 8"/>
              <p:cNvSpPr/>
              <p:nvPr/>
            </p:nvSpPr>
            <p:spPr>
              <a:xfrm>
                <a:off x="2208" y="1200"/>
                <a:ext cx="144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665" name="Rectangle 9"/>
              <p:cNvSpPr/>
              <p:nvPr/>
            </p:nvSpPr>
            <p:spPr>
              <a:xfrm>
                <a:off x="3411" y="1200"/>
                <a:ext cx="144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666" name="Rectangle 10"/>
              <p:cNvSpPr/>
              <p:nvPr/>
            </p:nvSpPr>
            <p:spPr>
              <a:xfrm>
                <a:off x="3984" y="1200"/>
                <a:ext cx="192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9231" name="Object 2"/>
          <p:cNvGraphicFramePr>
            <a:graphicFrameLocks noChangeAspect="1"/>
          </p:cNvGraphicFramePr>
          <p:nvPr/>
        </p:nvGraphicFramePr>
        <p:xfrm>
          <a:off x="4024313" y="2000250"/>
          <a:ext cx="1176337" cy="204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5" name="" r:id="rId3" imgW="1812925" imgH="2245995" progId="Visio.Drawing.11">
                  <p:embed/>
                </p:oleObj>
              </mc:Choice>
              <mc:Fallback>
                <p:oleObj name="" r:id="rId3" imgW="1812925" imgH="2245995" progId="Visio.Drawing.11">
                  <p:embed/>
                  <p:pic>
                    <p:nvPicPr>
                      <p:cNvPr id="0" name="图片 3084"/>
                      <p:cNvPicPr/>
                      <p:nvPr/>
                    </p:nvPicPr>
                    <p:blipFill>
                      <a:blip r:embed="rId4"/>
                      <a:srcRect l="42934" t="46342" r="42754" b="32927"/>
                      <a:stretch>
                        <a:fillRect/>
                      </a:stretch>
                    </p:blipFill>
                    <p:spPr>
                      <a:xfrm>
                        <a:off x="4024313" y="2000250"/>
                        <a:ext cx="1176337" cy="20431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2295" name="Group 18"/>
          <p:cNvGrpSpPr/>
          <p:nvPr/>
        </p:nvGrpSpPr>
        <p:grpSpPr>
          <a:xfrm>
            <a:off x="3200400" y="2000250"/>
            <a:ext cx="2814638" cy="2043113"/>
            <a:chOff x="2112" y="1257"/>
            <a:chExt cx="1968" cy="1479"/>
          </a:xfrm>
        </p:grpSpPr>
        <p:graphicFrame>
          <p:nvGraphicFramePr>
            <p:cNvPr id="26659" name="Object 3"/>
            <p:cNvGraphicFramePr>
              <a:graphicFrameLocks noChangeAspect="1"/>
            </p:cNvGraphicFramePr>
            <p:nvPr/>
          </p:nvGraphicFramePr>
          <p:xfrm>
            <a:off x="2112" y="1257"/>
            <a:ext cx="576" cy="1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8" name="" r:id="rId5" imgW="1812925" imgH="2245995" progId="Visio.Drawing.11">
                    <p:embed/>
                  </p:oleObj>
                </mc:Choice>
                <mc:Fallback>
                  <p:oleObj name="" r:id="rId5" imgW="1812925" imgH="2245995" progId="Visio.Drawing.11">
                    <p:embed/>
                    <p:pic>
                      <p:nvPicPr>
                        <p:cNvPr id="0" name="图片 3087"/>
                        <p:cNvPicPr/>
                        <p:nvPr/>
                      </p:nvPicPr>
                      <p:blipFill>
                        <a:blip r:embed="rId6"/>
                        <a:srcRect l="32904" t="46342" r="57066" b="32927"/>
                        <a:stretch>
                          <a:fillRect/>
                        </a:stretch>
                      </p:blipFill>
                      <p:spPr>
                        <a:xfrm>
                          <a:off x="2112" y="1257"/>
                          <a:ext cx="576" cy="1479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6660" name="Object 4"/>
            <p:cNvGraphicFramePr>
              <a:graphicFrameLocks noChangeAspect="1"/>
            </p:cNvGraphicFramePr>
            <p:nvPr/>
          </p:nvGraphicFramePr>
          <p:xfrm>
            <a:off x="3504" y="1257"/>
            <a:ext cx="576" cy="1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6" name="" r:id="rId7" imgW="1812925" imgH="2245995" progId="Visio.Drawing.11">
                    <p:embed/>
                  </p:oleObj>
                </mc:Choice>
                <mc:Fallback>
                  <p:oleObj name="" r:id="rId7" imgW="1812925" imgH="2245995" progId="Visio.Drawing.11">
                    <p:embed/>
                    <p:pic>
                      <p:nvPicPr>
                        <p:cNvPr id="0" name="图片 3085"/>
                        <p:cNvPicPr/>
                        <p:nvPr/>
                      </p:nvPicPr>
                      <p:blipFill>
                        <a:blip r:embed="rId8"/>
                        <a:srcRect l="57141" t="46342" r="32829" b="32927"/>
                        <a:stretch>
                          <a:fillRect/>
                        </a:stretch>
                      </p:blipFill>
                      <p:spPr>
                        <a:xfrm>
                          <a:off x="3504" y="1257"/>
                          <a:ext cx="576" cy="1479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2320" name="Text Box 19"/>
          <p:cNvSpPr txBox="1"/>
          <p:nvPr/>
        </p:nvSpPr>
        <p:spPr>
          <a:xfrm>
            <a:off x="2906713" y="1449388"/>
            <a:ext cx="3509962" cy="588962"/>
          </a:xfrm>
          <a:prstGeom prst="rect">
            <a:avLst/>
          </a:prstGeom>
          <a:noFill/>
          <a:ln w="9525">
            <a:noFill/>
          </a:ln>
        </p:spPr>
        <p:txBody>
          <a:bodyPr tIns="154800" bIns="1548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lnSpc>
                <a:spcPct val="65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60C12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空间电荷区、耗尽层</a:t>
            </a:r>
            <a:endParaRPr lang="zh-CN" altLang="en-US" sz="2800" dirty="0">
              <a:solidFill>
                <a:srgbClr val="060C12"/>
              </a:solidFill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9242" name="Text Box 26"/>
          <p:cNvSpPr txBox="1">
            <a:spLocks noChangeArrowheads="1"/>
          </p:cNvSpPr>
          <p:nvPr/>
        </p:nvSpPr>
        <p:spPr bwMode="auto">
          <a:xfrm>
            <a:off x="1349375" y="2638425"/>
            <a:ext cx="1343025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32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P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区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243" name="Text Box 27"/>
          <p:cNvSpPr txBox="1">
            <a:spLocks noChangeArrowheads="1"/>
          </p:cNvSpPr>
          <p:nvPr/>
        </p:nvSpPr>
        <p:spPr bwMode="auto">
          <a:xfrm>
            <a:off x="6657975" y="2676525"/>
            <a:ext cx="1333500" cy="823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Wingdings" panose="05000000000000000000" pitchFamily="2" charset="2"/>
              <a:buChar char="§"/>
              <a:defRPr sz="32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Times New Roman" panose="02020603050405020304" pitchFamily="18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914400" rtl="0" eaLnBrk="1" fontAlgn="ctr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en-US" altLang="zh-CN" sz="48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N</a:t>
            </a:r>
            <a:r>
              <a:rPr kumimoji="0" lang="zh-CN" altLang="en-US" sz="4800" b="1" i="0" u="none" strike="noStrike" kern="1200" cap="none" spc="0" normalizeH="0" baseline="0" noProof="0" dirty="0">
                <a:ln>
                  <a:noFill/>
                </a:ln>
                <a:solidFill>
                  <a:srgbClr val="990000"/>
                </a:solidFill>
                <a:effectLst/>
                <a:uLnTx/>
                <a:uFillTx/>
                <a:latin typeface="+mj-lt"/>
                <a:ea typeface="宋体" panose="02010600030101010101" pitchFamily="2" charset="-122"/>
                <a:cs typeface="+mn-cs"/>
              </a:rPr>
              <a:t>区</a:t>
            </a:r>
            <a:endParaRPr kumimoji="0" lang="zh-CN" altLang="en-US" sz="4800" b="1" i="0" u="none" strike="noStrike" kern="1200" cap="none" spc="0" normalizeH="0" baseline="0" noProof="0" dirty="0">
              <a:ln>
                <a:noFill/>
              </a:ln>
              <a:solidFill>
                <a:srgbClr val="990000"/>
              </a:solidFill>
              <a:effectLst/>
              <a:uLnTx/>
              <a:uFillTx/>
              <a:latin typeface="+mj-lt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6632" name="Rectangle 29"/>
          <p:cNvSpPr/>
          <p:nvPr/>
        </p:nvSpPr>
        <p:spPr>
          <a:xfrm>
            <a:off x="701675" y="0"/>
            <a:ext cx="44307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三、</a:t>
            </a:r>
            <a:r>
              <a:rPr lang="en-US" altLang="zh-CN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 PN</a:t>
            </a: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  <p:sp>
        <p:nvSpPr>
          <p:cNvPr id="9251" name="Rectangle 35"/>
          <p:cNvSpPr/>
          <p:nvPr/>
        </p:nvSpPr>
        <p:spPr>
          <a:xfrm>
            <a:off x="296863" y="863600"/>
            <a:ext cx="4953000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342900" lvl="0" indent="-342900" eaLnBrk="1" fontAlgn="ctr" hangingPunct="1">
              <a:buFontTx/>
              <a:buNone/>
            </a:pP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PN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结的形成</a:t>
            </a:r>
            <a:endParaRPr lang="zh-CN" altLang="en-US" dirty="0">
              <a:solidFill>
                <a:srgbClr val="CC0000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12335" name="Group 47"/>
          <p:cNvGrpSpPr/>
          <p:nvPr/>
        </p:nvGrpSpPr>
        <p:grpSpPr>
          <a:xfrm>
            <a:off x="4340225" y="4138613"/>
            <a:ext cx="681038" cy="252412"/>
            <a:chOff x="2819" y="2776"/>
            <a:chExt cx="429" cy="159"/>
          </a:xfrm>
        </p:grpSpPr>
        <p:grpSp>
          <p:nvGrpSpPr>
            <p:cNvPr id="26653" name="Group 36"/>
            <p:cNvGrpSpPr/>
            <p:nvPr/>
          </p:nvGrpSpPr>
          <p:grpSpPr>
            <a:xfrm>
              <a:off x="2840" y="2874"/>
              <a:ext cx="408" cy="61"/>
              <a:chOff x="2664" y="3600"/>
              <a:chExt cx="408" cy="61"/>
            </a:xfrm>
          </p:grpSpPr>
          <p:sp>
            <p:nvSpPr>
              <p:cNvPr id="26657" name="Oval 37"/>
              <p:cNvSpPr/>
              <p:nvPr/>
            </p:nvSpPr>
            <p:spPr>
              <a:xfrm>
                <a:off x="2664" y="3600"/>
                <a:ext cx="61" cy="61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658" name="Line 38"/>
              <p:cNvSpPr/>
              <p:nvPr/>
            </p:nvSpPr>
            <p:spPr>
              <a:xfrm>
                <a:off x="2724" y="3624"/>
                <a:ext cx="34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grpSp>
          <p:nvGrpSpPr>
            <p:cNvPr id="26654" name="Group 39"/>
            <p:cNvGrpSpPr/>
            <p:nvPr/>
          </p:nvGrpSpPr>
          <p:grpSpPr>
            <a:xfrm>
              <a:off x="2819" y="2776"/>
              <a:ext cx="385" cy="61"/>
              <a:chOff x="2664" y="3408"/>
              <a:chExt cx="385" cy="61"/>
            </a:xfrm>
          </p:grpSpPr>
          <p:sp>
            <p:nvSpPr>
              <p:cNvPr id="26655" name="Line 40"/>
              <p:cNvSpPr/>
              <p:nvPr/>
            </p:nvSpPr>
            <p:spPr>
              <a:xfrm flipH="1">
                <a:off x="2664" y="3432"/>
                <a:ext cx="324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  <p:sp>
            <p:nvSpPr>
              <p:cNvPr id="26656" name="Oval 41"/>
              <p:cNvSpPr/>
              <p:nvPr/>
            </p:nvSpPr>
            <p:spPr>
              <a:xfrm>
                <a:off x="2988" y="3408"/>
                <a:ext cx="61" cy="61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</p:grpSp>
      </p:grpSp>
      <p:sp>
        <p:nvSpPr>
          <p:cNvPr id="12304" name="Text Box 42"/>
          <p:cNvSpPr txBox="1"/>
          <p:nvPr/>
        </p:nvSpPr>
        <p:spPr>
          <a:xfrm>
            <a:off x="2746375" y="4422775"/>
            <a:ext cx="27447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多子的扩散运动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grpSp>
        <p:nvGrpSpPr>
          <p:cNvPr id="12336" name="Group 48"/>
          <p:cNvGrpSpPr/>
          <p:nvPr/>
        </p:nvGrpSpPr>
        <p:grpSpPr>
          <a:xfrm>
            <a:off x="4392613" y="4133850"/>
            <a:ext cx="647700" cy="263525"/>
            <a:chOff x="2823" y="1185"/>
            <a:chExt cx="408" cy="166"/>
          </a:xfrm>
        </p:grpSpPr>
        <p:grpSp>
          <p:nvGrpSpPr>
            <p:cNvPr id="26647" name="Group 43"/>
            <p:cNvGrpSpPr/>
            <p:nvPr/>
          </p:nvGrpSpPr>
          <p:grpSpPr>
            <a:xfrm>
              <a:off x="2832" y="1289"/>
              <a:ext cx="399" cy="62"/>
              <a:chOff x="2652" y="1153"/>
              <a:chExt cx="276" cy="47"/>
            </a:xfrm>
          </p:grpSpPr>
          <p:sp>
            <p:nvSpPr>
              <p:cNvPr id="26651" name="Oval 44"/>
              <p:cNvSpPr/>
              <p:nvPr/>
            </p:nvSpPr>
            <p:spPr>
              <a:xfrm>
                <a:off x="2652" y="1153"/>
                <a:ext cx="42" cy="47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652" name="Line 45"/>
              <p:cNvSpPr/>
              <p:nvPr/>
            </p:nvSpPr>
            <p:spPr>
              <a:xfrm>
                <a:off x="2700" y="1177"/>
                <a:ext cx="22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  <p:grpSp>
          <p:nvGrpSpPr>
            <p:cNvPr id="26648" name="Group 47"/>
            <p:cNvGrpSpPr/>
            <p:nvPr/>
          </p:nvGrpSpPr>
          <p:grpSpPr>
            <a:xfrm>
              <a:off x="2823" y="1185"/>
              <a:ext cx="395" cy="61"/>
              <a:chOff x="2640" y="942"/>
              <a:chExt cx="254" cy="64"/>
            </a:xfrm>
          </p:grpSpPr>
          <p:sp>
            <p:nvSpPr>
              <p:cNvPr id="26649" name="Oval 48"/>
              <p:cNvSpPr/>
              <p:nvPr/>
            </p:nvSpPr>
            <p:spPr>
              <a:xfrm>
                <a:off x="2855" y="942"/>
                <a:ext cx="39" cy="64"/>
              </a:xfrm>
              <a:prstGeom prst="ellipse">
                <a:avLst/>
              </a:prstGeom>
              <a:noFill/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6650" name="Line 49"/>
              <p:cNvSpPr/>
              <p:nvPr/>
            </p:nvSpPr>
            <p:spPr>
              <a:xfrm flipH="1">
                <a:off x="2640" y="973"/>
                <a:ext cx="216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triangle" w="med" len="med"/>
              </a:ln>
            </p:spPr>
          </p:sp>
        </p:grpSp>
      </p:grpSp>
      <p:sp>
        <p:nvSpPr>
          <p:cNvPr id="9267" name="Text Box 51"/>
          <p:cNvSpPr txBox="1"/>
          <p:nvPr/>
        </p:nvSpPr>
        <p:spPr>
          <a:xfrm>
            <a:off x="657225" y="4395788"/>
            <a:ext cx="15319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ctr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浓度差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12308" name="AutoShape 52"/>
          <p:cNvSpPr/>
          <p:nvPr/>
        </p:nvSpPr>
        <p:spPr>
          <a:xfrm>
            <a:off x="2116138" y="4648200"/>
            <a:ext cx="719137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12328" name="Rectangle 40"/>
          <p:cNvSpPr/>
          <p:nvPr/>
        </p:nvSpPr>
        <p:spPr>
          <a:xfrm>
            <a:off x="6102350" y="4398963"/>
            <a:ext cx="2746375" cy="519112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60C12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空间电荷区变宽</a:t>
            </a:r>
            <a:endParaRPr lang="zh-CN" altLang="en-US" sz="2800" dirty="0">
              <a:solidFill>
                <a:srgbClr val="060C12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12329" name="AutoShape 52"/>
          <p:cNvSpPr/>
          <p:nvPr/>
        </p:nvSpPr>
        <p:spPr>
          <a:xfrm>
            <a:off x="5448300" y="4660900"/>
            <a:ext cx="719138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9238" name="AutoShape 22"/>
          <p:cNvSpPr/>
          <p:nvPr/>
        </p:nvSpPr>
        <p:spPr>
          <a:xfrm>
            <a:off x="3536950" y="3656013"/>
            <a:ext cx="2205038" cy="630237"/>
          </a:xfrm>
          <a:prstGeom prst="leftArrow">
            <a:avLst>
              <a:gd name="adj1" fmla="val 50000"/>
              <a:gd name="adj2" fmla="val 75012"/>
            </a:avLst>
          </a:prstGeom>
          <a:gradFill rotWithShape="0">
            <a:gsLst>
              <a:gs pos="0">
                <a:srgbClr val="5E1800"/>
              </a:gs>
              <a:gs pos="50000">
                <a:srgbClr val="CC3300"/>
              </a:gs>
              <a:gs pos="100000">
                <a:srgbClr val="5E1800"/>
              </a:gs>
            </a:gsLst>
            <a:lin ang="5400000" scaled="1"/>
            <a:tileRect/>
          </a:gra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内电场方向</a:t>
            </a:r>
            <a:endParaRPr lang="zh-CN" altLang="en-US" sz="2000" dirty="0">
              <a:solidFill>
                <a:schemeClr val="bg1"/>
              </a:solidFill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12330" name="Text Box 42"/>
          <p:cNvSpPr txBox="1"/>
          <p:nvPr/>
        </p:nvSpPr>
        <p:spPr>
          <a:xfrm>
            <a:off x="2771775" y="4945063"/>
            <a:ext cx="274478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少子的漂移运动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3" name="Text Box 51"/>
          <p:cNvSpPr txBox="1"/>
          <p:nvPr/>
        </p:nvSpPr>
        <p:spPr>
          <a:xfrm>
            <a:off x="682625" y="4918075"/>
            <a:ext cx="153193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ctr">
              <a:spcBef>
                <a:spcPct val="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内电场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12332" name="AutoShape 52"/>
          <p:cNvSpPr/>
          <p:nvPr/>
        </p:nvSpPr>
        <p:spPr>
          <a:xfrm>
            <a:off x="2141538" y="5170488"/>
            <a:ext cx="719137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12333" name="Rectangle 45"/>
          <p:cNvSpPr/>
          <p:nvPr/>
        </p:nvSpPr>
        <p:spPr>
          <a:xfrm>
            <a:off x="6127750" y="4921250"/>
            <a:ext cx="2746375" cy="519113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60C12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空间电荷区变窄</a:t>
            </a:r>
            <a:endParaRPr lang="zh-CN" altLang="en-US" sz="2800" dirty="0">
              <a:solidFill>
                <a:srgbClr val="060C12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12334" name="AutoShape 52"/>
          <p:cNvSpPr/>
          <p:nvPr/>
        </p:nvSpPr>
        <p:spPr>
          <a:xfrm>
            <a:off x="5472113" y="5184775"/>
            <a:ext cx="719137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51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51">
                                            <p:txEl>
                                              <p:charRg st="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2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2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2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23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23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1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123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3" dur="500"/>
                                        <p:tgtEl>
                                          <p:spTgt spid="9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2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122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123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10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123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9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23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123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00"/>
                            </p:stCondLst>
                            <p:childTnLst>
                              <p:par>
                                <p:cTn id="8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500"/>
                                        <p:tgtEl>
                                          <p:spTgt spid="123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"/>
                            </p:stCondLst>
                            <p:childTnLst>
                              <p:par>
                                <p:cTn id="8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123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123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20" grpId="0"/>
      <p:bldP spid="9242" grpId="0"/>
      <p:bldP spid="9243" grpId="0"/>
      <p:bldP spid="9251" grpId="0" build="p"/>
      <p:bldP spid="12304" grpId="0"/>
      <p:bldP spid="9267" grpId="0"/>
      <p:bldP spid="12308" grpId="0" animBg="1"/>
      <p:bldP spid="12328" grpId="0"/>
      <p:bldP spid="12329" grpId="0" animBg="1"/>
      <p:bldP spid="9238" grpId="0" animBg="1"/>
      <p:bldP spid="12330" grpId="0"/>
      <p:bldP spid="3" grpId="0"/>
      <p:bldP spid="12332" grpId="0" animBg="1"/>
      <p:bldP spid="12333" grpId="0"/>
      <p:bldP spid="1233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7650" name="Group 12"/>
          <p:cNvGrpSpPr/>
          <p:nvPr/>
        </p:nvGrpSpPr>
        <p:grpSpPr>
          <a:xfrm>
            <a:off x="1200150" y="2027238"/>
            <a:ext cx="6934200" cy="2006600"/>
            <a:chOff x="720" y="1152"/>
            <a:chExt cx="4848" cy="1453"/>
          </a:xfrm>
        </p:grpSpPr>
        <p:graphicFrame>
          <p:nvGraphicFramePr>
            <p:cNvPr id="27684" name="Object 5"/>
            <p:cNvGraphicFramePr>
              <a:graphicFrameLocks noChangeAspect="1"/>
            </p:cNvGraphicFramePr>
            <p:nvPr/>
          </p:nvGraphicFramePr>
          <p:xfrm>
            <a:off x="720" y="1152"/>
            <a:ext cx="4848" cy="14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5" name="" r:id="rId1" imgW="1812925" imgH="2245995" progId="Visio.Drawing.11">
                    <p:embed/>
                  </p:oleObj>
                </mc:Choice>
                <mc:Fallback>
                  <p:oleObj name="" r:id="rId1" imgW="1812925" imgH="2245995" progId="Visio.Drawing.11">
                    <p:embed/>
                    <p:pic>
                      <p:nvPicPr>
                        <p:cNvPr id="0" name="图片 3094"/>
                        <p:cNvPicPr/>
                        <p:nvPr/>
                      </p:nvPicPr>
                      <p:blipFill>
                        <a:blip r:embed="rId2"/>
                        <a:srcRect l="7568" t="10013" r="7663" b="69513"/>
                        <a:stretch>
                          <a:fillRect/>
                        </a:stretch>
                      </p:blipFill>
                      <p:spPr>
                        <a:xfrm>
                          <a:off x="720" y="1152"/>
                          <a:ext cx="4848" cy="1453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7685" name="Group 11"/>
            <p:cNvGrpSpPr/>
            <p:nvPr/>
          </p:nvGrpSpPr>
          <p:grpSpPr>
            <a:xfrm>
              <a:off x="1920" y="1200"/>
              <a:ext cx="2256" cy="192"/>
              <a:chOff x="1920" y="1200"/>
              <a:chExt cx="2256" cy="192"/>
            </a:xfrm>
          </p:grpSpPr>
          <p:sp>
            <p:nvSpPr>
              <p:cNvPr id="27686" name="Rectangle 7"/>
              <p:cNvSpPr/>
              <p:nvPr/>
            </p:nvSpPr>
            <p:spPr>
              <a:xfrm>
                <a:off x="1920" y="1200"/>
                <a:ext cx="192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7687" name="Rectangle 8"/>
              <p:cNvSpPr/>
              <p:nvPr/>
            </p:nvSpPr>
            <p:spPr>
              <a:xfrm>
                <a:off x="2208" y="1200"/>
                <a:ext cx="144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7688" name="Rectangle 9"/>
              <p:cNvSpPr/>
              <p:nvPr/>
            </p:nvSpPr>
            <p:spPr>
              <a:xfrm>
                <a:off x="3411" y="1200"/>
                <a:ext cx="144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7689" name="Rectangle 10"/>
              <p:cNvSpPr/>
              <p:nvPr/>
            </p:nvSpPr>
            <p:spPr>
              <a:xfrm>
                <a:off x="3984" y="1200"/>
                <a:ext cx="192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</p:grpSp>
      </p:grpSp>
      <p:graphicFrame>
        <p:nvGraphicFramePr>
          <p:cNvPr id="27651" name="Object 2"/>
          <p:cNvGraphicFramePr>
            <a:graphicFrameLocks noChangeAspect="1"/>
          </p:cNvGraphicFramePr>
          <p:nvPr/>
        </p:nvGraphicFramePr>
        <p:xfrm>
          <a:off x="4024313" y="2000250"/>
          <a:ext cx="1176337" cy="20431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6" name="" r:id="rId3" imgW="1812925" imgH="2245995" progId="Visio.Drawing.11">
                  <p:embed/>
                </p:oleObj>
              </mc:Choice>
              <mc:Fallback>
                <p:oleObj name="" r:id="rId3" imgW="1812925" imgH="2245995" progId="Visio.Drawing.11">
                  <p:embed/>
                  <p:pic>
                    <p:nvPicPr>
                      <p:cNvPr id="0" name="图片 3095"/>
                      <p:cNvPicPr/>
                      <p:nvPr/>
                    </p:nvPicPr>
                    <p:blipFill>
                      <a:blip r:embed="rId4"/>
                      <a:srcRect l="42934" t="46342" r="42754" b="32927"/>
                      <a:stretch>
                        <a:fillRect/>
                      </a:stretch>
                    </p:blipFill>
                    <p:spPr>
                      <a:xfrm>
                        <a:off x="4024313" y="2000250"/>
                        <a:ext cx="1176337" cy="2043113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7652" name="Group 18"/>
          <p:cNvGrpSpPr/>
          <p:nvPr/>
        </p:nvGrpSpPr>
        <p:grpSpPr>
          <a:xfrm>
            <a:off x="3200400" y="2000250"/>
            <a:ext cx="2814638" cy="2043113"/>
            <a:chOff x="2112" y="1257"/>
            <a:chExt cx="1968" cy="1479"/>
          </a:xfrm>
        </p:grpSpPr>
        <p:graphicFrame>
          <p:nvGraphicFramePr>
            <p:cNvPr id="27682" name="Object 3"/>
            <p:cNvGraphicFramePr>
              <a:graphicFrameLocks noChangeAspect="1"/>
            </p:cNvGraphicFramePr>
            <p:nvPr/>
          </p:nvGraphicFramePr>
          <p:xfrm>
            <a:off x="2112" y="1257"/>
            <a:ext cx="576" cy="1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3" name="" r:id="rId5" imgW="1812925" imgH="2245995" progId="Visio.Drawing.11">
                    <p:embed/>
                  </p:oleObj>
                </mc:Choice>
                <mc:Fallback>
                  <p:oleObj name="" r:id="rId5" imgW="1812925" imgH="2245995" progId="Visio.Drawing.11">
                    <p:embed/>
                    <p:pic>
                      <p:nvPicPr>
                        <p:cNvPr id="0" name="图片 3092"/>
                        <p:cNvPicPr/>
                        <p:nvPr/>
                      </p:nvPicPr>
                      <p:blipFill>
                        <a:blip r:embed="rId6"/>
                        <a:srcRect l="32904" t="46342" r="57066" b="32927"/>
                        <a:stretch>
                          <a:fillRect/>
                        </a:stretch>
                      </p:blipFill>
                      <p:spPr>
                        <a:xfrm>
                          <a:off x="2112" y="1257"/>
                          <a:ext cx="576" cy="1479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7683" name="Object 4"/>
            <p:cNvGraphicFramePr>
              <a:graphicFrameLocks noChangeAspect="1"/>
            </p:cNvGraphicFramePr>
            <p:nvPr/>
          </p:nvGraphicFramePr>
          <p:xfrm>
            <a:off x="3504" y="1257"/>
            <a:ext cx="576" cy="1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4" name="" r:id="rId7" imgW="1812925" imgH="2245995" progId="Visio.Drawing.11">
                    <p:embed/>
                  </p:oleObj>
                </mc:Choice>
                <mc:Fallback>
                  <p:oleObj name="" r:id="rId7" imgW="1812925" imgH="2245995" progId="Visio.Drawing.11">
                    <p:embed/>
                    <p:pic>
                      <p:nvPicPr>
                        <p:cNvPr id="0" name="图片 3093"/>
                        <p:cNvPicPr/>
                        <p:nvPr/>
                      </p:nvPicPr>
                      <p:blipFill>
                        <a:blip r:embed="rId8"/>
                        <a:srcRect l="57141" t="46342" r="32829" b="32927"/>
                        <a:stretch>
                          <a:fillRect/>
                        </a:stretch>
                      </p:blipFill>
                      <p:spPr>
                        <a:xfrm>
                          <a:off x="3504" y="1257"/>
                          <a:ext cx="576" cy="1479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27653" name="Text Box 19"/>
          <p:cNvSpPr txBox="1"/>
          <p:nvPr/>
        </p:nvSpPr>
        <p:spPr>
          <a:xfrm>
            <a:off x="2906713" y="1449388"/>
            <a:ext cx="3509962" cy="588962"/>
          </a:xfrm>
          <a:prstGeom prst="rect">
            <a:avLst/>
          </a:prstGeom>
          <a:noFill/>
          <a:ln w="9525">
            <a:noFill/>
          </a:ln>
        </p:spPr>
        <p:txBody>
          <a:bodyPr tIns="154800" bIns="154800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lnSpc>
                <a:spcPct val="65000"/>
              </a:lnSpc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60C12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空间电荷区、耗尽层</a:t>
            </a:r>
            <a:endParaRPr lang="zh-CN" altLang="en-US" sz="2800" dirty="0">
              <a:solidFill>
                <a:srgbClr val="060C12"/>
              </a:solidFill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27654" name="Text Box 26"/>
          <p:cNvSpPr txBox="1"/>
          <p:nvPr/>
        </p:nvSpPr>
        <p:spPr>
          <a:xfrm>
            <a:off x="1349375" y="2638425"/>
            <a:ext cx="1343025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en-US" altLang="zh-CN" sz="4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P</a:t>
            </a:r>
            <a:r>
              <a:rPr lang="zh-CN" altLang="en-US" sz="4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区</a:t>
            </a:r>
            <a:endParaRPr lang="zh-CN" altLang="en-US" sz="4800" dirty="0">
              <a:solidFill>
                <a:srgbClr val="99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7655" name="Text Box 27"/>
          <p:cNvSpPr txBox="1"/>
          <p:nvPr/>
        </p:nvSpPr>
        <p:spPr>
          <a:xfrm>
            <a:off x="6657975" y="2676525"/>
            <a:ext cx="1333500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en-US" altLang="zh-CN" sz="4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N</a:t>
            </a:r>
            <a:r>
              <a:rPr lang="zh-CN" altLang="en-US" sz="4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区</a:t>
            </a:r>
            <a:endParaRPr lang="zh-CN" altLang="en-US" sz="4800" dirty="0">
              <a:solidFill>
                <a:srgbClr val="99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7656" name="Rectangle 29"/>
          <p:cNvSpPr/>
          <p:nvPr/>
        </p:nvSpPr>
        <p:spPr>
          <a:xfrm>
            <a:off x="701675" y="0"/>
            <a:ext cx="44307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三、</a:t>
            </a:r>
            <a:r>
              <a:rPr lang="en-US" altLang="zh-CN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 PN</a:t>
            </a: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  <p:sp>
        <p:nvSpPr>
          <p:cNvPr id="27657" name="Rectangle 35"/>
          <p:cNvSpPr/>
          <p:nvPr/>
        </p:nvSpPr>
        <p:spPr>
          <a:xfrm>
            <a:off x="296863" y="863600"/>
            <a:ext cx="4953000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342900" lvl="0" indent="-342900" eaLnBrk="1" fontAlgn="ctr" hangingPunct="1">
              <a:buFontTx/>
              <a:buNone/>
            </a:pP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PN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结的形成</a:t>
            </a:r>
            <a:endParaRPr lang="zh-CN" altLang="en-US" dirty="0">
              <a:solidFill>
                <a:srgbClr val="CC0000"/>
              </a:solidFill>
              <a:ea typeface="Times New Roman" panose="02020603050405020304" pitchFamily="18" charset="0"/>
            </a:endParaRPr>
          </a:p>
        </p:txBody>
      </p:sp>
      <p:sp>
        <p:nvSpPr>
          <p:cNvPr id="27658" name="AutoShape 22"/>
          <p:cNvSpPr/>
          <p:nvPr/>
        </p:nvSpPr>
        <p:spPr>
          <a:xfrm>
            <a:off x="3716338" y="3654425"/>
            <a:ext cx="1800225" cy="630238"/>
          </a:xfrm>
          <a:prstGeom prst="leftArrow">
            <a:avLst>
              <a:gd name="adj1" fmla="val 50000"/>
              <a:gd name="adj2" fmla="val 61241"/>
            </a:avLst>
          </a:prstGeom>
          <a:gradFill rotWithShape="0">
            <a:gsLst>
              <a:gs pos="0">
                <a:srgbClr val="5E1800"/>
              </a:gs>
              <a:gs pos="50000">
                <a:srgbClr val="CC3300"/>
              </a:gs>
              <a:gs pos="100000">
                <a:srgbClr val="5E1800"/>
              </a:gs>
            </a:gsLst>
            <a:lin ang="5400000" scaled="1"/>
            <a:tileRect/>
          </a:gra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000" dirty="0">
                <a:solidFill>
                  <a:schemeClr val="bg1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内电场方向</a:t>
            </a:r>
            <a:endParaRPr lang="zh-CN" altLang="en-US" sz="2000" dirty="0">
              <a:solidFill>
                <a:schemeClr val="bg1"/>
              </a:solidFill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grpSp>
        <p:nvGrpSpPr>
          <p:cNvPr id="71728" name="Group 48"/>
          <p:cNvGrpSpPr/>
          <p:nvPr/>
        </p:nvGrpSpPr>
        <p:grpSpPr>
          <a:xfrm>
            <a:off x="657225" y="4151313"/>
            <a:ext cx="8216900" cy="1312862"/>
            <a:chOff x="414" y="2615"/>
            <a:chExt cx="5176" cy="827"/>
          </a:xfrm>
        </p:grpSpPr>
        <p:sp>
          <p:nvSpPr>
            <p:cNvPr id="27665" name="Text Box 42"/>
            <p:cNvSpPr txBox="1"/>
            <p:nvPr/>
          </p:nvSpPr>
          <p:spPr>
            <a:xfrm>
              <a:off x="1730" y="2786"/>
              <a:ext cx="172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5000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多子的扩散运动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  <p:grpSp>
          <p:nvGrpSpPr>
            <p:cNvPr id="27666" name="Group 26"/>
            <p:cNvGrpSpPr/>
            <p:nvPr/>
          </p:nvGrpSpPr>
          <p:grpSpPr>
            <a:xfrm>
              <a:off x="2764" y="2615"/>
              <a:ext cx="411" cy="171"/>
              <a:chOff x="2820" y="1196"/>
              <a:chExt cx="411" cy="171"/>
            </a:xfrm>
          </p:grpSpPr>
          <p:grpSp>
            <p:nvGrpSpPr>
              <p:cNvPr id="27676" name="Group 43"/>
              <p:cNvGrpSpPr/>
              <p:nvPr/>
            </p:nvGrpSpPr>
            <p:grpSpPr>
              <a:xfrm>
                <a:off x="2832" y="1298"/>
                <a:ext cx="399" cy="69"/>
                <a:chOff x="2652" y="1153"/>
                <a:chExt cx="276" cy="52"/>
              </a:xfrm>
            </p:grpSpPr>
            <p:sp>
              <p:nvSpPr>
                <p:cNvPr id="27680" name="Oval 44"/>
                <p:cNvSpPr/>
                <p:nvPr/>
              </p:nvSpPr>
              <p:spPr>
                <a:xfrm>
                  <a:off x="2652" y="1153"/>
                  <a:ext cx="47" cy="52"/>
                </a:xfrm>
                <a:prstGeom prst="ellipse">
                  <a:avLst/>
                </a:prstGeom>
                <a:solidFill>
                  <a:schemeClr val="tx1"/>
                </a:solidFill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Char char="§"/>
                    <a:defRPr sz="3200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50000"/>
                    <a:buFont typeface="Wingdings 2" panose="05020102010507070707" pitchFamily="18" charset="2"/>
                    <a:buChar char=""/>
                    <a:defRPr sz="2800" b="1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60000"/>
                    <a:buFont typeface="Wingdings 2" panose="05020102010507070707" pitchFamily="18" charset="2"/>
                    <a:buChar char=""/>
                    <a:defRPr sz="2000" b="1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Char char="§"/>
                    <a:defRPr sz="2000" b="1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5pPr>
                </a:lstStyle>
                <a:p>
                  <a:pPr marL="0" lvl="0" indent="0" algn="ctr" eaLnBrk="1" fontAlgn="ctr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4000" dirty="0">
                    <a:latin typeface="宋体" panose="02010600030101010101" pitchFamily="2" charset="-122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7681" name="Line 45"/>
                <p:cNvSpPr/>
                <p:nvPr/>
              </p:nvSpPr>
              <p:spPr>
                <a:xfrm>
                  <a:off x="2700" y="1177"/>
                  <a:ext cx="228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</p:sp>
          </p:grpSp>
          <p:grpSp>
            <p:nvGrpSpPr>
              <p:cNvPr id="27677" name="Group 47"/>
              <p:cNvGrpSpPr/>
              <p:nvPr/>
            </p:nvGrpSpPr>
            <p:grpSpPr>
              <a:xfrm>
                <a:off x="2820" y="1196"/>
                <a:ext cx="404" cy="68"/>
                <a:chOff x="2640" y="949"/>
                <a:chExt cx="260" cy="71"/>
              </a:xfrm>
            </p:grpSpPr>
            <p:sp>
              <p:nvSpPr>
                <p:cNvPr id="27678" name="Oval 48"/>
                <p:cNvSpPr/>
                <p:nvPr/>
              </p:nvSpPr>
              <p:spPr>
                <a:xfrm>
                  <a:off x="2856" y="949"/>
                  <a:ext cx="44" cy="71"/>
                </a:xfrm>
                <a:prstGeom prst="ellipse">
                  <a:avLst/>
                </a:prstGeom>
                <a:noFill/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 wrap="none" anchor="ctr" anchorCtr="0"/>
                <a:lstStyle>
                  <a:lvl1pPr marL="342900" indent="-3429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Char char="§"/>
                    <a:defRPr sz="3200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1pPr>
                  <a:lvl2pPr marL="742950" indent="-28575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50000"/>
                    <a:buFont typeface="Wingdings 2" panose="05020102010507070707" pitchFamily="18" charset="2"/>
                    <a:buChar char=""/>
                    <a:defRPr sz="2800" b="1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2pPr>
                  <a:lvl3pPr marL="11430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Char char="§"/>
                    <a:defRPr sz="2400" b="1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3pPr>
                  <a:lvl4pPr marL="16002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SzPct val="60000"/>
                    <a:buFont typeface="Wingdings 2" panose="05020102010507070707" pitchFamily="18" charset="2"/>
                    <a:buChar char=""/>
                    <a:defRPr sz="2000" b="1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4pPr>
                  <a:lvl5pPr marL="2057400" indent="-228600" algn="l" rtl="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Font typeface="Wingdings" panose="05000000000000000000" pitchFamily="2" charset="2"/>
                    <a:buChar char="§"/>
                    <a:defRPr sz="2000" b="1">
                      <a:solidFill>
                        <a:schemeClr val="tx2"/>
                      </a:solidFill>
                      <a:latin typeface="+mn-lt"/>
                      <a:ea typeface="+mn-ea"/>
                      <a:cs typeface="宋体" panose="02010600030101010101" pitchFamily="2" charset="-122"/>
                    </a:defRPr>
                  </a:lvl5pPr>
                </a:lstStyle>
                <a:p>
                  <a:pPr marL="0" lvl="0" indent="0" algn="ctr" eaLnBrk="1" fontAlgn="ctr" hangingPunct="1">
                    <a:spcBef>
                      <a:spcPct val="0"/>
                    </a:spcBef>
                    <a:buFontTx/>
                    <a:buNone/>
                  </a:pPr>
                  <a:endParaRPr lang="zh-CN" altLang="en-US" sz="4000" dirty="0">
                    <a:latin typeface="宋体" panose="02010600030101010101" pitchFamily="2" charset="-122"/>
                    <a:ea typeface="Times New Roman" panose="02020603050405020304" pitchFamily="18" charset="0"/>
                  </a:endParaRPr>
                </a:p>
              </p:txBody>
            </p:sp>
            <p:sp>
              <p:nvSpPr>
                <p:cNvPr id="27679" name="Line 49"/>
                <p:cNvSpPr/>
                <p:nvPr/>
              </p:nvSpPr>
              <p:spPr>
                <a:xfrm flipH="1">
                  <a:off x="2640" y="973"/>
                  <a:ext cx="216" cy="0"/>
                </a:xfrm>
                <a:prstGeom prst="line">
                  <a:avLst/>
                </a:prstGeom>
                <a:ln w="9525" cap="flat" cmpd="sng">
                  <a:solidFill>
                    <a:schemeClr val="tx1"/>
                  </a:solidFill>
                  <a:prstDash val="solid"/>
                  <a:headEnd type="none" w="med" len="med"/>
                  <a:tailEnd type="triangle" w="med" len="med"/>
                </a:ln>
              </p:spPr>
            </p:sp>
          </p:grpSp>
        </p:grpSp>
        <p:sp>
          <p:nvSpPr>
            <p:cNvPr id="27667" name="Text Box 51"/>
            <p:cNvSpPr txBox="1"/>
            <p:nvPr/>
          </p:nvSpPr>
          <p:spPr>
            <a:xfrm>
              <a:off x="414" y="2769"/>
              <a:ext cx="9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fontAlgn="ctr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浓度差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  <p:sp>
          <p:nvSpPr>
            <p:cNvPr id="27668" name="AutoShape 52"/>
            <p:cNvSpPr/>
            <p:nvPr/>
          </p:nvSpPr>
          <p:spPr>
            <a:xfrm>
              <a:off x="1333" y="2928"/>
              <a:ext cx="453" cy="48"/>
            </a:xfrm>
            <a:prstGeom prst="rightArrow">
              <a:avLst>
                <a:gd name="adj1" fmla="val 50000"/>
                <a:gd name="adj2" fmla="val 235937"/>
              </a:avLst>
            </a:prstGeom>
            <a:solidFill>
              <a:srgbClr val="FFFF99"/>
            </a:solidFill>
            <a:ln w="190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7669" name="Rectangle 35"/>
            <p:cNvSpPr/>
            <p:nvPr/>
          </p:nvSpPr>
          <p:spPr>
            <a:xfrm>
              <a:off x="3844" y="2771"/>
              <a:ext cx="1730" cy="327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50000"/>
                </a:spcBef>
                <a:buFontTx/>
                <a:buNone/>
              </a:pPr>
              <a:r>
                <a:rPr lang="zh-CN" altLang="en-US" sz="2800" dirty="0">
                  <a:solidFill>
                    <a:srgbClr val="060C12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空间电荷区变宽</a:t>
              </a:r>
              <a:endParaRPr lang="zh-CN" altLang="en-US" sz="2800" dirty="0">
                <a:solidFill>
                  <a:srgbClr val="060C12"/>
                </a:solidFill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7670" name="AutoShape 52"/>
            <p:cNvSpPr/>
            <p:nvPr/>
          </p:nvSpPr>
          <p:spPr>
            <a:xfrm>
              <a:off x="3432" y="2936"/>
              <a:ext cx="453" cy="48"/>
            </a:xfrm>
            <a:prstGeom prst="rightArrow">
              <a:avLst>
                <a:gd name="adj1" fmla="val 50000"/>
                <a:gd name="adj2" fmla="val 235937"/>
              </a:avLst>
            </a:prstGeom>
            <a:solidFill>
              <a:srgbClr val="FFFF99"/>
            </a:solidFill>
            <a:ln w="190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7671" name="Text Box 42"/>
            <p:cNvSpPr txBox="1"/>
            <p:nvPr/>
          </p:nvSpPr>
          <p:spPr>
            <a:xfrm>
              <a:off x="1746" y="3115"/>
              <a:ext cx="1729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5000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少子的漂移运动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  <p:sp>
          <p:nvSpPr>
            <p:cNvPr id="27672" name="Text Box 51"/>
            <p:cNvSpPr txBox="1"/>
            <p:nvPr/>
          </p:nvSpPr>
          <p:spPr>
            <a:xfrm>
              <a:off x="430" y="3098"/>
              <a:ext cx="96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fontAlgn="ctr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latin typeface="楷体_GB2312" panose="02010609030101010101" charset="-122"/>
                  <a:cs typeface="Times New Roman" panose="02020603050405020304" pitchFamily="18" charset="0"/>
                </a:rPr>
                <a:t>内电场</a:t>
              </a:r>
              <a:endParaRPr lang="zh-CN" altLang="en-US" sz="2800" dirty="0"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  <p:sp>
          <p:nvSpPr>
            <p:cNvPr id="27673" name="AutoShape 52"/>
            <p:cNvSpPr/>
            <p:nvPr/>
          </p:nvSpPr>
          <p:spPr>
            <a:xfrm>
              <a:off x="1349" y="3257"/>
              <a:ext cx="453" cy="48"/>
            </a:xfrm>
            <a:prstGeom prst="rightArrow">
              <a:avLst>
                <a:gd name="adj1" fmla="val 50000"/>
                <a:gd name="adj2" fmla="val 235937"/>
              </a:avLst>
            </a:prstGeom>
            <a:solidFill>
              <a:srgbClr val="FFFF99"/>
            </a:solidFill>
            <a:ln w="190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7674" name="Rectangle 41"/>
            <p:cNvSpPr/>
            <p:nvPr/>
          </p:nvSpPr>
          <p:spPr>
            <a:xfrm>
              <a:off x="3860" y="3100"/>
              <a:ext cx="1730" cy="327"/>
            </a:xfrm>
            <a:prstGeom prst="rect">
              <a:avLst/>
            </a:prstGeom>
            <a:noFill/>
            <a:ln w="2857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50000"/>
                </a:spcBef>
                <a:buFontTx/>
                <a:buNone/>
              </a:pPr>
              <a:r>
                <a:rPr lang="zh-CN" altLang="en-US" sz="2800" dirty="0">
                  <a:solidFill>
                    <a:srgbClr val="060C12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空间电荷区变窄</a:t>
              </a:r>
              <a:endParaRPr lang="zh-CN" altLang="en-US" sz="2800" dirty="0">
                <a:solidFill>
                  <a:srgbClr val="060C12"/>
                </a:solidFill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7675" name="AutoShape 52"/>
            <p:cNvSpPr/>
            <p:nvPr/>
          </p:nvSpPr>
          <p:spPr>
            <a:xfrm>
              <a:off x="3447" y="3266"/>
              <a:ext cx="453" cy="48"/>
            </a:xfrm>
            <a:prstGeom prst="rightArrow">
              <a:avLst>
                <a:gd name="adj1" fmla="val 50000"/>
                <a:gd name="adj2" fmla="val 235937"/>
              </a:avLst>
            </a:prstGeom>
            <a:solidFill>
              <a:srgbClr val="FFFF99"/>
            </a:solidFill>
            <a:ln w="19050" cap="flat" cmpd="sng">
              <a:solidFill>
                <a:schemeClr val="tx2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71723" name="Text Box 42"/>
          <p:cNvSpPr txBox="1"/>
          <p:nvPr/>
        </p:nvSpPr>
        <p:spPr>
          <a:xfrm>
            <a:off x="2681288" y="4491038"/>
            <a:ext cx="2744787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两种运动达到动态平衡</a:t>
            </a:r>
            <a:endParaRPr lang="zh-CN" altLang="en-US" sz="2800" dirty="0">
              <a:solidFill>
                <a:srgbClr val="99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1724" name="Text Box 51"/>
          <p:cNvSpPr txBox="1"/>
          <p:nvPr/>
        </p:nvSpPr>
        <p:spPr>
          <a:xfrm>
            <a:off x="431800" y="4464050"/>
            <a:ext cx="1801813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990000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PN</a:t>
            </a:r>
            <a:r>
              <a:rPr lang="zh-CN" altLang="en-US" sz="2800" dirty="0">
                <a:solidFill>
                  <a:srgbClr val="990000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结无外加电压时</a:t>
            </a:r>
            <a:endParaRPr lang="zh-CN" altLang="en-US" sz="2800" dirty="0">
              <a:solidFill>
                <a:srgbClr val="990000"/>
              </a:solidFill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71725" name="AutoShape 52"/>
          <p:cNvSpPr/>
          <p:nvPr/>
        </p:nvSpPr>
        <p:spPr>
          <a:xfrm>
            <a:off x="2160588" y="4916488"/>
            <a:ext cx="719137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1726" name="Rectangle 46"/>
          <p:cNvSpPr/>
          <p:nvPr/>
        </p:nvSpPr>
        <p:spPr>
          <a:xfrm>
            <a:off x="6146800" y="4465638"/>
            <a:ext cx="2746375" cy="94615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en-US" altLang="zh-CN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PN</a:t>
            </a: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结宽度稳定</a:t>
            </a:r>
            <a:r>
              <a:rPr lang="en-US" altLang="zh-CN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PN</a:t>
            </a: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结净电流为零</a:t>
            </a:r>
            <a:endParaRPr lang="zh-CN" altLang="en-US" sz="2800" dirty="0">
              <a:solidFill>
                <a:srgbClr val="99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1727" name="AutoShape 52"/>
          <p:cNvSpPr/>
          <p:nvPr/>
        </p:nvSpPr>
        <p:spPr>
          <a:xfrm>
            <a:off x="5492750" y="4929188"/>
            <a:ext cx="719138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xit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linds(horizontal)">
                                      <p:cBhvr>
                                        <p:cTn id="6" dur="500"/>
                                        <p:tgtEl>
                                          <p:spTgt spid="717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71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1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717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717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71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23" grpId="0"/>
      <p:bldP spid="71725" grpId="0" animBg="1"/>
      <p:bldP spid="71726" grpId="0"/>
      <p:bldP spid="71727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674" name="Group 2"/>
          <p:cNvGrpSpPr/>
          <p:nvPr/>
        </p:nvGrpSpPr>
        <p:grpSpPr>
          <a:xfrm>
            <a:off x="904875" y="1784350"/>
            <a:ext cx="6934200" cy="2006600"/>
            <a:chOff x="720" y="1152"/>
            <a:chExt cx="4848" cy="1453"/>
          </a:xfrm>
        </p:grpSpPr>
        <p:graphicFrame>
          <p:nvGraphicFramePr>
            <p:cNvPr id="28707" name="Object 7"/>
            <p:cNvGraphicFramePr>
              <a:graphicFrameLocks noChangeAspect="1"/>
            </p:cNvGraphicFramePr>
            <p:nvPr/>
          </p:nvGraphicFramePr>
          <p:xfrm>
            <a:off x="720" y="1152"/>
            <a:ext cx="4848" cy="14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9" name="" r:id="rId1" imgW="1812925" imgH="2245995" progId="Visio.Drawing.11">
                    <p:embed/>
                  </p:oleObj>
                </mc:Choice>
                <mc:Fallback>
                  <p:oleObj name="" r:id="rId1" imgW="1812925" imgH="2245995" progId="Visio.Drawing.11">
                    <p:embed/>
                    <p:pic>
                      <p:nvPicPr>
                        <p:cNvPr id="0" name="图片 3088"/>
                        <p:cNvPicPr/>
                        <p:nvPr/>
                      </p:nvPicPr>
                      <p:blipFill>
                        <a:blip r:embed="rId2"/>
                        <a:srcRect l="7568" t="10013" r="7663" b="69513"/>
                        <a:stretch>
                          <a:fillRect/>
                        </a:stretch>
                      </p:blipFill>
                      <p:spPr>
                        <a:xfrm>
                          <a:off x="720" y="1152"/>
                          <a:ext cx="4848" cy="1453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8708" name="Group 4"/>
            <p:cNvGrpSpPr/>
            <p:nvPr/>
          </p:nvGrpSpPr>
          <p:grpSpPr>
            <a:xfrm>
              <a:off x="1920" y="1200"/>
              <a:ext cx="2256" cy="192"/>
              <a:chOff x="1920" y="1200"/>
              <a:chExt cx="2256" cy="192"/>
            </a:xfrm>
          </p:grpSpPr>
          <p:sp>
            <p:nvSpPr>
              <p:cNvPr id="28709" name="Rectangle 5"/>
              <p:cNvSpPr/>
              <p:nvPr/>
            </p:nvSpPr>
            <p:spPr>
              <a:xfrm>
                <a:off x="1920" y="1200"/>
                <a:ext cx="192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8710" name="Rectangle 6"/>
              <p:cNvSpPr/>
              <p:nvPr/>
            </p:nvSpPr>
            <p:spPr>
              <a:xfrm>
                <a:off x="2208" y="1200"/>
                <a:ext cx="144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8711" name="Rectangle 7"/>
              <p:cNvSpPr/>
              <p:nvPr/>
            </p:nvSpPr>
            <p:spPr>
              <a:xfrm>
                <a:off x="3411" y="1200"/>
                <a:ext cx="144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8712" name="Rectangle 8"/>
              <p:cNvSpPr/>
              <p:nvPr/>
            </p:nvSpPr>
            <p:spPr>
              <a:xfrm>
                <a:off x="3984" y="1200"/>
                <a:ext cx="192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3738" name="Group 10"/>
          <p:cNvGrpSpPr/>
          <p:nvPr/>
        </p:nvGrpSpPr>
        <p:grpSpPr>
          <a:xfrm>
            <a:off x="2894013" y="1770063"/>
            <a:ext cx="2814637" cy="2044700"/>
            <a:chOff x="2112" y="1257"/>
            <a:chExt cx="1968" cy="1479"/>
          </a:xfrm>
        </p:grpSpPr>
        <p:graphicFrame>
          <p:nvGraphicFramePr>
            <p:cNvPr id="28705" name="Object 5"/>
            <p:cNvGraphicFramePr>
              <a:graphicFrameLocks noChangeAspect="1"/>
            </p:cNvGraphicFramePr>
            <p:nvPr/>
          </p:nvGraphicFramePr>
          <p:xfrm>
            <a:off x="2112" y="1257"/>
            <a:ext cx="576" cy="1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0" name="" r:id="rId3" imgW="1812925" imgH="2245995" progId="Visio.Drawing.11">
                    <p:embed/>
                  </p:oleObj>
                </mc:Choice>
                <mc:Fallback>
                  <p:oleObj name="" r:id="rId3" imgW="1812925" imgH="2245995" progId="Visio.Drawing.11">
                    <p:embed/>
                    <p:pic>
                      <p:nvPicPr>
                        <p:cNvPr id="0" name="图片 3089"/>
                        <p:cNvPicPr/>
                        <p:nvPr/>
                      </p:nvPicPr>
                      <p:blipFill>
                        <a:blip r:embed="rId4"/>
                        <a:srcRect l="32904" t="46338" r="57066" b="32924"/>
                        <a:stretch>
                          <a:fillRect/>
                        </a:stretch>
                      </p:blipFill>
                      <p:spPr>
                        <a:xfrm>
                          <a:off x="2112" y="1257"/>
                          <a:ext cx="576" cy="1479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8706" name="Object 6"/>
            <p:cNvGraphicFramePr>
              <a:graphicFrameLocks noChangeAspect="1"/>
            </p:cNvGraphicFramePr>
            <p:nvPr/>
          </p:nvGraphicFramePr>
          <p:xfrm>
            <a:off x="3504" y="1257"/>
            <a:ext cx="576" cy="1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1" name="" r:id="rId5" imgW="1812925" imgH="2245995" progId="Visio.Drawing.11">
                    <p:embed/>
                  </p:oleObj>
                </mc:Choice>
                <mc:Fallback>
                  <p:oleObj name="" r:id="rId5" imgW="1812925" imgH="2245995" progId="Visio.Drawing.11">
                    <p:embed/>
                    <p:pic>
                      <p:nvPicPr>
                        <p:cNvPr id="0" name="图片 3090"/>
                        <p:cNvPicPr/>
                        <p:nvPr/>
                      </p:nvPicPr>
                      <p:blipFill>
                        <a:blip r:embed="rId6"/>
                        <a:srcRect l="57141" t="46338" r="32829" b="32924"/>
                        <a:stretch>
                          <a:fillRect/>
                        </a:stretch>
                      </p:blipFill>
                      <p:spPr>
                        <a:xfrm>
                          <a:off x="3504" y="1257"/>
                          <a:ext cx="576" cy="1479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aphicFrame>
        <p:nvGraphicFramePr>
          <p:cNvPr id="28676" name="Object 2"/>
          <p:cNvGraphicFramePr>
            <a:graphicFrameLocks noChangeAspect="1"/>
          </p:cNvGraphicFramePr>
          <p:nvPr/>
        </p:nvGraphicFramePr>
        <p:xfrm>
          <a:off x="3716338" y="1776413"/>
          <a:ext cx="1216025" cy="204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92" name="" r:id="rId7" imgW="1812925" imgH="2245995" progId="Visio.Drawing.11">
                  <p:embed/>
                </p:oleObj>
              </mc:Choice>
              <mc:Fallback>
                <p:oleObj name="" r:id="rId7" imgW="1812925" imgH="2245995" progId="Visio.Drawing.11">
                  <p:embed/>
                  <p:pic>
                    <p:nvPicPr>
                      <p:cNvPr id="0" name="图片 3091"/>
                      <p:cNvPicPr/>
                      <p:nvPr/>
                    </p:nvPicPr>
                    <p:blipFill>
                      <a:blip r:embed="rId8"/>
                      <a:srcRect l="42934" t="46342" r="42754" b="32927"/>
                      <a:stretch>
                        <a:fillRect/>
                      </a:stretch>
                    </p:blipFill>
                    <p:spPr>
                      <a:xfrm>
                        <a:off x="3716338" y="1776413"/>
                        <a:ext cx="1216025" cy="20431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8677" name="Group 16"/>
          <p:cNvGrpSpPr/>
          <p:nvPr/>
        </p:nvGrpSpPr>
        <p:grpSpPr>
          <a:xfrm>
            <a:off x="1023938" y="2395538"/>
            <a:ext cx="6672262" cy="862012"/>
            <a:chOff x="1035" y="1752"/>
            <a:chExt cx="4203" cy="543"/>
          </a:xfrm>
        </p:grpSpPr>
        <p:sp>
          <p:nvSpPr>
            <p:cNvPr id="28703" name="Text Box 17"/>
            <p:cNvSpPr txBox="1"/>
            <p:nvPr/>
          </p:nvSpPr>
          <p:spPr>
            <a:xfrm>
              <a:off x="1035" y="1752"/>
              <a:ext cx="846" cy="5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50000"/>
                </a:spcBef>
                <a:buFontTx/>
                <a:buNone/>
              </a:pPr>
              <a:r>
                <a:rPr lang="en-US" altLang="zh-CN" sz="4800" dirty="0">
                  <a:solidFill>
                    <a:srgbClr val="990000"/>
                  </a:solidFill>
                  <a:latin typeface="楷体_GB2312" panose="02010609030101010101" charset="-122"/>
                  <a:cs typeface="Times New Roman" panose="02020603050405020304" pitchFamily="18" charset="0"/>
                </a:rPr>
                <a:t>P</a:t>
              </a:r>
              <a:r>
                <a:rPr lang="zh-CN" altLang="en-US" sz="4800" dirty="0">
                  <a:solidFill>
                    <a:srgbClr val="990000"/>
                  </a:solidFill>
                  <a:latin typeface="楷体_GB2312" panose="02010609030101010101" charset="-122"/>
                  <a:cs typeface="Times New Roman" panose="02020603050405020304" pitchFamily="18" charset="0"/>
                </a:rPr>
                <a:t>区</a:t>
              </a:r>
              <a:endParaRPr lang="zh-CN" altLang="en-US" sz="4800" dirty="0">
                <a:solidFill>
                  <a:srgbClr val="990000"/>
                </a:solidFill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  <p:sp>
          <p:nvSpPr>
            <p:cNvPr id="28704" name="Text Box 18"/>
            <p:cNvSpPr txBox="1"/>
            <p:nvPr/>
          </p:nvSpPr>
          <p:spPr>
            <a:xfrm>
              <a:off x="4398" y="1776"/>
              <a:ext cx="840" cy="5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50000"/>
                </a:spcBef>
                <a:buFontTx/>
                <a:buNone/>
              </a:pPr>
              <a:r>
                <a:rPr lang="en-US" altLang="zh-CN" sz="4800" dirty="0">
                  <a:solidFill>
                    <a:srgbClr val="990000"/>
                  </a:solidFill>
                  <a:latin typeface="楷体_GB2312" panose="02010609030101010101" charset="-122"/>
                  <a:cs typeface="Times New Roman" panose="02020603050405020304" pitchFamily="18" charset="0"/>
                </a:rPr>
                <a:t>N</a:t>
              </a:r>
              <a:r>
                <a:rPr lang="zh-CN" altLang="en-US" sz="4800" dirty="0">
                  <a:solidFill>
                    <a:srgbClr val="990000"/>
                  </a:solidFill>
                  <a:latin typeface="楷体_GB2312" panose="02010609030101010101" charset="-122"/>
                  <a:cs typeface="Times New Roman" panose="02020603050405020304" pitchFamily="18" charset="0"/>
                </a:rPr>
                <a:t>区</a:t>
              </a:r>
              <a:endParaRPr lang="zh-CN" altLang="en-US" sz="4800" dirty="0">
                <a:solidFill>
                  <a:srgbClr val="990000"/>
                </a:solidFill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7" name="Group 19"/>
          <p:cNvGrpSpPr/>
          <p:nvPr/>
        </p:nvGrpSpPr>
        <p:grpSpPr>
          <a:xfrm>
            <a:off x="690563" y="2647950"/>
            <a:ext cx="7377112" cy="2266950"/>
            <a:chOff x="825" y="1911"/>
            <a:chExt cx="4647" cy="1929"/>
          </a:xfrm>
        </p:grpSpPr>
        <p:sp>
          <p:nvSpPr>
            <p:cNvPr id="28695" name="Line 20"/>
            <p:cNvSpPr/>
            <p:nvPr/>
          </p:nvSpPr>
          <p:spPr>
            <a:xfrm flipH="1">
              <a:off x="837" y="1920"/>
              <a:ext cx="24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696" name="Line 21"/>
            <p:cNvSpPr/>
            <p:nvPr/>
          </p:nvSpPr>
          <p:spPr>
            <a:xfrm flipH="1">
              <a:off x="5226" y="1920"/>
              <a:ext cx="240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697" name="Line 22"/>
            <p:cNvSpPr/>
            <p:nvPr/>
          </p:nvSpPr>
          <p:spPr>
            <a:xfrm>
              <a:off x="834" y="1911"/>
              <a:ext cx="0" cy="172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698" name="Line 23"/>
            <p:cNvSpPr/>
            <p:nvPr/>
          </p:nvSpPr>
          <p:spPr>
            <a:xfrm>
              <a:off x="5460" y="1911"/>
              <a:ext cx="0" cy="1728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699" name="Line 24"/>
            <p:cNvSpPr/>
            <p:nvPr/>
          </p:nvSpPr>
          <p:spPr>
            <a:xfrm>
              <a:off x="825" y="3648"/>
              <a:ext cx="1431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700" name="Line 25"/>
            <p:cNvSpPr/>
            <p:nvPr/>
          </p:nvSpPr>
          <p:spPr>
            <a:xfrm>
              <a:off x="2256" y="3456"/>
              <a:ext cx="0" cy="384"/>
            </a:xfrm>
            <a:prstGeom prst="line">
              <a:avLst/>
            </a:prstGeom>
            <a:ln w="762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701" name="Line 26"/>
            <p:cNvSpPr/>
            <p:nvPr/>
          </p:nvSpPr>
          <p:spPr>
            <a:xfrm>
              <a:off x="2403" y="3522"/>
              <a:ext cx="0" cy="240"/>
            </a:xfrm>
            <a:prstGeom prst="line">
              <a:avLst/>
            </a:prstGeom>
            <a:ln w="762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28702" name="Line 27"/>
            <p:cNvSpPr/>
            <p:nvPr/>
          </p:nvSpPr>
          <p:spPr>
            <a:xfrm flipH="1">
              <a:off x="2400" y="3645"/>
              <a:ext cx="3072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9" name="Group 72"/>
          <p:cNvGrpSpPr/>
          <p:nvPr/>
        </p:nvGrpSpPr>
        <p:grpSpPr>
          <a:xfrm>
            <a:off x="6673850" y="4508500"/>
            <a:ext cx="776288" cy="679450"/>
            <a:chOff x="4612" y="2941"/>
            <a:chExt cx="489" cy="428"/>
          </a:xfrm>
        </p:grpSpPr>
        <p:sp>
          <p:nvSpPr>
            <p:cNvPr id="28693" name="Rectangle 33"/>
            <p:cNvSpPr/>
            <p:nvPr/>
          </p:nvSpPr>
          <p:spPr>
            <a:xfrm>
              <a:off x="4612" y="2941"/>
              <a:ext cx="489" cy="21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sp>
          <p:nvSpPr>
            <p:cNvPr id="28694" name="Rectangle 34"/>
            <p:cNvSpPr/>
            <p:nvPr/>
          </p:nvSpPr>
          <p:spPr>
            <a:xfrm>
              <a:off x="4854" y="3081"/>
              <a:ext cx="116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2400" dirty="0">
                <a:solidFill>
                  <a:srgbClr val="990000"/>
                </a:solidFill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214086" name="Text Box 70"/>
          <p:cNvSpPr txBox="1"/>
          <p:nvPr/>
        </p:nvSpPr>
        <p:spPr>
          <a:xfrm>
            <a:off x="5651500" y="3840163"/>
            <a:ext cx="520700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en-US" altLang="zh-CN" i="1" dirty="0">
                <a:cs typeface="Times New Roman" panose="02020603050405020304" pitchFamily="18" charset="0"/>
              </a:rPr>
              <a:t>I</a:t>
            </a:r>
            <a:r>
              <a:rPr lang="en-US" altLang="zh-CN" i="1" baseline="-25000" dirty="0">
                <a:cs typeface="Times New Roman" panose="02020603050405020304" pitchFamily="18" charset="0"/>
              </a:rPr>
              <a:t>F</a:t>
            </a:r>
            <a:endParaRPr lang="en-US" altLang="zh-CN" dirty="0">
              <a:ea typeface="Times New Roman" panose="02020603050405020304" pitchFamily="18" charset="0"/>
            </a:endParaRPr>
          </a:p>
        </p:txBody>
      </p:sp>
      <p:sp>
        <p:nvSpPr>
          <p:cNvPr id="28681" name="Rectangle 29"/>
          <p:cNvSpPr/>
          <p:nvPr/>
        </p:nvSpPr>
        <p:spPr>
          <a:xfrm>
            <a:off x="701675" y="0"/>
            <a:ext cx="44307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三、</a:t>
            </a:r>
            <a:r>
              <a:rPr lang="en-US" altLang="zh-CN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 PN</a:t>
            </a: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  <p:sp>
        <p:nvSpPr>
          <p:cNvPr id="28682" name="Rectangle 35"/>
          <p:cNvSpPr/>
          <p:nvPr/>
        </p:nvSpPr>
        <p:spPr>
          <a:xfrm>
            <a:off x="296863" y="863600"/>
            <a:ext cx="4953000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342900" lvl="0" indent="-342900" eaLnBrk="1" fontAlgn="ctr" hangingPunct="1">
              <a:buFontTx/>
              <a:buNone/>
            </a:pP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PN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结的单向导电性</a:t>
            </a:r>
            <a:endParaRPr lang="zh-CN" altLang="en-US" dirty="0">
              <a:solidFill>
                <a:srgbClr val="CC0000"/>
              </a:solidFill>
              <a:ea typeface="Times New Roman" panose="02020603050405020304" pitchFamily="18" charset="0"/>
            </a:endParaRPr>
          </a:p>
        </p:txBody>
      </p:sp>
      <p:sp>
        <p:nvSpPr>
          <p:cNvPr id="73798" name="Text Box 42"/>
          <p:cNvSpPr txBox="1"/>
          <p:nvPr/>
        </p:nvSpPr>
        <p:spPr>
          <a:xfrm>
            <a:off x="2411413" y="5138738"/>
            <a:ext cx="1871662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多子扩散运动占优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73799" name="Text Box 51"/>
          <p:cNvSpPr txBox="1"/>
          <p:nvPr/>
        </p:nvSpPr>
        <p:spPr>
          <a:xfrm>
            <a:off x="206375" y="5138738"/>
            <a:ext cx="1800225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PN</a:t>
            </a: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结</a:t>
            </a:r>
            <a:endParaRPr lang="zh-CN" altLang="en-US" sz="2800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ctr" fontAlgn="ctr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正向偏置</a:t>
            </a:r>
            <a:endParaRPr lang="zh-CN" altLang="en-US" sz="2800" dirty="0">
              <a:solidFill>
                <a:srgbClr val="99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3800" name="AutoShape 52"/>
          <p:cNvSpPr/>
          <p:nvPr/>
        </p:nvSpPr>
        <p:spPr>
          <a:xfrm>
            <a:off x="1800225" y="5572125"/>
            <a:ext cx="719138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3801" name="Rectangle 73"/>
          <p:cNvSpPr/>
          <p:nvPr/>
        </p:nvSpPr>
        <p:spPr>
          <a:xfrm>
            <a:off x="4867275" y="5184775"/>
            <a:ext cx="1728788" cy="94615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60C12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形成较大正向电流</a:t>
            </a:r>
            <a:endParaRPr lang="zh-CN" altLang="en-US" sz="2800" dirty="0">
              <a:solidFill>
                <a:srgbClr val="060C12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3802" name="AutoShape 52"/>
          <p:cNvSpPr/>
          <p:nvPr/>
        </p:nvSpPr>
        <p:spPr>
          <a:xfrm>
            <a:off x="4211638" y="5586413"/>
            <a:ext cx="719137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3803" name="Rectangle 75"/>
          <p:cNvSpPr/>
          <p:nvPr/>
        </p:nvSpPr>
        <p:spPr>
          <a:xfrm>
            <a:off x="7316788" y="5187950"/>
            <a:ext cx="1665287" cy="94615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en-US" altLang="zh-CN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PN</a:t>
            </a: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结处于</a:t>
            </a: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导通</a:t>
            </a: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状态</a:t>
            </a: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3804" name="AutoShape 52"/>
          <p:cNvSpPr/>
          <p:nvPr/>
        </p:nvSpPr>
        <p:spPr>
          <a:xfrm>
            <a:off x="6597650" y="5589588"/>
            <a:ext cx="719138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14051" name="AutoShape 35"/>
          <p:cNvSpPr/>
          <p:nvPr/>
        </p:nvSpPr>
        <p:spPr>
          <a:xfrm flipH="1">
            <a:off x="2906713" y="1449388"/>
            <a:ext cx="2925762" cy="539750"/>
          </a:xfrm>
          <a:prstGeom prst="leftArrow">
            <a:avLst>
              <a:gd name="adj1" fmla="val 50000"/>
              <a:gd name="adj2" fmla="val 135514"/>
            </a:avLst>
          </a:prstGeom>
          <a:solidFill>
            <a:schemeClr val="tx1"/>
          </a:solidFill>
          <a:ln w="19050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外电场方向</a:t>
            </a:r>
            <a:endParaRPr lang="en-US" altLang="zh-CN" sz="2400" dirty="0">
              <a:solidFill>
                <a:schemeClr val="bg1"/>
              </a:solidFill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28691" name="AutoShape 28"/>
          <p:cNvSpPr/>
          <p:nvPr/>
        </p:nvSpPr>
        <p:spPr>
          <a:xfrm>
            <a:off x="3311525" y="3563938"/>
            <a:ext cx="1979613" cy="631825"/>
          </a:xfrm>
          <a:prstGeom prst="leftArrow">
            <a:avLst>
              <a:gd name="adj1" fmla="val 50000"/>
              <a:gd name="adj2" fmla="val 78329"/>
            </a:avLst>
          </a:prstGeom>
          <a:gradFill rotWithShape="0">
            <a:gsLst>
              <a:gs pos="0">
                <a:srgbClr val="5E1800"/>
              </a:gs>
              <a:gs pos="50000">
                <a:srgbClr val="CC3300"/>
              </a:gs>
              <a:gs pos="100000">
                <a:srgbClr val="5E1800"/>
              </a:gs>
            </a:gsLst>
            <a:lin ang="5400000" scaled="1"/>
            <a:tileRect/>
          </a:gra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内电场方向</a:t>
            </a:r>
            <a:endParaRPr lang="en-US" altLang="zh-CN" sz="2400" dirty="0">
              <a:solidFill>
                <a:schemeClr val="bg1"/>
              </a:solidFill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73761" name="Freeform 36"/>
          <p:cNvSpPr/>
          <p:nvPr/>
        </p:nvSpPr>
        <p:spPr>
          <a:xfrm>
            <a:off x="1916113" y="2124075"/>
            <a:ext cx="5832475" cy="2447925"/>
          </a:xfrm>
          <a:custGeom>
            <a:avLst/>
            <a:gdLst>
              <a:gd name="txL" fmla="*/ 0 w 378"/>
              <a:gd name="txT" fmla="*/ 0 h 340"/>
              <a:gd name="txR" fmla="*/ 378 w 378"/>
              <a:gd name="txB" fmla="*/ 340 h 34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78" h="340">
                <a:moveTo>
                  <a:pt x="0" y="250"/>
                </a:moveTo>
                <a:cubicBezTo>
                  <a:pt x="19" y="178"/>
                  <a:pt x="38" y="106"/>
                  <a:pt x="91" y="68"/>
                </a:cubicBezTo>
                <a:cubicBezTo>
                  <a:pt x="144" y="30"/>
                  <a:pt x="273" y="0"/>
                  <a:pt x="318" y="23"/>
                </a:cubicBezTo>
                <a:cubicBezTo>
                  <a:pt x="363" y="46"/>
                  <a:pt x="378" y="151"/>
                  <a:pt x="363" y="204"/>
                </a:cubicBezTo>
                <a:cubicBezTo>
                  <a:pt x="348" y="257"/>
                  <a:pt x="250" y="317"/>
                  <a:pt x="227" y="340"/>
                </a:cubicBezTo>
              </a:path>
            </a:pathLst>
          </a:custGeom>
          <a:noFill/>
          <a:ln w="69850" cap="flat" cmpd="sng">
            <a:solidFill>
              <a:srgbClr val="990000">
                <a:alpha val="100000"/>
              </a:srgbClr>
            </a:solidFill>
            <a:prstDash val="solid"/>
            <a:round/>
            <a:headEnd type="none" w="med" len="med"/>
            <a:tailEnd type="triangl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3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214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738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73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7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37" dur="500"/>
                                        <p:tgtEl>
                                          <p:spTgt spid="737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41" dur="500"/>
                                        <p:tgtEl>
                                          <p:spTgt spid="214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738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738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73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8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738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86" grpId="0"/>
      <p:bldP spid="73798" grpId="0"/>
      <p:bldP spid="73799" grpId="0"/>
      <p:bldP spid="73800" grpId="0" animBg="1"/>
      <p:bldP spid="73801" grpId="0"/>
      <p:bldP spid="73802" grpId="0" animBg="1"/>
      <p:bldP spid="73803" grpId="0"/>
      <p:bldP spid="73804" grpId="0" animBg="1"/>
      <p:bldP spid="214051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9698" name="Group 2"/>
          <p:cNvGrpSpPr/>
          <p:nvPr/>
        </p:nvGrpSpPr>
        <p:grpSpPr>
          <a:xfrm>
            <a:off x="904875" y="1784350"/>
            <a:ext cx="6934200" cy="2006600"/>
            <a:chOff x="720" y="1152"/>
            <a:chExt cx="4848" cy="1453"/>
          </a:xfrm>
        </p:grpSpPr>
        <p:graphicFrame>
          <p:nvGraphicFramePr>
            <p:cNvPr id="29733" name="Object 7"/>
            <p:cNvGraphicFramePr>
              <a:graphicFrameLocks noChangeAspect="1"/>
            </p:cNvGraphicFramePr>
            <p:nvPr/>
          </p:nvGraphicFramePr>
          <p:xfrm>
            <a:off x="720" y="1152"/>
            <a:ext cx="4848" cy="145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9" name="" r:id="rId1" imgW="1812925" imgH="2245995" progId="Visio.Drawing.11">
                    <p:embed/>
                  </p:oleObj>
                </mc:Choice>
                <mc:Fallback>
                  <p:oleObj name="" r:id="rId1" imgW="1812925" imgH="2245995" progId="Visio.Drawing.11">
                    <p:embed/>
                    <p:pic>
                      <p:nvPicPr>
                        <p:cNvPr id="0" name="图片 3098"/>
                        <p:cNvPicPr/>
                        <p:nvPr/>
                      </p:nvPicPr>
                      <p:blipFill>
                        <a:blip r:embed="rId2"/>
                        <a:srcRect l="7568" t="10013" r="7663" b="69513"/>
                        <a:stretch>
                          <a:fillRect/>
                        </a:stretch>
                      </p:blipFill>
                      <p:spPr>
                        <a:xfrm>
                          <a:off x="720" y="1152"/>
                          <a:ext cx="4848" cy="1453"/>
                        </a:xfrm>
                        <a:prstGeom prst="rect">
                          <a:avLst/>
                        </a:prstGeom>
                        <a:solidFill>
                          <a:schemeClr val="accent1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29734" name="Group 4"/>
            <p:cNvGrpSpPr/>
            <p:nvPr/>
          </p:nvGrpSpPr>
          <p:grpSpPr>
            <a:xfrm>
              <a:off x="1920" y="1200"/>
              <a:ext cx="2256" cy="192"/>
              <a:chOff x="1920" y="1200"/>
              <a:chExt cx="2256" cy="192"/>
            </a:xfrm>
          </p:grpSpPr>
          <p:sp>
            <p:nvSpPr>
              <p:cNvPr id="29735" name="Rectangle 5"/>
              <p:cNvSpPr/>
              <p:nvPr/>
            </p:nvSpPr>
            <p:spPr>
              <a:xfrm>
                <a:off x="1920" y="1200"/>
                <a:ext cx="192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9736" name="Rectangle 6"/>
              <p:cNvSpPr/>
              <p:nvPr/>
            </p:nvSpPr>
            <p:spPr>
              <a:xfrm>
                <a:off x="2208" y="1200"/>
                <a:ext cx="144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9737" name="Rectangle 7"/>
              <p:cNvSpPr/>
              <p:nvPr/>
            </p:nvSpPr>
            <p:spPr>
              <a:xfrm>
                <a:off x="3411" y="1200"/>
                <a:ext cx="144" cy="192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  <p:sp>
            <p:nvSpPr>
              <p:cNvPr id="29738" name="Rectangle 8"/>
              <p:cNvSpPr/>
              <p:nvPr/>
            </p:nvSpPr>
            <p:spPr>
              <a:xfrm>
                <a:off x="3984" y="1200"/>
                <a:ext cx="192" cy="144"/>
              </a:xfrm>
              <a:prstGeom prst="rect">
                <a:avLst/>
              </a:prstGeom>
              <a:solidFill>
                <a:schemeClr val="accent1"/>
              </a:solidFill>
              <a:ln w="9525">
                <a:noFill/>
              </a:ln>
            </p:spPr>
            <p:txBody>
              <a:bodyPr wrap="none" anchor="ctr" anchorCtr="0"/>
              <a:lstStyle>
                <a:lvl1pPr marL="342900" indent="-3429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3200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1pPr>
                <a:lvl2pPr marL="742950" indent="-28575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50000"/>
                  <a:buFont typeface="Wingdings 2" panose="05020102010507070707" pitchFamily="18" charset="2"/>
                  <a:buChar char=""/>
                  <a:defRPr sz="28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2pPr>
                <a:lvl3pPr marL="11430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4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3pPr>
                <a:lvl4pPr marL="16002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SzPct val="60000"/>
                  <a:buFont typeface="Wingdings 2" panose="05020102010507070707" pitchFamily="18" charset="2"/>
                  <a:buChar char="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4pPr>
                <a:lvl5pPr marL="2057400" indent="-228600" algn="l" rtl="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Wingdings" panose="05000000000000000000" pitchFamily="2" charset="2"/>
                  <a:buChar char="§"/>
                  <a:defRPr sz="2000" b="1">
                    <a:solidFill>
                      <a:schemeClr val="tx2"/>
                    </a:solidFill>
                    <a:latin typeface="+mn-lt"/>
                    <a:ea typeface="+mn-ea"/>
                    <a:cs typeface="宋体" panose="02010600030101010101" pitchFamily="2" charset="-122"/>
                  </a:defRPr>
                </a:lvl5pPr>
              </a:lstStyle>
              <a:p>
                <a:pPr marL="0" lvl="0" indent="0" algn="ctr" eaLnBrk="1" fontAlgn="ctr" hangingPunct="1">
                  <a:spcBef>
                    <a:spcPct val="0"/>
                  </a:spcBef>
                  <a:buFontTx/>
                  <a:buNone/>
                </a:pPr>
                <a:endParaRPr lang="zh-CN" altLang="en-US" sz="4000" dirty="0">
                  <a:latin typeface="宋体" panose="02010600030101010101" pitchFamily="2" charset="-122"/>
                  <a:ea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29699" name="Group 10"/>
          <p:cNvGrpSpPr/>
          <p:nvPr/>
        </p:nvGrpSpPr>
        <p:grpSpPr>
          <a:xfrm>
            <a:off x="2894013" y="1770063"/>
            <a:ext cx="2814637" cy="2044700"/>
            <a:chOff x="2112" y="1257"/>
            <a:chExt cx="1968" cy="1479"/>
          </a:xfrm>
        </p:grpSpPr>
        <p:graphicFrame>
          <p:nvGraphicFramePr>
            <p:cNvPr id="29731" name="Object 5"/>
            <p:cNvGraphicFramePr>
              <a:graphicFrameLocks noChangeAspect="1"/>
            </p:cNvGraphicFramePr>
            <p:nvPr/>
          </p:nvGraphicFramePr>
          <p:xfrm>
            <a:off x="2112" y="1257"/>
            <a:ext cx="576" cy="1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7" name="" r:id="rId3" imgW="1812925" imgH="2245995" progId="Visio.Drawing.11">
                    <p:embed/>
                  </p:oleObj>
                </mc:Choice>
                <mc:Fallback>
                  <p:oleObj name="" r:id="rId3" imgW="1812925" imgH="2245995" progId="Visio.Drawing.11">
                    <p:embed/>
                    <p:pic>
                      <p:nvPicPr>
                        <p:cNvPr id="0" name="图片 3096"/>
                        <p:cNvPicPr/>
                        <p:nvPr/>
                      </p:nvPicPr>
                      <p:blipFill>
                        <a:blip r:embed="rId4"/>
                        <a:srcRect l="32904" t="46338" r="57066" b="32924"/>
                        <a:stretch>
                          <a:fillRect/>
                        </a:stretch>
                      </p:blipFill>
                      <p:spPr>
                        <a:xfrm>
                          <a:off x="2112" y="1257"/>
                          <a:ext cx="576" cy="1479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32" name="Object 6"/>
            <p:cNvGraphicFramePr>
              <a:graphicFrameLocks noChangeAspect="1"/>
            </p:cNvGraphicFramePr>
            <p:nvPr/>
          </p:nvGraphicFramePr>
          <p:xfrm>
            <a:off x="3504" y="1257"/>
            <a:ext cx="576" cy="147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98" name="" r:id="rId5" imgW="1812925" imgH="2245995" progId="Visio.Drawing.11">
                    <p:embed/>
                  </p:oleObj>
                </mc:Choice>
                <mc:Fallback>
                  <p:oleObj name="" r:id="rId5" imgW="1812925" imgH="2245995" progId="Visio.Drawing.11">
                    <p:embed/>
                    <p:pic>
                      <p:nvPicPr>
                        <p:cNvPr id="0" name="图片 3097"/>
                        <p:cNvPicPr/>
                        <p:nvPr/>
                      </p:nvPicPr>
                      <p:blipFill>
                        <a:blip r:embed="rId6"/>
                        <a:srcRect l="57141" t="46338" r="32829" b="32924"/>
                        <a:stretch>
                          <a:fillRect/>
                        </a:stretch>
                      </p:blipFill>
                      <p:spPr>
                        <a:xfrm>
                          <a:off x="3504" y="1257"/>
                          <a:ext cx="576" cy="1479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29700" name="Group 16"/>
          <p:cNvGrpSpPr/>
          <p:nvPr/>
        </p:nvGrpSpPr>
        <p:grpSpPr>
          <a:xfrm>
            <a:off x="1023938" y="2395538"/>
            <a:ext cx="6672262" cy="862012"/>
            <a:chOff x="1035" y="1752"/>
            <a:chExt cx="4203" cy="543"/>
          </a:xfrm>
        </p:grpSpPr>
        <p:sp>
          <p:nvSpPr>
            <p:cNvPr id="29729" name="Text Box 17"/>
            <p:cNvSpPr txBox="1"/>
            <p:nvPr/>
          </p:nvSpPr>
          <p:spPr>
            <a:xfrm>
              <a:off x="1035" y="1752"/>
              <a:ext cx="846" cy="5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50000"/>
                </a:spcBef>
                <a:buFontTx/>
                <a:buNone/>
              </a:pPr>
              <a:r>
                <a:rPr lang="en-US" altLang="zh-CN" sz="4800" dirty="0">
                  <a:solidFill>
                    <a:srgbClr val="990000"/>
                  </a:solidFill>
                  <a:latin typeface="楷体_GB2312" panose="02010609030101010101" charset="-122"/>
                  <a:cs typeface="Times New Roman" panose="02020603050405020304" pitchFamily="18" charset="0"/>
                </a:rPr>
                <a:t>P</a:t>
              </a:r>
              <a:r>
                <a:rPr lang="zh-CN" altLang="en-US" sz="4800" dirty="0">
                  <a:solidFill>
                    <a:srgbClr val="990000"/>
                  </a:solidFill>
                  <a:latin typeface="楷体_GB2312" panose="02010609030101010101" charset="-122"/>
                  <a:cs typeface="Times New Roman" panose="02020603050405020304" pitchFamily="18" charset="0"/>
                </a:rPr>
                <a:t>区</a:t>
              </a:r>
              <a:endParaRPr lang="zh-CN" altLang="en-US" sz="4800" dirty="0">
                <a:solidFill>
                  <a:srgbClr val="990000"/>
                </a:solidFill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  <p:sp>
          <p:nvSpPr>
            <p:cNvPr id="29730" name="Text Box 18"/>
            <p:cNvSpPr txBox="1"/>
            <p:nvPr/>
          </p:nvSpPr>
          <p:spPr>
            <a:xfrm>
              <a:off x="4398" y="1776"/>
              <a:ext cx="840" cy="519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50000"/>
                </a:spcBef>
                <a:buFontTx/>
                <a:buNone/>
              </a:pPr>
              <a:r>
                <a:rPr lang="en-US" altLang="zh-CN" sz="4800" dirty="0">
                  <a:solidFill>
                    <a:srgbClr val="990000"/>
                  </a:solidFill>
                  <a:latin typeface="楷体_GB2312" panose="02010609030101010101" charset="-122"/>
                  <a:cs typeface="Times New Roman" panose="02020603050405020304" pitchFamily="18" charset="0"/>
                </a:rPr>
                <a:t>N</a:t>
              </a:r>
              <a:r>
                <a:rPr lang="zh-CN" altLang="en-US" sz="4800" dirty="0">
                  <a:solidFill>
                    <a:srgbClr val="990000"/>
                  </a:solidFill>
                  <a:latin typeface="楷体_GB2312" panose="02010609030101010101" charset="-122"/>
                  <a:cs typeface="Times New Roman" panose="02020603050405020304" pitchFamily="18" charset="0"/>
                </a:rPr>
                <a:t>区</a:t>
              </a:r>
              <a:endParaRPr lang="zh-CN" altLang="en-US" sz="4800" dirty="0">
                <a:solidFill>
                  <a:srgbClr val="990000"/>
                </a:solidFill>
                <a:latin typeface="楷体_GB2312" panose="02010609030101010101" charset="-122"/>
                <a:ea typeface="Times New Roman" panose="02020603050405020304" pitchFamily="18" charset="0"/>
              </a:endParaRPr>
            </a:p>
          </p:txBody>
        </p:sp>
      </p:grpSp>
      <p:grpSp>
        <p:nvGrpSpPr>
          <p:cNvPr id="75827" name="Group 51"/>
          <p:cNvGrpSpPr/>
          <p:nvPr/>
        </p:nvGrpSpPr>
        <p:grpSpPr>
          <a:xfrm>
            <a:off x="701675" y="2755900"/>
            <a:ext cx="7364413" cy="2273300"/>
            <a:chOff x="442" y="1736"/>
            <a:chExt cx="4639" cy="1432"/>
          </a:xfrm>
        </p:grpSpPr>
        <p:grpSp>
          <p:nvGrpSpPr>
            <p:cNvPr id="29719" name="Group 50"/>
            <p:cNvGrpSpPr/>
            <p:nvPr/>
          </p:nvGrpSpPr>
          <p:grpSpPr>
            <a:xfrm>
              <a:off x="442" y="1736"/>
              <a:ext cx="4639" cy="1432"/>
              <a:chOff x="442" y="1736"/>
              <a:chExt cx="4639" cy="1432"/>
            </a:xfrm>
          </p:grpSpPr>
          <p:sp>
            <p:nvSpPr>
              <p:cNvPr id="29721" name="Line 21"/>
              <p:cNvSpPr/>
              <p:nvPr/>
            </p:nvSpPr>
            <p:spPr>
              <a:xfrm flipH="1">
                <a:off x="452" y="1745"/>
                <a:ext cx="240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722" name="Line 22"/>
              <p:cNvSpPr/>
              <p:nvPr/>
            </p:nvSpPr>
            <p:spPr>
              <a:xfrm flipH="1">
                <a:off x="4841" y="1745"/>
                <a:ext cx="240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723" name="Line 23"/>
              <p:cNvSpPr/>
              <p:nvPr/>
            </p:nvSpPr>
            <p:spPr>
              <a:xfrm>
                <a:off x="449" y="1736"/>
                <a:ext cx="0" cy="1246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724" name="Line 24"/>
              <p:cNvSpPr/>
              <p:nvPr/>
            </p:nvSpPr>
            <p:spPr>
              <a:xfrm>
                <a:off x="5075" y="1736"/>
                <a:ext cx="0" cy="1246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725" name="Line 25"/>
              <p:cNvSpPr/>
              <p:nvPr/>
            </p:nvSpPr>
            <p:spPr>
              <a:xfrm>
                <a:off x="442" y="2976"/>
                <a:ext cx="1403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726" name="Line 26"/>
              <p:cNvSpPr/>
              <p:nvPr/>
            </p:nvSpPr>
            <p:spPr>
              <a:xfrm>
                <a:off x="1962" y="2784"/>
                <a:ext cx="0" cy="384"/>
              </a:xfrm>
              <a:prstGeom prst="line">
                <a:avLst/>
              </a:prstGeom>
              <a:ln w="762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727" name="Line 27"/>
              <p:cNvSpPr/>
              <p:nvPr/>
            </p:nvSpPr>
            <p:spPr>
              <a:xfrm>
                <a:off x="1851" y="2850"/>
                <a:ext cx="0" cy="240"/>
              </a:xfrm>
              <a:prstGeom prst="line">
                <a:avLst/>
              </a:prstGeom>
              <a:ln w="76200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  <p:sp>
            <p:nvSpPr>
              <p:cNvPr id="29728" name="Line 28"/>
              <p:cNvSpPr/>
              <p:nvPr/>
            </p:nvSpPr>
            <p:spPr>
              <a:xfrm flipH="1">
                <a:off x="1991" y="2973"/>
                <a:ext cx="3072" cy="0"/>
              </a:xfrm>
              <a:prstGeom prst="line">
                <a:avLst/>
              </a:prstGeom>
              <a:ln w="2857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  <p:sp>
          <p:nvSpPr>
            <p:cNvPr id="29720" name="Rectangle 33"/>
            <p:cNvSpPr/>
            <p:nvPr/>
          </p:nvSpPr>
          <p:spPr>
            <a:xfrm>
              <a:off x="4104" y="2855"/>
              <a:ext cx="489" cy="210"/>
            </a:xfrm>
            <a:prstGeom prst="rect">
              <a:avLst/>
            </a:prstGeom>
            <a:solidFill>
              <a:schemeClr val="accent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 anchorCtr="0"/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algn="ctr" eaLnBrk="1" fontAlgn="ctr" hangingPunct="1">
                <a:spcBef>
                  <a:spcPct val="0"/>
                </a:spcBef>
                <a:buFontTx/>
                <a:buNone/>
              </a:pPr>
              <a:endParaRPr lang="zh-CN" altLang="en-US" sz="40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</p:grpSp>
      <p:sp>
        <p:nvSpPr>
          <p:cNvPr id="214086" name="Text Box 70"/>
          <p:cNvSpPr txBox="1"/>
          <p:nvPr/>
        </p:nvSpPr>
        <p:spPr>
          <a:xfrm>
            <a:off x="5667375" y="3840163"/>
            <a:ext cx="490538" cy="57943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en-US" altLang="zh-CN" i="1" dirty="0">
                <a:cs typeface="Times New Roman" panose="02020603050405020304" pitchFamily="18" charset="0"/>
              </a:rPr>
              <a:t>I</a:t>
            </a:r>
            <a:r>
              <a:rPr lang="en-US" altLang="zh-CN" i="1" baseline="-25000" dirty="0">
                <a:cs typeface="Times New Roman" panose="02020603050405020304" pitchFamily="18" charset="0"/>
              </a:rPr>
              <a:t>S</a:t>
            </a:r>
            <a:endParaRPr lang="en-US" altLang="zh-CN" dirty="0">
              <a:ea typeface="Times New Roman" panose="02020603050405020304" pitchFamily="18" charset="0"/>
            </a:endParaRPr>
          </a:p>
        </p:txBody>
      </p:sp>
      <p:sp>
        <p:nvSpPr>
          <p:cNvPr id="29703" name="Rectangle 29"/>
          <p:cNvSpPr/>
          <p:nvPr/>
        </p:nvSpPr>
        <p:spPr>
          <a:xfrm>
            <a:off x="701675" y="0"/>
            <a:ext cx="44307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三、</a:t>
            </a:r>
            <a:r>
              <a:rPr lang="en-US" altLang="zh-CN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 PN</a:t>
            </a: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  <p:graphicFrame>
        <p:nvGraphicFramePr>
          <p:cNvPr id="29704" name="Object 2"/>
          <p:cNvGraphicFramePr>
            <a:graphicFrameLocks noChangeAspect="1"/>
          </p:cNvGraphicFramePr>
          <p:nvPr/>
        </p:nvGraphicFramePr>
        <p:xfrm>
          <a:off x="3716338" y="1776413"/>
          <a:ext cx="1216025" cy="2043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1" name="" r:id="rId7" imgW="1812925" imgH="2245995" progId="Visio.Drawing.11">
                  <p:embed/>
                </p:oleObj>
              </mc:Choice>
              <mc:Fallback>
                <p:oleObj name="" r:id="rId7" imgW="1812925" imgH="2245995" progId="Visio.Drawing.11">
                  <p:embed/>
                  <p:pic>
                    <p:nvPicPr>
                      <p:cNvPr id="0" name="图片 3100"/>
                      <p:cNvPicPr/>
                      <p:nvPr/>
                    </p:nvPicPr>
                    <p:blipFill>
                      <a:blip r:embed="rId8"/>
                      <a:srcRect l="42934" t="46342" r="42754" b="32927"/>
                      <a:stretch>
                        <a:fillRect/>
                      </a:stretch>
                    </p:blipFill>
                    <p:spPr>
                      <a:xfrm>
                        <a:off x="3716338" y="1776413"/>
                        <a:ext cx="1216025" cy="2043112"/>
                      </a:xfrm>
                      <a:prstGeom prst="rect">
                        <a:avLst/>
                      </a:prstGeom>
                      <a:solidFill>
                        <a:srgbClr val="FFFF00"/>
                      </a:solidFill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29705" name="Rectangle 35"/>
          <p:cNvSpPr/>
          <p:nvPr/>
        </p:nvSpPr>
        <p:spPr>
          <a:xfrm>
            <a:off x="296863" y="863600"/>
            <a:ext cx="4953000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342900" lvl="0" indent="-342900" eaLnBrk="1" fontAlgn="ctr" hangingPunct="1">
              <a:buFontTx/>
              <a:buNone/>
            </a:pP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PN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结的单向导电性</a:t>
            </a:r>
            <a:endParaRPr lang="zh-CN" altLang="en-US" dirty="0">
              <a:solidFill>
                <a:srgbClr val="CC0000"/>
              </a:solidFill>
              <a:ea typeface="Times New Roman" panose="02020603050405020304" pitchFamily="18" charset="0"/>
            </a:endParaRPr>
          </a:p>
        </p:txBody>
      </p:sp>
      <p:sp>
        <p:nvSpPr>
          <p:cNvPr id="75804" name="Text Box 42"/>
          <p:cNvSpPr txBox="1"/>
          <p:nvPr/>
        </p:nvSpPr>
        <p:spPr>
          <a:xfrm>
            <a:off x="2411413" y="5138738"/>
            <a:ext cx="1871662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latin typeface="楷体_GB2312" panose="02010609030101010101" charset="-122"/>
                <a:cs typeface="Times New Roman" panose="02020603050405020304" pitchFamily="18" charset="0"/>
              </a:rPr>
              <a:t>少子漂移运动占优</a:t>
            </a:r>
            <a:endParaRPr lang="zh-CN" altLang="en-US" sz="2800" dirty="0"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75805" name="Text Box 51"/>
          <p:cNvSpPr txBox="1"/>
          <p:nvPr/>
        </p:nvSpPr>
        <p:spPr>
          <a:xfrm>
            <a:off x="206375" y="5138738"/>
            <a:ext cx="1800225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fontAlgn="ctr">
              <a:spcBef>
                <a:spcPct val="0"/>
              </a:spcBef>
              <a:buFontTx/>
              <a:buNone/>
            </a:pPr>
            <a:r>
              <a:rPr lang="en-US" altLang="zh-CN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PN</a:t>
            </a: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结</a:t>
            </a:r>
            <a:endParaRPr lang="zh-CN" altLang="en-US" sz="2800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0" lvl="0" indent="0" algn="ctr" fontAlgn="ctr">
              <a:spcBef>
                <a:spcPct val="0"/>
              </a:spcBef>
              <a:buFontTx/>
              <a:buNone/>
            </a:pP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反向偏置</a:t>
            </a:r>
            <a:endParaRPr lang="zh-CN" altLang="en-US" sz="2800" dirty="0">
              <a:solidFill>
                <a:srgbClr val="99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5806" name="AutoShape 52"/>
          <p:cNvSpPr/>
          <p:nvPr/>
        </p:nvSpPr>
        <p:spPr>
          <a:xfrm>
            <a:off x="1800225" y="5572125"/>
            <a:ext cx="719138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5807" name="Rectangle 31"/>
          <p:cNvSpPr/>
          <p:nvPr/>
        </p:nvSpPr>
        <p:spPr>
          <a:xfrm>
            <a:off x="4867275" y="5184775"/>
            <a:ext cx="1728788" cy="94615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60C12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反向电流非常小</a:t>
            </a:r>
            <a:endParaRPr lang="zh-CN" altLang="en-US" sz="2800" dirty="0">
              <a:solidFill>
                <a:srgbClr val="060C12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5808" name="AutoShape 52"/>
          <p:cNvSpPr/>
          <p:nvPr/>
        </p:nvSpPr>
        <p:spPr>
          <a:xfrm>
            <a:off x="4211638" y="5586413"/>
            <a:ext cx="719137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5812" name="Rectangle 36"/>
          <p:cNvSpPr/>
          <p:nvPr/>
        </p:nvSpPr>
        <p:spPr>
          <a:xfrm>
            <a:off x="7316788" y="5187950"/>
            <a:ext cx="1665287" cy="94615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50000"/>
              </a:spcBef>
              <a:buFontTx/>
              <a:buNone/>
            </a:pPr>
            <a:r>
              <a:rPr lang="en-US" altLang="zh-CN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PN</a:t>
            </a: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结处于</a:t>
            </a: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截止</a:t>
            </a:r>
            <a:r>
              <a:rPr lang="zh-CN" altLang="en-US" sz="2800" dirty="0">
                <a:latin typeface="宋体" panose="02010600030101010101" pitchFamily="2" charset="-122"/>
                <a:cs typeface="Times New Roman" panose="02020603050405020304" pitchFamily="18" charset="0"/>
              </a:rPr>
              <a:t>状态</a:t>
            </a: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75813" name="AutoShape 52"/>
          <p:cNvSpPr/>
          <p:nvPr/>
        </p:nvSpPr>
        <p:spPr>
          <a:xfrm>
            <a:off x="6597650" y="5589588"/>
            <a:ext cx="719138" cy="76200"/>
          </a:xfrm>
          <a:prstGeom prst="rightArrow">
            <a:avLst>
              <a:gd name="adj1" fmla="val 50000"/>
              <a:gd name="adj2" fmla="val 235937"/>
            </a:avLst>
          </a:prstGeom>
          <a:solidFill>
            <a:srgbClr val="FFFF99"/>
          </a:solidFill>
          <a:ln w="19050" cap="flat" cmpd="sng">
            <a:solidFill>
              <a:schemeClr val="tx2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endParaRPr lang="zh-CN" altLang="en-US" sz="4000" dirty="0"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29713" name="AutoShape 28"/>
          <p:cNvSpPr/>
          <p:nvPr/>
        </p:nvSpPr>
        <p:spPr>
          <a:xfrm>
            <a:off x="3627438" y="3519488"/>
            <a:ext cx="1800225" cy="631825"/>
          </a:xfrm>
          <a:prstGeom prst="leftArrow">
            <a:avLst>
              <a:gd name="adj1" fmla="val 50000"/>
              <a:gd name="adj2" fmla="val 71231"/>
            </a:avLst>
          </a:prstGeom>
          <a:gradFill rotWithShape="0">
            <a:gsLst>
              <a:gs pos="0">
                <a:srgbClr val="5E1800"/>
              </a:gs>
              <a:gs pos="50000">
                <a:srgbClr val="CC3300"/>
              </a:gs>
              <a:gs pos="100000">
                <a:srgbClr val="5E1800"/>
              </a:gs>
            </a:gsLst>
            <a:lin ang="5400000" scaled="1"/>
            <a:tileRect/>
          </a:gradFill>
          <a:ln w="19050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内电场</a:t>
            </a:r>
            <a:endParaRPr lang="zh-CN" altLang="en-US" sz="2400" dirty="0">
              <a:solidFill>
                <a:schemeClr val="bg1"/>
              </a:solidFill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sp>
        <p:nvSpPr>
          <p:cNvPr id="27690" name="AutoShape 42"/>
          <p:cNvSpPr/>
          <p:nvPr/>
        </p:nvSpPr>
        <p:spPr>
          <a:xfrm>
            <a:off x="2862263" y="1358900"/>
            <a:ext cx="2881312" cy="541338"/>
          </a:xfrm>
          <a:prstGeom prst="leftArrow">
            <a:avLst>
              <a:gd name="adj1" fmla="val 50000"/>
              <a:gd name="adj2" fmla="val 126854"/>
            </a:avLst>
          </a:prstGeom>
          <a:solidFill>
            <a:schemeClr val="tx1"/>
          </a:solidFill>
          <a:ln w="19050" cap="flat" cmpd="sng">
            <a:solidFill>
              <a:srgbClr val="CC33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 anchorCtr="0"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2400" dirty="0">
                <a:solidFill>
                  <a:schemeClr val="bg1"/>
                </a:solidFill>
                <a:latin typeface="楷体_GB2312" panose="02010609030101010101" charset="-122"/>
                <a:cs typeface="Times New Roman" panose="02020603050405020304" pitchFamily="18" charset="0"/>
              </a:rPr>
              <a:t>外电场方向</a:t>
            </a:r>
            <a:endParaRPr lang="zh-CN" altLang="en-US" sz="2400" dirty="0">
              <a:solidFill>
                <a:schemeClr val="bg1"/>
              </a:solidFill>
              <a:latin typeface="楷体_GB2312" panose="02010609030101010101" charset="-122"/>
              <a:ea typeface="Times New Roman" panose="02020603050405020304" pitchFamily="18" charset="0"/>
            </a:endParaRPr>
          </a:p>
        </p:txBody>
      </p:sp>
      <p:grpSp>
        <p:nvGrpSpPr>
          <p:cNvPr id="8" name="Group 45"/>
          <p:cNvGrpSpPr/>
          <p:nvPr/>
        </p:nvGrpSpPr>
        <p:grpSpPr>
          <a:xfrm>
            <a:off x="2239963" y="1778000"/>
            <a:ext cx="4162425" cy="2043113"/>
            <a:chOff x="1785" y="1344"/>
            <a:chExt cx="2622" cy="1287"/>
          </a:xfrm>
        </p:grpSpPr>
        <p:graphicFrame>
          <p:nvGraphicFramePr>
            <p:cNvPr id="29717" name="Object 3"/>
            <p:cNvGraphicFramePr>
              <a:graphicFrameLocks noChangeAspect="1"/>
            </p:cNvGraphicFramePr>
            <p:nvPr/>
          </p:nvGraphicFramePr>
          <p:xfrm>
            <a:off x="1785" y="1344"/>
            <a:ext cx="519" cy="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0" name="" r:id="rId9" imgW="1812925" imgH="2245995" progId="Visio.Drawing.11">
                    <p:embed/>
                  </p:oleObj>
                </mc:Choice>
                <mc:Fallback>
                  <p:oleObj name="" r:id="rId9" imgW="1812925" imgH="2245995" progId="Visio.Drawing.11">
                    <p:embed/>
                    <p:pic>
                      <p:nvPicPr>
                        <p:cNvPr id="0" name="图片 3099"/>
                        <p:cNvPicPr/>
                        <p:nvPr/>
                      </p:nvPicPr>
                      <p:blipFill>
                        <a:blip r:embed="rId10"/>
                        <a:srcRect l="32904" t="46342" r="57066" b="32927"/>
                        <a:stretch>
                          <a:fillRect/>
                        </a:stretch>
                      </p:blipFill>
                      <p:spPr>
                        <a:xfrm>
                          <a:off x="1785" y="1344"/>
                          <a:ext cx="519" cy="1287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29718" name="Object 4"/>
            <p:cNvGraphicFramePr>
              <a:graphicFrameLocks noChangeAspect="1"/>
            </p:cNvGraphicFramePr>
            <p:nvPr/>
          </p:nvGraphicFramePr>
          <p:xfrm>
            <a:off x="3888" y="1344"/>
            <a:ext cx="519" cy="12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2" name="" r:id="rId11" imgW="1812925" imgH="2245995" progId="Visio.Drawing.11">
                    <p:embed/>
                  </p:oleObj>
                </mc:Choice>
                <mc:Fallback>
                  <p:oleObj name="" r:id="rId11" imgW="1812925" imgH="2245995" progId="Visio.Drawing.11">
                    <p:embed/>
                    <p:pic>
                      <p:nvPicPr>
                        <p:cNvPr id="0" name="图片 3101"/>
                        <p:cNvPicPr/>
                        <p:nvPr/>
                      </p:nvPicPr>
                      <p:blipFill>
                        <a:blip r:embed="rId12"/>
                        <a:srcRect l="57141" t="46342" r="32829" b="32927"/>
                        <a:stretch>
                          <a:fillRect/>
                        </a:stretch>
                      </p:blipFill>
                      <p:spPr>
                        <a:xfrm>
                          <a:off x="3888" y="1344"/>
                          <a:ext cx="519" cy="1287"/>
                        </a:xfrm>
                        <a:prstGeom prst="rect">
                          <a:avLst/>
                        </a:prstGeom>
                        <a:solidFill>
                          <a:srgbClr val="FFFF00"/>
                        </a:solidFill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5832" name="Freeform 56"/>
          <p:cNvSpPr/>
          <p:nvPr/>
        </p:nvSpPr>
        <p:spPr>
          <a:xfrm>
            <a:off x="1871663" y="2259013"/>
            <a:ext cx="5832475" cy="2447925"/>
          </a:xfrm>
          <a:custGeom>
            <a:avLst/>
            <a:gdLst>
              <a:gd name="txL" fmla="*/ 0 w 378"/>
              <a:gd name="txT" fmla="*/ 0 h 340"/>
              <a:gd name="txR" fmla="*/ 378 w 378"/>
              <a:gd name="txB" fmla="*/ 340 h 340"/>
            </a:gdLst>
            <a:ahLst/>
            <a:cxnLst>
              <a:cxn ang="0">
                <a:pos x="0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  <a:cxn ang="0">
                <a:pos x="2147483647" y="2147483647"/>
              </a:cxn>
            </a:cxnLst>
            <a:rect l="txL" t="txT" r="txR" b="txB"/>
            <a:pathLst>
              <a:path w="378" h="340">
                <a:moveTo>
                  <a:pt x="0" y="250"/>
                </a:moveTo>
                <a:cubicBezTo>
                  <a:pt x="19" y="178"/>
                  <a:pt x="38" y="106"/>
                  <a:pt x="91" y="68"/>
                </a:cubicBezTo>
                <a:cubicBezTo>
                  <a:pt x="144" y="30"/>
                  <a:pt x="273" y="0"/>
                  <a:pt x="318" y="23"/>
                </a:cubicBezTo>
                <a:cubicBezTo>
                  <a:pt x="363" y="46"/>
                  <a:pt x="378" y="151"/>
                  <a:pt x="363" y="204"/>
                </a:cubicBezTo>
                <a:cubicBezTo>
                  <a:pt x="348" y="257"/>
                  <a:pt x="250" y="317"/>
                  <a:pt x="227" y="340"/>
                </a:cubicBezTo>
              </a:path>
            </a:pathLst>
          </a:custGeom>
          <a:noFill/>
          <a:ln w="57150" cap="flat" cmpd="sng">
            <a:solidFill>
              <a:srgbClr val="990000">
                <a:alpha val="100000"/>
              </a:srgbClr>
            </a:solidFill>
            <a:prstDash val="solid"/>
            <a:round/>
            <a:headEnd type="triangl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58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58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7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75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758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75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3" presetClass="entr" presetSubtype="5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40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vertical)">
                                      <p:cBhvr>
                                        <p:cTn id="39" dur="500"/>
                                        <p:tgtEl>
                                          <p:spTgt spid="2140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0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58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758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758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75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4086" grpId="0"/>
      <p:bldP spid="75804" grpId="0"/>
      <p:bldP spid="75805" grpId="0"/>
      <p:bldP spid="75806" grpId="0" animBg="1"/>
      <p:bldP spid="75807" grpId="0"/>
      <p:bldP spid="75808" grpId="0" animBg="1"/>
      <p:bldP spid="75812" grpId="0"/>
      <p:bldP spid="75813" grpId="0" animBg="1"/>
      <p:bldP spid="27690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0722" name="Rectangle 29"/>
          <p:cNvSpPr/>
          <p:nvPr/>
        </p:nvSpPr>
        <p:spPr>
          <a:xfrm>
            <a:off x="701675" y="0"/>
            <a:ext cx="4430713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0"/>
              </a:spcBef>
              <a:buFontTx/>
              <a:buNone/>
            </a:pP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三、</a:t>
            </a:r>
            <a:r>
              <a:rPr lang="en-US" altLang="zh-CN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 PN</a:t>
            </a:r>
            <a:r>
              <a:rPr lang="zh-CN" altLang="en-US" sz="4000" dirty="0">
                <a:solidFill>
                  <a:srgbClr val="FFFF00"/>
                </a:solidFill>
                <a:cs typeface="Times New Roman" panose="02020603050405020304" pitchFamily="18" charset="0"/>
              </a:rPr>
              <a:t>结</a:t>
            </a:r>
            <a:endParaRPr lang="zh-CN" altLang="en-US" sz="40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  <p:sp>
        <p:nvSpPr>
          <p:cNvPr id="30723" name="Rectangle 35"/>
          <p:cNvSpPr/>
          <p:nvPr/>
        </p:nvSpPr>
        <p:spPr>
          <a:xfrm>
            <a:off x="296863" y="863600"/>
            <a:ext cx="4953000" cy="6096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342900" lvl="0" indent="-342900" eaLnBrk="1" fontAlgn="ctr" hangingPunct="1">
              <a:buFontTx/>
              <a:buNone/>
            </a:pP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、</a:t>
            </a:r>
            <a:r>
              <a:rPr lang="en-US" altLang="zh-CN" dirty="0">
                <a:solidFill>
                  <a:srgbClr val="CC0000"/>
                </a:solidFill>
                <a:cs typeface="Times New Roman" panose="02020603050405020304" pitchFamily="18" charset="0"/>
              </a:rPr>
              <a:t>PN</a:t>
            </a:r>
            <a:r>
              <a:rPr lang="zh-CN" altLang="en-US" dirty="0">
                <a:solidFill>
                  <a:srgbClr val="CC0000"/>
                </a:solidFill>
                <a:cs typeface="Times New Roman" panose="02020603050405020304" pitchFamily="18" charset="0"/>
              </a:rPr>
              <a:t>结的单向导电性</a:t>
            </a:r>
            <a:endParaRPr lang="zh-CN" altLang="en-US" dirty="0">
              <a:solidFill>
                <a:srgbClr val="CC0000"/>
              </a:solidFill>
              <a:ea typeface="Times New Roman" panose="02020603050405020304" pitchFamily="18" charset="0"/>
            </a:endParaRPr>
          </a:p>
        </p:txBody>
      </p:sp>
      <p:sp>
        <p:nvSpPr>
          <p:cNvPr id="30724" name="Rectangle 44"/>
          <p:cNvSpPr/>
          <p:nvPr/>
        </p:nvSpPr>
        <p:spPr>
          <a:xfrm>
            <a:off x="476250" y="1493838"/>
            <a:ext cx="8326438" cy="3467100"/>
          </a:xfrm>
          <a:prstGeom prst="rect">
            <a:avLst/>
          </a:prstGeom>
          <a:noFill/>
          <a:ln w="2857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457200" lvl="1" indent="0" eaLnBrk="1" fontAlgn="ctr" hangingPunct="1">
              <a:spcBef>
                <a:spcPct val="30000"/>
              </a:spcBef>
              <a:buClr>
                <a:srgbClr val="0000FF"/>
              </a:buClr>
              <a:buSzPct val="80000"/>
              <a:buFont typeface="Wingdings" panose="05000000000000000000" pitchFamily="2" charset="2"/>
              <a:buChar char="u"/>
            </a:pPr>
            <a:r>
              <a:rPr lang="zh-CN" altLang="en-US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00FF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正偏时，</a:t>
            </a:r>
            <a:r>
              <a:rPr lang="en-US" altLang="zh-CN" dirty="0">
                <a:solidFill>
                  <a:srgbClr val="0000FF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PN</a:t>
            </a:r>
            <a:r>
              <a:rPr lang="zh-CN" altLang="en-US" dirty="0">
                <a:solidFill>
                  <a:srgbClr val="0000FF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结导通。</a:t>
            </a:r>
            <a:r>
              <a:rPr lang="zh-CN" altLang="en-US" dirty="0">
                <a:latin typeface="宋体" panose="02010600030101010101" pitchFamily="2" charset="-122"/>
                <a:cs typeface="Times New Roman" panose="02020603050405020304" pitchFamily="18" charset="0"/>
              </a:rPr>
              <a:t>只需较小的正向电压就可在回路中形成较大的正向电流，且当正向电压发生微小变化时，正向电流将发生明显变化。</a:t>
            </a:r>
            <a:endParaRPr lang="zh-CN" altLang="en-US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fontAlgn="ctr" hangingPunct="1">
              <a:spcBef>
                <a:spcPct val="30000"/>
              </a:spcBef>
              <a:buClr>
                <a:srgbClr val="0000FF"/>
              </a:buClr>
              <a:buSzPct val="80000"/>
              <a:buFont typeface="Wingdings" panose="05000000000000000000" pitchFamily="2" charset="2"/>
              <a:buChar char="u"/>
            </a:pPr>
            <a:r>
              <a:rPr lang="zh-CN" altLang="en-US" dirty="0"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zh-CN" altLang="en-US" dirty="0">
                <a:solidFill>
                  <a:srgbClr val="0000FF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反偏时，</a:t>
            </a:r>
            <a:r>
              <a:rPr lang="en-US" altLang="zh-CN" dirty="0">
                <a:solidFill>
                  <a:srgbClr val="0000FF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PN</a:t>
            </a:r>
            <a:r>
              <a:rPr lang="zh-CN" altLang="en-US" dirty="0">
                <a:solidFill>
                  <a:srgbClr val="0000FF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结截止。</a:t>
            </a:r>
            <a:r>
              <a:rPr lang="zh-CN" altLang="en-US" dirty="0">
                <a:latin typeface="宋体" panose="02010600030101010101" pitchFamily="2" charset="-122"/>
                <a:cs typeface="Times New Roman" panose="02020603050405020304" pitchFamily="18" charset="0"/>
              </a:rPr>
              <a:t>回路中只有很小的反向电流，且基本不随反向电压的变化而变化。</a:t>
            </a:r>
            <a:endParaRPr lang="zh-CN" altLang="en-US" dirty="0"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fontAlgn="ctr" hangingPunct="1">
              <a:spcBef>
                <a:spcPct val="30000"/>
              </a:spcBef>
              <a:buClr>
                <a:srgbClr val="0000FF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zh-CN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dirty="0">
                <a:solidFill>
                  <a:srgbClr val="0000FF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PN</a:t>
            </a:r>
            <a:r>
              <a:rPr lang="zh-CN" altLang="en-US" dirty="0">
                <a:solidFill>
                  <a:srgbClr val="0000FF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结的单向导电性：正向导通，反向截止。</a:t>
            </a:r>
            <a:endParaRPr lang="zh-CN" altLang="en-US" dirty="0">
              <a:solidFill>
                <a:srgbClr val="0000FF"/>
              </a:solidFill>
              <a:latin typeface="宋体" panose="02010600030101010101" pitchFamily="2" charset="-122"/>
              <a:cs typeface="Times New Roman" panose="02020603050405020304" pitchFamily="18" charset="0"/>
            </a:endParaRPr>
          </a:p>
          <a:p>
            <a:pPr marL="457200" lvl="1" indent="0" eaLnBrk="1" fontAlgn="ctr" hangingPunct="1">
              <a:spcBef>
                <a:spcPct val="30000"/>
              </a:spcBef>
              <a:buClr>
                <a:srgbClr val="0000FF"/>
              </a:buClr>
              <a:buSzPct val="80000"/>
              <a:buFont typeface="Wingdings" panose="05000000000000000000" pitchFamily="2" charset="2"/>
              <a:buChar char="u"/>
            </a:pPr>
            <a:r>
              <a:rPr lang="en-US" altLang="zh-CN" dirty="0">
                <a:solidFill>
                  <a:srgbClr val="060C12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 PN</a:t>
            </a:r>
            <a:r>
              <a:rPr lang="zh-CN" altLang="en-US" dirty="0">
                <a:solidFill>
                  <a:srgbClr val="060C12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结是半导体器件的核心。</a:t>
            </a:r>
            <a:endParaRPr lang="zh-CN" altLang="en-US" dirty="0">
              <a:solidFill>
                <a:srgbClr val="060C12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1746" name="Rectangle 2"/>
          <p:cNvSpPr>
            <a:spLocks noGrp="1"/>
          </p:cNvSpPr>
          <p:nvPr>
            <p:ph type="title"/>
          </p:nvPr>
        </p:nvSpPr>
        <p:spPr>
          <a:xfrm>
            <a:off x="1196975" y="0"/>
            <a:ext cx="6481763" cy="641350"/>
          </a:xfrm>
          <a:ln/>
        </p:spPr>
        <p:txBody>
          <a:bodyPr vert="horz" wrap="square" lIns="91440" tIns="45720" rIns="91440" bIns="45720" anchor="ctr" anchorCtr="0"/>
          <a:p>
            <a:pPr algn="ctr"/>
            <a:r>
              <a:rPr lang="en-US" altLang="zh-CN" sz="4400" dirty="0"/>
              <a:t>1.2  </a:t>
            </a:r>
            <a:r>
              <a:rPr lang="zh-CN" altLang="zh-CN" sz="4400" dirty="0"/>
              <a:t>二极管及其应用</a:t>
            </a:r>
            <a:endParaRPr lang="zh-CN" altLang="en-US" sz="4400" dirty="0"/>
          </a:p>
        </p:txBody>
      </p:sp>
      <p:sp>
        <p:nvSpPr>
          <p:cNvPr id="31747" name="Rectangle 129"/>
          <p:cNvSpPr/>
          <p:nvPr/>
        </p:nvSpPr>
        <p:spPr>
          <a:xfrm>
            <a:off x="1466850" y="1403350"/>
            <a:ext cx="6526213" cy="33845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742950" lvl="1" indent="-285750" eaLnBrk="1" fontAlgn="ctr" hangingPunct="1">
              <a:lnSpc>
                <a:spcPct val="125000"/>
              </a:lnSpc>
              <a:spcBef>
                <a:spcPct val="0"/>
              </a:spcBef>
              <a:buSzPct val="80000"/>
              <a:buFontTx/>
              <a:buNone/>
            </a:pPr>
            <a:r>
              <a:rPr lang="zh-CN" altLang="en-US" sz="4000" dirty="0">
                <a:cs typeface="Times New Roman" panose="02020603050405020304" pitchFamily="18" charset="0"/>
              </a:rPr>
              <a:t>一、二极管的伏安特性</a:t>
            </a:r>
            <a:endParaRPr lang="en-US" altLang="zh-CN" sz="4000" dirty="0">
              <a:cs typeface="Times New Roman" panose="02020603050405020304" pitchFamily="18" charset="0"/>
            </a:endParaRPr>
          </a:p>
          <a:p>
            <a:pPr marL="742950" lvl="1" indent="-285750" eaLnBrk="1" fontAlgn="ctr" hangingPunct="1">
              <a:lnSpc>
                <a:spcPct val="125000"/>
              </a:lnSpc>
              <a:spcBef>
                <a:spcPct val="0"/>
              </a:spcBef>
              <a:buSzPct val="80000"/>
              <a:buFontTx/>
              <a:buNone/>
            </a:pPr>
            <a:r>
              <a:rPr lang="zh-CN" altLang="en-US" sz="4000" dirty="0">
                <a:cs typeface="Times New Roman" panose="02020603050405020304" pitchFamily="18" charset="0"/>
              </a:rPr>
              <a:t>二、二极管的主要参数</a:t>
            </a:r>
            <a:endParaRPr lang="zh-CN" altLang="en-US" sz="4000" dirty="0">
              <a:cs typeface="Times New Roman" panose="02020603050405020304" pitchFamily="18" charset="0"/>
            </a:endParaRPr>
          </a:p>
          <a:p>
            <a:pPr marL="742950" lvl="1" indent="-285750" eaLnBrk="1" fontAlgn="ctr" hangingPunct="1">
              <a:lnSpc>
                <a:spcPct val="125000"/>
              </a:lnSpc>
              <a:spcBef>
                <a:spcPct val="0"/>
              </a:spcBef>
              <a:buSzPct val="80000"/>
              <a:buFontTx/>
              <a:buNone/>
            </a:pPr>
            <a:r>
              <a:rPr lang="zh-CN" altLang="en-US" sz="4000" dirty="0">
                <a:solidFill>
                  <a:srgbClr val="990000"/>
                </a:solidFill>
                <a:cs typeface="Times New Roman" panose="02020603050405020304" pitchFamily="18" charset="0"/>
              </a:rPr>
              <a:t>三、二极管的分析方法</a:t>
            </a:r>
            <a:endParaRPr lang="en-US" altLang="zh-CN" sz="4000" dirty="0">
              <a:solidFill>
                <a:srgbClr val="990000"/>
              </a:solidFill>
              <a:cs typeface="Times New Roman" panose="02020603050405020304" pitchFamily="18" charset="0"/>
            </a:endParaRPr>
          </a:p>
          <a:p>
            <a:pPr marL="742950" lvl="1" indent="-285750" eaLnBrk="1" fontAlgn="ctr" hangingPunct="1">
              <a:lnSpc>
                <a:spcPct val="125000"/>
              </a:lnSpc>
              <a:spcBef>
                <a:spcPct val="0"/>
              </a:spcBef>
              <a:buSzPct val="80000"/>
              <a:buFontTx/>
              <a:buNone/>
            </a:pPr>
            <a:r>
              <a:rPr lang="zh-CN" altLang="en-US" sz="4000" dirty="0">
                <a:cs typeface="Times New Roman" panose="02020603050405020304" pitchFamily="18" charset="0"/>
              </a:rPr>
              <a:t>四、二极管的应用</a:t>
            </a:r>
            <a:endParaRPr lang="zh-CN" altLang="en-US" sz="4000" dirty="0"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Bar dir="vert"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5371" name="Picture 5" descr="thumb_20101207091659_748"/>
          <p:cNvPicPr preferRelativeResize="0">
            <a:picLocks noChangeArrowheads="1"/>
          </p:cNvPicPr>
          <p:nvPr/>
        </p:nvPicPr>
        <p:blipFill>
          <a:blip r:embed="rId1"/>
          <a:srcRect/>
          <a:stretch>
            <a:fillRect/>
          </a:stretch>
        </p:blipFill>
        <p:spPr bwMode="auto">
          <a:xfrm>
            <a:off x="2646363" y="1703388"/>
            <a:ext cx="151130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372" name="Picture 7" descr="4af5860cddc75"/>
          <p:cNvPicPr preferRelativeResize="0">
            <a:picLocks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662488" y="1703388"/>
            <a:ext cx="151130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5" name="Picture 7" descr="2"/>
          <p:cNvPicPr preferRelativeResize="0">
            <a:picLocks noChangeArrowheads="1"/>
          </p:cNvPicPr>
          <p:nvPr/>
        </p:nvPicPr>
        <p:blipFill rotWithShape="1">
          <a:blip r:embed="rId3"/>
          <a:srcRect l="21059" r="58957" b="14170"/>
          <a:stretch>
            <a:fillRect/>
          </a:stretch>
        </p:blipFill>
        <p:spPr bwMode="auto">
          <a:xfrm>
            <a:off x="630238" y="1703388"/>
            <a:ext cx="151130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773" name="Text Box 6"/>
          <p:cNvSpPr txBox="1"/>
          <p:nvPr/>
        </p:nvSpPr>
        <p:spPr>
          <a:xfrm>
            <a:off x="2571750" y="3692525"/>
            <a:ext cx="165735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1800" dirty="0">
                <a:solidFill>
                  <a:srgbClr val="060C12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稳压二极管</a:t>
            </a:r>
            <a:endParaRPr lang="zh-CN" altLang="en-US" sz="1800" dirty="0">
              <a:solidFill>
                <a:srgbClr val="060C12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2774" name="Text Box 8"/>
          <p:cNvSpPr txBox="1"/>
          <p:nvPr/>
        </p:nvSpPr>
        <p:spPr>
          <a:xfrm>
            <a:off x="4589463" y="3692525"/>
            <a:ext cx="165735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1800" dirty="0">
                <a:solidFill>
                  <a:srgbClr val="060C12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发光二极管</a:t>
            </a:r>
            <a:endParaRPr lang="zh-CN" altLang="en-US" sz="1800" dirty="0">
              <a:solidFill>
                <a:srgbClr val="060C12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pic>
        <p:nvPicPr>
          <p:cNvPr id="18" name="Picture 7" descr="2"/>
          <p:cNvPicPr preferRelativeResize="0">
            <a:picLocks noChangeArrowheads="1"/>
          </p:cNvPicPr>
          <p:nvPr/>
        </p:nvPicPr>
        <p:blipFill rotWithShape="1">
          <a:blip r:embed="rId3"/>
          <a:srcRect l="80214" b="17696"/>
          <a:stretch>
            <a:fillRect/>
          </a:stretch>
        </p:blipFill>
        <p:spPr bwMode="auto">
          <a:xfrm>
            <a:off x="6678613" y="1703388"/>
            <a:ext cx="1511300" cy="180022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32776" name="Text Box 6"/>
          <p:cNvSpPr txBox="1"/>
          <p:nvPr/>
        </p:nvSpPr>
        <p:spPr>
          <a:xfrm>
            <a:off x="557213" y="3692525"/>
            <a:ext cx="165735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1800" dirty="0">
                <a:solidFill>
                  <a:srgbClr val="060C12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快恢复二极管</a:t>
            </a:r>
            <a:endParaRPr lang="zh-CN" altLang="en-US" sz="1800" dirty="0">
              <a:solidFill>
                <a:srgbClr val="060C12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2777" name="Text Box 6"/>
          <p:cNvSpPr txBox="1"/>
          <p:nvPr/>
        </p:nvSpPr>
        <p:spPr>
          <a:xfrm>
            <a:off x="6605588" y="3692525"/>
            <a:ext cx="1657350" cy="3667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algn="ctr" eaLnBrk="1" hangingPunct="1">
              <a:spcBef>
                <a:spcPct val="50000"/>
              </a:spcBef>
              <a:buFontTx/>
              <a:buNone/>
            </a:pPr>
            <a:r>
              <a:rPr lang="zh-CN" altLang="en-US" sz="1800" dirty="0">
                <a:solidFill>
                  <a:srgbClr val="060C12"/>
                </a:solidFill>
                <a:latin typeface="仿宋_GB2312" panose="02010609030101010101" pitchFamily="49" charset="-122"/>
                <a:ea typeface="仿宋_GB2312" panose="02010609030101010101" pitchFamily="49" charset="-122"/>
              </a:rPr>
              <a:t>整流二极管</a:t>
            </a:r>
            <a:endParaRPr lang="zh-CN" altLang="en-US" sz="1800" dirty="0">
              <a:solidFill>
                <a:srgbClr val="060C12"/>
              </a:solidFill>
              <a:latin typeface="仿宋_GB2312" panose="02010609030101010101" pitchFamily="49" charset="-122"/>
              <a:ea typeface="仿宋_GB2312" panose="02010609030101010101" pitchFamily="49" charset="-122"/>
            </a:endParaRPr>
          </a:p>
        </p:txBody>
      </p:sp>
      <p:sp>
        <p:nvSpPr>
          <p:cNvPr id="32778" name="TextBox 16"/>
          <p:cNvSpPr txBox="1"/>
          <p:nvPr/>
        </p:nvSpPr>
        <p:spPr>
          <a:xfrm>
            <a:off x="534988" y="869950"/>
            <a:ext cx="2836862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、常见二极管</a:t>
            </a:r>
            <a:endParaRPr lang="zh-CN" altLang="en-US" dirty="0">
              <a:solidFill>
                <a:srgbClr val="CC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32779" name="Rectangle 14"/>
          <p:cNvSpPr/>
          <p:nvPr/>
        </p:nvSpPr>
        <p:spPr>
          <a:xfrm>
            <a:off x="1462088" y="0"/>
            <a:ext cx="6254750" cy="6842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1" indent="0" eaLnBrk="1" fontAlgn="ctr" hangingPunct="1">
              <a:spcBef>
                <a:spcPct val="0"/>
              </a:spcBef>
              <a:buSzPct val="80000"/>
              <a:buFontTx/>
              <a:buNone/>
            </a:pPr>
            <a:r>
              <a:rPr lang="zh-CN" altLang="en-US" sz="4400" dirty="0">
                <a:solidFill>
                  <a:srgbClr val="FFFF00"/>
                </a:solidFill>
                <a:cs typeface="Times New Roman" panose="02020603050405020304" pitchFamily="18" charset="0"/>
              </a:rPr>
              <a:t>一、二极管的伏安特性</a:t>
            </a:r>
            <a:endParaRPr lang="en-US" altLang="zh-CN" sz="44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  <p:graphicFrame>
        <p:nvGraphicFramePr>
          <p:cNvPr id="222210" name="Object 2"/>
          <p:cNvGraphicFramePr>
            <a:graphicFrameLocks noChangeAspect="1"/>
          </p:cNvGraphicFramePr>
          <p:nvPr/>
        </p:nvGraphicFramePr>
        <p:xfrm>
          <a:off x="2546350" y="4103688"/>
          <a:ext cx="3870325" cy="13350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3" name="" r:id="rId4" imgW="3697605" imgH="2125345" progId="Visio.Drawing.11">
                  <p:embed/>
                </p:oleObj>
              </mc:Choice>
              <mc:Fallback>
                <p:oleObj name="" r:id="rId4" imgW="3697605" imgH="2125345" progId="Visio.Drawing.11">
                  <p:embed/>
                  <p:pic>
                    <p:nvPicPr>
                      <p:cNvPr id="0" name="图片 3102"/>
                      <p:cNvPicPr/>
                      <p:nvPr/>
                    </p:nvPicPr>
                    <p:blipFill>
                      <a:blip r:embed="rId5"/>
                      <a:srcRect l="70833" t="66888" r="5000" b="18570"/>
                      <a:stretch>
                        <a:fillRect/>
                      </a:stretch>
                    </p:blipFill>
                    <p:spPr>
                      <a:xfrm>
                        <a:off x="2546350" y="4103688"/>
                        <a:ext cx="3870325" cy="13350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63502" name="Text Box 25"/>
          <p:cNvSpPr txBox="1"/>
          <p:nvPr/>
        </p:nvSpPr>
        <p:spPr>
          <a:xfrm>
            <a:off x="2771775" y="5454650"/>
            <a:ext cx="3421063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50000"/>
              </a:spcBef>
              <a:buFontTx/>
              <a:buNone/>
            </a:pPr>
            <a:r>
              <a:rPr lang="zh-CN" altLang="en-US" sz="2800" dirty="0">
                <a:solidFill>
                  <a:srgbClr val="0000FF"/>
                </a:solidFill>
                <a:cs typeface="Times New Roman" panose="02020603050405020304" pitchFamily="18" charset="0"/>
              </a:rPr>
              <a:t>二极管的结构和符号</a:t>
            </a:r>
            <a:endParaRPr lang="zh-CN" altLang="en-US" sz="2800" dirty="0">
              <a:solidFill>
                <a:srgbClr val="0000FF"/>
              </a:solidFill>
              <a:ea typeface="Times New Roman" panose="02020603050405020304" pitchFamily="18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r:id="rId6" p14:bwMode="auto">
            <p14:nvContentPartPr>
              <p14:cNvPr id="4" name="墨迹 3"/>
              <p14:cNvContentPartPr/>
              <p14:nvPr/>
            </p14:nvContentPartPr>
            <p14:xfrm>
              <a:off x="8241582" y="308804"/>
              <a:ext cx="6192" cy="6192"/>
            </p14:xfrm>
          </p:contentPart>
        </mc:Choice>
        <mc:Fallback xmlns="">
          <p:pic>
            <p:nvPicPr>
              <p:cNvPr id="4" name="墨迹 3"/>
            </p:nvPicPr>
            <p:blipFill>
              <a:blip r:embed="rId7"/>
            </p:blipFill>
            <p:spPr>
              <a:xfrm>
                <a:off x="8241582" y="308804"/>
                <a:ext cx="6192" cy="6192"/>
              </a:xfrm>
              <a:prstGeom prst="rect"/>
            </p:spPr>
          </p:pic>
        </mc:Fallback>
      </mc:AlternateContent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2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222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635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50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" name="Group 30"/>
          <p:cNvGrpSpPr/>
          <p:nvPr/>
        </p:nvGrpSpPr>
        <p:grpSpPr>
          <a:xfrm>
            <a:off x="1376363" y="1538288"/>
            <a:ext cx="4071937" cy="4376737"/>
            <a:chOff x="1851" y="891"/>
            <a:chExt cx="2565" cy="2757"/>
          </a:xfrm>
        </p:grpSpPr>
        <p:sp>
          <p:nvSpPr>
            <p:cNvPr id="33829" name="Line 31"/>
            <p:cNvSpPr/>
            <p:nvPr/>
          </p:nvSpPr>
          <p:spPr>
            <a:xfrm>
              <a:off x="1851" y="2400"/>
              <a:ext cx="2304" cy="0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3830" name="Line 32"/>
            <p:cNvSpPr/>
            <p:nvPr/>
          </p:nvSpPr>
          <p:spPr>
            <a:xfrm flipV="1">
              <a:off x="2907" y="1008"/>
              <a:ext cx="0" cy="2640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3831" name="Text Box 33"/>
            <p:cNvSpPr txBox="1"/>
            <p:nvPr/>
          </p:nvSpPr>
          <p:spPr>
            <a:xfrm>
              <a:off x="3888" y="2400"/>
              <a:ext cx="52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0" i="1" dirty="0">
                  <a:solidFill>
                    <a:srgbClr val="060C12"/>
                  </a:solidFill>
                  <a:cs typeface="Times New Roman" panose="02020603050405020304" pitchFamily="18" charset="0"/>
                </a:rPr>
                <a:t>  u</a:t>
              </a:r>
              <a:endParaRPr lang="en-US" altLang="zh-CN" sz="2800" b="0" dirty="0">
                <a:solidFill>
                  <a:srgbClr val="060C12"/>
                </a:solidFill>
                <a:ea typeface="Times New Roman" panose="02020603050405020304" pitchFamily="18" charset="0"/>
              </a:endParaRPr>
            </a:p>
          </p:txBody>
        </p:sp>
        <p:sp>
          <p:nvSpPr>
            <p:cNvPr id="33832" name="Text Box 34"/>
            <p:cNvSpPr txBox="1"/>
            <p:nvPr/>
          </p:nvSpPr>
          <p:spPr>
            <a:xfrm>
              <a:off x="2286" y="891"/>
              <a:ext cx="7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b="0" i="1" dirty="0">
                  <a:solidFill>
                    <a:srgbClr val="060C12"/>
                  </a:solidFill>
                  <a:cs typeface="Times New Roman" panose="02020603050405020304" pitchFamily="18" charset="0"/>
                </a:rPr>
                <a:t>      i</a:t>
              </a:r>
              <a:endParaRPr lang="en-US" altLang="zh-CN" sz="2800" b="0" dirty="0">
                <a:solidFill>
                  <a:srgbClr val="060C12"/>
                </a:solidFill>
                <a:ea typeface="Times New Roman" panose="02020603050405020304" pitchFamily="18" charset="0"/>
              </a:endParaRPr>
            </a:p>
          </p:txBody>
        </p:sp>
      </p:grpSp>
      <p:sp>
        <p:nvSpPr>
          <p:cNvPr id="33795" name="Arc 35"/>
          <p:cNvSpPr/>
          <p:nvPr/>
        </p:nvSpPr>
        <p:spPr>
          <a:xfrm flipV="1">
            <a:off x="3652838" y="1874838"/>
            <a:ext cx="762000" cy="20574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rgbClr val="060C1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8620" name="Line 36"/>
          <p:cNvSpPr/>
          <p:nvPr/>
        </p:nvSpPr>
        <p:spPr>
          <a:xfrm>
            <a:off x="4186238" y="3411538"/>
            <a:ext cx="0" cy="533400"/>
          </a:xfrm>
          <a:prstGeom prst="line">
            <a:avLst/>
          </a:prstGeom>
          <a:ln w="19050" cap="flat" cmpd="sng">
            <a:solidFill>
              <a:srgbClr val="060C12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281637" name="Rectangle 37"/>
          <p:cNvSpPr/>
          <p:nvPr/>
        </p:nvSpPr>
        <p:spPr>
          <a:xfrm>
            <a:off x="3897313" y="3894138"/>
            <a:ext cx="682625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b="0" i="1" dirty="0">
                <a:solidFill>
                  <a:srgbClr val="060C12"/>
                </a:solidFill>
                <a:cs typeface="Times New Roman" panose="02020603050405020304" pitchFamily="18" charset="0"/>
              </a:rPr>
              <a:t>U</a:t>
            </a:r>
            <a:r>
              <a:rPr lang="en-US" altLang="zh-CN" sz="2800" b="0" baseline="-25000" dirty="0">
                <a:solidFill>
                  <a:srgbClr val="060C12"/>
                </a:solidFill>
                <a:cs typeface="Times New Roman" panose="02020603050405020304" pitchFamily="18" charset="0"/>
              </a:rPr>
              <a:t>on</a:t>
            </a:r>
            <a:endParaRPr lang="en-US" altLang="zh-CN" sz="2800" b="0" baseline="-25000" dirty="0">
              <a:solidFill>
                <a:srgbClr val="060C12"/>
              </a:solidFill>
              <a:ea typeface="Times New Roman" panose="02020603050405020304" pitchFamily="18" charset="0"/>
            </a:endParaRPr>
          </a:p>
        </p:txBody>
      </p:sp>
      <p:sp>
        <p:nvSpPr>
          <p:cNvPr id="68622" name="Arc 38"/>
          <p:cNvSpPr/>
          <p:nvPr/>
        </p:nvSpPr>
        <p:spPr>
          <a:xfrm flipH="1">
            <a:off x="1595438" y="4002088"/>
            <a:ext cx="1447800" cy="762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rgbClr val="060C1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68623" name="Arc 39"/>
          <p:cNvSpPr/>
          <p:nvPr/>
        </p:nvSpPr>
        <p:spPr>
          <a:xfrm flipH="1">
            <a:off x="1228725" y="4064000"/>
            <a:ext cx="381000" cy="16764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rgbClr val="060C1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grpSp>
        <p:nvGrpSpPr>
          <p:cNvPr id="4" name="Group 40"/>
          <p:cNvGrpSpPr/>
          <p:nvPr/>
        </p:nvGrpSpPr>
        <p:grpSpPr>
          <a:xfrm>
            <a:off x="4368800" y="2214563"/>
            <a:ext cx="2789238" cy="609600"/>
            <a:chOff x="3600" y="1296"/>
            <a:chExt cx="1632" cy="384"/>
          </a:xfrm>
        </p:grpSpPr>
        <p:sp>
          <p:nvSpPr>
            <p:cNvPr id="33827" name="Line 41"/>
            <p:cNvSpPr/>
            <p:nvPr/>
          </p:nvSpPr>
          <p:spPr>
            <a:xfrm flipV="1">
              <a:off x="3600" y="1440"/>
              <a:ext cx="528" cy="240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828" name="Rectangle 42"/>
            <p:cNvSpPr/>
            <p:nvPr/>
          </p:nvSpPr>
          <p:spPr>
            <a:xfrm>
              <a:off x="4044" y="1296"/>
              <a:ext cx="118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solidFill>
                    <a:srgbClr val="060C12"/>
                  </a:solidFill>
                  <a:cs typeface="Times New Roman" panose="02020603050405020304" pitchFamily="18" charset="0"/>
                </a:rPr>
                <a:t>正向导通区</a:t>
              </a:r>
              <a:endParaRPr lang="en-US" altLang="zh-CN" sz="2800" dirty="0">
                <a:solidFill>
                  <a:srgbClr val="060C12"/>
                </a:solidFill>
                <a:ea typeface="Times New Roman" panose="02020603050405020304" pitchFamily="18" charset="0"/>
              </a:endParaRPr>
            </a:p>
          </p:txBody>
        </p:sp>
      </p:grpSp>
      <p:grpSp>
        <p:nvGrpSpPr>
          <p:cNvPr id="5" name="Group 61"/>
          <p:cNvGrpSpPr/>
          <p:nvPr/>
        </p:nvGrpSpPr>
        <p:grpSpPr>
          <a:xfrm>
            <a:off x="4219575" y="3044825"/>
            <a:ext cx="2536825" cy="882650"/>
            <a:chOff x="3560" y="1831"/>
            <a:chExt cx="1598" cy="556"/>
          </a:xfrm>
        </p:grpSpPr>
        <p:sp>
          <p:nvSpPr>
            <p:cNvPr id="33825" name="Line 44"/>
            <p:cNvSpPr/>
            <p:nvPr/>
          </p:nvSpPr>
          <p:spPr>
            <a:xfrm flipV="1">
              <a:off x="3560" y="2008"/>
              <a:ext cx="664" cy="379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826" name="Rectangle 45"/>
            <p:cNvSpPr/>
            <p:nvPr/>
          </p:nvSpPr>
          <p:spPr>
            <a:xfrm>
              <a:off x="4142" y="1831"/>
              <a:ext cx="101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solidFill>
                    <a:srgbClr val="C00000"/>
                  </a:solidFill>
                  <a:cs typeface="Times New Roman" panose="02020603050405020304" pitchFamily="18" charset="0"/>
                </a:rPr>
                <a:t>导通电压</a:t>
              </a:r>
              <a:endParaRPr lang="zh-CN" altLang="en-US" sz="2800" dirty="0">
                <a:solidFill>
                  <a:srgbClr val="C00000"/>
                </a:solidFill>
                <a:ea typeface="Times New Roman" panose="02020603050405020304" pitchFamily="18" charset="0"/>
              </a:endParaRPr>
            </a:p>
          </p:txBody>
        </p:sp>
      </p:grpSp>
      <p:grpSp>
        <p:nvGrpSpPr>
          <p:cNvPr id="6" name="Group 46"/>
          <p:cNvGrpSpPr/>
          <p:nvPr/>
        </p:nvGrpSpPr>
        <p:grpSpPr>
          <a:xfrm>
            <a:off x="431800" y="3116263"/>
            <a:ext cx="1970088" cy="904875"/>
            <a:chOff x="1200" y="1782"/>
            <a:chExt cx="1241" cy="570"/>
          </a:xfrm>
        </p:grpSpPr>
        <p:sp>
          <p:nvSpPr>
            <p:cNvPr id="33823" name="Line 47"/>
            <p:cNvSpPr/>
            <p:nvPr/>
          </p:nvSpPr>
          <p:spPr>
            <a:xfrm flipH="1" flipV="1">
              <a:off x="1968" y="2064"/>
              <a:ext cx="432" cy="288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824" name="Rectangle 48"/>
            <p:cNvSpPr/>
            <p:nvPr/>
          </p:nvSpPr>
          <p:spPr>
            <a:xfrm>
              <a:off x="1200" y="1782"/>
              <a:ext cx="124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solidFill>
                    <a:srgbClr val="060C12"/>
                  </a:solidFill>
                  <a:cs typeface="Times New Roman" panose="02020603050405020304" pitchFamily="18" charset="0"/>
                </a:rPr>
                <a:t>反向截止区</a:t>
              </a:r>
              <a:endParaRPr lang="zh-CN" altLang="en-US" sz="2800" dirty="0">
                <a:solidFill>
                  <a:srgbClr val="060C12"/>
                </a:solidFill>
                <a:ea typeface="Times New Roman" panose="02020603050405020304" pitchFamily="18" charset="0"/>
              </a:endParaRPr>
            </a:p>
          </p:txBody>
        </p:sp>
      </p:grpSp>
      <p:sp>
        <p:nvSpPr>
          <p:cNvPr id="281652" name="Rectangle 52"/>
          <p:cNvSpPr/>
          <p:nvPr/>
        </p:nvSpPr>
        <p:spPr>
          <a:xfrm>
            <a:off x="1376363" y="4079875"/>
            <a:ext cx="1244600" cy="51911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b="0" i="1" dirty="0">
                <a:solidFill>
                  <a:srgbClr val="060C12"/>
                </a:solidFill>
                <a:cs typeface="Times New Roman" panose="02020603050405020304" pitchFamily="18" charset="0"/>
              </a:rPr>
              <a:t>U</a:t>
            </a:r>
            <a:r>
              <a:rPr lang="zh-CN" altLang="en-US" sz="2800" b="0" baseline="-25000" dirty="0">
                <a:solidFill>
                  <a:srgbClr val="060C12"/>
                </a:solidFill>
                <a:cs typeface="Times New Roman" panose="02020603050405020304" pitchFamily="18" charset="0"/>
              </a:rPr>
              <a:t>（</a:t>
            </a:r>
            <a:r>
              <a:rPr lang="en-US" altLang="zh-CN" sz="2800" b="0" baseline="-25000" dirty="0">
                <a:solidFill>
                  <a:srgbClr val="060C12"/>
                </a:solidFill>
                <a:cs typeface="Times New Roman" panose="02020603050405020304" pitchFamily="18" charset="0"/>
              </a:rPr>
              <a:t>BR</a:t>
            </a:r>
            <a:r>
              <a:rPr lang="zh-CN" altLang="en-US" sz="2800" b="0" baseline="-25000" dirty="0">
                <a:solidFill>
                  <a:srgbClr val="060C12"/>
                </a:solidFill>
                <a:cs typeface="Times New Roman" panose="02020603050405020304" pitchFamily="18" charset="0"/>
              </a:rPr>
              <a:t>）</a:t>
            </a:r>
            <a:endParaRPr lang="zh-CN" altLang="en-US" sz="2800" b="0" baseline="-25000" dirty="0">
              <a:solidFill>
                <a:srgbClr val="060C12"/>
              </a:solidFill>
              <a:ea typeface="Times New Roman" panose="02020603050405020304" pitchFamily="18" charset="0"/>
            </a:endParaRPr>
          </a:p>
        </p:txBody>
      </p:sp>
      <p:sp>
        <p:nvSpPr>
          <p:cNvPr id="68637" name="Line 53"/>
          <p:cNvSpPr/>
          <p:nvPr/>
        </p:nvSpPr>
        <p:spPr>
          <a:xfrm>
            <a:off x="1781175" y="3789363"/>
            <a:ext cx="0" cy="533400"/>
          </a:xfrm>
          <a:prstGeom prst="line">
            <a:avLst/>
          </a:prstGeom>
          <a:ln w="19050" cap="flat" cmpd="sng">
            <a:solidFill>
              <a:srgbClr val="060C12"/>
            </a:solidFill>
            <a:prstDash val="dash"/>
            <a:headEnd type="none" w="med" len="med"/>
            <a:tailEnd type="none" w="med" len="med"/>
          </a:ln>
        </p:spPr>
      </p:sp>
      <p:grpSp>
        <p:nvGrpSpPr>
          <p:cNvPr id="8" name="Group 54"/>
          <p:cNvGrpSpPr/>
          <p:nvPr/>
        </p:nvGrpSpPr>
        <p:grpSpPr>
          <a:xfrm>
            <a:off x="2951163" y="4157663"/>
            <a:ext cx="3035300" cy="936625"/>
            <a:chOff x="3600" y="2640"/>
            <a:chExt cx="1912" cy="787"/>
          </a:xfrm>
        </p:grpSpPr>
        <p:sp>
          <p:nvSpPr>
            <p:cNvPr id="33821" name="Line 55"/>
            <p:cNvSpPr/>
            <p:nvPr/>
          </p:nvSpPr>
          <p:spPr>
            <a:xfrm>
              <a:off x="3600" y="2640"/>
              <a:ext cx="528" cy="528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822" name="Rectangle 56"/>
            <p:cNvSpPr/>
            <p:nvPr/>
          </p:nvSpPr>
          <p:spPr>
            <a:xfrm>
              <a:off x="4046" y="2991"/>
              <a:ext cx="1466" cy="43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solidFill>
                    <a:srgbClr val="C00000"/>
                  </a:solidFill>
                  <a:cs typeface="Times New Roman" panose="02020603050405020304" pitchFamily="18" charset="0"/>
                </a:rPr>
                <a:t>反向饱和电流</a:t>
              </a:r>
              <a:endParaRPr lang="en-US" altLang="zh-CN" sz="2800" dirty="0">
                <a:solidFill>
                  <a:srgbClr val="C00000"/>
                </a:solidFill>
                <a:ea typeface="Times New Roman" panose="02020603050405020304" pitchFamily="18" charset="0"/>
              </a:endParaRPr>
            </a:p>
          </p:txBody>
        </p:sp>
      </p:grpSp>
      <p:grpSp>
        <p:nvGrpSpPr>
          <p:cNvPr id="9" name="Group 57"/>
          <p:cNvGrpSpPr/>
          <p:nvPr/>
        </p:nvGrpSpPr>
        <p:grpSpPr>
          <a:xfrm>
            <a:off x="71438" y="4754563"/>
            <a:ext cx="1970087" cy="957262"/>
            <a:chOff x="939" y="2883"/>
            <a:chExt cx="1241" cy="603"/>
          </a:xfrm>
        </p:grpSpPr>
        <p:sp>
          <p:nvSpPr>
            <p:cNvPr id="33819" name="Line 58"/>
            <p:cNvSpPr/>
            <p:nvPr/>
          </p:nvSpPr>
          <p:spPr>
            <a:xfrm flipH="1">
              <a:off x="1392" y="2883"/>
              <a:ext cx="288" cy="384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820" name="Rectangle 59"/>
            <p:cNvSpPr/>
            <p:nvPr/>
          </p:nvSpPr>
          <p:spPr>
            <a:xfrm>
              <a:off x="939" y="3159"/>
              <a:ext cx="1241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solidFill>
                    <a:srgbClr val="060C12"/>
                  </a:solidFill>
                  <a:cs typeface="Times New Roman" panose="02020603050405020304" pitchFamily="18" charset="0"/>
                </a:rPr>
                <a:t>反向击穿区</a:t>
              </a:r>
              <a:endParaRPr lang="zh-CN" altLang="en-US" sz="2800" dirty="0">
                <a:solidFill>
                  <a:srgbClr val="060C12"/>
                </a:solidFill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281662" name="Object 2"/>
          <p:cNvGraphicFramePr>
            <a:graphicFrameLocks noChangeAspect="1"/>
          </p:cNvGraphicFramePr>
          <p:nvPr/>
        </p:nvGraphicFramePr>
        <p:xfrm>
          <a:off x="5832475" y="1268413"/>
          <a:ext cx="2808288" cy="6683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4" name="" r:id="rId1" imgW="1016000" imgH="241300" progId="Equation.DSMT4">
                  <p:embed/>
                </p:oleObj>
              </mc:Choice>
              <mc:Fallback>
                <p:oleObj name="" r:id="rId1" imgW="1016000" imgH="241300" progId="Equation.DSMT4">
                  <p:embed/>
                  <p:pic>
                    <p:nvPicPr>
                      <p:cNvPr id="0" name="图片 3103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5832475" y="1268413"/>
                        <a:ext cx="2808288" cy="66833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808" name="TextBox 16"/>
          <p:cNvSpPr txBox="1"/>
          <p:nvPr/>
        </p:nvSpPr>
        <p:spPr>
          <a:xfrm>
            <a:off x="534988" y="869950"/>
            <a:ext cx="406082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、二极管的伏安特性</a:t>
            </a:r>
            <a:endParaRPr lang="zh-CN" altLang="en-US" dirty="0">
              <a:solidFill>
                <a:srgbClr val="CC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graphicFrame>
        <p:nvGraphicFramePr>
          <p:cNvPr id="68647" name="Object 39"/>
          <p:cNvGraphicFramePr>
            <a:graphicFrameLocks noChangeAspect="1"/>
          </p:cNvGraphicFramePr>
          <p:nvPr/>
        </p:nvGraphicFramePr>
        <p:xfrm>
          <a:off x="7227888" y="2192338"/>
          <a:ext cx="1711325" cy="5619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5" name="" r:id="rId3" imgW="563245" imgH="148590" progId="Equation.DSMT4">
                  <p:embed/>
                </p:oleObj>
              </mc:Choice>
              <mc:Fallback>
                <p:oleObj name="" r:id="rId3" imgW="563245" imgH="148590" progId="Equation.DSMT4">
                  <p:embed/>
                  <p:pic>
                    <p:nvPicPr>
                      <p:cNvPr id="0" name="图片 3104"/>
                      <p:cNvPicPr/>
                      <p:nvPr/>
                    </p:nvPicPr>
                    <p:blipFill>
                      <a:blip r:embed="rId4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7227888" y="2192338"/>
                        <a:ext cx="1711325" cy="5619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8648" name="Object 40"/>
          <p:cNvGraphicFramePr>
            <a:graphicFrameLocks noChangeAspect="1"/>
          </p:cNvGraphicFramePr>
          <p:nvPr/>
        </p:nvGraphicFramePr>
        <p:xfrm>
          <a:off x="6237288" y="3608388"/>
          <a:ext cx="2906712" cy="10556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6" name="" r:id="rId5" imgW="988695" imgH="326390" progId="Equation.DSMT4">
                  <p:embed/>
                </p:oleObj>
              </mc:Choice>
              <mc:Fallback>
                <p:oleObj name="" r:id="rId5" imgW="988695" imgH="326390" progId="Equation.DSMT4">
                  <p:embed/>
                  <p:pic>
                    <p:nvPicPr>
                      <p:cNvPr id="0" name="图片 3105"/>
                      <p:cNvPicPr/>
                      <p:nvPr/>
                    </p:nvPicPr>
                    <p:blipFill>
                      <a:blip r:embed="rId6">
                        <a:biLevel thresh="50000"/>
                        <a:grayscl/>
                      </a:blip>
                      <a:stretch>
                        <a:fillRect/>
                      </a:stretch>
                    </p:blipFill>
                    <p:spPr>
                      <a:xfrm>
                        <a:off x="6237288" y="3608388"/>
                        <a:ext cx="2906712" cy="1055687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54"/>
          <p:cNvGrpSpPr/>
          <p:nvPr/>
        </p:nvGrpSpPr>
        <p:grpSpPr>
          <a:xfrm>
            <a:off x="2322513" y="4557713"/>
            <a:ext cx="3035300" cy="1076325"/>
            <a:chOff x="3600" y="2640"/>
            <a:chExt cx="1912" cy="678"/>
          </a:xfrm>
        </p:grpSpPr>
        <p:sp>
          <p:nvSpPr>
            <p:cNvPr id="33817" name="Line 55"/>
            <p:cNvSpPr/>
            <p:nvPr/>
          </p:nvSpPr>
          <p:spPr>
            <a:xfrm>
              <a:off x="3600" y="2640"/>
              <a:ext cx="528" cy="528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3818" name="Rectangle 56"/>
            <p:cNvSpPr/>
            <p:nvPr/>
          </p:nvSpPr>
          <p:spPr>
            <a:xfrm>
              <a:off x="4046" y="2991"/>
              <a:ext cx="1466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800" dirty="0">
                  <a:solidFill>
                    <a:srgbClr val="C00000"/>
                  </a:solidFill>
                  <a:cs typeface="Times New Roman" panose="02020603050405020304" pitchFamily="18" charset="0"/>
                </a:rPr>
                <a:t>反向击穿电压</a:t>
              </a:r>
              <a:endParaRPr lang="en-US" altLang="zh-CN" sz="2800" dirty="0">
                <a:solidFill>
                  <a:srgbClr val="C00000"/>
                </a:solidFill>
                <a:ea typeface="Times New Roman" panose="02020603050405020304" pitchFamily="18" charset="0"/>
              </a:endParaRPr>
            </a:p>
          </p:txBody>
        </p:sp>
      </p:grpSp>
      <p:sp>
        <p:nvSpPr>
          <p:cNvPr id="7" name="Rectangle 37"/>
          <p:cNvSpPr/>
          <p:nvPr/>
        </p:nvSpPr>
        <p:spPr>
          <a:xfrm>
            <a:off x="2616200" y="3944938"/>
            <a:ext cx="438150" cy="519112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sz="2800" b="0" i="1" dirty="0">
                <a:solidFill>
                  <a:srgbClr val="060C12"/>
                </a:solidFill>
                <a:cs typeface="Times New Roman" panose="02020603050405020304" pitchFamily="18" charset="0"/>
              </a:rPr>
              <a:t>I</a:t>
            </a:r>
            <a:r>
              <a:rPr lang="en-US" altLang="zh-CN" sz="2800" b="0" baseline="-25000" dirty="0">
                <a:solidFill>
                  <a:srgbClr val="060C12"/>
                </a:solidFill>
                <a:cs typeface="Times New Roman" panose="02020603050405020304" pitchFamily="18" charset="0"/>
              </a:rPr>
              <a:t>S</a:t>
            </a:r>
            <a:endParaRPr lang="en-US" altLang="zh-CN" sz="2800" b="0" baseline="-25000" dirty="0">
              <a:solidFill>
                <a:srgbClr val="060C12"/>
              </a:solidFill>
              <a:ea typeface="Times New Roman" panose="02020603050405020304" pitchFamily="18" charset="0"/>
            </a:endParaRPr>
          </a:p>
        </p:txBody>
      </p:sp>
      <p:grpSp>
        <p:nvGrpSpPr>
          <p:cNvPr id="68657" name="Group 49"/>
          <p:cNvGrpSpPr/>
          <p:nvPr/>
        </p:nvGrpSpPr>
        <p:grpSpPr>
          <a:xfrm>
            <a:off x="2592388" y="3608388"/>
            <a:ext cx="0" cy="708025"/>
            <a:chOff x="1774" y="2273"/>
            <a:chExt cx="0" cy="446"/>
          </a:xfrm>
        </p:grpSpPr>
        <p:sp>
          <p:nvSpPr>
            <p:cNvPr id="33815" name="Line 47"/>
            <p:cNvSpPr/>
            <p:nvPr/>
          </p:nvSpPr>
          <p:spPr>
            <a:xfrm rot="5400000">
              <a:off x="1675" y="2372"/>
              <a:ext cx="198" cy="0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3816" name="Line 48"/>
            <p:cNvSpPr/>
            <p:nvPr/>
          </p:nvSpPr>
          <p:spPr>
            <a:xfrm rot="-5400000">
              <a:off x="1675" y="2620"/>
              <a:ext cx="198" cy="0"/>
            </a:xfrm>
            <a:prstGeom prst="line">
              <a:avLst/>
            </a:prstGeom>
            <a:ln w="28575" cap="flat" cmpd="sng">
              <a:solidFill>
                <a:srgbClr val="0000FF"/>
              </a:solidFill>
              <a:prstDash val="solid"/>
              <a:headEnd type="none" w="med" len="med"/>
              <a:tailEnd type="triangle" w="med" len="med"/>
            </a:ln>
          </p:spPr>
        </p:sp>
      </p:grpSp>
      <p:sp>
        <p:nvSpPr>
          <p:cNvPr id="33814" name="Rectangle 14"/>
          <p:cNvSpPr/>
          <p:nvPr/>
        </p:nvSpPr>
        <p:spPr>
          <a:xfrm>
            <a:off x="1462088" y="0"/>
            <a:ext cx="6254750" cy="6842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1" indent="0" eaLnBrk="1" fontAlgn="ctr" hangingPunct="1">
              <a:spcBef>
                <a:spcPct val="0"/>
              </a:spcBef>
              <a:buSzPct val="80000"/>
              <a:buFontTx/>
              <a:buNone/>
            </a:pPr>
            <a:r>
              <a:rPr lang="zh-CN" altLang="en-US" sz="4400" dirty="0">
                <a:solidFill>
                  <a:srgbClr val="FFFF00"/>
                </a:solidFill>
                <a:cs typeface="Times New Roman" panose="02020603050405020304" pitchFamily="18" charset="0"/>
              </a:rPr>
              <a:t>一、二极管的伏安特性</a:t>
            </a:r>
            <a:endParaRPr lang="en-US" altLang="zh-CN" sz="44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337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86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86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686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81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000"/>
                            </p:stCondLst>
                            <p:childTnLst>
                              <p:par>
                                <p:cTn id="4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686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"/>
                            </p:stCondLst>
                            <p:childTnLst>
                              <p:par>
                                <p:cTn id="5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5" dur="500"/>
                                        <p:tgtEl>
                                          <p:spTgt spid="686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"/>
                            </p:stCondLst>
                            <p:childTnLst>
                              <p:par>
                                <p:cTn id="6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2816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0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2816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686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00"/>
                            </p:stCondLst>
                            <p:childTnLst>
                              <p:par>
                                <p:cTn id="84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6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6" dur="500"/>
                                        <p:tgtEl>
                                          <p:spTgt spid="686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37" grpId="0"/>
      <p:bldP spid="281652" grpId="0"/>
      <p:bldP spid="7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34818" name="Group 2"/>
          <p:cNvGrpSpPr/>
          <p:nvPr/>
        </p:nvGrpSpPr>
        <p:grpSpPr>
          <a:xfrm>
            <a:off x="496888" y="1762125"/>
            <a:ext cx="4071937" cy="4376738"/>
            <a:chOff x="1851" y="891"/>
            <a:chExt cx="2565" cy="2757"/>
          </a:xfrm>
        </p:grpSpPr>
        <p:sp>
          <p:nvSpPr>
            <p:cNvPr id="34841" name="Line 3"/>
            <p:cNvSpPr/>
            <p:nvPr/>
          </p:nvSpPr>
          <p:spPr>
            <a:xfrm>
              <a:off x="1851" y="2400"/>
              <a:ext cx="2304" cy="0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4842" name="Line 4"/>
            <p:cNvSpPr/>
            <p:nvPr/>
          </p:nvSpPr>
          <p:spPr>
            <a:xfrm flipV="1">
              <a:off x="2907" y="1008"/>
              <a:ext cx="0" cy="2640"/>
            </a:xfrm>
            <a:prstGeom prst="line">
              <a:avLst/>
            </a:prstGeom>
            <a:ln w="19050" cap="flat" cmpd="sng">
              <a:solidFill>
                <a:srgbClr val="060C12"/>
              </a:solidFill>
              <a:prstDash val="solid"/>
              <a:headEnd type="none" w="med" len="med"/>
              <a:tailEnd type="triangle" w="med" len="med"/>
            </a:ln>
          </p:spPr>
        </p:sp>
        <p:sp>
          <p:nvSpPr>
            <p:cNvPr id="34843" name="Text Box 5"/>
            <p:cNvSpPr txBox="1"/>
            <p:nvPr/>
          </p:nvSpPr>
          <p:spPr>
            <a:xfrm>
              <a:off x="3888" y="2400"/>
              <a:ext cx="528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 dirty="0">
                  <a:solidFill>
                    <a:srgbClr val="060C12"/>
                  </a:solidFill>
                  <a:cs typeface="Times New Roman" panose="02020603050405020304" pitchFamily="18" charset="0"/>
                </a:rPr>
                <a:t>  u</a:t>
              </a:r>
              <a:endParaRPr lang="en-US" altLang="zh-CN" sz="2800" dirty="0">
                <a:solidFill>
                  <a:srgbClr val="060C12"/>
                </a:solidFill>
                <a:ea typeface="Times New Roman" panose="02020603050405020304" pitchFamily="18" charset="0"/>
              </a:endParaRPr>
            </a:p>
          </p:txBody>
        </p:sp>
        <p:sp>
          <p:nvSpPr>
            <p:cNvPr id="34844" name="Text Box 6"/>
            <p:cNvSpPr txBox="1"/>
            <p:nvPr/>
          </p:nvSpPr>
          <p:spPr>
            <a:xfrm>
              <a:off x="2286" y="891"/>
              <a:ext cx="720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i="1" dirty="0">
                  <a:solidFill>
                    <a:srgbClr val="060C12"/>
                  </a:solidFill>
                  <a:cs typeface="Times New Roman" panose="02020603050405020304" pitchFamily="18" charset="0"/>
                </a:rPr>
                <a:t>      i</a:t>
              </a:r>
              <a:endParaRPr lang="en-US" altLang="zh-CN" sz="2800" dirty="0">
                <a:solidFill>
                  <a:srgbClr val="060C12"/>
                </a:solidFill>
                <a:ea typeface="Times New Roman" panose="02020603050405020304" pitchFamily="18" charset="0"/>
              </a:endParaRPr>
            </a:p>
          </p:txBody>
        </p:sp>
      </p:grpSp>
      <p:sp>
        <p:nvSpPr>
          <p:cNvPr id="34819" name="Arc 7"/>
          <p:cNvSpPr/>
          <p:nvPr/>
        </p:nvSpPr>
        <p:spPr>
          <a:xfrm flipV="1">
            <a:off x="2782888" y="2100263"/>
            <a:ext cx="762000" cy="20574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rgbClr val="060C1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4820" name="Arc 8"/>
          <p:cNvSpPr/>
          <p:nvPr/>
        </p:nvSpPr>
        <p:spPr>
          <a:xfrm flipH="1">
            <a:off x="725488" y="4251325"/>
            <a:ext cx="1447800" cy="762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rgbClr val="060C1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4821" name="Arc 9"/>
          <p:cNvSpPr/>
          <p:nvPr/>
        </p:nvSpPr>
        <p:spPr>
          <a:xfrm flipH="1">
            <a:off x="358775" y="4316413"/>
            <a:ext cx="381000" cy="16764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rgbClr val="060C12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4822" name="Arc 10"/>
          <p:cNvSpPr/>
          <p:nvPr/>
        </p:nvSpPr>
        <p:spPr>
          <a:xfrm flipV="1">
            <a:off x="2568575" y="2100263"/>
            <a:ext cx="762000" cy="20574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273419" name="Arc 11"/>
          <p:cNvSpPr/>
          <p:nvPr/>
        </p:nvSpPr>
        <p:spPr>
          <a:xfrm flipH="1">
            <a:off x="725488" y="4314825"/>
            <a:ext cx="1447800" cy="762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rgbClr val="FF3300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4824" name="Arc 12"/>
          <p:cNvSpPr/>
          <p:nvPr/>
        </p:nvSpPr>
        <p:spPr>
          <a:xfrm flipV="1">
            <a:off x="3044825" y="2109788"/>
            <a:ext cx="762000" cy="20574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chemeClr val="hlink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92173" name="Arc 13"/>
          <p:cNvSpPr/>
          <p:nvPr/>
        </p:nvSpPr>
        <p:spPr>
          <a:xfrm flipH="1">
            <a:off x="720725" y="4181475"/>
            <a:ext cx="1447800" cy="76200"/>
          </a:xfrm>
          <a:custGeom>
            <a:avLst/>
            <a:gdLst>
              <a:gd name="txL" fmla="*/ 0 w 21600"/>
              <a:gd name="txT" fmla="*/ 0 h 21600"/>
              <a:gd name="txR" fmla="*/ 21600 w 21600"/>
              <a:gd name="txB" fmla="*/ 21600 h 21600"/>
            </a:gdLst>
            <a:ahLst/>
            <a:cxnLst>
              <a:cxn ang="0">
                <a:pos x="0" y="0"/>
              </a:cxn>
              <a:cxn ang="0">
                <a:pos x="2147483647" y="2147483647"/>
              </a:cxn>
              <a:cxn ang="0">
                <a:pos x="0" y="2147483647"/>
              </a:cxn>
            </a:cxnLst>
            <a:rect l="txL" t="txT" r="txR" b="txB"/>
            <a:pathLst>
              <a:path w="21600" h="21600" fill="none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lnTo>
                  <a:pt x="-1" y="0"/>
                </a:lnTo>
                <a:close/>
              </a:path>
            </a:pathLst>
          </a:custGeom>
          <a:noFill/>
          <a:ln w="38100" cap="flat" cmpd="sng">
            <a:solidFill>
              <a:schemeClr val="hlink">
                <a:alpha val="100000"/>
              </a:schemeClr>
            </a:solidFill>
            <a:prstDash val="solid"/>
            <a:round/>
            <a:headEnd type="none" w="med" len="med"/>
            <a:tailEnd type="none" w="med" len="med"/>
          </a:ln>
        </p:spPr>
        <p:txBody>
          <a:bodyPr/>
          <a:p>
            <a:endParaRPr lang="zh-CN" altLang="en-US"/>
          </a:p>
        </p:txBody>
      </p:sp>
      <p:sp>
        <p:nvSpPr>
          <p:cNvPr id="34826" name="TextBox 16"/>
          <p:cNvSpPr txBox="1"/>
          <p:nvPr/>
        </p:nvSpPr>
        <p:spPr>
          <a:xfrm>
            <a:off x="534988" y="869950"/>
            <a:ext cx="4060825" cy="57943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hangingPunct="1">
              <a:spcBef>
                <a:spcPct val="0"/>
              </a:spcBef>
              <a:buFontTx/>
              <a:buNone/>
            </a:pPr>
            <a:r>
              <a:rPr lang="en-US" altLang="zh-CN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3</a:t>
            </a:r>
            <a:r>
              <a:rPr lang="zh-CN" altLang="en-US" dirty="0">
                <a:solidFill>
                  <a:srgbClr val="CC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、二极管的温度特性</a:t>
            </a:r>
            <a:endParaRPr lang="zh-CN" altLang="en-US" dirty="0">
              <a:solidFill>
                <a:srgbClr val="CC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sp>
        <p:nvSpPr>
          <p:cNvPr id="34827" name="Line 17"/>
          <p:cNvSpPr/>
          <p:nvPr/>
        </p:nvSpPr>
        <p:spPr>
          <a:xfrm>
            <a:off x="-198437" y="4241800"/>
            <a:ext cx="0" cy="0"/>
          </a:xfrm>
          <a:prstGeom prst="line">
            <a:avLst/>
          </a:prstGeom>
          <a:ln w="38100" cap="flat" cmpd="sng">
            <a:solidFill>
              <a:srgbClr val="FFFF99"/>
            </a:solidFill>
            <a:prstDash val="solid"/>
            <a:headEnd type="none" w="med" len="med"/>
            <a:tailEnd type="none" w="med" len="med"/>
          </a:ln>
        </p:spPr>
      </p:sp>
      <p:sp>
        <p:nvSpPr>
          <p:cNvPr id="92205" name="Text Box 27"/>
          <p:cNvSpPr txBox="1"/>
          <p:nvPr/>
        </p:nvSpPr>
        <p:spPr>
          <a:xfrm>
            <a:off x="2276475" y="4824413"/>
            <a:ext cx="3105150" cy="9461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0" indent="0" eaLnBrk="1" fontAlgn="ctr" hangingPunct="1">
              <a:spcBef>
                <a:spcPct val="50000"/>
              </a:spcBef>
              <a:buFont typeface="Arial" panose="020B0604020202020204" pitchFamily="34" charset="0"/>
              <a:buNone/>
            </a:pP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温度每升高</a:t>
            </a:r>
            <a:r>
              <a:rPr lang="en-US" altLang="zh-CN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10℃</a:t>
            </a: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，反向电流增大</a:t>
            </a:r>
            <a:r>
              <a:rPr lang="en-US" altLang="zh-CN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rgbClr val="990000"/>
                </a:solidFill>
                <a:latin typeface="宋体" panose="02010600030101010101" pitchFamily="2" charset="-122"/>
                <a:cs typeface="Times New Roman" panose="02020603050405020304" pitchFamily="18" charset="0"/>
              </a:rPr>
              <a:t>倍。</a:t>
            </a:r>
            <a:endParaRPr lang="zh-CN" altLang="en-US" sz="2800" dirty="0">
              <a:solidFill>
                <a:srgbClr val="990000"/>
              </a:solidFill>
              <a:latin typeface="宋体" panose="02010600030101010101" pitchFamily="2" charset="-122"/>
              <a:ea typeface="Times New Roman" panose="02020603050405020304" pitchFamily="18" charset="0"/>
            </a:endParaRPr>
          </a:p>
        </p:txBody>
      </p:sp>
      <p:grpSp>
        <p:nvGrpSpPr>
          <p:cNvPr id="92224" name="Group 64"/>
          <p:cNvGrpSpPr/>
          <p:nvPr/>
        </p:nvGrpSpPr>
        <p:grpSpPr>
          <a:xfrm>
            <a:off x="5111750" y="1493838"/>
            <a:ext cx="3825875" cy="2654300"/>
            <a:chOff x="3192" y="941"/>
            <a:chExt cx="2410" cy="1672"/>
          </a:xfrm>
        </p:grpSpPr>
        <p:sp>
          <p:nvSpPr>
            <p:cNvPr id="34838" name="Text Box 2"/>
            <p:cNvSpPr txBox="1"/>
            <p:nvPr/>
          </p:nvSpPr>
          <p:spPr>
            <a:xfrm>
              <a:off x="3192" y="941"/>
              <a:ext cx="2410" cy="167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50000"/>
                </a:spcBef>
                <a:buFontTx/>
                <a:buNone/>
              </a:pPr>
              <a:r>
                <a:rPr lang="en-US" altLang="zh-CN" sz="2800" dirty="0">
                  <a:solidFill>
                    <a:srgbClr val="99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【</a:t>
              </a:r>
              <a:r>
                <a:rPr lang="zh-CN" altLang="en-US" sz="2800" dirty="0">
                  <a:solidFill>
                    <a:srgbClr val="99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例</a:t>
              </a:r>
              <a:r>
                <a:rPr lang="en-US" altLang="zh-CN" sz="2800" dirty="0">
                  <a:solidFill>
                    <a:srgbClr val="99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1</a:t>
              </a:r>
              <a:r>
                <a:rPr lang="zh-CN" altLang="en-US" sz="2800" dirty="0">
                  <a:solidFill>
                    <a:srgbClr val="99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－</a:t>
              </a:r>
              <a:r>
                <a:rPr lang="en-US" altLang="zh-CN" sz="2800" dirty="0">
                  <a:solidFill>
                    <a:srgbClr val="990000"/>
                  </a:solidFill>
                  <a:latin typeface="宋体" panose="02010600030101010101" pitchFamily="2" charset="-122"/>
                  <a:cs typeface="Times New Roman" panose="02020603050405020304" pitchFamily="18" charset="0"/>
                </a:rPr>
                <a:t>1】</a:t>
              </a:r>
              <a:r>
                <a:rPr lang="zh-CN" altLang="en-US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已知温度为</a:t>
              </a:r>
              <a:r>
                <a:rPr lang="en-US" altLang="zh-CN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15℃</a:t>
              </a:r>
              <a:r>
                <a:rPr lang="zh-CN" altLang="en-US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时，</a:t>
              </a:r>
              <a:r>
                <a:rPr lang="en-US" altLang="zh-CN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PN</a:t>
              </a:r>
              <a:r>
                <a:rPr lang="zh-CN" altLang="en-US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结的反向饱和电流         。试求当温度为</a:t>
              </a:r>
              <a:r>
                <a:rPr lang="en-US" altLang="zh-CN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35℃</a:t>
              </a:r>
              <a:r>
                <a:rPr lang="zh-CN" altLang="en-US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时，该</a:t>
              </a:r>
              <a:r>
                <a:rPr lang="en-US" altLang="zh-CN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PN</a:t>
              </a:r>
              <a:r>
                <a:rPr lang="zh-CN" altLang="en-US" sz="2800" dirty="0">
                  <a:latin typeface="宋体" panose="02010600030101010101" pitchFamily="2" charset="-122"/>
                  <a:cs typeface="Times New Roman" panose="02020603050405020304" pitchFamily="18" charset="0"/>
                </a:rPr>
                <a:t>结的反向饱和电流 大约为多大？</a:t>
              </a:r>
              <a:endParaRPr lang="zh-CN" altLang="en-US" sz="2800" dirty="0">
                <a:latin typeface="宋体" panose="02010600030101010101" pitchFamily="2" charset="-122"/>
                <a:ea typeface="Times New Roman" panose="02020603050405020304" pitchFamily="18" charset="0"/>
              </a:endParaRPr>
            </a:p>
          </p:txBody>
        </p:sp>
        <p:graphicFrame>
          <p:nvGraphicFramePr>
            <p:cNvPr id="34839" name="Object 51"/>
            <p:cNvGraphicFramePr>
              <a:graphicFrameLocks noChangeAspect="1"/>
            </p:cNvGraphicFramePr>
            <p:nvPr/>
          </p:nvGraphicFramePr>
          <p:xfrm>
            <a:off x="3911" y="1515"/>
            <a:ext cx="957" cy="2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8" name="" r:id="rId1" imgW="609600" imgH="190500" progId="Equation.DSMT4">
                    <p:embed/>
                  </p:oleObj>
                </mc:Choice>
                <mc:Fallback>
                  <p:oleObj name="" r:id="rId1" imgW="609600" imgH="190500" progId="Equation.DSMT4">
                    <p:embed/>
                    <p:pic>
                      <p:nvPicPr>
                        <p:cNvPr id="0" name="图片 3107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3911" y="1515"/>
                          <a:ext cx="957" cy="299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34840" name="Object 53"/>
            <p:cNvGraphicFramePr>
              <a:graphicFrameLocks noChangeAspect="1"/>
            </p:cNvGraphicFramePr>
            <p:nvPr/>
          </p:nvGraphicFramePr>
          <p:xfrm>
            <a:off x="5259" y="2018"/>
            <a:ext cx="261" cy="36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07" name="" r:id="rId3" imgW="165100" imgH="228600" progId="Equation.DSMT4">
                    <p:embed/>
                  </p:oleObj>
                </mc:Choice>
                <mc:Fallback>
                  <p:oleObj name="" r:id="rId3" imgW="165100" imgH="228600" progId="Equation.DSMT4">
                    <p:embed/>
                    <p:pic>
                      <p:nvPicPr>
                        <p:cNvPr id="0" name="图片 3106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5259" y="2018"/>
                          <a:ext cx="261" cy="361"/>
                        </a:xfrm>
                        <a:prstGeom prst="rect">
                          <a:avLst/>
                        </a:prstGeom>
                        <a:noFill/>
                        <a:ln w="38100">
                          <a:noFill/>
                          <a:miter/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92221" name="Group 61"/>
          <p:cNvGrpSpPr/>
          <p:nvPr/>
        </p:nvGrpSpPr>
        <p:grpSpPr>
          <a:xfrm>
            <a:off x="2366963" y="1538288"/>
            <a:ext cx="1409700" cy="990600"/>
            <a:chOff x="1491" y="969"/>
            <a:chExt cx="888" cy="624"/>
          </a:xfrm>
        </p:grpSpPr>
        <p:sp>
          <p:nvSpPr>
            <p:cNvPr id="34836" name="Line 58"/>
            <p:cNvSpPr/>
            <p:nvPr/>
          </p:nvSpPr>
          <p:spPr>
            <a:xfrm>
              <a:off x="1916" y="1253"/>
              <a:ext cx="114" cy="340"/>
            </a:xfrm>
            <a:prstGeom prst="line">
              <a:avLst/>
            </a:prstGeom>
            <a:ln w="1905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37" name="Rectangle 59"/>
            <p:cNvSpPr/>
            <p:nvPr/>
          </p:nvSpPr>
          <p:spPr>
            <a:xfrm>
              <a:off x="1491" y="969"/>
              <a:ext cx="88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solidFill>
                    <a:srgbClr val="FF0000"/>
                  </a:solidFill>
                  <a:cs typeface="Times New Roman" panose="02020603050405020304" pitchFamily="18" charset="0"/>
                </a:rPr>
                <a:t>温度升高</a:t>
              </a:r>
              <a:endParaRPr lang="zh-CN" altLang="en-US" sz="2400" dirty="0">
                <a:solidFill>
                  <a:srgbClr val="FF0000"/>
                </a:solidFill>
                <a:ea typeface="Times New Roman" panose="02020603050405020304" pitchFamily="18" charset="0"/>
              </a:endParaRPr>
            </a:p>
          </p:txBody>
        </p:sp>
      </p:grpSp>
      <p:grpSp>
        <p:nvGrpSpPr>
          <p:cNvPr id="92225" name="Group 65"/>
          <p:cNvGrpSpPr/>
          <p:nvPr/>
        </p:nvGrpSpPr>
        <p:grpSpPr>
          <a:xfrm>
            <a:off x="3556000" y="3068638"/>
            <a:ext cx="1409700" cy="952500"/>
            <a:chOff x="2240" y="1933"/>
            <a:chExt cx="888" cy="600"/>
          </a:xfrm>
        </p:grpSpPr>
        <p:sp>
          <p:nvSpPr>
            <p:cNvPr id="34834" name="Line 58"/>
            <p:cNvSpPr/>
            <p:nvPr/>
          </p:nvSpPr>
          <p:spPr>
            <a:xfrm>
              <a:off x="2370" y="1933"/>
              <a:ext cx="114" cy="340"/>
            </a:xfrm>
            <a:prstGeom prst="line">
              <a:avLst/>
            </a:prstGeom>
            <a:ln w="19050" cap="flat" cmpd="sng">
              <a:solidFill>
                <a:schemeClr val="hlink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34835" name="Rectangle 59"/>
            <p:cNvSpPr/>
            <p:nvPr/>
          </p:nvSpPr>
          <p:spPr>
            <a:xfrm>
              <a:off x="2240" y="2245"/>
              <a:ext cx="88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none">
              <a:spAutoFit/>
            </a:bodyPr>
            <a:lstStyle>
              <a:lvl1pPr marL="342900" indent="-3429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3200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1pPr>
              <a:lvl2pPr marL="742950" indent="-28575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50000"/>
                <a:buFont typeface="Wingdings 2" panose="05020102010507070707" pitchFamily="18" charset="2"/>
                <a:buChar char=""/>
                <a:defRPr sz="28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2pPr>
              <a:lvl3pPr marL="11430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4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3pPr>
              <a:lvl4pPr marL="16002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SzPct val="60000"/>
                <a:buFont typeface="Wingdings 2" panose="05020102010507070707" pitchFamily="18" charset="2"/>
                <a:buChar char="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4pPr>
              <a:lvl5pPr marL="2057400" indent="-228600" algn="l" rtl="0" eaLnBrk="0" fontAlgn="base" hangingPunct="0">
                <a:spcBef>
                  <a:spcPct val="20000"/>
                </a:spcBef>
                <a:spcAft>
                  <a:spcPct val="0"/>
                </a:spcAft>
                <a:buFont typeface="Wingdings" panose="05000000000000000000" pitchFamily="2" charset="2"/>
                <a:buChar char="§"/>
                <a:defRPr sz="2000" b="1">
                  <a:solidFill>
                    <a:schemeClr val="tx2"/>
                  </a:solidFill>
                  <a:latin typeface="+mn-lt"/>
                  <a:ea typeface="+mn-ea"/>
                  <a:cs typeface="宋体" panose="02010600030101010101" pitchFamily="2" charset="-122"/>
                </a:defRPr>
              </a:lvl5pPr>
            </a:lstStyle>
            <a:p>
              <a:pPr marL="0" lvl="0" indent="0" eaLnBrk="1" hangingPunct="1">
                <a:spcBef>
                  <a:spcPct val="0"/>
                </a:spcBef>
                <a:buFontTx/>
                <a:buNone/>
              </a:pPr>
              <a:r>
                <a:rPr lang="zh-CN" altLang="en-US" sz="2400" dirty="0">
                  <a:solidFill>
                    <a:schemeClr val="hlink"/>
                  </a:solidFill>
                  <a:cs typeface="Times New Roman" panose="02020603050405020304" pitchFamily="18" charset="0"/>
                </a:rPr>
                <a:t>温度降低</a:t>
              </a:r>
              <a:endParaRPr lang="zh-CN" altLang="en-US" sz="2400" dirty="0">
                <a:solidFill>
                  <a:schemeClr val="hlink"/>
                </a:solidFill>
                <a:ea typeface="Times New Roman" panose="02020603050405020304" pitchFamily="18" charset="0"/>
              </a:endParaRPr>
            </a:p>
          </p:txBody>
        </p:sp>
      </p:grpSp>
      <p:graphicFrame>
        <p:nvGraphicFramePr>
          <p:cNvPr id="92222" name="Object 62"/>
          <p:cNvGraphicFramePr>
            <a:graphicFrameLocks noChangeAspect="1"/>
          </p:cNvGraphicFramePr>
          <p:nvPr/>
        </p:nvGraphicFramePr>
        <p:xfrm>
          <a:off x="5381625" y="4238625"/>
          <a:ext cx="3559175" cy="857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109" name="" r:id="rId5" imgW="1435100" imgH="342900" progId="Equation.DSMT4">
                  <p:embed/>
                </p:oleObj>
              </mc:Choice>
              <mc:Fallback>
                <p:oleObj name="" r:id="rId5" imgW="1435100" imgH="342900" progId="Equation.DSMT4">
                  <p:embed/>
                  <p:pic>
                    <p:nvPicPr>
                      <p:cNvPr id="0" name="图片 310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5381625" y="4238625"/>
                        <a:ext cx="3559175" cy="857250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833" name="Rectangle 14"/>
          <p:cNvSpPr/>
          <p:nvPr/>
        </p:nvSpPr>
        <p:spPr>
          <a:xfrm>
            <a:off x="1462088" y="0"/>
            <a:ext cx="6254750" cy="684213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3200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SzPct val="50000"/>
              <a:buFont typeface="Wingdings 2" panose="05020102010507070707" pitchFamily="18" charset="2"/>
              <a:buChar char=""/>
              <a:defRPr sz="28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4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SzPct val="60000"/>
              <a:buFont typeface="Wingdings 2" panose="05020102010507070707" pitchFamily="18" charset="2"/>
              <a:buChar char="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anose="05000000000000000000" pitchFamily="2" charset="2"/>
              <a:buChar char="§"/>
              <a:defRPr sz="2000" b="1">
                <a:solidFill>
                  <a:schemeClr val="tx2"/>
                </a:solidFill>
                <a:latin typeface="+mn-lt"/>
                <a:ea typeface="+mn-ea"/>
                <a:cs typeface="宋体" panose="02010600030101010101" pitchFamily="2" charset="-122"/>
              </a:defRPr>
            </a:lvl5pPr>
          </a:lstStyle>
          <a:p>
            <a:pPr marL="0" lvl="1" indent="0" eaLnBrk="1" fontAlgn="ctr" hangingPunct="1">
              <a:spcBef>
                <a:spcPct val="0"/>
              </a:spcBef>
              <a:buSzPct val="80000"/>
              <a:buFontTx/>
              <a:buNone/>
            </a:pPr>
            <a:r>
              <a:rPr lang="zh-CN" altLang="en-US" sz="4400" dirty="0">
                <a:solidFill>
                  <a:srgbClr val="FFFF00"/>
                </a:solidFill>
                <a:cs typeface="Times New Roman" panose="02020603050405020304" pitchFamily="18" charset="0"/>
              </a:rPr>
              <a:t>一、二极管的伏安特性</a:t>
            </a:r>
            <a:endParaRPr lang="en-US" altLang="zh-CN" sz="4400" dirty="0">
              <a:solidFill>
                <a:srgbClr val="FFFF00"/>
              </a:solidFill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92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348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" dur="500"/>
                                        <p:tgtEl>
                                          <p:spTgt spid="2734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2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348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"/>
                            </p:stCondLst>
                            <p:childTnLst>
                              <p:par>
                                <p:cTn id="24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92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922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92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2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05" grpId="0"/>
    </p:bldLst>
  </p:timing>
</p:sld>
</file>

<file path=ppt/tags/tag1.xml><?xml version="1.0" encoding="utf-8"?>
<p:tagLst xmlns:p="http://schemas.openxmlformats.org/presentationml/2006/main">
  <p:tag name="COMMONDATA" val="eyJoZGlkIjoiOTQ5Nzk5ZGE3NTUzM2U0NmQ1MWIxM2JkNTU1ZjM2NDcifQ=="/>
</p:tagLst>
</file>

<file path=ppt/theme/theme1.xml><?xml version="1.0" encoding="utf-8"?>
<a:theme xmlns:a="http://schemas.openxmlformats.org/drawingml/2006/main" name="1_Reports">
  <a:themeElements>
    <a:clrScheme name="自定义 1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2D6BC7"/>
      </a:accent1>
      <a:accent2>
        <a:srgbClr val="FF9900"/>
      </a:accent2>
      <a:accent3>
        <a:srgbClr val="FFFFFF"/>
      </a:accent3>
      <a:accent4>
        <a:srgbClr val="000000"/>
      </a:accent4>
      <a:accent5>
        <a:srgbClr val="ADBAE0"/>
      </a:accent5>
      <a:accent6>
        <a:srgbClr val="E78A00"/>
      </a:accent6>
      <a:hlink>
        <a:srgbClr val="9999FF"/>
      </a:hlink>
      <a:folHlink>
        <a:srgbClr val="969696"/>
      </a:folHlink>
    </a:clrScheme>
    <a:fontScheme name="1_Reports">
      <a:majorFont>
        <a:latin typeface="Times New Roman"/>
        <a:ea typeface="宋体"/>
        <a:cs typeface=""/>
      </a:majorFont>
      <a:minorFont>
        <a:latin typeface="Times New Roman"/>
        <a:ea typeface="宋体"/>
        <a:cs typeface="Times New Roma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ctr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宋体" panose="02010600030101010101" pitchFamily="2" charset="-122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9525" cap="flat" cmpd="sng" algn="ctr">
          <a:noFill/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ctr" anchorCtr="0" compatLnSpc="1"/>
      <a:lstStyle>
        <a:defPPr marL="0" marR="0" indent="0" algn="ctr" defTabSz="914400" rtl="0" eaLnBrk="1" fontAlgn="ctr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zh-CN" altLang="en-US" sz="4000" b="0" i="0" u="none" strike="noStrike" cap="none" normalizeH="0" baseline="0" smtClean="0">
            <a:ln>
              <a:noFill/>
            </a:ln>
            <a:solidFill>
              <a:schemeClr val="tx2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Arial" panose="020B0604020202020204" pitchFamily="34" charset="0"/>
            <a:ea typeface="宋体" panose="02010600030101010101" pitchFamily="2" charset="-122"/>
          </a:defRPr>
        </a:defPPr>
      </a:lstStyle>
    </a:lnDef>
  </a:objectDefaults>
  <a:extraClrSchemeLst>
    <a:extraClrScheme>
      <a:clrScheme name="1_Reports 1">
        <a:dk1>
          <a:srgbClr val="1D528D"/>
        </a:dk1>
        <a:lt1>
          <a:srgbClr val="FFFFFF"/>
        </a:lt1>
        <a:dk2>
          <a:srgbClr val="000000"/>
        </a:dk2>
        <a:lt2>
          <a:srgbClr val="B2B2B2"/>
        </a:lt2>
        <a:accent1>
          <a:srgbClr val="2D6BC7"/>
        </a:accent1>
        <a:accent2>
          <a:srgbClr val="FF9900"/>
        </a:accent2>
        <a:accent3>
          <a:srgbClr val="FFFFFF"/>
        </a:accent3>
        <a:accent4>
          <a:srgbClr val="174578"/>
        </a:accent4>
        <a:accent5>
          <a:srgbClr val="ADBAE0"/>
        </a:accent5>
        <a:accent6>
          <a:srgbClr val="E78A00"/>
        </a:accent6>
        <a:hlink>
          <a:srgbClr val="9999FF"/>
        </a:hlink>
        <a:folHlink>
          <a:srgbClr val="96969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eports 2">
        <a:dk1>
          <a:srgbClr val="808080"/>
        </a:dk1>
        <a:lt1>
          <a:srgbClr val="FFFFFF"/>
        </a:lt1>
        <a:dk2>
          <a:srgbClr val="000000"/>
        </a:dk2>
        <a:lt2>
          <a:srgbClr val="B2B2B2"/>
        </a:lt2>
        <a:accent1>
          <a:srgbClr val="058089"/>
        </a:accent1>
        <a:accent2>
          <a:srgbClr val="66BE0E"/>
        </a:accent2>
        <a:accent3>
          <a:srgbClr val="FFFFFF"/>
        </a:accent3>
        <a:accent4>
          <a:srgbClr val="6C6C6C"/>
        </a:accent4>
        <a:accent5>
          <a:srgbClr val="AAC0C4"/>
        </a:accent5>
        <a:accent6>
          <a:srgbClr val="5CAC0C"/>
        </a:accent6>
        <a:hlink>
          <a:srgbClr val="2CA9D0"/>
        </a:hlink>
        <a:folHlink>
          <a:srgbClr val="4841D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Reports 3">
        <a:dk1>
          <a:srgbClr val="1D528D"/>
        </a:dk1>
        <a:lt1>
          <a:srgbClr val="FFFFFF"/>
        </a:lt1>
        <a:dk2>
          <a:srgbClr val="000000"/>
        </a:dk2>
        <a:lt2>
          <a:srgbClr val="CACACA"/>
        </a:lt2>
        <a:accent1>
          <a:srgbClr val="0099CC"/>
        </a:accent1>
        <a:accent2>
          <a:srgbClr val="8BC84E"/>
        </a:accent2>
        <a:accent3>
          <a:srgbClr val="FFFFFF"/>
        </a:accent3>
        <a:accent4>
          <a:srgbClr val="174578"/>
        </a:accent4>
        <a:accent5>
          <a:srgbClr val="AACAE2"/>
        </a:accent5>
        <a:accent6>
          <a:srgbClr val="7DB546"/>
        </a:accent6>
        <a:hlink>
          <a:srgbClr val="6E81E0"/>
        </a:hlink>
        <a:folHlink>
          <a:srgbClr val="009999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1495</Words>
  <Application>WPS 演示</Application>
  <PresentationFormat>全屏显示(4:3)</PresentationFormat>
  <Paragraphs>296</Paragraphs>
  <Slides>17</Slides>
  <Notes>27</Notes>
  <HiddenSlides>0</HiddenSlides>
  <MMClips>0</MMClips>
  <ScaleCrop>false</ScaleCrop>
  <HeadingPairs>
    <vt:vector size="8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34</vt:i4>
      </vt:variant>
      <vt:variant>
        <vt:lpstr>幻灯片标题</vt:lpstr>
      </vt:variant>
      <vt:variant>
        <vt:i4>17</vt:i4>
      </vt:variant>
    </vt:vector>
  </HeadingPairs>
  <TitlesOfParts>
    <vt:vector size="70" baseType="lpstr">
      <vt:lpstr>Arial</vt:lpstr>
      <vt:lpstr>宋体</vt:lpstr>
      <vt:lpstr>Wingdings</vt:lpstr>
      <vt:lpstr>Times New Roman</vt:lpstr>
      <vt:lpstr>Wingdings 2</vt:lpstr>
      <vt:lpstr>Symbol</vt:lpstr>
      <vt:lpstr>华文行楷</vt:lpstr>
      <vt:lpstr>Calibri</vt:lpstr>
      <vt:lpstr>楷体_GB2312</vt:lpstr>
      <vt:lpstr>仿宋_GB2312</vt:lpstr>
      <vt:lpstr>华文隶书</vt:lpstr>
      <vt:lpstr>Arial Unicode MS</vt:lpstr>
      <vt:lpstr>仿宋</vt:lpstr>
      <vt:lpstr>华文彩云</vt:lpstr>
      <vt:lpstr>黑体</vt:lpstr>
      <vt:lpstr>微软雅黑</vt:lpstr>
      <vt:lpstr>Times New Roman</vt:lpstr>
      <vt:lpstr>Calibri</vt:lpstr>
      <vt:lpstr>1_Reports</vt:lpstr>
      <vt:lpstr>Visio.Drawing.4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Equation.DSMT4</vt:lpstr>
      <vt:lpstr>Paint.Picture</vt:lpstr>
      <vt:lpstr>Equation.DSMT4</vt:lpstr>
      <vt:lpstr>Equation.DSMT4</vt:lpstr>
      <vt:lpstr>Equation.DSMT4</vt:lpstr>
      <vt:lpstr>Equation.DSMT4</vt:lpstr>
      <vt:lpstr>Equation.DSMT4</vt:lpstr>
      <vt:lpstr>Visio.Drawing.11</vt:lpstr>
      <vt:lpstr>Visio.Drawing.11</vt:lpstr>
      <vt:lpstr>Visio.Drawing.11</vt:lpstr>
      <vt:lpstr>Visio.Drawing.11</vt:lpstr>
      <vt:lpstr>Visio.Drawing.11</vt:lpstr>
      <vt:lpstr>Visio.Drawing.11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某同学</dc:creator>
  <cp:lastModifiedBy>某同学</cp:lastModifiedBy>
  <cp:revision>831</cp:revision>
  <dcterms:created xsi:type="dcterms:W3CDTF">2023-09-19T03:28:11Z</dcterms:created>
  <dcterms:modified xsi:type="dcterms:W3CDTF">2023-09-19T03:38:07Z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2C271D748CFA42C891F12EBF9E4A2BDF_13</vt:lpwstr>
  </property>
  <property fmtid="{D5CDD505-2E9C-101B-9397-08002B2CF9AE}" pid="3" name="KSOProductBuildVer">
    <vt:lpwstr>2052-12.1.0.15398</vt:lpwstr>
  </property>
</Properties>
</file>