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5" r:id="rId2"/>
  </p:sldMasterIdLst>
  <p:notesMasterIdLst>
    <p:notesMasterId r:id="rId15"/>
  </p:notesMasterIdLst>
  <p:sldIdLst>
    <p:sldId id="3509" r:id="rId3"/>
    <p:sldId id="5382" r:id="rId4"/>
    <p:sldId id="5383" r:id="rId5"/>
    <p:sldId id="4653" r:id="rId6"/>
    <p:sldId id="5379" r:id="rId7"/>
    <p:sldId id="5380" r:id="rId8"/>
    <p:sldId id="5381" r:id="rId9"/>
    <p:sldId id="3929" r:id="rId10"/>
    <p:sldId id="3604" r:id="rId11"/>
    <p:sldId id="3605" r:id="rId12"/>
    <p:sldId id="5470" r:id="rId13"/>
    <p:sldId id="3465" r:id="rId14"/>
  </p:sldIdLst>
  <p:sldSz cx="12192000" cy="6858000"/>
  <p:notesSz cx="6858000" cy="9144000"/>
  <p:embeddedFontLst>
    <p:embeddedFont>
      <p:font typeface="等线" panose="02010600030101010101" pitchFamily="2" charset="-122"/>
      <p:regular r:id="rId16"/>
      <p:bold r:id="rId17"/>
    </p:embeddedFont>
    <p:embeddedFont>
      <p:font typeface="等线 Light" panose="02010600030101010101" pitchFamily="2" charset="-122"/>
      <p:regular r:id="rId18"/>
    </p:embeddedFont>
    <p:embeddedFont>
      <p:font typeface="Impact" panose="020B0806030902050204" pitchFamily="34" charset="0"/>
      <p:regular r:id="rId19"/>
    </p:embeddedFont>
    <p:embeddedFont>
      <p:font typeface="华文行楷" panose="02010800040101010101" pitchFamily="2" charset="-122"/>
      <p:regular r:id="rId20"/>
    </p:embeddedFont>
    <p:embeddedFont>
      <p:font typeface="楷体" panose="02010609060101010101" pitchFamily="49" charset="-122"/>
      <p:regular r:id="rId21"/>
    </p:embeddedFont>
    <p:embeddedFont>
      <p:font typeface="微软雅黑" panose="020B0503020204020204" pitchFamily="34" charset="-122"/>
      <p:regular r:id="rId22"/>
      <p:bold r:id="rId23"/>
    </p:embeddedFont>
  </p:embeddedFontLst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ll" initials="D" lastIdx="1" clrIdx="0"/>
  <p:cmAuthor id="1" name="马炯" initials="马炯" lastIdx="0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4A7"/>
    <a:srgbClr val="FEFF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270" autoAdjust="0"/>
  </p:normalViewPr>
  <p:slideViewPr>
    <p:cSldViewPr snapToGrid="0">
      <p:cViewPr varScale="1">
        <p:scale>
          <a:sx n="68" d="100"/>
          <a:sy n="68" d="100"/>
        </p:scale>
        <p:origin x="39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-7620" y="-4445"/>
            <a:ext cx="12214860" cy="6861810"/>
            <a:chOff x="-12" y="-7"/>
            <a:chExt cx="19236" cy="10806"/>
          </a:xfrm>
        </p:grpSpPr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2" y="-7"/>
              <a:ext cx="19236" cy="10807"/>
            </a:xfrm>
            <a:prstGeom prst="rect">
              <a:avLst/>
            </a:prstGeom>
          </p:spPr>
        </p:pic>
        <p:sp>
          <p:nvSpPr>
            <p:cNvPr id="6" name="矩形: 圆角 8"/>
            <p:cNvSpPr/>
            <p:nvPr userDrawn="1"/>
          </p:nvSpPr>
          <p:spPr>
            <a:xfrm>
              <a:off x="0" y="675"/>
              <a:ext cx="19200" cy="9450"/>
            </a:xfrm>
            <a:prstGeom prst="roundRect">
              <a:avLst>
                <a:gd name="adj" fmla="val 0"/>
              </a:avLst>
            </a:prstGeom>
            <a:gradFill>
              <a:gsLst>
                <a:gs pos="0">
                  <a:srgbClr val="FFFFF5"/>
                </a:gs>
                <a:gs pos="100000">
                  <a:srgbClr val="FFFFF5">
                    <a:alpha val="79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95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g5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475" y="173356"/>
            <a:ext cx="902970" cy="7696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275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9050">
            <a:noFill/>
          </a:ln>
        </p:spPr>
        <p:txBody>
          <a:bodyPr lIns="80981" tIns="40489" rIns="80981" bIns="40489" anchor="ctr" anchorCtr="0"/>
          <a:lstStyle/>
          <a:p>
            <a:pPr lvl="0" algn="ctr" defTabSz="1014730"/>
            <a:endParaRPr lang="zh-CN" altLang="en-US" sz="287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54276" name="图片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0591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277" name="矩形 3"/>
          <p:cNvSpPr/>
          <p:nvPr userDrawn="1"/>
        </p:nvSpPr>
        <p:spPr>
          <a:xfrm>
            <a:off x="0" y="1026796"/>
            <a:ext cx="12192000" cy="60960"/>
          </a:xfrm>
          <a:prstGeom prst="rect">
            <a:avLst/>
          </a:prstGeom>
          <a:solidFill>
            <a:srgbClr val="FAC090"/>
          </a:solidFill>
          <a:ln w="19050">
            <a:noFill/>
          </a:ln>
        </p:spPr>
        <p:txBody>
          <a:bodyPr lIns="80981" tIns="40489" rIns="80981" bIns="40489" anchor="ctr" anchorCtr="0"/>
          <a:lstStyle/>
          <a:p>
            <a:pPr lvl="0" algn="ctr" defTabSz="1014730"/>
            <a:endParaRPr lang="zh-CN" altLang="en-US" sz="287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48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g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02171" y="609601"/>
            <a:ext cx="11387667" cy="54895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73EDE-D0B1-4ECD-98F7-645CC02F1867}" type="datetimeFigureOut">
              <a:rPr lang="zh-CN" altLang="en-US"/>
              <a:t>2024/9/1</a:t>
            </a:fld>
            <a:endParaRPr lang="en-US" altLang="zh-CN" dirty="0"/>
          </a:p>
        </p:txBody>
      </p:sp>
      <p:sp>
        <p:nvSpPr>
          <p:cNvPr id="4" name="页脚占位符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B2E81-8465-4C88-99B6-E08860DB9367}" type="slidenum">
              <a:rPr lang="zh-CN" altLang="en-US"/>
              <a:t>‹#›</a:t>
            </a:fld>
            <a:endParaRPr lang="en-US" altLang="zh-CN" dirty="0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AE3966-E86A-76ED-DA10-C0848DCED1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476F99C-F5FE-99C4-68B8-78F38B574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F379EDB-ED16-2D68-5382-F08DAE679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BE4E5-A688-4082-B958-457EBFCEB34A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3F25102-F12E-44C1-2CF6-EE5E181A0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E522480-F03D-C679-40B1-2D0B61B87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57DC-FC64-4ECD-B83E-8E16F2532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1352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D3FAB3-9438-1799-4AC7-5C0C2E620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013FB2-F1FE-6FAD-9CDD-870BF1C26A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83A27B2-555C-087A-173E-180B16E2B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BE4E5-A688-4082-B958-457EBFCEB34A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76E6CDB-F26F-3273-CA76-C5E66D99C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242CA5D-62F9-0629-CC9B-BCE9F6EA2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57DC-FC64-4ECD-B83E-8E16F2532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99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FBDC40-919A-77B3-8FF2-316CC0D9B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C66F31-CDE5-1DBB-98D1-6D31260F7F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EE33CF-2BD7-648D-27C7-82251A77A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BE4E5-A688-4082-B958-457EBFCEB34A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257C68F-2AF4-289F-67E8-0A926F82C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5FB679-5C79-89E2-F1C4-9B9B3C211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57DC-FC64-4ECD-B83E-8E16F2532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954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D4B1B8-466C-C5D3-13C2-77DBFDEB2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6AF6EE-F712-8681-3D24-1D64588716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46021C7-8E1F-76C3-E0FB-44C6D51E12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5EE5AD5-7452-24FB-D7D4-ABB989FE3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BE4E5-A688-4082-B958-457EBFCEB34A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89E88B-606D-FEBF-93E7-AD85F09FF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E8A8BAC-41AA-6478-3A49-19B17D64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57DC-FC64-4ECD-B83E-8E16F2532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7949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19C917-49FF-D401-73BD-6CEAF6C99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3E2E5B4-8415-7588-A507-D242A3DD7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99B8368-76E2-5B67-B622-E04E3D492E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F8AC2F3-09FA-AE37-8632-DB93CD7BD1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D6414B2-2F5B-AFDD-F8BE-D04B3D4D60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6119D64-F176-DA60-56E8-0AD02162C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BE4E5-A688-4082-B958-457EBFCEB34A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2F1CFC3-607B-B90E-BAD5-DE9BACBAC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43F45AA-ADAF-58F8-426A-7A0E0692F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57DC-FC64-4ECD-B83E-8E16F2532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8808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FEB986-BBD6-D7EB-0134-4301557D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4DB1E27-41D6-398D-798F-E7AAE1B3C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BE4E5-A688-4082-B958-457EBFCEB34A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E731452-D71E-1338-2CD5-09D1CB46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0BFD754-ABE6-9E77-A2A1-FDE347341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57DC-FC64-4ECD-B83E-8E16F2532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2931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151FCE7-5847-4860-FB2E-DF8260444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BE4E5-A688-4082-B958-457EBFCEB34A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4D965BF-4EF5-9DF9-06D5-4F35C0ED6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1A5E515-60B9-0C22-54B5-4C170ACA8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57DC-FC64-4ECD-B83E-8E16F2532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8610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94A098-6FE6-9E15-5502-2512F38DC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B13F09-6EC4-A5E8-B991-71FF4C4F0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51DAA54-B749-3BFA-EB1B-FE304907B8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0A9043-418A-5BBA-72CA-8D8F240AA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BE4E5-A688-4082-B958-457EBFCEB34A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FDDBD0E-AF1F-FA3F-031D-9CFC65229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A302BC7-CFDA-49C0-8B0A-BBA197EC7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57DC-FC64-4ECD-B83E-8E16F2532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03476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73FF05-F47A-285A-2CF4-617A80603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908938A-C974-12D2-C366-3F36A290C0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42FF6D1-CA42-91D4-7C42-174366215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46C185A-C659-BD46-943B-CE6382CDF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BE4E5-A688-4082-B958-457EBFCEB34A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5546853-3512-38B7-FEF2-0A296373F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37FFED5-8183-686B-F264-803236F0D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57DC-FC64-4ECD-B83E-8E16F2532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77208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5A0DCA-4F46-B863-F444-A322BA106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4D82FBD-04E7-E552-78C8-0123E75981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ED038D-9B9C-37BF-1E82-6611586B6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BE4E5-A688-4082-B958-457EBFCEB34A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DEDA968-BC9C-BC59-1BF9-058462E03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3974CE0-9FDC-172F-CB59-4F7957D6A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57DC-FC64-4ECD-B83E-8E16F2532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21669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0ED65DE-263E-64D4-072E-B9712496B2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0974599-BDF8-467D-A8BA-32EEA7C71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9C72BFF-3701-00B0-B126-BAB9562FE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BE4E5-A688-4082-B958-457EBFCEB34A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C87BCF0-5597-20D6-08CA-C5D1F5542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912B484-45D7-C72D-945E-27867AD3C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57DC-FC64-4ECD-B83E-8E16F2532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57835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-7620" y="-4445"/>
            <a:ext cx="12214500" cy="6861810"/>
            <a:chOff x="-12" y="-7"/>
            <a:chExt cx="19236" cy="10806"/>
          </a:xfrm>
        </p:grpSpPr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2" y="-7"/>
              <a:ext cx="19236" cy="10807"/>
            </a:xfrm>
            <a:prstGeom prst="rect">
              <a:avLst/>
            </a:prstGeom>
          </p:spPr>
        </p:pic>
        <p:sp>
          <p:nvSpPr>
            <p:cNvPr id="6" name="矩形: 圆角 8"/>
            <p:cNvSpPr/>
            <p:nvPr userDrawn="1"/>
          </p:nvSpPr>
          <p:spPr>
            <a:xfrm>
              <a:off x="0" y="675"/>
              <a:ext cx="19200" cy="9450"/>
            </a:xfrm>
            <a:prstGeom prst="roundRect">
              <a:avLst>
                <a:gd name="adj" fmla="val 0"/>
              </a:avLst>
            </a:prstGeom>
            <a:gradFill>
              <a:gsLst>
                <a:gs pos="0">
                  <a:srgbClr val="FFFFF5"/>
                </a:gs>
                <a:gs pos="100000">
                  <a:srgbClr val="FFFFF5">
                    <a:alpha val="79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95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888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9DA2A2A-C503-FD24-40A0-D76724699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3E762F5-FBAD-F9EE-C254-F16D91BD5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CF8B8E1-F032-4013-3D47-497BD674EA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BE4E5-A688-4082-B958-457EBFCEB34A}" type="datetimeFigureOut">
              <a:rPr lang="zh-CN" altLang="en-US" smtClean="0"/>
              <a:t>2024/9/1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B6B386E-00DF-0D4B-6109-D6EA85E86D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BEDB1AD-12C0-F130-1E84-780F233AA5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E57DC-FC64-4ECD-B83E-8E16F2532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22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2.wdp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文本框 60"/>
          <p:cNvSpPr txBox="1"/>
          <p:nvPr/>
        </p:nvSpPr>
        <p:spPr>
          <a:xfrm>
            <a:off x="195580" y="1155101"/>
            <a:ext cx="11479530" cy="5993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FEFFC5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汉仪超粗宋简" panose="02010600000101010101" charset="-122"/>
              </a:rPr>
              <a:t>马克思主义基本原理</a:t>
            </a:r>
            <a:endParaRPr kumimoji="0" lang="en-US" altLang="zh-CN" sz="8000" b="0" i="0" u="none" strike="noStrike" kern="1200" cap="none" spc="0" normalizeH="0" baseline="0" noProof="0" dirty="0">
              <a:ln>
                <a:noFill/>
              </a:ln>
              <a:solidFill>
                <a:srgbClr val="FEFFC5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汉仪超粗宋简" panose="02010600000101010101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EFFC5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汉仪超粗宋简" panose="02010600000101010101" charset="-122"/>
              </a:rPr>
              <a:t>主讲教师：杨霞飞</a:t>
            </a:r>
            <a:endParaRPr kumimoji="0" lang="en-US" altLang="zh-CN" sz="5400" b="0" i="0" u="none" strike="noStrike" kern="1200" cap="none" spc="0" normalizeH="0" baseline="0" noProof="0" dirty="0">
              <a:ln>
                <a:noFill/>
              </a:ln>
              <a:solidFill>
                <a:srgbClr val="FEFFC5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汉仪超粗宋简" panose="02010600000101010101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6600" b="0" i="0" u="none" strike="noStrike" kern="1200" cap="none" spc="0" normalizeH="0" baseline="0" noProof="0" dirty="0">
              <a:ln>
                <a:noFill/>
              </a:ln>
              <a:solidFill>
                <a:srgbClr val="FEFFC5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汉仪超粗宋简" panose="02010600000101010101" charset="-122"/>
            </a:endParaRPr>
          </a:p>
        </p:txBody>
      </p:sp>
      <p:pic>
        <p:nvPicPr>
          <p:cNvPr id="14" name="Picture 3"/>
          <p:cNvPicPr>
            <a:picLocks noChangeAspect="1"/>
          </p:cNvPicPr>
          <p:nvPr/>
        </p:nvPicPr>
        <p:blipFill>
          <a:blip r:embed="rId3">
            <a:lum bright="66000"/>
          </a:blip>
          <a:stretch>
            <a:fillRect/>
          </a:stretch>
        </p:blipFill>
        <p:spPr>
          <a:xfrm flipH="1">
            <a:off x="10170795" y="1469617"/>
            <a:ext cx="1504315" cy="9829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56BBFDA-A330-5CBD-F4CA-C2F1F67269CB}"/>
              </a:ext>
            </a:extLst>
          </p:cNvPr>
          <p:cNvSpPr txBox="1"/>
          <p:nvPr/>
        </p:nvSpPr>
        <p:spPr bwMode="auto">
          <a:xfrm>
            <a:off x="1492458" y="5458578"/>
            <a:ext cx="8801734" cy="13994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1400"/>
              </a:spcBef>
            </a:pPr>
            <a:r>
              <a:rPr lang="zh-CN" altLang="en-US" sz="3200" b="1" dirty="0">
                <a:highlight>
                  <a:srgbClr val="FFFF00"/>
                </a:highlight>
              </a:rPr>
              <a:t>群名片格式：小几班</a:t>
            </a:r>
            <a:r>
              <a:rPr lang="en-US" altLang="zh-CN" sz="3200" b="1" dirty="0">
                <a:highlight>
                  <a:srgbClr val="FFFF00"/>
                </a:highlight>
              </a:rPr>
              <a:t>+</a:t>
            </a:r>
            <a:r>
              <a:rPr lang="zh-CN" altLang="en-US" sz="3200" b="1" dirty="0">
                <a:highlight>
                  <a:srgbClr val="FFFF00"/>
                </a:highlight>
              </a:rPr>
              <a:t>班级序号</a:t>
            </a:r>
            <a:r>
              <a:rPr lang="en-US" altLang="zh-CN" sz="3200" b="1" dirty="0">
                <a:highlight>
                  <a:srgbClr val="FFFF00"/>
                </a:highlight>
              </a:rPr>
              <a:t>+</a:t>
            </a:r>
            <a:r>
              <a:rPr lang="zh-CN" altLang="en-US" sz="3200" b="1" dirty="0">
                <a:highlight>
                  <a:srgbClr val="FFFF00"/>
                </a:highlight>
              </a:rPr>
              <a:t>姓名</a:t>
            </a:r>
            <a:endParaRPr lang="en-US" altLang="zh-CN" sz="3200" b="1" dirty="0">
              <a:highlight>
                <a:srgbClr val="FFFF00"/>
              </a:highlight>
            </a:endParaRPr>
          </a:p>
          <a:p>
            <a:pPr algn="ctr">
              <a:spcBef>
                <a:spcPts val="1400"/>
              </a:spcBef>
            </a:pPr>
            <a:r>
              <a:rPr lang="zh-CN" altLang="en-US" sz="3200" b="1" dirty="0">
                <a:highlight>
                  <a:srgbClr val="FFFF00"/>
                </a:highlight>
              </a:rPr>
              <a:t>如某班某同学</a:t>
            </a:r>
            <a:endParaRPr lang="en-US" altLang="zh-CN" sz="3200" b="1" dirty="0">
              <a:highlight>
                <a:srgbClr val="FFFF00"/>
              </a:highlight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06E856F-50F8-13E6-E3B5-00EAB1D97F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574" y="336950"/>
            <a:ext cx="3771503" cy="469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96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CC8A9BB-F07C-41E7-3F20-52CFF45EA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280" y="331769"/>
            <a:ext cx="4351404" cy="543744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BC94161-F2F8-F87A-26B3-4C9F96D25F15}"/>
              </a:ext>
            </a:extLst>
          </p:cNvPr>
          <p:cNvSpPr txBox="1"/>
          <p:nvPr/>
        </p:nvSpPr>
        <p:spPr bwMode="auto">
          <a:xfrm>
            <a:off x="1695133" y="5882337"/>
            <a:ext cx="8801734" cy="6438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1400"/>
              </a:spcBef>
            </a:pPr>
            <a:r>
              <a:rPr lang="zh-CN" altLang="en-US" sz="3200" b="1" dirty="0">
                <a:highlight>
                  <a:srgbClr val="FFFF00"/>
                </a:highlight>
              </a:rPr>
              <a:t>学习通</a:t>
            </a:r>
            <a:endParaRPr lang="en-US" altLang="zh-CN" sz="32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11379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22329" y="166085"/>
            <a:ext cx="8924611" cy="775358"/>
          </a:xfrm>
        </p:spPr>
        <p:txBody>
          <a:bodyPr>
            <a:noAutofit/>
          </a:bodyPr>
          <a:lstStyle/>
          <a:p>
            <a:pPr algn="ctr"/>
            <a:r>
              <a:rPr lang="zh-CN" altLang="en-US" sz="3200" b="1" dirty="0">
                <a:solidFill>
                  <a:srgbClr val="C00000"/>
                </a:solidFill>
                <a:latin typeface="+mn-ea"/>
                <a:ea typeface="+mn-ea"/>
              </a:rPr>
              <a:t>考核要求：考查科目（</a:t>
            </a:r>
            <a:r>
              <a:rPr lang="en-US" altLang="zh-CN" sz="3200" b="1" dirty="0">
                <a:solidFill>
                  <a:srgbClr val="C00000"/>
                </a:solidFill>
                <a:latin typeface="+mn-ea"/>
                <a:ea typeface="+mn-ea"/>
              </a:rPr>
              <a:t>100</a:t>
            </a:r>
            <a:r>
              <a:rPr lang="zh-CN" altLang="en-US" sz="3200" b="1" dirty="0">
                <a:solidFill>
                  <a:srgbClr val="C00000"/>
                </a:solidFill>
                <a:latin typeface="+mn-ea"/>
                <a:ea typeface="+mn-ea"/>
              </a:rPr>
              <a:t>分）</a:t>
            </a:r>
            <a:endParaRPr lang="zh-CN" altLang="en-US" sz="3200" b="1" dirty="0">
              <a:solidFill>
                <a:srgbClr val="00B050"/>
              </a:solidFill>
              <a:latin typeface="+mn-ea"/>
              <a:ea typeface="+mn-ea"/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1755367" y="1718345"/>
            <a:ext cx="797567" cy="3920726"/>
          </a:xfrm>
          <a:prstGeom prst="leftBrac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阿里巴巴普惠体 Ligh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 bwMode="auto">
          <a:xfrm>
            <a:off x="808437" y="2735655"/>
            <a:ext cx="775597" cy="2427264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成绩构成</a:t>
            </a:r>
          </a:p>
        </p:txBody>
      </p:sp>
      <p:sp>
        <p:nvSpPr>
          <p:cNvPr id="8" name="文本框 7"/>
          <p:cNvSpPr txBox="1"/>
          <p:nvPr/>
        </p:nvSpPr>
        <p:spPr bwMode="auto">
          <a:xfrm>
            <a:off x="2568645" y="1478688"/>
            <a:ext cx="1786204" cy="9432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课堂表现（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分）</a:t>
            </a:r>
          </a:p>
        </p:txBody>
      </p:sp>
      <p:sp>
        <p:nvSpPr>
          <p:cNvPr id="9" name="左大括号 8"/>
          <p:cNvSpPr/>
          <p:nvPr/>
        </p:nvSpPr>
        <p:spPr>
          <a:xfrm>
            <a:off x="4379598" y="1341515"/>
            <a:ext cx="666660" cy="1449463"/>
          </a:xfrm>
          <a:prstGeom prst="leftBrac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阿里巴巴普惠体 Ligh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 bwMode="auto">
          <a:xfrm>
            <a:off x="5046258" y="1151402"/>
            <a:ext cx="671336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资料收集：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10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分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（一是收集党史案例，可以是文字，也可以是视频；二是组织有关活动的建议。必须按照规定格式完成。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 bwMode="auto">
          <a:xfrm>
            <a:off x="5186046" y="1873026"/>
            <a:ext cx="2474460" cy="4320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发言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：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10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分（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5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分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次）</a:t>
            </a: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5142816" y="2329733"/>
            <a:ext cx="6713366" cy="7334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线上习题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：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10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分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(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00FFFF"/>
                </a:highlight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少做一次扣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00FFFF"/>
                </a:highlight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00FFFF"/>
                </a:highlight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分，作业需按时提交，不得找各种理由要求老师重发。考前复习老师重发题目不计入成绩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）</a:t>
            </a:r>
          </a:p>
        </p:txBody>
      </p:sp>
      <p:sp>
        <p:nvSpPr>
          <p:cNvPr id="15" name="文本框 14"/>
          <p:cNvSpPr txBox="1"/>
          <p:nvPr/>
        </p:nvSpPr>
        <p:spPr bwMode="auto">
          <a:xfrm>
            <a:off x="2552934" y="3438941"/>
            <a:ext cx="1577275" cy="10105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课程实践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分）</a:t>
            </a:r>
          </a:p>
        </p:txBody>
      </p:sp>
      <p:sp>
        <p:nvSpPr>
          <p:cNvPr id="16" name="左大括号 15"/>
          <p:cNvSpPr/>
          <p:nvPr/>
        </p:nvSpPr>
        <p:spPr>
          <a:xfrm>
            <a:off x="4094361" y="3324903"/>
            <a:ext cx="490765" cy="1238611"/>
          </a:xfrm>
          <a:prstGeom prst="leftBrac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阿里巴巴普惠体 Ligh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 bwMode="auto">
          <a:xfrm>
            <a:off x="4672176" y="3074651"/>
            <a:ext cx="736280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just">
              <a:spcBef>
                <a:spcPts val="1400"/>
              </a:spcBef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摘抄：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10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分  摘抄指定内容：二十届三中全会公告（节选）</a:t>
            </a:r>
            <a:endParaRPr lang="zh-CN" altLang="en-US" sz="1600" dirty="0">
              <a:solidFill>
                <a:prstClr val="black"/>
              </a:solidFill>
              <a:latin typeface="阿里巴巴普惠体 Light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 bwMode="auto">
          <a:xfrm>
            <a:off x="4712927" y="4388966"/>
            <a:ext cx="7071445" cy="4320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网络调查：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5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分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（注意是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次，第一次的可以上传到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QQ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相册，少一次扣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3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分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）</a:t>
            </a:r>
          </a:p>
        </p:txBody>
      </p:sp>
      <p:sp>
        <p:nvSpPr>
          <p:cNvPr id="19" name="文本框 18"/>
          <p:cNvSpPr txBox="1"/>
          <p:nvPr/>
        </p:nvSpPr>
        <p:spPr bwMode="auto">
          <a:xfrm>
            <a:off x="2552934" y="5255670"/>
            <a:ext cx="2032192" cy="11227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网络期末考试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分）</a:t>
            </a:r>
          </a:p>
        </p:txBody>
      </p:sp>
      <p:sp>
        <p:nvSpPr>
          <p:cNvPr id="20" name="左大括号 19"/>
          <p:cNvSpPr/>
          <p:nvPr/>
        </p:nvSpPr>
        <p:spPr>
          <a:xfrm>
            <a:off x="4555493" y="5039059"/>
            <a:ext cx="490765" cy="1320100"/>
          </a:xfrm>
          <a:prstGeom prst="leftBrac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阿里巴巴普惠体 Ligh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1" name="文本框 20"/>
          <p:cNvSpPr txBox="1"/>
          <p:nvPr/>
        </p:nvSpPr>
        <p:spPr bwMode="auto">
          <a:xfrm>
            <a:off x="5196173" y="4918225"/>
            <a:ext cx="3960694" cy="4320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单选：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20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分（共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20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题，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分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题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）</a:t>
            </a:r>
          </a:p>
        </p:txBody>
      </p:sp>
      <p:sp>
        <p:nvSpPr>
          <p:cNvPr id="22" name="文本框 21"/>
          <p:cNvSpPr txBox="1"/>
          <p:nvPr/>
        </p:nvSpPr>
        <p:spPr bwMode="auto">
          <a:xfrm>
            <a:off x="5186046" y="5444541"/>
            <a:ext cx="4013663" cy="4320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多选：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20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分（共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10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题，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分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题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）</a:t>
            </a:r>
          </a:p>
        </p:txBody>
      </p:sp>
      <p:sp>
        <p:nvSpPr>
          <p:cNvPr id="3" name="文本框 2"/>
          <p:cNvSpPr txBox="1"/>
          <p:nvPr/>
        </p:nvSpPr>
        <p:spPr bwMode="auto">
          <a:xfrm>
            <a:off x="5186046" y="6071018"/>
            <a:ext cx="3919396" cy="4320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判断：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10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分（共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10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题，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分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题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F8A7357-AA61-CD6B-9729-AC02DEA0501E}"/>
              </a:ext>
            </a:extLst>
          </p:cNvPr>
          <p:cNvSpPr txBox="1"/>
          <p:nvPr/>
        </p:nvSpPr>
        <p:spPr bwMode="auto">
          <a:xfrm>
            <a:off x="4712927" y="3730389"/>
            <a:ext cx="3960694" cy="44610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理论运用：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5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分（学习通截图）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ldLvl="0" animBg="1"/>
      <p:bldP spid="7" grpId="0"/>
      <p:bldP spid="8" grpId="0"/>
      <p:bldP spid="9" grpId="0" bldLvl="0" animBg="1"/>
      <p:bldP spid="10" grpId="0"/>
      <p:bldP spid="13" grpId="0"/>
      <p:bldP spid="14" grpId="0"/>
      <p:bldP spid="15" grpId="0"/>
      <p:bldP spid="16" grpId="0" bldLvl="0" animBg="1"/>
      <p:bldP spid="17" grpId="0"/>
      <p:bldP spid="18" grpId="0"/>
      <p:bldP spid="19" grpId="0"/>
      <p:bldP spid="20" grpId="0" bldLvl="0" animBg="1"/>
      <p:bldP spid="21" grpId="0"/>
      <p:bldP spid="2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DF23269-A487-A37D-B1F6-E9F0DAE999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A50EC50-E23F-68C1-A141-DAE179C473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0" y="513155"/>
            <a:ext cx="5777517" cy="572128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1E8C235-FE91-8C91-3183-EBEB00D968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00836"/>
            <a:ext cx="5667910" cy="279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69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DFEF7D9-05CC-DB7D-837C-F99D9B368A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85" y="0"/>
            <a:ext cx="51435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4C8AB9D-F0EB-B477-DA61-9F283A970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607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C9A0224-72F6-3C87-0D75-05CF35D719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07" y="95003"/>
            <a:ext cx="4666686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9372577-C1C2-3C07-BE62-EA05D3CDE9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54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364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57A8493-3F63-8D94-0B6D-5EDF5CC35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664" y="0"/>
            <a:ext cx="3214688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67C2D13-9A6A-FD25-E285-2043FBA50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162" y="0"/>
            <a:ext cx="3257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978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42560" y="522092"/>
            <a:ext cx="4679271" cy="929636"/>
          </a:xfrm>
        </p:spPr>
        <p:txBody>
          <a:bodyPr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减分项</a:t>
            </a:r>
          </a:p>
        </p:txBody>
      </p:sp>
      <p:sp>
        <p:nvSpPr>
          <p:cNvPr id="10" name="文本框 9"/>
          <p:cNvSpPr txBox="1"/>
          <p:nvPr/>
        </p:nvSpPr>
        <p:spPr bwMode="auto">
          <a:xfrm>
            <a:off x="1074656" y="1451728"/>
            <a:ext cx="10360057" cy="29871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>
              <a:lnSpc>
                <a:spcPct val="140000"/>
              </a:lnSpc>
              <a:spcBef>
                <a:spcPts val="1000"/>
              </a:spcBef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出勤：</a:t>
            </a:r>
            <a:r>
              <a:rPr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旷课（</a:t>
            </a:r>
            <a:r>
              <a:rPr lang="en-US" altLang="zh-CN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K)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扣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分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次，旷课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二次取消考试资格</a:t>
            </a:r>
            <a:r>
              <a:rPr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。请假缺课达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六次取消考试资格</a:t>
            </a:r>
            <a:r>
              <a:rPr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。迟到</a:t>
            </a:r>
            <a:r>
              <a:rPr lang="en-US" altLang="zh-CN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(C</a:t>
            </a:r>
            <a:r>
              <a:rPr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）扣</a:t>
            </a:r>
            <a:r>
              <a:rPr lang="en-US" altLang="zh-CN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</a:t>
            </a:r>
            <a:r>
              <a:rPr lang="en-US" altLang="zh-CN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次，早退（</a:t>
            </a:r>
            <a:r>
              <a:rPr lang="en-US" altLang="zh-CN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Z</a:t>
            </a:r>
            <a:r>
              <a:rPr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）扣</a:t>
            </a:r>
            <a:r>
              <a:rPr lang="en-US" altLang="zh-CN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</a:t>
            </a:r>
            <a:r>
              <a:rPr lang="en-US" altLang="zh-CN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次，病事假（</a:t>
            </a:r>
            <a:r>
              <a:rPr lang="en-US" altLang="zh-CN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Q)</a:t>
            </a:r>
            <a:r>
              <a:rPr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一律扣</a:t>
            </a:r>
            <a:r>
              <a:rPr lang="en-US" altLang="zh-CN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</a:t>
            </a:r>
            <a:r>
              <a:rPr lang="en-US" altLang="zh-CN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次。（备注：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请假必须在上课前，点名时才请假一律算旷课。因公请假必须有学院统一的手续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en-US" altLang="zh-CN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40000"/>
              </a:lnSpc>
              <a:spcBef>
                <a:spcPts val="1000"/>
              </a:spcBef>
              <a:defRPr/>
            </a:pP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 bwMode="auto">
          <a:xfrm>
            <a:off x="1410213" y="4438828"/>
            <a:ext cx="7258638" cy="12287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       </a:t>
            </a:r>
            <a:r>
              <a:rPr lang="zh-CN" altLang="en-US" sz="2800" b="1" dirty="0">
                <a:solidFill>
                  <a:prstClr val="black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纪律：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玩手机或做其他与课堂无关的事情善意提醒二次后仍继续，则扣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10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分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/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次。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320">
                        <a14:foregroundMark x1="4082" y1="90800" x2="97619" y2="91600"/>
                        <a14:foregroundMark x1="8844" y1="93600" x2="15986" y2="92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529" y="4243246"/>
            <a:ext cx="2407644" cy="204731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44597" y="106989"/>
            <a:ext cx="4688698" cy="1068972"/>
          </a:xfrm>
        </p:spPr>
        <p:txBody>
          <a:bodyPr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加分项</a:t>
            </a:r>
          </a:p>
        </p:txBody>
      </p:sp>
      <p:sp>
        <p:nvSpPr>
          <p:cNvPr id="10" name="文本框 9"/>
          <p:cNvSpPr txBox="1"/>
          <p:nvPr/>
        </p:nvSpPr>
        <p:spPr bwMode="auto">
          <a:xfrm>
            <a:off x="305621" y="1043986"/>
            <a:ext cx="9181709" cy="51909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>
              <a:lnSpc>
                <a:spcPct val="140000"/>
              </a:lnSpc>
              <a:spcBef>
                <a:spcPts val="1000"/>
              </a:spcBef>
              <a:defRPr/>
            </a:pPr>
            <a:r>
              <a:rPr kumimoji="0" lang="zh-CN" alt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黑体" panose="02010609060101010101" pitchFamily="49" charset="-122"/>
                <a:cs typeface="+mn-cs"/>
              </a:rPr>
              <a:t>   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表现：</a:t>
            </a:r>
            <a:r>
              <a:rPr lang="zh-CN" altLang="en-US" sz="28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en-US" altLang="zh-CN" sz="28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原理云学堂</a:t>
            </a:r>
            <a:r>
              <a:rPr lang="en-US" altLang="zh-CN" sz="28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微信公众号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投稿并录用</a:t>
            </a:r>
            <a:r>
              <a:rPr lang="zh-CN" altLang="en-US" sz="28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可以在总分中适当加分（</a:t>
            </a:r>
            <a:r>
              <a:rPr lang="en-US" altLang="zh-CN" sz="2800" dirty="0">
                <a:solidFill>
                  <a:srgbClr val="00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800" dirty="0">
                <a:solidFill>
                  <a:srgbClr val="00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分为上限</a:t>
            </a:r>
            <a:r>
              <a:rPr lang="zh-CN" altLang="en-US" sz="28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），或冲抵迟到、请假、早退的扣分。</a:t>
            </a:r>
            <a:endParaRPr lang="en-US" altLang="zh-CN" sz="28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40000"/>
              </a:lnSpc>
              <a:spcBef>
                <a:spcPts val="1000"/>
              </a:spcBef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   为班级出力（如担任班长课代表等），回答问题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次及以上，在群里热心为同学回答问题，或完成老师布置的其它任务，可适当在总分中加分（</a:t>
            </a:r>
            <a:r>
              <a:rPr lang="en-US" altLang="zh-CN" sz="2800" b="1" dirty="0">
                <a:solidFill>
                  <a:srgbClr val="00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00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分为上限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），或冲抵迟到、请假、早退的扣分。</a:t>
            </a:r>
            <a:endParaRPr lang="en-US" altLang="zh-CN" sz="28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40000"/>
              </a:lnSpc>
              <a:spcBef>
                <a:spcPts val="1000"/>
              </a:spcBef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备注：旷课不能冲抵。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3772" y="106989"/>
            <a:ext cx="2598420" cy="25984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图片 4" descr="qrcode_for_gh_4847452475f0_128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639" y="1982470"/>
            <a:ext cx="323850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4683237" y="2185524"/>
            <a:ext cx="7114022" cy="3035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25" b="1" i="0" u="none" strike="noStrike" kern="1200" cap="none" spc="0" normalizeH="0" baseline="0" noProof="1">
                <a:ln>
                  <a:noFill/>
                </a:ln>
                <a:solidFill>
                  <a:srgbClr val="190C0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填写步骤：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25" b="0" i="0" u="none" strike="noStrike" kern="1200" cap="none" spc="0" normalizeH="0" baseline="0" noProof="1">
                <a:ln>
                  <a:noFill/>
                </a:ln>
                <a:solidFill>
                  <a:srgbClr val="190C0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①　微信扫描二维码或搜索“ecjtuview”，关注“原理云学堂”。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25" b="0" i="0" u="none" strike="noStrike" kern="1200" cap="none" spc="0" normalizeH="0" baseline="0" noProof="1">
                <a:ln>
                  <a:noFill/>
                </a:ln>
                <a:solidFill>
                  <a:srgbClr val="190C0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②　学生编辑“姓名+学号”发送至后台，发送后会收到一份调查问卷，</a:t>
            </a:r>
            <a:endParaRPr kumimoji="0" lang="en-US" altLang="zh-CN" sz="2125" b="0" i="0" u="none" strike="noStrike" kern="1200" cap="none" spc="0" normalizeH="0" baseline="0" noProof="1">
              <a:ln>
                <a:noFill/>
              </a:ln>
              <a:solidFill>
                <a:srgbClr val="190C0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25" b="0" i="0" u="none" strike="noStrike" kern="1200" cap="none" spc="0" normalizeH="0" baseline="0" noProof="1">
                <a:ln>
                  <a:noFill/>
                </a:ln>
                <a:solidFill>
                  <a:srgbClr val="190C0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③　点击链接后</a:t>
            </a:r>
            <a:r>
              <a:rPr kumimoji="0" lang="en-US" altLang="zh-CN" sz="2125" b="0" i="0" u="none" strike="noStrike" kern="1200" cap="none" spc="0" normalizeH="0" baseline="0" noProof="1">
                <a:ln>
                  <a:noFill/>
                </a:ln>
                <a:solidFill>
                  <a:srgbClr val="190C0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,</a:t>
            </a:r>
            <a:r>
              <a:rPr kumimoji="0" lang="zh-CN" altLang="en-US" sz="2125" b="0" i="0" u="none" strike="noStrike" kern="1200" cap="none" spc="0" normalizeH="0" baseline="0" noProof="1">
                <a:ln>
                  <a:noFill/>
                </a:ln>
                <a:solidFill>
                  <a:srgbClr val="190C0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就可以进入问卷平台填写调查问卷。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25" b="0" i="0" u="none" strike="noStrike" kern="1200" cap="none" spc="0" normalizeH="0" baseline="0" noProof="1">
                <a:ln>
                  <a:noFill/>
                </a:ln>
                <a:solidFill>
                  <a:srgbClr val="190C0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  注：</a:t>
            </a:r>
            <a:r>
              <a:rPr kumimoji="0" lang="zh-CN" altLang="en-US" sz="2125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截图保存</a:t>
            </a:r>
            <a:r>
              <a:rPr kumimoji="0" lang="zh-CN" altLang="en-US" sz="2125" b="0" i="0" u="none" strike="noStrike" kern="1200" cap="none" spc="0" normalizeH="0" baseline="0" noProof="1">
                <a:ln>
                  <a:noFill/>
                </a:ln>
                <a:solidFill>
                  <a:srgbClr val="190C0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，后台将统计姓名与学号以确认是否完成。</a:t>
            </a:r>
            <a:r>
              <a:rPr kumimoji="0" lang="zh-CN" altLang="en-US" sz="2125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（特别提醒：有截图但后台无数据，仍然认定未完成对应调查，按规定扣分）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CC70C48-E0D5-8AAC-A3A3-51D2515ABA3F}"/>
              </a:ext>
            </a:extLst>
          </p:cNvPr>
          <p:cNvSpPr txBox="1"/>
          <p:nvPr/>
        </p:nvSpPr>
        <p:spPr>
          <a:xfrm>
            <a:off x="1683741" y="677945"/>
            <a:ext cx="8824519" cy="1077218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方正大标宋_GBK" panose="02000000000000000000" pitchFamily="2" charset="-122"/>
                <a:ea typeface="方正大标宋_GBK" panose="02000000000000000000" pitchFamily="2" charset="-122"/>
                <a:cs typeface="+mn-cs"/>
              </a:rPr>
              <a:t>2024-2025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方正大标宋_GBK" panose="02000000000000000000" pitchFamily="2" charset="-122"/>
                <a:ea typeface="方正大标宋_GBK" panose="02000000000000000000" pitchFamily="2" charset="-122"/>
                <a:cs typeface="+mn-cs"/>
              </a:rPr>
              <a:t>学年第一学期</a:t>
            </a:r>
            <a:b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方正大标宋_GBK" panose="02000000000000000000" pitchFamily="2" charset="-122"/>
                <a:ea typeface="方正大标宋_GBK" panose="02000000000000000000" pitchFamily="2" charset="-122"/>
                <a:cs typeface="+mn-cs"/>
              </a:rPr>
            </a:b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方正大标宋_GBK" panose="02000000000000000000" pitchFamily="2" charset="-122"/>
                <a:ea typeface="方正大标宋_GBK" panose="02000000000000000000" pitchFamily="2" charset="-122"/>
                <a:cs typeface="+mn-cs"/>
              </a:rPr>
              <a:t>大学生对思想政治理论课认知程度调查问卷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36525" y="499983"/>
            <a:ext cx="11875770" cy="6037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05" name="图片 1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79705" y="5442585"/>
            <a:ext cx="11865610" cy="1240790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6">
            <a:lum bright="-18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8333"/>
          <a:stretch>
            <a:fillRect/>
          </a:stretch>
        </p:blipFill>
        <p:spPr>
          <a:xfrm flipH="1">
            <a:off x="-5080" y="6038215"/>
            <a:ext cx="12192000" cy="822960"/>
          </a:xfrm>
          <a:prstGeom prst="rect">
            <a:avLst/>
          </a:prstGeom>
        </p:spPr>
      </p:pic>
      <p:sp>
        <p:nvSpPr>
          <p:cNvPr id="86" name="元素"/>
          <p:cNvSpPr/>
          <p:nvPr/>
        </p:nvSpPr>
        <p:spPr bwMode="auto">
          <a:xfrm>
            <a:off x="2194084" y="320437"/>
            <a:ext cx="671511" cy="127724"/>
          </a:xfrm>
          <a:custGeom>
            <a:avLst/>
            <a:gdLst>
              <a:gd name="T0" fmla="*/ 0 w 7486"/>
              <a:gd name="T1" fmla="*/ 2993 h 4230"/>
              <a:gd name="T2" fmla="*/ 2787 w 7486"/>
              <a:gd name="T3" fmla="*/ 2981 h 4230"/>
              <a:gd name="T4" fmla="*/ 3112 w 7486"/>
              <a:gd name="T5" fmla="*/ 3394 h 4230"/>
              <a:gd name="T6" fmla="*/ 3560 w 7486"/>
              <a:gd name="T7" fmla="*/ 2272 h 4230"/>
              <a:gd name="T8" fmla="*/ 3983 w 7486"/>
              <a:gd name="T9" fmla="*/ 4230 h 4230"/>
              <a:gd name="T10" fmla="*/ 4445 w 7486"/>
              <a:gd name="T11" fmla="*/ 0 h 4230"/>
              <a:gd name="T12" fmla="*/ 4974 w 7486"/>
              <a:gd name="T13" fmla="*/ 3129 h 4230"/>
              <a:gd name="T14" fmla="*/ 5166 w 7486"/>
              <a:gd name="T15" fmla="*/ 2528 h 4230"/>
              <a:gd name="T16" fmla="*/ 5458 w 7486"/>
              <a:gd name="T17" fmla="*/ 2981 h 4230"/>
              <a:gd name="T18" fmla="*/ 5622 w 7486"/>
              <a:gd name="T19" fmla="*/ 2653 h 4230"/>
              <a:gd name="T20" fmla="*/ 6028 w 7486"/>
              <a:gd name="T21" fmla="*/ 3081 h 4230"/>
              <a:gd name="T22" fmla="*/ 6247 w 7486"/>
              <a:gd name="T23" fmla="*/ 2983 h 4230"/>
              <a:gd name="T24" fmla="*/ 7486 w 7486"/>
              <a:gd name="T25" fmla="*/ 2983 h 4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486" h="4230">
                <a:moveTo>
                  <a:pt x="0" y="2993"/>
                </a:moveTo>
                <a:lnTo>
                  <a:pt x="2787" y="2981"/>
                </a:lnTo>
                <a:lnTo>
                  <a:pt x="3112" y="3394"/>
                </a:lnTo>
                <a:lnTo>
                  <a:pt x="3560" y="2272"/>
                </a:lnTo>
                <a:lnTo>
                  <a:pt x="3983" y="4230"/>
                </a:lnTo>
                <a:lnTo>
                  <a:pt x="4445" y="0"/>
                </a:lnTo>
                <a:lnTo>
                  <a:pt x="4974" y="3129"/>
                </a:lnTo>
                <a:lnTo>
                  <a:pt x="5166" y="2528"/>
                </a:lnTo>
                <a:lnTo>
                  <a:pt x="5458" y="2981"/>
                </a:lnTo>
                <a:lnTo>
                  <a:pt x="5622" y="2653"/>
                </a:lnTo>
                <a:lnTo>
                  <a:pt x="6028" y="3081"/>
                </a:lnTo>
                <a:lnTo>
                  <a:pt x="6247" y="2983"/>
                </a:lnTo>
                <a:lnTo>
                  <a:pt x="7486" y="2983"/>
                </a:lnTo>
              </a:path>
            </a:pathLst>
          </a:custGeom>
          <a:noFill/>
          <a:ln w="12700" cap="rnd">
            <a:gradFill flip="none" rotWithShape="1">
              <a:gsLst>
                <a:gs pos="12000">
                  <a:srgbClr val="FEFFC5"/>
                </a:gs>
                <a:gs pos="100000">
                  <a:srgbClr val="C00000"/>
                </a:gs>
              </a:gsLst>
              <a:lin ang="0" scaled="1"/>
              <a:tileRect/>
            </a:gra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7" name="元素"/>
          <p:cNvSpPr/>
          <p:nvPr/>
        </p:nvSpPr>
        <p:spPr bwMode="auto">
          <a:xfrm flipH="1">
            <a:off x="8926989" y="320437"/>
            <a:ext cx="671511" cy="127724"/>
          </a:xfrm>
          <a:custGeom>
            <a:avLst/>
            <a:gdLst>
              <a:gd name="T0" fmla="*/ 0 w 7486"/>
              <a:gd name="T1" fmla="*/ 2993 h 4230"/>
              <a:gd name="T2" fmla="*/ 2787 w 7486"/>
              <a:gd name="T3" fmla="*/ 2981 h 4230"/>
              <a:gd name="T4" fmla="*/ 3112 w 7486"/>
              <a:gd name="T5" fmla="*/ 3394 h 4230"/>
              <a:gd name="T6" fmla="*/ 3560 w 7486"/>
              <a:gd name="T7" fmla="*/ 2272 h 4230"/>
              <a:gd name="T8" fmla="*/ 3983 w 7486"/>
              <a:gd name="T9" fmla="*/ 4230 h 4230"/>
              <a:gd name="T10" fmla="*/ 4445 w 7486"/>
              <a:gd name="T11" fmla="*/ 0 h 4230"/>
              <a:gd name="T12" fmla="*/ 4974 w 7486"/>
              <a:gd name="T13" fmla="*/ 3129 h 4230"/>
              <a:gd name="T14" fmla="*/ 5166 w 7486"/>
              <a:gd name="T15" fmla="*/ 2528 h 4230"/>
              <a:gd name="T16" fmla="*/ 5458 w 7486"/>
              <a:gd name="T17" fmla="*/ 2981 h 4230"/>
              <a:gd name="T18" fmla="*/ 5622 w 7486"/>
              <a:gd name="T19" fmla="*/ 2653 h 4230"/>
              <a:gd name="T20" fmla="*/ 6028 w 7486"/>
              <a:gd name="T21" fmla="*/ 3081 h 4230"/>
              <a:gd name="T22" fmla="*/ 6247 w 7486"/>
              <a:gd name="T23" fmla="*/ 2983 h 4230"/>
              <a:gd name="T24" fmla="*/ 7486 w 7486"/>
              <a:gd name="T25" fmla="*/ 2983 h 4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486" h="4230">
                <a:moveTo>
                  <a:pt x="0" y="2993"/>
                </a:moveTo>
                <a:lnTo>
                  <a:pt x="2787" y="2981"/>
                </a:lnTo>
                <a:lnTo>
                  <a:pt x="3112" y="3394"/>
                </a:lnTo>
                <a:lnTo>
                  <a:pt x="3560" y="2272"/>
                </a:lnTo>
                <a:lnTo>
                  <a:pt x="3983" y="4230"/>
                </a:lnTo>
                <a:lnTo>
                  <a:pt x="4445" y="0"/>
                </a:lnTo>
                <a:lnTo>
                  <a:pt x="4974" y="3129"/>
                </a:lnTo>
                <a:lnTo>
                  <a:pt x="5166" y="2528"/>
                </a:lnTo>
                <a:lnTo>
                  <a:pt x="5458" y="2981"/>
                </a:lnTo>
                <a:lnTo>
                  <a:pt x="5622" y="2653"/>
                </a:lnTo>
                <a:lnTo>
                  <a:pt x="6028" y="3081"/>
                </a:lnTo>
                <a:lnTo>
                  <a:pt x="6247" y="2983"/>
                </a:lnTo>
                <a:lnTo>
                  <a:pt x="7486" y="2983"/>
                </a:lnTo>
              </a:path>
            </a:pathLst>
          </a:custGeom>
          <a:noFill/>
          <a:ln w="12700" cap="rnd">
            <a:gradFill flip="none" rotWithShape="1">
              <a:gsLst>
                <a:gs pos="12000">
                  <a:srgbClr val="FEFFC5"/>
                </a:gs>
                <a:gs pos="100000">
                  <a:srgbClr val="C00000"/>
                </a:gs>
              </a:gsLst>
              <a:lin ang="0" scaled="1"/>
              <a:tileRect/>
            </a:gra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标题 3"/>
          <p:cNvSpPr txBox="1"/>
          <p:nvPr>
            <p:custDataLst>
              <p:tags r:id="rId2"/>
            </p:custDataLst>
          </p:nvPr>
        </p:nvSpPr>
        <p:spPr>
          <a:xfrm>
            <a:off x="1596152" y="2308503"/>
            <a:ext cx="871308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8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 谢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jb3VudCI6NjQsImhkaWQiOiJmOGQyOWEyNDczYWQ2MzQ5MzczNjYzNmQyMzk2ZDYwZiIsInVzZXJDb3VudCI6NDB9"/>
  <p:tag name="KSO_WPP_MARK_KEY" val="b01ebe54-b463-4bcb-8a3c-aaaa3736eb5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428921244"/>
  <p:tag name="KSO_WM_UNIT_PLACING_PICTURE_USER_VIEWPORT" val="{&quot;height&quot;:3458.176377952756,&quot;width&quot;:14419.458267716534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a"/>
  <p:tag name="KSO_WM_UNIT_INDEX" val="1"/>
  <p:tag name="KSO_WM_UNIT_LAYERLEVEL" val="1"/>
  <p:tag name="KSO_WM_UNIT_VALUE" val="7"/>
  <p:tag name="KSO_WM_UNIT_ISCONTENTSTITLE" val="0"/>
  <p:tag name="KSO_WM_UNIT_HIGHLIGHT" val="0"/>
  <p:tag name="KSO_WM_UNIT_COMPATIBLE" val="0"/>
  <p:tag name="KSO_WM_UNIT_CLEAR" val="0"/>
  <p:tag name="KSO_WM_UNIT_PRESET_TEXT" val="谢谢欣赏"/>
  <p:tag name="KSO_WM_TEMPLATE_CATEGORY" val="custom"/>
  <p:tag name="KSO_WM_TEMPLATE_INDEX" val="20180830"/>
  <p:tag name="KSO_WM_DIAGRAM_GROUP_CODE" val="_1"/>
  <p:tag name="KSO_WM_UNIT_ID" val="20180830_8*a*1"/>
  <p:tag name="KSO_WM_UNIT_TEXT_FILL_FORE_SCHEMECOLOR_INDEX" val="13"/>
  <p:tag name="KSO_WM_UNIT_TEXT_FILL_TYPE" val="1"/>
  <p:tag name="KSO_WM_UNIT_USESOURCEFORMAT_APPLY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587</Words>
  <Application>Microsoft Office PowerPoint</Application>
  <PresentationFormat>宽屏</PresentationFormat>
  <Paragraphs>38</Paragraphs>
  <Slides>12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5" baseType="lpstr">
      <vt:lpstr>阿里巴巴普惠体 Light</vt:lpstr>
      <vt:lpstr>宋体</vt:lpstr>
      <vt:lpstr>Impact</vt:lpstr>
      <vt:lpstr>华文行楷</vt:lpstr>
      <vt:lpstr>等线 Light</vt:lpstr>
      <vt:lpstr>Arial</vt:lpstr>
      <vt:lpstr>Calibri</vt:lpstr>
      <vt:lpstr>楷体</vt:lpstr>
      <vt:lpstr>等线</vt:lpstr>
      <vt:lpstr>微软雅黑</vt:lpstr>
      <vt:lpstr>方正大标宋_GBK</vt:lpstr>
      <vt:lpstr>Office 主题</vt:lpstr>
      <vt:lpstr>Office 主题​​</vt:lpstr>
      <vt:lpstr>PowerPoint 演示文稿</vt:lpstr>
      <vt:lpstr>PowerPoint 演示文稿</vt:lpstr>
      <vt:lpstr>PowerPoint 演示文稿</vt:lpstr>
      <vt:lpstr>考核要求：考查科目（100分）</vt:lpstr>
      <vt:lpstr>PowerPoint 演示文稿</vt:lpstr>
      <vt:lpstr>PowerPoint 演示文稿</vt:lpstr>
      <vt:lpstr>PowerPoint 演示文稿</vt:lpstr>
      <vt:lpstr>PowerPoint 演示文稿</vt:lpstr>
      <vt:lpstr>减分项</vt:lpstr>
      <vt:lpstr>加分项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某同学</dc:creator>
  <cp:lastModifiedBy>某同学</cp:lastModifiedBy>
  <cp:revision>131</cp:revision>
  <dcterms:created xsi:type="dcterms:W3CDTF">2022-02-22T04:56:00Z</dcterms:created>
  <dcterms:modified xsi:type="dcterms:W3CDTF">2024-09-01T03:00:54Z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7A82DD0AF89046E3A27F8B74464C2D70</vt:lpwstr>
  </property>
  <property fmtid="{D5CDD505-2E9C-101B-9397-08002B2CF9AE}" pid="3" name="KSOProductBuildVer">
    <vt:lpwstr>2052-11.1.0.12980</vt:lpwstr>
  </property>
  <property fmtid="{D5CDD505-2E9C-101B-9397-08002B2CF9AE}" pid="4" name="KSOTemplateUUID">
    <vt:lpwstr>v1.0_mb_fgQGCEDdldb1yQlUbZLyLQ==</vt:lpwstr>
  </property>
</Properties>
</file>