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50" r:id="rId3"/>
    <p:sldMasterId id="2147483652" r:id="rId4"/>
  </p:sldMasterIdLst>
  <p:notesMasterIdLst>
    <p:notesMasterId r:id="rId16"/>
  </p:notesMasterIdLst>
  <p:sldIdLst>
    <p:sldId id="256" r:id="rId5"/>
    <p:sldId id="257" r:id="rId6"/>
    <p:sldId id="262" r:id="rId7"/>
    <p:sldId id="263" r:id="rId8"/>
    <p:sldId id="264" r:id="rId9"/>
    <p:sldId id="269" r:id="rId10"/>
    <p:sldId id="270" r:id="rId11"/>
    <p:sldId id="272" r:id="rId12"/>
    <p:sldId id="274" r:id="rId13"/>
    <p:sldId id="281" r:id="rId14"/>
    <p:sldId id="282" r:id="rId15"/>
    <p:sldId id="275" r:id="rId17"/>
    <p:sldId id="276" r:id="rId18"/>
    <p:sldId id="279" r:id="rId19"/>
  </p:sldIdLst>
  <p:sldSz cx="12192000" cy="6858000"/>
  <p:notesSz cx="6858000" cy="9144000"/>
  <p:embeddedFontLst>
    <p:embeddedFont>
      <p:font typeface="Source Han Serif SC Regular" charset="0"/>
      <p:regular r:id="rId23"/>
    </p:embeddedFont>
    <p:embeddedFont>
      <p:font typeface="Source Han Serif SC Bold" charset="0"/>
      <p:regular r:id="rId24"/>
    </p:embeddedFont>
    <p:embeddedFont>
      <p:font typeface="OPPOSans H" charset="0"/>
      <p:regular r:id="rId25"/>
    </p:embeddedFont>
    <p:embeddedFont>
      <p:font typeface="OPPOSans R" charset="0"/>
      <p:regular r:id="rId26"/>
    </p:embeddedFont>
    <p:embeddedFont>
      <p:font typeface="Source Han Sans" charset="0"/>
      <p:regular r:id="rId27"/>
    </p:embeddedFont>
    <p:embeddedFont>
      <p:font typeface="Source Han Sans CN Bold" charset="0"/>
      <p:regular r:id="rId28"/>
    </p:embeddedFont>
    <p:embeddedFont>
      <p:font typeface="OPPOSans B" charset="0"/>
      <p:regular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9" Type="http://schemas.openxmlformats.org/officeDocument/2006/relationships/font" Target="fonts/font7.fntdata"/><Relationship Id="rId28" Type="http://schemas.openxmlformats.org/officeDocument/2006/relationships/font" Target="fonts/font6.fntdata"/><Relationship Id="rId27" Type="http://schemas.openxmlformats.org/officeDocument/2006/relationships/font" Target="fonts/font5.fntdata"/><Relationship Id="rId26" Type="http://schemas.openxmlformats.org/officeDocument/2006/relationships/font" Target="fonts/font4.fntdata"/><Relationship Id="rId25" Type="http://schemas.openxmlformats.org/officeDocument/2006/relationships/font" Target="fonts/font3.fntdata"/><Relationship Id="rId24" Type="http://schemas.openxmlformats.org/officeDocument/2006/relationships/font" Target="fonts/font2.fntdata"/><Relationship Id="rId23" Type="http://schemas.openxmlformats.org/officeDocument/2006/relationships/font" Target="fonts/font1.fntdata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alphaModFix amt="100000"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>
            <a:off x="0" y="0"/>
            <a:ext cx="12192000" cy="4446872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4000">
                <a:schemeClr val="bg1"/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0" y="0"/>
            <a:ext cx="12192000" cy="1347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>
            <a:off x="10106441" y="1028700"/>
            <a:ext cx="1637562" cy="807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>
            <a:off x="236946" y="2089108"/>
            <a:ext cx="1637562" cy="80793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标题 1"/>
          <p:cNvSpPr txBox="1"/>
          <p:nvPr/>
        </p:nvSpPr>
        <p:spPr>
          <a:xfrm>
            <a:off x="3729898" y="3871562"/>
            <a:ext cx="2146672" cy="481108"/>
          </a:xfrm>
          <a:prstGeom prst="roundRect">
            <a:avLst>
              <a:gd name="adj" fmla="val 18382"/>
            </a:avLst>
          </a:prstGeom>
          <a:noFill/>
          <a:ln w="12700" cap="sq">
            <a:solidFill>
              <a:schemeClr val="accent1"/>
            </a:solidFill>
            <a:miter/>
          </a:ln>
          <a:effectLst>
            <a:outerShdw blurRad="114300" sx="102000" sy="102000" algn="ctr" rotWithShape="0">
              <a:srgbClr val="000000">
                <a:alpha val="15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4144759" y="3948231"/>
            <a:ext cx="1846399" cy="32777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700">
                <a:ln w="12700">
                  <a:noFill/>
                </a:ln>
                <a:gradFill>
                  <a:gsLst>
                    <a:gs pos="0">
                      <a:srgbClr val="FF0000">
                        <a:alpha val="100000"/>
                      </a:srgbClr>
                    </a:gs>
                    <a:gs pos="100000">
                      <a:srgbClr val="BF0000">
                        <a:alpha val="100000"/>
                      </a:srgbClr>
                    </a:gs>
                  </a:gsLst>
                  <a:lin ang="5400000" scaled="0"/>
                </a:gradFill>
                <a:latin typeface="Source Han Serif SC Regular"/>
                <a:ea typeface="Source Han Serif SC Regular"/>
                <a:cs typeface="Source Han Serif SC Regular"/>
              </a:rPr>
              <a:t>主讲人：AiPPT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3377774" y="3820902"/>
            <a:ext cx="573134" cy="582430"/>
          </a:xfrm>
          <a:prstGeom prst="roundRect">
            <a:avLst>
              <a:gd name="adj" fmla="val 10223"/>
            </a:avLst>
          </a:prstGeom>
          <a:gradFill>
            <a:gsLst>
              <a:gs pos="0">
                <a:schemeClr val="accent1">
                  <a:lumMod val="75000"/>
                  <a:alpha val="100000"/>
                </a:schemeClr>
              </a:gs>
              <a:gs pos="82000">
                <a:schemeClr val="accent1">
                  <a:alpha val="100000"/>
                </a:schemeClr>
              </a:gs>
            </a:gsLst>
            <a:lin ang="10800000" scaled="0"/>
          </a:gradFill>
          <a:ln w="12700" cap="sq">
            <a:noFill/>
            <a:miter/>
          </a:ln>
          <a:effectLst>
            <a:outerShdw blurRad="139700" dist="38100" dir="2700015" rotWithShape="0">
              <a:schemeClr val="accent1">
                <a:lumMod val="100000"/>
                <a:alpha val="21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3458857" y="3889527"/>
            <a:ext cx="410969" cy="445179"/>
          </a:xfrm>
          <a:custGeom>
            <a:avLst/>
            <a:gdLst>
              <a:gd name="connsiteX0" fmla="*/ 332293 w 664672"/>
              <a:gd name="connsiteY0" fmla="*/ 387672 h 720001"/>
              <a:gd name="connsiteX1" fmla="*/ 660804 w 664672"/>
              <a:gd name="connsiteY1" fmla="*/ 598902 h 720001"/>
              <a:gd name="connsiteX2" fmla="*/ 563560 w 664672"/>
              <a:gd name="connsiteY2" fmla="*/ 720001 h 720001"/>
              <a:gd name="connsiteX3" fmla="*/ 101112 w 664672"/>
              <a:gd name="connsiteY3" fmla="*/ 720001 h 720001"/>
              <a:gd name="connsiteX4" fmla="*/ 3868 w 664672"/>
              <a:gd name="connsiteY4" fmla="*/ 598902 h 720001"/>
              <a:gd name="connsiteX5" fmla="*/ 332293 w 664672"/>
              <a:gd name="connsiteY5" fmla="*/ 387672 h 720001"/>
              <a:gd name="connsiteX6" fmla="*/ 332293 w 664672"/>
              <a:gd name="connsiteY6" fmla="*/ 0 h 720001"/>
              <a:gd name="connsiteX7" fmla="*/ 509517 w 664672"/>
              <a:gd name="connsiteY7" fmla="*/ 177224 h 720001"/>
              <a:gd name="connsiteX8" fmla="*/ 332293 w 664672"/>
              <a:gd name="connsiteY8" fmla="*/ 354448 h 720001"/>
              <a:gd name="connsiteX9" fmla="*/ 155069 w 664672"/>
              <a:gd name="connsiteY9" fmla="*/ 177224 h 720001"/>
              <a:gd name="connsiteX10" fmla="*/ 332293 w 664672"/>
              <a:gd name="connsiteY10" fmla="*/ 0 h 720001"/>
            </a:gdLst>
            <a:ahLst/>
            <a:cxnLst/>
            <a:rect l="l" t="t" r="r" b="b"/>
            <a:pathLst>
              <a:path w="664672" h="720001">
                <a:moveTo>
                  <a:pt x="332293" y="387672"/>
                </a:moveTo>
                <a:cubicBezTo>
                  <a:pt x="550549" y="387672"/>
                  <a:pt x="628448" y="491162"/>
                  <a:pt x="660804" y="598902"/>
                </a:cubicBezTo>
                <a:cubicBezTo>
                  <a:pt x="679021" y="659624"/>
                  <a:pt x="630616" y="720001"/>
                  <a:pt x="563560" y="720001"/>
                </a:cubicBezTo>
                <a:lnTo>
                  <a:pt x="101112" y="720001"/>
                </a:lnTo>
                <a:cubicBezTo>
                  <a:pt x="34057" y="720001"/>
                  <a:pt x="-14348" y="659624"/>
                  <a:pt x="3868" y="598902"/>
                </a:cubicBezTo>
                <a:cubicBezTo>
                  <a:pt x="36138" y="491162"/>
                  <a:pt x="114037" y="387672"/>
                  <a:pt x="332293" y="387672"/>
                </a:cubicBezTo>
                <a:close/>
                <a:moveTo>
                  <a:pt x="332293" y="0"/>
                </a:moveTo>
                <a:cubicBezTo>
                  <a:pt x="430230" y="0"/>
                  <a:pt x="509604" y="79287"/>
                  <a:pt x="509517" y="177224"/>
                </a:cubicBezTo>
                <a:cubicBezTo>
                  <a:pt x="509517" y="275074"/>
                  <a:pt x="430144" y="354448"/>
                  <a:pt x="332293" y="354448"/>
                </a:cubicBezTo>
                <a:cubicBezTo>
                  <a:pt x="234442" y="354448"/>
                  <a:pt x="155069" y="275074"/>
                  <a:pt x="155069" y="177224"/>
                </a:cubicBezTo>
                <a:cubicBezTo>
                  <a:pt x="155069" y="79287"/>
                  <a:pt x="234442" y="0"/>
                  <a:pt x="332293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6821222" y="3871562"/>
            <a:ext cx="2146672" cy="481108"/>
          </a:xfrm>
          <a:prstGeom prst="roundRect">
            <a:avLst>
              <a:gd name="adj" fmla="val 18382"/>
            </a:avLst>
          </a:prstGeom>
          <a:noFill/>
          <a:ln w="12700" cap="sq">
            <a:solidFill>
              <a:schemeClr val="accent1"/>
            </a:solidFill>
            <a:miter/>
          </a:ln>
          <a:effectLst>
            <a:outerShdw blurRad="114300" sx="102000" sy="102000" algn="ctr" rotWithShape="0">
              <a:srgbClr val="000000">
                <a:alpha val="15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7310727" y="3948231"/>
            <a:ext cx="1846399" cy="32777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700">
                <a:ln w="12700">
                  <a:noFill/>
                </a:ln>
                <a:gradFill>
                  <a:gsLst>
                    <a:gs pos="0">
                      <a:srgbClr val="FF0000">
                        <a:alpha val="100000"/>
                      </a:srgbClr>
                    </a:gs>
                    <a:gs pos="100000">
                      <a:srgbClr val="BF0000">
                        <a:alpha val="100000"/>
                      </a:srgbClr>
                    </a:gs>
                  </a:gsLst>
                  <a:lin ang="5400000" scaled="0"/>
                </a:gradFill>
                <a:latin typeface="Source Han Serif SC Regular"/>
                <a:ea typeface="Source Han Serif SC Regular"/>
                <a:cs typeface="Source Han Serif SC Regular"/>
              </a:rPr>
              <a:t>时间：202X.X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6469097" y="3820902"/>
            <a:ext cx="573134" cy="582430"/>
          </a:xfrm>
          <a:prstGeom prst="roundRect">
            <a:avLst>
              <a:gd name="adj" fmla="val 10223"/>
            </a:avLst>
          </a:prstGeom>
          <a:gradFill>
            <a:gsLst>
              <a:gs pos="0">
                <a:schemeClr val="accent1">
                  <a:lumMod val="75000"/>
                  <a:alpha val="100000"/>
                </a:schemeClr>
              </a:gs>
              <a:gs pos="82000">
                <a:schemeClr val="accent1">
                  <a:alpha val="100000"/>
                </a:schemeClr>
              </a:gs>
            </a:gsLst>
            <a:lin ang="10800000" scaled="0"/>
          </a:gradFill>
          <a:ln w="12700" cap="sq">
            <a:noFill/>
            <a:miter/>
          </a:ln>
          <a:effectLst>
            <a:outerShdw blurRad="139700" dist="38100" dir="2700015" rotWithShape="0">
              <a:schemeClr val="accent1">
                <a:lumMod val="100000"/>
                <a:alpha val="21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6559065" y="3915518"/>
            <a:ext cx="393199" cy="393198"/>
          </a:xfrm>
          <a:custGeom>
            <a:avLst/>
            <a:gdLst>
              <a:gd name="connsiteX0" fmla="*/ 457070 w 720001"/>
              <a:gd name="connsiteY0" fmla="*/ 57166 h 720001"/>
              <a:gd name="connsiteX1" fmla="*/ 457070 w 720001"/>
              <a:gd name="connsiteY1" fmla="*/ 263017 h 720001"/>
              <a:gd name="connsiteX2" fmla="*/ 662921 w 720001"/>
              <a:gd name="connsiteY2" fmla="*/ 263017 h 720001"/>
              <a:gd name="connsiteX3" fmla="*/ 647393 w 720001"/>
              <a:gd name="connsiteY3" fmla="*/ 212704 h 720001"/>
              <a:gd name="connsiteX4" fmla="*/ 591008 w 720001"/>
              <a:gd name="connsiteY4" fmla="*/ 129080 h 720001"/>
              <a:gd name="connsiteX5" fmla="*/ 507383 w 720001"/>
              <a:gd name="connsiteY5" fmla="*/ 72694 h 720001"/>
              <a:gd name="connsiteX6" fmla="*/ 457070 w 720001"/>
              <a:gd name="connsiteY6" fmla="*/ 57166 h 720001"/>
              <a:gd name="connsiteX7" fmla="*/ 405022 w 720001"/>
              <a:gd name="connsiteY7" fmla="*/ 0 h 720001"/>
              <a:gd name="connsiteX8" fmla="*/ 720001 w 720001"/>
              <a:gd name="connsiteY8" fmla="*/ 314979 h 720001"/>
              <a:gd name="connsiteX9" fmla="*/ 405022 w 720001"/>
              <a:gd name="connsiteY9" fmla="*/ 314979 h 720001"/>
              <a:gd name="connsiteX10" fmla="*/ 360000 w 720001"/>
              <a:gd name="connsiteY10" fmla="*/ 0 h 720001"/>
              <a:gd name="connsiteX11" fmla="*/ 360000 w 720001"/>
              <a:gd name="connsiteY11" fmla="*/ 360000 h 720001"/>
              <a:gd name="connsiteX12" fmla="*/ 720000 w 720001"/>
              <a:gd name="connsiteY12" fmla="*/ 360000 h 720001"/>
              <a:gd name="connsiteX13" fmla="*/ 360000 w 720001"/>
              <a:gd name="connsiteY13" fmla="*/ 720001 h 720001"/>
              <a:gd name="connsiteX14" fmla="*/ 0 w 720001"/>
              <a:gd name="connsiteY14" fmla="*/ 360000 h 720001"/>
              <a:gd name="connsiteX15" fmla="*/ 360000 w 720001"/>
              <a:gd name="connsiteY15" fmla="*/ 0 h 720001"/>
            </a:gdLst>
            <a:ahLst/>
            <a:cxnLst/>
            <a:rect l="l" t="t" r="r" b="b"/>
            <a:pathLst>
              <a:path w="720001" h="720001">
                <a:moveTo>
                  <a:pt x="457070" y="57166"/>
                </a:moveTo>
                <a:lnTo>
                  <a:pt x="457070" y="263017"/>
                </a:lnTo>
                <a:lnTo>
                  <a:pt x="662921" y="263017"/>
                </a:lnTo>
                <a:cubicBezTo>
                  <a:pt x="659451" y="245755"/>
                  <a:pt x="654246" y="229012"/>
                  <a:pt x="647393" y="212704"/>
                </a:cubicBezTo>
                <a:cubicBezTo>
                  <a:pt x="634121" y="181388"/>
                  <a:pt x="615210" y="153282"/>
                  <a:pt x="591008" y="129080"/>
                </a:cubicBezTo>
                <a:cubicBezTo>
                  <a:pt x="566806" y="104878"/>
                  <a:pt x="538699" y="85967"/>
                  <a:pt x="507383" y="72694"/>
                </a:cubicBezTo>
                <a:cubicBezTo>
                  <a:pt x="491075" y="65755"/>
                  <a:pt x="474246" y="60637"/>
                  <a:pt x="457070" y="57166"/>
                </a:cubicBezTo>
                <a:close/>
                <a:moveTo>
                  <a:pt x="405022" y="0"/>
                </a:moveTo>
                <a:cubicBezTo>
                  <a:pt x="578950" y="0"/>
                  <a:pt x="720001" y="141051"/>
                  <a:pt x="720001" y="314979"/>
                </a:cubicBezTo>
                <a:lnTo>
                  <a:pt x="405022" y="314979"/>
                </a:lnTo>
                <a:close/>
                <a:moveTo>
                  <a:pt x="360000" y="0"/>
                </a:moveTo>
                <a:lnTo>
                  <a:pt x="360000" y="360000"/>
                </a:lnTo>
                <a:lnTo>
                  <a:pt x="720000" y="360000"/>
                </a:lnTo>
                <a:cubicBezTo>
                  <a:pt x="720000" y="558825"/>
                  <a:pt x="558824" y="720001"/>
                  <a:pt x="360000" y="720001"/>
                </a:cubicBezTo>
                <a:cubicBezTo>
                  <a:pt x="161176" y="720001"/>
                  <a:pt x="0" y="558825"/>
                  <a:pt x="0" y="360000"/>
                </a:cubicBezTo>
                <a:cubicBezTo>
                  <a:pt x="0" y="161176"/>
                  <a:pt x="161176" y="0"/>
                  <a:pt x="360000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2047076" y="1383012"/>
            <a:ext cx="8097848" cy="233455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4025">
                <a:ln w="12700">
                  <a:noFill/>
                </a:ln>
                <a:gradFill>
                  <a:gsLst>
                    <a:gs pos="0">
                      <a:srgbClr val="FF0000">
                        <a:alpha val="100000"/>
                      </a:srgbClr>
                    </a:gs>
                    <a:gs pos="100000">
                      <a:srgbClr val="BF0000">
                        <a:alpha val="100000"/>
                      </a:srgbClr>
                    </a:gs>
                  </a:gsLst>
                  <a:lin ang="5400000" scaled="0"/>
                </a:gradFill>
                <a:latin typeface="Source Han Serif SC Bold"/>
                <a:ea typeface="Source Han Serif SC Bold"/>
                <a:cs typeface="Source Han Serif SC Bold"/>
              </a:rPr>
              <a:t>毛泽东思想照鉴下的国际博弈迷局——透视泽连斯基白宫谈判</a:t>
            </a:r>
            <a:endParaRPr kumimoji="1"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5">
                  <a:lumMod val="20000"/>
                  <a:lumOff val="80000"/>
                  <a:alpha val="22000"/>
                </a:schemeClr>
              </a:gs>
              <a:gs pos="87000">
                <a:schemeClr val="bg1">
                  <a:alpha val="18000"/>
                </a:schemeClr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442686" y="558800"/>
            <a:ext cx="11306628" cy="5740400"/>
          </a:xfrm>
          <a:prstGeom prst="rect">
            <a:avLst/>
          </a:prstGeom>
          <a:solidFill>
            <a:schemeClr val="bg1"/>
          </a:solidFill>
          <a:ln w="12700" cap="flat">
            <a:noFill/>
            <a:miter/>
          </a:ln>
          <a:effectLst>
            <a:outerShdw blurRad="317500" sx="102000" sy="102000" algn="ctr" rotWithShape="0">
              <a:srgbClr val="000000">
                <a:alpha val="15000"/>
              </a:srgb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16200000">
            <a:off x="898688" y="656944"/>
            <a:ext cx="45719" cy="476794"/>
          </a:xfrm>
          <a:custGeom>
            <a:avLst/>
            <a:gdLst>
              <a:gd name="connsiteX0" fmla="*/ 16555 w 32718"/>
              <a:gd name="connsiteY0" fmla="*/ 21907 h 470768"/>
              <a:gd name="connsiteX1" fmla="*/ 16555 w 32718"/>
              <a:gd name="connsiteY1" fmla="*/ 449331 h 470768"/>
            </a:gdLst>
            <a:ahLst/>
            <a:cxnLst/>
            <a:rect l="l" t="t" r="r" b="b"/>
            <a:pathLst>
              <a:path w="32718" h="470768">
                <a:moveTo>
                  <a:pt x="16555" y="21907"/>
                </a:moveTo>
                <a:lnTo>
                  <a:pt x="16555" y="449331"/>
                </a:lnTo>
              </a:path>
            </a:pathLst>
          </a:custGeom>
          <a:noFill/>
          <a:ln w="25400" cap="flat">
            <a:solidFill>
              <a:schemeClr val="tx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16200000">
            <a:off x="1125925" y="855410"/>
            <a:ext cx="146698" cy="194126"/>
          </a:xfrm>
          <a:custGeom>
            <a:avLst/>
            <a:gdLst>
              <a:gd name="connsiteX0" fmla="*/ 16555 w 109676"/>
              <a:gd name="connsiteY0" fmla="*/ 21907 h 145133"/>
              <a:gd name="connsiteX1" fmla="*/ 93444 w 109676"/>
              <a:gd name="connsiteY1" fmla="*/ 123653 h 145133"/>
            </a:gdLst>
            <a:ahLst/>
            <a:cxnLst/>
            <a:rect l="l" t="t" r="r" b="b"/>
            <a:pathLst>
              <a:path w="109676" h="145133">
                <a:moveTo>
                  <a:pt x="16555" y="21907"/>
                </a:moveTo>
                <a:cubicBezTo>
                  <a:pt x="59020" y="21907"/>
                  <a:pt x="93444" y="67460"/>
                  <a:pt x="93444" y="123653"/>
                </a:cubicBezTo>
              </a:path>
            </a:pathLst>
          </a:custGeom>
          <a:noFill/>
          <a:ln w="25400" cap="flat">
            <a:solidFill>
              <a:schemeClr val="tx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16200000">
            <a:off x="1125925" y="741146"/>
            <a:ext cx="146698" cy="194126"/>
          </a:xfrm>
          <a:custGeom>
            <a:avLst/>
            <a:gdLst>
              <a:gd name="connsiteX0" fmla="*/ 93444 w 109676"/>
              <a:gd name="connsiteY0" fmla="*/ 21907 h 145133"/>
              <a:gd name="connsiteX1" fmla="*/ 16555 w 109676"/>
              <a:gd name="connsiteY1" fmla="*/ 123653 h 145133"/>
            </a:gdLst>
            <a:ahLst/>
            <a:cxnLst/>
            <a:rect l="l" t="t" r="r" b="b"/>
            <a:pathLst>
              <a:path w="109676" h="145133">
                <a:moveTo>
                  <a:pt x="93444" y="21907"/>
                </a:moveTo>
                <a:cubicBezTo>
                  <a:pt x="50979" y="21907"/>
                  <a:pt x="16555" y="67460"/>
                  <a:pt x="16555" y="123653"/>
                </a:cubicBezTo>
              </a:path>
            </a:pathLst>
          </a:custGeom>
          <a:noFill/>
          <a:ln w="25400" cap="flat">
            <a:solidFill>
              <a:schemeClr val="tx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5303879" y="3576121"/>
            <a:ext cx="2900321" cy="70014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20000"/>
              </a:lnSpc>
            </a:pPr>
            <a:r>
              <a:rPr kumimoji="1" lang="en-US" altLang="zh-CN" sz="132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矛盾分析——解构美乌博弈的多重维度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flipH="1">
            <a:off x="5356660" y="2897326"/>
            <a:ext cx="655616" cy="655616"/>
          </a:xfrm>
          <a:prstGeom prst="ellipse">
            <a:avLst/>
          </a:prstGeom>
          <a:solidFill>
            <a:schemeClr val="accent1"/>
          </a:solidFill>
          <a:ln w="9525" cap="flat">
            <a:noFill/>
            <a:miter/>
          </a:ln>
          <a:effectLst>
            <a:outerShdw blurRad="254000" dist="190500" dir="2700000" sx="103000" sy="103000" algn="t" rotWithShape="0">
              <a:schemeClr val="tx1">
                <a:alpha val="1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5428691" y="3003118"/>
            <a:ext cx="511555" cy="4440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2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02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8243929" y="3575050"/>
            <a:ext cx="2900321" cy="70014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20000"/>
              </a:lnSpc>
            </a:pPr>
            <a:r>
              <a:rPr kumimoji="1" lang="en-US" altLang="zh-CN" sz="151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群众路线——被背叛的人民意志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flipH="1">
            <a:off x="8346875" y="2791480"/>
            <a:ext cx="655616" cy="655616"/>
          </a:xfrm>
          <a:prstGeom prst="ellipse">
            <a:avLst/>
          </a:prstGeom>
          <a:solidFill>
            <a:schemeClr val="accent1"/>
          </a:solidFill>
          <a:ln w="9525" cap="flat">
            <a:noFill/>
            <a:miter/>
          </a:ln>
          <a:effectLst>
            <a:outerShdw blurRad="254000" dist="190500" dir="2700000" sx="103000" sy="103000" algn="t" rotWithShape="0">
              <a:schemeClr val="tx1">
                <a:alpha val="1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8418906" y="2897272"/>
            <a:ext cx="511555" cy="4440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2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03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1585443" y="1912868"/>
            <a:ext cx="2139552" cy="2888472"/>
          </a:xfrm>
          <a:prstGeom prst="rect">
            <a:avLst/>
          </a:prstGeom>
          <a:solidFill>
            <a:schemeClr val="accent1"/>
          </a:solidFill>
          <a:ln w="19050" cap="flat">
            <a:solidFill>
              <a:schemeClr val="tx1">
                <a:lumMod val="85000"/>
                <a:lumOff val="15000"/>
              </a:schemeClr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1361872" y="2134884"/>
            <a:ext cx="2139552" cy="2888472"/>
          </a:xfrm>
          <a:prstGeom prst="rect">
            <a:avLst/>
          </a:prstGeom>
          <a:solidFill>
            <a:schemeClr val="bg1"/>
          </a:solidFill>
          <a:ln w="19050" cap="flat">
            <a:solidFill>
              <a:schemeClr val="tx1">
                <a:lumMod val="85000"/>
                <a:lumOff val="15000"/>
              </a:schemeClr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2045400" y="2285001"/>
            <a:ext cx="1240784" cy="262037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kumimoji="1" lang="en-US" altLang="zh-CN" sz="6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目录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5254104" y="5122744"/>
            <a:ext cx="2900321" cy="70014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20000"/>
              </a:lnSpc>
            </a:pPr>
            <a:r>
              <a:rPr kumimoji="1" lang="en-US" altLang="zh-CN" sz="141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独立自主——血泪浇筑的生存之道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 flipH="1">
            <a:off x="5357050" y="4339174"/>
            <a:ext cx="655616" cy="655616"/>
          </a:xfrm>
          <a:prstGeom prst="ellipse">
            <a:avLst/>
          </a:prstGeom>
          <a:solidFill>
            <a:schemeClr val="accent1"/>
          </a:solidFill>
          <a:ln w="9525" cap="flat">
            <a:noFill/>
            <a:miter/>
          </a:ln>
          <a:effectLst>
            <a:outerShdw blurRad="254000" dist="190500" dir="2700000" sx="103000" sy="103000" algn="t" rotWithShape="0">
              <a:schemeClr val="tx1">
                <a:alpha val="1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5429081" y="4444966"/>
            <a:ext cx="511555" cy="4440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2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04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8243929" y="5122744"/>
            <a:ext cx="2900321" cy="70014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20000"/>
              </a:lnSpc>
            </a:pPr>
            <a:r>
              <a:rPr kumimoji="1" lang="en-US" altLang="zh-CN" sz="151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H"/>
                <a:ea typeface="OPPOSans H"/>
                <a:cs typeface="OPPOSans H"/>
              </a:rPr>
              <a:t>结语——毛泽东思想的现代启示</a:t>
            </a: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flipH="1">
            <a:off x="8346875" y="4339174"/>
            <a:ext cx="655616" cy="655616"/>
          </a:xfrm>
          <a:prstGeom prst="ellipse">
            <a:avLst/>
          </a:prstGeom>
          <a:solidFill>
            <a:schemeClr val="accent1"/>
          </a:solidFill>
          <a:ln w="9525" cap="flat">
            <a:noFill/>
            <a:miter/>
          </a:ln>
          <a:effectLst>
            <a:outerShdw blurRad="254000" dist="190500" dir="2700000" sx="103000" sy="103000" algn="t" rotWithShape="0">
              <a:schemeClr val="tx1">
                <a:alpha val="1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>
            <a:off x="8418906" y="4444966"/>
            <a:ext cx="511555" cy="4440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2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R"/>
                <a:ea typeface="OPPOSans R"/>
                <a:cs typeface="OPPOSans R"/>
              </a:rPr>
              <a:t>05</a:t>
            </a:r>
            <a:endParaRPr kumimoji="1"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alphaModFix amt="100000"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>
            <a:off x="0" y="0"/>
            <a:ext cx="12192000" cy="4446872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4000">
                <a:schemeClr val="bg1"/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0" y="0"/>
            <a:ext cx="12192000" cy="1347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>
            <a:off x="403243" y="1744844"/>
            <a:ext cx="1637562" cy="807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>
            <a:off x="9894038" y="1455637"/>
            <a:ext cx="1637562" cy="80793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标题 1"/>
          <p:cNvSpPr txBox="1"/>
          <p:nvPr/>
        </p:nvSpPr>
        <p:spPr>
          <a:xfrm>
            <a:off x="2207002" y="2244444"/>
            <a:ext cx="7777997" cy="24915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57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erif SC Bold"/>
                <a:ea typeface="Source Han Serif SC Bold"/>
                <a:cs typeface="Source Han Serif SC Bold"/>
              </a:rPr>
              <a:t>矛盾分析——解构美乌博弈的多重维度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2543092" y="2136000"/>
            <a:ext cx="7080416" cy="289575"/>
          </a:xfrm>
          <a:custGeom>
            <a:avLst/>
            <a:gdLst>
              <a:gd name="connsiteX0" fmla="*/ 3176071 w 7080416"/>
              <a:gd name="connsiteY0" fmla="*/ 144788 h 289575"/>
              <a:gd name="connsiteX1" fmla="*/ 3176071 w 7080416"/>
              <a:gd name="connsiteY1" fmla="*/ 144789 h 289575"/>
              <a:gd name="connsiteX2" fmla="*/ 3176071 w 7080416"/>
              <a:gd name="connsiteY2" fmla="*/ 144789 h 289575"/>
              <a:gd name="connsiteX3" fmla="*/ 3927205 w 7080416"/>
              <a:gd name="connsiteY3" fmla="*/ 121929 h 289575"/>
              <a:gd name="connsiteX4" fmla="*/ 7057556 w 7080416"/>
              <a:gd name="connsiteY4" fmla="*/ 121929 h 289575"/>
              <a:gd name="connsiteX5" fmla="*/ 7080416 w 7080416"/>
              <a:gd name="connsiteY5" fmla="*/ 144789 h 289575"/>
              <a:gd name="connsiteX6" fmla="*/ 7080415 w 7080416"/>
              <a:gd name="connsiteY6" fmla="*/ 144789 h 289575"/>
              <a:gd name="connsiteX7" fmla="*/ 7057555 w 7080416"/>
              <a:gd name="connsiteY7" fmla="*/ 167649 h 289575"/>
              <a:gd name="connsiteX8" fmla="*/ 3927205 w 7080416"/>
              <a:gd name="connsiteY8" fmla="*/ 167648 h 289575"/>
              <a:gd name="connsiteX9" fmla="*/ 3911041 w 7080416"/>
              <a:gd name="connsiteY9" fmla="*/ 160952 h 289575"/>
              <a:gd name="connsiteX10" fmla="*/ 3904345 w 7080416"/>
              <a:gd name="connsiteY10" fmla="*/ 144789 h 289575"/>
              <a:gd name="connsiteX11" fmla="*/ 3911041 w 7080416"/>
              <a:gd name="connsiteY11" fmla="*/ 128625 h 289575"/>
              <a:gd name="connsiteX12" fmla="*/ 3927205 w 7080416"/>
              <a:gd name="connsiteY12" fmla="*/ 121929 h 289575"/>
              <a:gd name="connsiteX13" fmla="*/ 22860 w 7080416"/>
              <a:gd name="connsiteY13" fmla="*/ 121929 h 289575"/>
              <a:gd name="connsiteX14" fmla="*/ 3153211 w 7080416"/>
              <a:gd name="connsiteY14" fmla="*/ 121929 h 289575"/>
              <a:gd name="connsiteX15" fmla="*/ 3169375 w 7080416"/>
              <a:gd name="connsiteY15" fmla="*/ 128625 h 289575"/>
              <a:gd name="connsiteX16" fmla="*/ 3176071 w 7080416"/>
              <a:gd name="connsiteY16" fmla="*/ 144789 h 289575"/>
              <a:gd name="connsiteX17" fmla="*/ 3169375 w 7080416"/>
              <a:gd name="connsiteY17" fmla="*/ 160952 h 289575"/>
              <a:gd name="connsiteX18" fmla="*/ 3153211 w 7080416"/>
              <a:gd name="connsiteY18" fmla="*/ 167648 h 289575"/>
              <a:gd name="connsiteX19" fmla="*/ 22861 w 7080416"/>
              <a:gd name="connsiteY19" fmla="*/ 167649 h 289575"/>
              <a:gd name="connsiteX20" fmla="*/ 1 w 7080416"/>
              <a:gd name="connsiteY20" fmla="*/ 144789 h 289575"/>
              <a:gd name="connsiteX21" fmla="*/ 0 w 7080416"/>
              <a:gd name="connsiteY21" fmla="*/ 144789 h 289575"/>
              <a:gd name="connsiteX22" fmla="*/ 22860 w 7080416"/>
              <a:gd name="connsiteY22" fmla="*/ 121929 h 289575"/>
              <a:gd name="connsiteX23" fmla="*/ 3540208 w 7080416"/>
              <a:gd name="connsiteY23" fmla="*/ 0 h 289575"/>
              <a:gd name="connsiteX24" fmla="*/ 3590232 w 7080416"/>
              <a:gd name="connsiteY24" fmla="*/ 94537 h 289575"/>
              <a:gd name="connsiteX25" fmla="*/ 3700151 w 7080416"/>
              <a:gd name="connsiteY25" fmla="*/ 110608 h 289575"/>
              <a:gd name="connsiteX26" fmla="*/ 3621149 w 7080416"/>
              <a:gd name="connsiteY26" fmla="*/ 185106 h 289575"/>
              <a:gd name="connsiteX27" fmla="*/ 3639058 w 7080416"/>
              <a:gd name="connsiteY27" fmla="*/ 289575 h 289575"/>
              <a:gd name="connsiteX28" fmla="*/ 3540208 w 7080416"/>
              <a:gd name="connsiteY28" fmla="*/ 241080 h 289575"/>
              <a:gd name="connsiteX29" fmla="*/ 3441358 w 7080416"/>
              <a:gd name="connsiteY29" fmla="*/ 289575 h 289575"/>
              <a:gd name="connsiteX30" fmla="*/ 3459267 w 7080416"/>
              <a:gd name="connsiteY30" fmla="*/ 185106 h 289575"/>
              <a:gd name="connsiteX31" fmla="*/ 3380265 w 7080416"/>
              <a:gd name="connsiteY31" fmla="*/ 110608 h 289575"/>
              <a:gd name="connsiteX32" fmla="*/ 3490184 w 7080416"/>
              <a:gd name="connsiteY32" fmla="*/ 94537 h 289575"/>
            </a:gdLst>
            <a:ahLst/>
            <a:cxnLst/>
            <a:rect l="l" t="t" r="r" b="b"/>
            <a:pathLst>
              <a:path w="7080416" h="289575">
                <a:moveTo>
                  <a:pt x="3176071" y="144788"/>
                </a:moveTo>
                <a:lnTo>
                  <a:pt x="3176071" y="144789"/>
                </a:lnTo>
                <a:lnTo>
                  <a:pt x="3176071" y="144789"/>
                </a:lnTo>
                <a:close/>
                <a:moveTo>
                  <a:pt x="3927205" y="121929"/>
                </a:moveTo>
                <a:lnTo>
                  <a:pt x="7057556" y="121929"/>
                </a:lnTo>
                <a:cubicBezTo>
                  <a:pt x="7070181" y="121929"/>
                  <a:pt x="7080416" y="132164"/>
                  <a:pt x="7080416" y="144789"/>
                </a:cubicBezTo>
                <a:lnTo>
                  <a:pt x="7080415" y="144789"/>
                </a:lnTo>
                <a:cubicBezTo>
                  <a:pt x="7080415" y="157414"/>
                  <a:pt x="7070180" y="167649"/>
                  <a:pt x="7057555" y="167649"/>
                </a:cubicBezTo>
                <a:lnTo>
                  <a:pt x="3927205" y="167648"/>
                </a:lnTo>
                <a:cubicBezTo>
                  <a:pt x="3920893" y="167648"/>
                  <a:pt x="3915178" y="165089"/>
                  <a:pt x="3911041" y="160952"/>
                </a:cubicBezTo>
                <a:lnTo>
                  <a:pt x="3904345" y="144789"/>
                </a:lnTo>
                <a:lnTo>
                  <a:pt x="3911041" y="128625"/>
                </a:lnTo>
                <a:cubicBezTo>
                  <a:pt x="3915178" y="124488"/>
                  <a:pt x="3920893" y="121929"/>
                  <a:pt x="3927205" y="121929"/>
                </a:cubicBezTo>
                <a:close/>
                <a:moveTo>
                  <a:pt x="22860" y="121929"/>
                </a:moveTo>
                <a:lnTo>
                  <a:pt x="3153211" y="121929"/>
                </a:lnTo>
                <a:cubicBezTo>
                  <a:pt x="3159523" y="121929"/>
                  <a:pt x="3165238" y="124488"/>
                  <a:pt x="3169375" y="128625"/>
                </a:cubicBezTo>
                <a:lnTo>
                  <a:pt x="3176071" y="144789"/>
                </a:lnTo>
                <a:lnTo>
                  <a:pt x="3169375" y="160952"/>
                </a:lnTo>
                <a:cubicBezTo>
                  <a:pt x="3165238" y="165089"/>
                  <a:pt x="3159523" y="167648"/>
                  <a:pt x="3153211" y="167648"/>
                </a:cubicBezTo>
                <a:lnTo>
                  <a:pt x="22861" y="167649"/>
                </a:lnTo>
                <a:cubicBezTo>
                  <a:pt x="10236" y="167649"/>
                  <a:pt x="1" y="157414"/>
                  <a:pt x="1" y="144789"/>
                </a:cubicBezTo>
                <a:lnTo>
                  <a:pt x="0" y="144789"/>
                </a:lnTo>
                <a:cubicBezTo>
                  <a:pt x="0" y="132164"/>
                  <a:pt x="10235" y="121929"/>
                  <a:pt x="22860" y="121929"/>
                </a:cubicBezTo>
                <a:close/>
                <a:moveTo>
                  <a:pt x="3540208" y="0"/>
                </a:moveTo>
                <a:lnTo>
                  <a:pt x="3590232" y="94537"/>
                </a:lnTo>
                <a:lnTo>
                  <a:pt x="3700151" y="110608"/>
                </a:lnTo>
                <a:lnTo>
                  <a:pt x="3621149" y="185106"/>
                </a:lnTo>
                <a:lnTo>
                  <a:pt x="3639058" y="289575"/>
                </a:lnTo>
                <a:lnTo>
                  <a:pt x="3540208" y="241080"/>
                </a:lnTo>
                <a:lnTo>
                  <a:pt x="3441358" y="289575"/>
                </a:lnTo>
                <a:lnTo>
                  <a:pt x="3459267" y="185106"/>
                </a:lnTo>
                <a:lnTo>
                  <a:pt x="3380265" y="110608"/>
                </a:lnTo>
                <a:lnTo>
                  <a:pt x="3490184" y="94537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4900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alphaModFix amt="100000"/>
          </a:blip>
          <a:srcRect/>
          <a:stretch>
            <a:fillRect/>
          </a:stretch>
        </p:blipFill>
        <p:spPr>
          <a:xfrm>
            <a:off x="10743496" y="437679"/>
            <a:ext cx="788103" cy="23592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标题 1"/>
          <p:cNvSpPr txBox="1"/>
          <p:nvPr/>
        </p:nvSpPr>
        <p:spPr>
          <a:xfrm>
            <a:off x="5304790" y="399415"/>
            <a:ext cx="1557020" cy="169100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8800">
                <a:ln w="12700">
                  <a:noFill/>
                </a:ln>
                <a:gradFill>
                  <a:gsLst>
                    <a:gs pos="0">
                      <a:srgbClr val="FF0000">
                        <a:alpha val="100000"/>
                      </a:srgbClr>
                    </a:gs>
                    <a:gs pos="100000">
                      <a:srgbClr val="BF0000">
                        <a:alpha val="100000"/>
                      </a:srgbClr>
                    </a:gs>
                  </a:gsLst>
                  <a:lin ang="5400000" scaled="0"/>
                </a:gradFill>
                <a:latin typeface="Source Han Serif SC Bold"/>
                <a:ea typeface="Source Han Serif SC Bold"/>
                <a:cs typeface="Source Han Serif SC Bold"/>
              </a:rPr>
              <a:t>01</a:t>
            </a:r>
            <a:endParaRPr kumimoji="1"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5">
                  <a:lumMod val="20000"/>
                  <a:lumOff val="80000"/>
                  <a:alpha val="22000"/>
                </a:schemeClr>
              </a:gs>
              <a:gs pos="87000">
                <a:schemeClr val="bg1">
                  <a:alpha val="18000"/>
                </a:schemeClr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4500000">
            <a:off x="9042742" y="2881509"/>
            <a:ext cx="1807796" cy="1807796"/>
          </a:xfrm>
          <a:prstGeom prst="arc">
            <a:avLst>
              <a:gd name="adj1" fmla="val 16200000"/>
              <a:gd name="adj2" fmla="val 11964395"/>
            </a:avLst>
          </a:prstGeom>
          <a:noFill/>
          <a:ln w="190500" cap="rnd">
            <a:gradFill>
              <a:gsLst>
                <a:gs pos="13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7891098" y="3650105"/>
            <a:ext cx="270604" cy="270604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  <a:effectLst>
            <a:outerShdw blurRad="50800" dist="38100" dir="5400000" algn="t" rotWithShape="0">
              <a:schemeClr val="accent1">
                <a:lumMod val="50000"/>
                <a:alpha val="2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8500698" y="5080125"/>
            <a:ext cx="270604" cy="270604"/>
          </a:xfrm>
          <a:prstGeom prst="ellipse">
            <a:avLst/>
          </a:prstGeom>
          <a:solidFill>
            <a:schemeClr val="accent2"/>
          </a:solidFill>
          <a:ln w="12700" cap="sq">
            <a:noFill/>
            <a:miter/>
          </a:ln>
          <a:effectLst>
            <a:outerShdw blurRad="50800" dist="38100" dir="5400000" algn="t" rotWithShape="0">
              <a:schemeClr val="accent1">
                <a:lumMod val="50000"/>
                <a:alpha val="2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9698879" y="3568497"/>
            <a:ext cx="495522" cy="433820"/>
          </a:xfrm>
          <a:custGeom>
            <a:avLst/>
            <a:gdLst>
              <a:gd name="connsiteX0" fmla="*/ 411293 w 822401"/>
              <a:gd name="connsiteY0" fmla="*/ 234366 h 720000"/>
              <a:gd name="connsiteX1" fmla="*/ 536928 w 822401"/>
              <a:gd name="connsiteY1" fmla="*/ 360000 h 720000"/>
              <a:gd name="connsiteX2" fmla="*/ 411293 w 822401"/>
              <a:gd name="connsiteY2" fmla="*/ 485635 h 720000"/>
              <a:gd name="connsiteX3" fmla="*/ 285659 w 822401"/>
              <a:gd name="connsiteY3" fmla="*/ 360000 h 720000"/>
              <a:gd name="connsiteX4" fmla="*/ 411293 w 822401"/>
              <a:gd name="connsiteY4" fmla="*/ 234366 h 720000"/>
              <a:gd name="connsiteX5" fmla="*/ 411293 w 822401"/>
              <a:gd name="connsiteY5" fmla="*/ 178938 h 720000"/>
              <a:gd name="connsiteX6" fmla="*/ 230231 w 822401"/>
              <a:gd name="connsiteY6" fmla="*/ 360000 h 720000"/>
              <a:gd name="connsiteX7" fmla="*/ 411293 w 822401"/>
              <a:gd name="connsiteY7" fmla="*/ 541063 h 720000"/>
              <a:gd name="connsiteX8" fmla="*/ 592355 w 822401"/>
              <a:gd name="connsiteY8" fmla="*/ 360000 h 720000"/>
              <a:gd name="connsiteX9" fmla="*/ 411293 w 822401"/>
              <a:gd name="connsiteY9" fmla="*/ 178938 h 720000"/>
              <a:gd name="connsiteX10" fmla="*/ 219884 w 822401"/>
              <a:gd name="connsiteY10" fmla="*/ 0 h 720000"/>
              <a:gd name="connsiteX11" fmla="*/ 602517 w 822401"/>
              <a:gd name="connsiteY11" fmla="*/ 0 h 720000"/>
              <a:gd name="connsiteX12" fmla="*/ 627275 w 822401"/>
              <a:gd name="connsiteY12" fmla="*/ 14319 h 720000"/>
              <a:gd name="connsiteX13" fmla="*/ 818591 w 822401"/>
              <a:gd name="connsiteY13" fmla="*/ 345682 h 720000"/>
              <a:gd name="connsiteX14" fmla="*/ 818591 w 822401"/>
              <a:gd name="connsiteY14" fmla="*/ 374319 h 720000"/>
              <a:gd name="connsiteX15" fmla="*/ 627367 w 822401"/>
              <a:gd name="connsiteY15" fmla="*/ 705682 h 720000"/>
              <a:gd name="connsiteX16" fmla="*/ 602609 w 822401"/>
              <a:gd name="connsiteY16" fmla="*/ 720000 h 720000"/>
              <a:gd name="connsiteX17" fmla="*/ 219977 w 822401"/>
              <a:gd name="connsiteY17" fmla="*/ 720000 h 720000"/>
              <a:gd name="connsiteX18" fmla="*/ 195219 w 822401"/>
              <a:gd name="connsiteY18" fmla="*/ 705682 h 720000"/>
              <a:gd name="connsiteX19" fmla="*/ 3811 w 822401"/>
              <a:gd name="connsiteY19" fmla="*/ 374319 h 720000"/>
              <a:gd name="connsiteX20" fmla="*/ 3811 w 822401"/>
              <a:gd name="connsiteY20" fmla="*/ 345682 h 720000"/>
              <a:gd name="connsiteX21" fmla="*/ 195127 w 822401"/>
              <a:gd name="connsiteY21" fmla="*/ 14319 h 720000"/>
              <a:gd name="connsiteX22" fmla="*/ 219884 w 822401"/>
              <a:gd name="connsiteY22" fmla="*/ 0 h 720000"/>
            </a:gdLst>
            <a:ahLst/>
            <a:cxnLst/>
            <a:rect l="l" t="t" r="r" b="b"/>
            <a:pathLst>
              <a:path w="822401" h="720000">
                <a:moveTo>
                  <a:pt x="411293" y="234366"/>
                </a:moveTo>
                <a:cubicBezTo>
                  <a:pt x="480577" y="234366"/>
                  <a:pt x="536928" y="290716"/>
                  <a:pt x="536928" y="360000"/>
                </a:cubicBezTo>
                <a:cubicBezTo>
                  <a:pt x="536928" y="429284"/>
                  <a:pt x="480577" y="485635"/>
                  <a:pt x="411293" y="485635"/>
                </a:cubicBezTo>
                <a:cubicBezTo>
                  <a:pt x="342009" y="485635"/>
                  <a:pt x="285659" y="429284"/>
                  <a:pt x="285659" y="360000"/>
                </a:cubicBezTo>
                <a:cubicBezTo>
                  <a:pt x="285659" y="290716"/>
                  <a:pt x="342009" y="234366"/>
                  <a:pt x="411293" y="234366"/>
                </a:cubicBezTo>
                <a:close/>
                <a:moveTo>
                  <a:pt x="411293" y="178938"/>
                </a:moveTo>
                <a:cubicBezTo>
                  <a:pt x="311432" y="178938"/>
                  <a:pt x="230231" y="260139"/>
                  <a:pt x="230231" y="360000"/>
                </a:cubicBezTo>
                <a:cubicBezTo>
                  <a:pt x="230231" y="459862"/>
                  <a:pt x="311432" y="541063"/>
                  <a:pt x="411293" y="541063"/>
                </a:cubicBezTo>
                <a:cubicBezTo>
                  <a:pt x="511154" y="541063"/>
                  <a:pt x="592355" y="459862"/>
                  <a:pt x="592355" y="360000"/>
                </a:cubicBezTo>
                <a:cubicBezTo>
                  <a:pt x="592355" y="260139"/>
                  <a:pt x="511154" y="178938"/>
                  <a:pt x="411293" y="178938"/>
                </a:cubicBezTo>
                <a:close/>
                <a:moveTo>
                  <a:pt x="219884" y="0"/>
                </a:moveTo>
                <a:lnTo>
                  <a:pt x="602517" y="0"/>
                </a:lnTo>
                <a:cubicBezTo>
                  <a:pt x="612679" y="0"/>
                  <a:pt x="622194" y="5451"/>
                  <a:pt x="627275" y="14319"/>
                </a:cubicBezTo>
                <a:lnTo>
                  <a:pt x="818591" y="345682"/>
                </a:lnTo>
                <a:cubicBezTo>
                  <a:pt x="823672" y="354550"/>
                  <a:pt x="823672" y="365451"/>
                  <a:pt x="818591" y="374319"/>
                </a:cubicBezTo>
                <a:lnTo>
                  <a:pt x="627367" y="705682"/>
                </a:lnTo>
                <a:cubicBezTo>
                  <a:pt x="622286" y="714550"/>
                  <a:pt x="612771" y="720000"/>
                  <a:pt x="602609" y="720000"/>
                </a:cubicBezTo>
                <a:lnTo>
                  <a:pt x="219977" y="720000"/>
                </a:lnTo>
                <a:cubicBezTo>
                  <a:pt x="209815" y="720000"/>
                  <a:pt x="200300" y="714550"/>
                  <a:pt x="195219" y="705682"/>
                </a:cubicBezTo>
                <a:lnTo>
                  <a:pt x="3811" y="374319"/>
                </a:lnTo>
                <a:cubicBezTo>
                  <a:pt x="-1270" y="365543"/>
                  <a:pt x="-1270" y="354550"/>
                  <a:pt x="3811" y="345682"/>
                </a:cubicBezTo>
                <a:lnTo>
                  <a:pt x="195127" y="14319"/>
                </a:lnTo>
                <a:cubicBezTo>
                  <a:pt x="200208" y="5451"/>
                  <a:pt x="209723" y="0"/>
                  <a:pt x="219884" y="0"/>
                </a:cubicBezTo>
                <a:close/>
              </a:path>
            </a:pathLst>
          </a:custGeom>
          <a:solidFill>
            <a:schemeClr val="bg1"/>
          </a:solidFill>
          <a:ln w="763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407670" y="1556385"/>
            <a:ext cx="4043045" cy="251841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2025年白宫椭圆形办公室的着装对抗，背后是更深层的主权博弈。泽连斯基的战术背心代表着国家在战火中的挣扎，而特朗普的金色领带则象征着新殖民主义的经济控制。这种冲突的核心在于：一方试图通过出让国家资源来换取短暂的安全保障，另一方则利用这种依赖性，以经济和政治手段实现对乌克兰的深度控制。</a:t>
            </a:r>
            <a:endParaRPr kumimoji="1" lang="en-US" altLang="zh-CN" sz="140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Source Han Sans"/>
              <a:ea typeface="Source Han Sans"/>
              <a:cs typeface="Source Han Sans"/>
            </a:endParaRPr>
          </a:p>
        </p:txBody>
      </p:sp>
      <p:sp>
        <p:nvSpPr>
          <p:cNvPr id="14" name="标题 1"/>
          <p:cNvSpPr txBox="1"/>
          <p:nvPr/>
        </p:nvSpPr>
        <p:spPr>
          <a:xfrm>
            <a:off x="638098" y="412375"/>
            <a:ext cx="6480000" cy="540000"/>
          </a:xfrm>
          <a:prstGeom prst="rect">
            <a:avLst/>
          </a:prstGeom>
          <a:gradFill>
            <a:gsLst>
              <a:gs pos="10000">
                <a:schemeClr val="bg1">
                  <a:lumMod val="95000"/>
                </a:schemeClr>
              </a:gs>
              <a:gs pos="93000">
                <a:schemeClr val="bg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750848" y="448375"/>
            <a:ext cx="10768051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主要矛盾：新殖民主义剥削 vs 国家主权完整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222563" y="412375"/>
            <a:ext cx="108000" cy="540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426613" y="412375"/>
            <a:ext cx="108000" cy="54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graphicFrame>
        <p:nvGraphicFramePr>
          <p:cNvPr id="18" name="Table 17"/>
          <p:cNvGraphicFramePr/>
          <p:nvPr/>
        </p:nvGraphicFramePr>
        <p:xfrm>
          <a:off x="6096000" y="1273683"/>
          <a:ext cx="0" cy="0"/>
        </p:xfrm>
        <a:graphic>
          <a:graphicData uri="http://schemas.openxmlformats.org/drawingml/2006/table">
            <a:tbl>
              <a:tblPr/>
              <a:tblGrid>
                <a:gridCol w="0"/>
                <a:gridCol w="0"/>
                <a:gridCol w="0"/>
              </a:tblGrid>
              <a:tr h="479425">
                <a:tc>
                  <a:txBody>
                    <a:bodyPr/>
                    <a:p>
                      <a:r>
                        <a:rPr lang="zh-CN" altLang="en-US" sz="100"/>
                        <a:t>对比 维度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乌克兰</a:t>
                      </a:r>
                      <a:r>
                        <a:rPr lang="en-US" altLang="zh-CN" sz="100"/>
                        <a:t>"</a:t>
                      </a:r>
                      <a:r>
                        <a:rPr lang="zh-CN" altLang="en-US" sz="100"/>
                        <a:t>资源换安全</a:t>
                      </a:r>
                      <a:r>
                        <a:rPr lang="en-US" altLang="zh-CN" sz="100"/>
                        <a:t>"</a:t>
                      </a:r>
                      <a:r>
                        <a:rPr lang="zh-CN" altLang="en-US" sz="100"/>
                        <a:t>协议（美乌矿产 协议</a:t>
                      </a:r>
                      <a:r>
                        <a:rPr lang="en-US" altLang="zh-CN" sz="100"/>
                        <a:t>)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中国历史上与美国签订的不平等条约（如</a:t>
                      </a:r>
                      <a:r>
                        <a:rPr lang="en-US" altLang="zh-CN" sz="100"/>
                        <a:t>《</a:t>
                      </a:r>
                      <a:r>
                        <a:rPr lang="zh-CN" altLang="en-US" sz="100"/>
                        <a:t>望厦条 约</a:t>
                      </a:r>
                      <a:r>
                        <a:rPr lang="en-US" altLang="zh-CN" sz="100"/>
                        <a:t>》</a:t>
                      </a:r>
                      <a:r>
                        <a:rPr lang="zh-CN" altLang="en-US" sz="100"/>
                        <a:t>、蒋介石时期条约</a:t>
                      </a:r>
                      <a:r>
                        <a:rPr lang="en-US" altLang="zh-CN" sz="100"/>
                        <a:t>)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891540">
                <a:tc>
                  <a:txBody>
                    <a:bodyPr/>
                    <a:p>
                      <a:r>
                        <a:rPr lang="zh-CN" altLang="en-US" sz="100"/>
                        <a:t>签署 背景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俄乌冲突背景下，乌克兰通过矿产开 发权换取美国军事与经济援助，旨在 增强对俄防御能力 </a:t>
                      </a:r>
                      <a:r>
                        <a:rPr lang="en-US" altLang="zh-CN" sz="100"/>
                        <a:t>17 0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晚清至民国时期，中国因军事战败或内政弱势，被迫 签订条约（如</a:t>
                      </a:r>
                      <a:r>
                        <a:rPr lang="en-US" altLang="zh-CN" sz="100"/>
                        <a:t>《</a:t>
                      </a:r>
                      <a:r>
                        <a:rPr lang="zh-CN" altLang="en-US" sz="100"/>
                        <a:t>望厦条约</a:t>
                      </a:r>
                      <a:r>
                        <a:rPr lang="en-US" altLang="zh-CN" sz="100"/>
                        <a:t>》1844</a:t>
                      </a:r>
                      <a:r>
                        <a:rPr lang="zh-CN" altLang="en-US" sz="100"/>
                        <a:t>年、</a:t>
                      </a:r>
                      <a:r>
                        <a:rPr lang="en-US" altLang="zh-CN" sz="100"/>
                        <a:t>1946</a:t>
                      </a:r>
                      <a:r>
                        <a:rPr lang="zh-CN" altLang="en-US" sz="100"/>
                        <a:t>年</a:t>
                      </a:r>
                      <a:r>
                        <a:rPr lang="en-US" altLang="zh-CN" sz="100"/>
                        <a:t>《</a:t>
                      </a:r>
                      <a:r>
                        <a:rPr lang="zh-CN" altLang="en-US" sz="100"/>
                        <a:t>中美 友好通商航海条约</a:t>
                      </a:r>
                      <a:r>
                        <a:rPr lang="en-US" altLang="zh-CN" sz="100"/>
                        <a:t>》</a:t>
                      </a:r>
                      <a:r>
                        <a:rPr lang="zh-CN" altLang="en-US" sz="100"/>
                        <a:t>等</a:t>
                      </a:r>
                      <a:r>
                        <a:rPr lang="en-US" altLang="zh-CN" sz="100"/>
                        <a:t>) 4 10 16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054100">
                <a:tc>
                  <a:txBody>
                    <a:bodyPr/>
                    <a:p>
                      <a:r>
                        <a:rPr lang="zh-CN" altLang="en-US" sz="100"/>
                        <a:t>核心 条款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00"/>
                        <a:t>1.</a:t>
                      </a:r>
                      <a:r>
                        <a:rPr lang="zh-CN" altLang="en-US" sz="100"/>
                        <a:t>美企优先开发乌克兰稀土、钛、铀 等关键矿产； </a:t>
                      </a:r>
                      <a:r>
                        <a:rPr lang="en-US" altLang="zh-CN" sz="100"/>
                        <a:t>2.</a:t>
                      </a:r>
                      <a:r>
                        <a:rPr lang="zh-CN" altLang="en-US" sz="100"/>
                        <a:t>美国提供经济支持与安全保障承 诺； </a:t>
                      </a:r>
                      <a:r>
                        <a:rPr lang="en-US" altLang="zh-CN" sz="100"/>
                        <a:t>3.</a:t>
                      </a:r>
                      <a:r>
                        <a:rPr lang="zh-CN" altLang="en-US" sz="100"/>
                        <a:t>部分条款分阶段谈判（如安全保障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00"/>
                        <a:t>1.</a:t>
                      </a:r>
                      <a:r>
                        <a:rPr lang="zh-CN" altLang="en-US" sz="100"/>
                        <a:t>美国获得领事裁判权（在华美国人不受中国法律管 辖</a:t>
                      </a:r>
                      <a:r>
                        <a:rPr lang="en-US" altLang="zh-CN" sz="100"/>
                        <a:t>)</a:t>
                      </a:r>
                      <a:r>
                        <a:rPr lang="zh-CN" altLang="en-US" sz="100"/>
                        <a:t>； </a:t>
                      </a:r>
                      <a:r>
                        <a:rPr lang="en-US" altLang="zh-CN" sz="100"/>
                        <a:t>2.</a:t>
                      </a:r>
                      <a:r>
                        <a:rPr lang="zh-CN" altLang="en-US" sz="100"/>
                        <a:t>关税自主权丧失（税率需美国同意）； </a:t>
                      </a:r>
                      <a:r>
                        <a:rPr lang="en-US" altLang="zh-CN" sz="100"/>
                        <a:t>3.</a:t>
                      </a:r>
                      <a:r>
                        <a:rPr lang="zh-CN" altLang="en-US" sz="100"/>
                        <a:t>片面最惠国待遇； </a:t>
                      </a:r>
                      <a:r>
                        <a:rPr lang="en-US" altLang="zh-CN" sz="100"/>
                        <a:t>4.</a:t>
                      </a:r>
                      <a:r>
                        <a:rPr lang="zh-CN" altLang="en-US" sz="100"/>
                        <a:t>美国军舰自由出入中国港口等 </a:t>
                      </a:r>
                      <a:r>
                        <a:rPr lang="en-US" altLang="zh-CN" sz="100"/>
                        <a:t>4 10 16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12140">
                <a:tc>
                  <a:txBody>
                    <a:bodyPr/>
                    <a:p>
                      <a:r>
                        <a:rPr lang="zh-CN" altLang="en-US" sz="100"/>
                        <a:t>资源</a:t>
                      </a:r>
                      <a:r>
                        <a:rPr lang="en-US" altLang="zh-CN" sz="100"/>
                        <a:t>/ </a:t>
                      </a:r>
                      <a:r>
                        <a:rPr lang="zh-CN" altLang="en-US" sz="100"/>
                        <a:t>主权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暂未纳入草案</a:t>
                      </a:r>
                      <a:r>
                        <a:rPr lang="en-US" altLang="zh-CN" sz="100"/>
                        <a:t>) 1 17 </a:t>
                      </a:r>
                      <a:r>
                        <a:rPr lang="zh-CN" altLang="en-US" sz="100"/>
                        <a:t>乌克兰开放矿产开发权，部分矿区位 于俄控区（约</a:t>
                      </a:r>
                      <a:r>
                        <a:rPr lang="en-US" altLang="zh-CN" sz="100"/>
                        <a:t>20%</a:t>
                      </a:r>
                      <a:r>
                        <a:rPr lang="zh-CN" altLang="en-US" sz="100"/>
                        <a:t>），需长期投入开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中国让渡司法、关税、领土使用权等核心主权，如 </a:t>
                      </a:r>
                      <a:r>
                        <a:rPr lang="en-US" altLang="zh-CN" sz="100"/>
                        <a:t>《</a:t>
                      </a:r>
                      <a:r>
                        <a:rPr lang="zh-CN" altLang="en-US" sz="100"/>
                        <a:t>望厦条约</a:t>
                      </a:r>
                      <a:r>
                        <a:rPr lang="en-US" altLang="zh-CN" sz="100"/>
                        <a:t>》</a:t>
                      </a:r>
                      <a:r>
                        <a:rPr lang="zh-CN" altLang="en-US" sz="100"/>
                        <a:t>允许美国军舰</a:t>
                      </a:r>
                      <a:r>
                        <a:rPr lang="en-US" altLang="zh-CN" sz="100"/>
                        <a:t>"</a:t>
                      </a:r>
                      <a:r>
                        <a:rPr lang="zh-CN" altLang="en-US" sz="100"/>
                        <a:t>巡查贸易”，蒋介石政府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817880">
                <a:tc>
                  <a:txBody>
                    <a:bodyPr/>
                    <a:p>
                      <a:r>
                        <a:rPr lang="zh-CN" altLang="en-US" sz="100"/>
                        <a:t>让渡 协议 对等 性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发成本</a:t>
                      </a:r>
                      <a:r>
                        <a:rPr lang="en-US" altLang="zh-CN" sz="100"/>
                        <a:t>7 17 </a:t>
                      </a:r>
                      <a:r>
                        <a:rPr lang="zh-CN" altLang="en-US" sz="100"/>
                        <a:t>名义上</a:t>
                      </a:r>
                      <a:r>
                        <a:rPr lang="en-US" altLang="zh-CN" sz="100"/>
                        <a:t>"</a:t>
                      </a:r>
                      <a:r>
                        <a:rPr lang="zh-CN" altLang="en-US" sz="100"/>
                        <a:t>互利”，但乌克兰资源开发主 导权受制于美国资本，且安全保障条 款模糊 </a:t>
                      </a:r>
                      <a:r>
                        <a:rPr lang="en-US" altLang="zh-CN" sz="100"/>
                        <a:t>11 15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出让领空、港口使用权等 </a:t>
                      </a:r>
                      <a:r>
                        <a:rPr lang="en-US" altLang="zh-CN" sz="100"/>
                        <a:t>4 10 16 </a:t>
                      </a:r>
                      <a:r>
                        <a:rPr lang="zh-CN" altLang="en-US" sz="100"/>
                        <a:t>完全不对等，中国单方面承担义务，无对美反制条款 </a:t>
                      </a:r>
                      <a:r>
                        <a:rPr lang="en-US" altLang="zh-CN" sz="100"/>
                        <a:t>(</a:t>
                      </a:r>
                      <a:r>
                        <a:rPr lang="zh-CN" altLang="en-US" sz="100"/>
                        <a:t>如</a:t>
                      </a:r>
                      <a:r>
                        <a:rPr lang="en-US" altLang="zh-CN" sz="100"/>
                        <a:t>《</a:t>
                      </a:r>
                      <a:r>
                        <a:rPr lang="zh-CN" altLang="en-US" sz="100"/>
                        <a:t>望厦条约</a:t>
                      </a:r>
                      <a:r>
                        <a:rPr lang="en-US" altLang="zh-CN" sz="100"/>
                        <a:t>》</a:t>
                      </a:r>
                      <a:r>
                        <a:rPr lang="zh-CN" altLang="en-US" sz="100"/>
                        <a:t>扩大领事裁判权范围</a:t>
                      </a:r>
                      <a:r>
                        <a:rPr lang="en-US" altLang="zh-CN" sz="100"/>
                        <a:t>) 16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71195">
                <a:tc>
                  <a:txBody>
                    <a:bodyPr/>
                    <a:p>
                      <a:r>
                        <a:rPr lang="zh-CN" altLang="en-US" sz="100"/>
                        <a:t>争议 焦点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00"/>
                        <a:t>1.</a:t>
                      </a:r>
                      <a:r>
                        <a:rPr lang="zh-CN" altLang="en-US" sz="100"/>
                        <a:t>俄控区资源开发可行性低； </a:t>
                      </a:r>
                      <a:r>
                        <a:rPr lang="en-US" altLang="zh-CN" sz="100"/>
                        <a:t>2.</a:t>
                      </a:r>
                      <a:r>
                        <a:rPr lang="zh-CN" altLang="en-US" sz="100"/>
                        <a:t>乌克兰可能沦为资源附庸； </a:t>
                      </a:r>
                      <a:r>
                        <a:rPr lang="en-US" altLang="zh-CN" sz="100"/>
                        <a:t>3.</a:t>
                      </a:r>
                      <a:r>
                        <a:rPr lang="zh-CN" altLang="en-US" sz="100"/>
                        <a:t>协议可能刺激俄罗斯强化控制矿区 </a:t>
                      </a:r>
                      <a:r>
                        <a:rPr lang="en-US" altLang="zh-CN" sz="100"/>
                        <a:t>17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00"/>
                        <a:t>1.</a:t>
                      </a:r>
                      <a:r>
                        <a:rPr lang="zh-CN" altLang="en-US" sz="100"/>
                        <a:t>严重损害中国主权与尊严； </a:t>
                      </a:r>
                      <a:r>
                        <a:rPr lang="en-US" altLang="zh-CN" sz="100"/>
                        <a:t>2.</a:t>
                      </a:r>
                      <a:r>
                        <a:rPr lang="zh-CN" altLang="en-US" sz="100"/>
                        <a:t>蒋介石政府被批</a:t>
                      </a:r>
                      <a:r>
                        <a:rPr lang="en-US" altLang="zh-CN" sz="100"/>
                        <a:t>"</a:t>
                      </a:r>
                      <a:r>
                        <a:rPr lang="zh-CN" altLang="en-US" sz="100"/>
                        <a:t>卖国”（如</a:t>
                      </a:r>
                      <a:r>
                        <a:rPr lang="en-US" altLang="zh-CN" sz="100"/>
                        <a:t>1946</a:t>
                      </a:r>
                      <a:r>
                        <a:rPr lang="zh-CN" altLang="en-US" sz="100"/>
                        <a:t>年条约出让海港、 领空权</a:t>
                      </a:r>
                      <a:r>
                        <a:rPr lang="en-US" altLang="zh-CN" sz="100"/>
                        <a:t>) ④ 6 10 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9" name="Table 18"/>
          <p:cNvGraphicFramePr/>
          <p:nvPr/>
        </p:nvGraphicFramePr>
        <p:xfrm>
          <a:off x="6096000" y="1273683"/>
          <a:ext cx="0" cy="0"/>
        </p:xfrm>
        <a:graphic>
          <a:graphicData uri="http://schemas.openxmlformats.org/drawingml/2006/table">
            <a:tbl>
              <a:tblPr/>
              <a:tblGrid>
                <a:gridCol w="0"/>
                <a:gridCol w="0"/>
                <a:gridCol w="0"/>
              </a:tblGrid>
              <a:tr h="479425">
                <a:tc>
                  <a:txBody>
                    <a:bodyPr/>
                    <a:p>
                      <a:r>
                        <a:rPr lang="zh-CN" altLang="en-US" sz="100"/>
                        <a:t>对比 维度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乌克兰</a:t>
                      </a:r>
                      <a:r>
                        <a:rPr lang="en-US" altLang="zh-CN" sz="100"/>
                        <a:t>"</a:t>
                      </a:r>
                      <a:r>
                        <a:rPr lang="zh-CN" altLang="en-US" sz="100"/>
                        <a:t>资源换安全</a:t>
                      </a:r>
                      <a:r>
                        <a:rPr lang="en-US" altLang="zh-CN" sz="100"/>
                        <a:t>"</a:t>
                      </a:r>
                      <a:r>
                        <a:rPr lang="zh-CN" altLang="en-US" sz="100"/>
                        <a:t>协议（美乌矿产 协议</a:t>
                      </a:r>
                      <a:r>
                        <a:rPr lang="en-US" altLang="zh-CN" sz="100"/>
                        <a:t>)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中国历史上与美国签订的不平等条约（如</a:t>
                      </a:r>
                      <a:r>
                        <a:rPr lang="en-US" altLang="zh-CN" sz="100"/>
                        <a:t>《</a:t>
                      </a:r>
                      <a:r>
                        <a:rPr lang="zh-CN" altLang="en-US" sz="100"/>
                        <a:t>望厦条 约</a:t>
                      </a:r>
                      <a:r>
                        <a:rPr lang="en-US" altLang="zh-CN" sz="100"/>
                        <a:t>》</a:t>
                      </a:r>
                      <a:r>
                        <a:rPr lang="zh-CN" altLang="en-US" sz="100"/>
                        <a:t>、蒋介石时期条约</a:t>
                      </a:r>
                      <a:r>
                        <a:rPr lang="en-US" altLang="zh-CN" sz="100"/>
                        <a:t>)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891540">
                <a:tc>
                  <a:txBody>
                    <a:bodyPr/>
                    <a:p>
                      <a:r>
                        <a:rPr lang="zh-CN" altLang="en-US" sz="100"/>
                        <a:t>签署 背景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俄乌冲突背景下，乌克兰通过矿产开 发权换取美国军事与经济援助，旨在 增强对俄防御能力 </a:t>
                      </a:r>
                      <a:r>
                        <a:rPr lang="en-US" altLang="zh-CN" sz="100"/>
                        <a:t>17 0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晚清至民国时期，中国因军事战败或内政弱势，被迫 签订条约（如</a:t>
                      </a:r>
                      <a:r>
                        <a:rPr lang="en-US" altLang="zh-CN" sz="100"/>
                        <a:t>《</a:t>
                      </a:r>
                      <a:r>
                        <a:rPr lang="zh-CN" altLang="en-US" sz="100"/>
                        <a:t>望厦条约</a:t>
                      </a:r>
                      <a:r>
                        <a:rPr lang="en-US" altLang="zh-CN" sz="100"/>
                        <a:t>》1844</a:t>
                      </a:r>
                      <a:r>
                        <a:rPr lang="zh-CN" altLang="en-US" sz="100"/>
                        <a:t>年、</a:t>
                      </a:r>
                      <a:r>
                        <a:rPr lang="en-US" altLang="zh-CN" sz="100"/>
                        <a:t>1946</a:t>
                      </a:r>
                      <a:r>
                        <a:rPr lang="zh-CN" altLang="en-US" sz="100"/>
                        <a:t>年</a:t>
                      </a:r>
                      <a:r>
                        <a:rPr lang="en-US" altLang="zh-CN" sz="100"/>
                        <a:t>《</a:t>
                      </a:r>
                      <a:r>
                        <a:rPr lang="zh-CN" altLang="en-US" sz="100"/>
                        <a:t>中美 友好通商航海条约</a:t>
                      </a:r>
                      <a:r>
                        <a:rPr lang="en-US" altLang="zh-CN" sz="100"/>
                        <a:t>》</a:t>
                      </a:r>
                      <a:r>
                        <a:rPr lang="zh-CN" altLang="en-US" sz="100"/>
                        <a:t>等</a:t>
                      </a:r>
                      <a:r>
                        <a:rPr lang="en-US" altLang="zh-CN" sz="100"/>
                        <a:t>) 4 10 16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054100">
                <a:tc>
                  <a:txBody>
                    <a:bodyPr/>
                    <a:p>
                      <a:r>
                        <a:rPr lang="zh-CN" altLang="en-US" sz="100"/>
                        <a:t>核心 条款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00"/>
                        <a:t>1.</a:t>
                      </a:r>
                      <a:r>
                        <a:rPr lang="zh-CN" altLang="en-US" sz="100"/>
                        <a:t>美企优先开发乌克兰稀土、钛、铀 等关键矿产； </a:t>
                      </a:r>
                      <a:r>
                        <a:rPr lang="en-US" altLang="zh-CN" sz="100"/>
                        <a:t>2.</a:t>
                      </a:r>
                      <a:r>
                        <a:rPr lang="zh-CN" altLang="en-US" sz="100"/>
                        <a:t>美国提供经济支持与安全保障承 诺； </a:t>
                      </a:r>
                      <a:r>
                        <a:rPr lang="en-US" altLang="zh-CN" sz="100"/>
                        <a:t>3.</a:t>
                      </a:r>
                      <a:r>
                        <a:rPr lang="zh-CN" altLang="en-US" sz="100"/>
                        <a:t>部分条款分阶段谈判（如安全保障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00"/>
                        <a:t>1.</a:t>
                      </a:r>
                      <a:r>
                        <a:rPr lang="zh-CN" altLang="en-US" sz="100"/>
                        <a:t>美国获得领事裁判权（在华美国人不受中国法律管 辖</a:t>
                      </a:r>
                      <a:r>
                        <a:rPr lang="en-US" altLang="zh-CN" sz="100"/>
                        <a:t>)</a:t>
                      </a:r>
                      <a:r>
                        <a:rPr lang="zh-CN" altLang="en-US" sz="100"/>
                        <a:t>； </a:t>
                      </a:r>
                      <a:r>
                        <a:rPr lang="en-US" altLang="zh-CN" sz="100"/>
                        <a:t>2.</a:t>
                      </a:r>
                      <a:r>
                        <a:rPr lang="zh-CN" altLang="en-US" sz="100"/>
                        <a:t>关税自主权丧失（税率需美国同意）； </a:t>
                      </a:r>
                      <a:r>
                        <a:rPr lang="en-US" altLang="zh-CN" sz="100"/>
                        <a:t>3.</a:t>
                      </a:r>
                      <a:r>
                        <a:rPr lang="zh-CN" altLang="en-US" sz="100"/>
                        <a:t>片面最惠国待遇； </a:t>
                      </a:r>
                      <a:r>
                        <a:rPr lang="en-US" altLang="zh-CN" sz="100"/>
                        <a:t>4.</a:t>
                      </a:r>
                      <a:r>
                        <a:rPr lang="zh-CN" altLang="en-US" sz="100"/>
                        <a:t>美国军舰自由出入中国港口等 </a:t>
                      </a:r>
                      <a:r>
                        <a:rPr lang="en-US" altLang="zh-CN" sz="100"/>
                        <a:t>4 10 16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12140">
                <a:tc>
                  <a:txBody>
                    <a:bodyPr/>
                    <a:p>
                      <a:r>
                        <a:rPr lang="zh-CN" altLang="en-US" sz="100"/>
                        <a:t>资源</a:t>
                      </a:r>
                      <a:r>
                        <a:rPr lang="en-US" altLang="zh-CN" sz="100"/>
                        <a:t>/ </a:t>
                      </a:r>
                      <a:r>
                        <a:rPr lang="zh-CN" altLang="en-US" sz="100"/>
                        <a:t>主权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暂未纳入草案</a:t>
                      </a:r>
                      <a:r>
                        <a:rPr lang="en-US" altLang="zh-CN" sz="100"/>
                        <a:t>) 1 17 </a:t>
                      </a:r>
                      <a:r>
                        <a:rPr lang="zh-CN" altLang="en-US" sz="100"/>
                        <a:t>乌克兰开放矿产开发权，部分矿区位 于俄控区（约</a:t>
                      </a:r>
                      <a:r>
                        <a:rPr lang="en-US" altLang="zh-CN" sz="100"/>
                        <a:t>20%</a:t>
                      </a:r>
                      <a:r>
                        <a:rPr lang="zh-CN" altLang="en-US" sz="100"/>
                        <a:t>），需长期投入开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中国让渡司法、关税、领土使用权等核心主权，如 </a:t>
                      </a:r>
                      <a:r>
                        <a:rPr lang="en-US" altLang="zh-CN" sz="100"/>
                        <a:t>《</a:t>
                      </a:r>
                      <a:r>
                        <a:rPr lang="zh-CN" altLang="en-US" sz="100"/>
                        <a:t>望厦条约</a:t>
                      </a:r>
                      <a:r>
                        <a:rPr lang="en-US" altLang="zh-CN" sz="100"/>
                        <a:t>》</a:t>
                      </a:r>
                      <a:r>
                        <a:rPr lang="zh-CN" altLang="en-US" sz="100"/>
                        <a:t>允许美国军舰</a:t>
                      </a:r>
                      <a:r>
                        <a:rPr lang="en-US" altLang="zh-CN" sz="100"/>
                        <a:t>"</a:t>
                      </a:r>
                      <a:r>
                        <a:rPr lang="zh-CN" altLang="en-US" sz="100"/>
                        <a:t>巡查贸易”，蒋介石政府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817880">
                <a:tc>
                  <a:txBody>
                    <a:bodyPr/>
                    <a:p>
                      <a:r>
                        <a:rPr lang="zh-CN" altLang="en-US" sz="100"/>
                        <a:t>让渡 协议 对等 性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发成本</a:t>
                      </a:r>
                      <a:r>
                        <a:rPr lang="en-US" altLang="zh-CN" sz="100"/>
                        <a:t>7 17 </a:t>
                      </a:r>
                      <a:r>
                        <a:rPr lang="zh-CN" altLang="en-US" sz="100"/>
                        <a:t>名义上</a:t>
                      </a:r>
                      <a:r>
                        <a:rPr lang="en-US" altLang="zh-CN" sz="100"/>
                        <a:t>"</a:t>
                      </a:r>
                      <a:r>
                        <a:rPr lang="zh-CN" altLang="en-US" sz="100"/>
                        <a:t>互利”，但乌克兰资源开发主 导权受制于美国资本，且安全保障条 款模糊 </a:t>
                      </a:r>
                      <a:r>
                        <a:rPr lang="en-US" altLang="zh-CN" sz="100"/>
                        <a:t>11 15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出让领空、港口使用权等 </a:t>
                      </a:r>
                      <a:r>
                        <a:rPr lang="en-US" altLang="zh-CN" sz="100"/>
                        <a:t>4 10 16 </a:t>
                      </a:r>
                      <a:r>
                        <a:rPr lang="zh-CN" altLang="en-US" sz="100"/>
                        <a:t>完全不对等，中国单方面承担义务，无对美反制条款 </a:t>
                      </a:r>
                      <a:r>
                        <a:rPr lang="en-US" altLang="zh-CN" sz="100"/>
                        <a:t>(</a:t>
                      </a:r>
                      <a:r>
                        <a:rPr lang="zh-CN" altLang="en-US" sz="100"/>
                        <a:t>如</a:t>
                      </a:r>
                      <a:r>
                        <a:rPr lang="en-US" altLang="zh-CN" sz="100"/>
                        <a:t>《</a:t>
                      </a:r>
                      <a:r>
                        <a:rPr lang="zh-CN" altLang="en-US" sz="100"/>
                        <a:t>望厦条约</a:t>
                      </a:r>
                      <a:r>
                        <a:rPr lang="en-US" altLang="zh-CN" sz="100"/>
                        <a:t>》</a:t>
                      </a:r>
                      <a:r>
                        <a:rPr lang="zh-CN" altLang="en-US" sz="100"/>
                        <a:t>扩大领事裁判权范围</a:t>
                      </a:r>
                      <a:r>
                        <a:rPr lang="en-US" altLang="zh-CN" sz="100"/>
                        <a:t>) 16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71195">
                <a:tc>
                  <a:txBody>
                    <a:bodyPr/>
                    <a:p>
                      <a:r>
                        <a:rPr lang="zh-CN" altLang="en-US" sz="100"/>
                        <a:t>争议 焦点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00"/>
                        <a:t>1.</a:t>
                      </a:r>
                      <a:r>
                        <a:rPr lang="zh-CN" altLang="en-US" sz="100"/>
                        <a:t>俄控区资源开发可行性低； </a:t>
                      </a:r>
                      <a:r>
                        <a:rPr lang="en-US" altLang="zh-CN" sz="100"/>
                        <a:t>2.</a:t>
                      </a:r>
                      <a:r>
                        <a:rPr lang="zh-CN" altLang="en-US" sz="100"/>
                        <a:t>乌克兰可能沦为资源附庸； </a:t>
                      </a:r>
                      <a:r>
                        <a:rPr lang="en-US" altLang="zh-CN" sz="100"/>
                        <a:t>3.</a:t>
                      </a:r>
                      <a:r>
                        <a:rPr lang="zh-CN" altLang="en-US" sz="100"/>
                        <a:t>协议可能刺激俄罗斯强化控制矿区 </a:t>
                      </a:r>
                      <a:r>
                        <a:rPr lang="en-US" altLang="zh-CN" sz="100"/>
                        <a:t>17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00"/>
                        <a:t>1.</a:t>
                      </a:r>
                      <a:r>
                        <a:rPr lang="zh-CN" altLang="en-US" sz="100"/>
                        <a:t>严重损害中国主权与尊严； </a:t>
                      </a:r>
                      <a:r>
                        <a:rPr lang="en-US" altLang="zh-CN" sz="100"/>
                        <a:t>2.</a:t>
                      </a:r>
                      <a:r>
                        <a:rPr lang="zh-CN" altLang="en-US" sz="100"/>
                        <a:t>蒋介石政府被批</a:t>
                      </a:r>
                      <a:r>
                        <a:rPr lang="en-US" altLang="zh-CN" sz="100"/>
                        <a:t>"</a:t>
                      </a:r>
                      <a:r>
                        <a:rPr lang="zh-CN" altLang="en-US" sz="100"/>
                        <a:t>卖国”（如</a:t>
                      </a:r>
                      <a:r>
                        <a:rPr lang="en-US" altLang="zh-CN" sz="100"/>
                        <a:t>1946</a:t>
                      </a:r>
                      <a:r>
                        <a:rPr lang="zh-CN" altLang="en-US" sz="100"/>
                        <a:t>年条约出让海港、 领空权</a:t>
                      </a:r>
                      <a:r>
                        <a:rPr lang="en-US" altLang="zh-CN" sz="100"/>
                        <a:t>) ④ 6 10 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0" name="Table 19"/>
          <p:cNvGraphicFramePr/>
          <p:nvPr/>
        </p:nvGraphicFramePr>
        <p:xfrm>
          <a:off x="6096000" y="1273683"/>
          <a:ext cx="0" cy="0"/>
        </p:xfrm>
        <a:graphic>
          <a:graphicData uri="http://schemas.openxmlformats.org/drawingml/2006/table">
            <a:tbl>
              <a:tblPr/>
              <a:tblGrid>
                <a:gridCol w="0"/>
                <a:gridCol w="0"/>
                <a:gridCol w="0"/>
              </a:tblGrid>
              <a:tr h="479425">
                <a:tc>
                  <a:txBody>
                    <a:bodyPr/>
                    <a:p>
                      <a:r>
                        <a:rPr lang="zh-CN" altLang="en-US" sz="100"/>
                        <a:t>对比 维度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乌克兰</a:t>
                      </a:r>
                      <a:r>
                        <a:rPr lang="en-US" altLang="zh-CN" sz="100"/>
                        <a:t>"</a:t>
                      </a:r>
                      <a:r>
                        <a:rPr lang="zh-CN" altLang="en-US" sz="100"/>
                        <a:t>资源换安全</a:t>
                      </a:r>
                      <a:r>
                        <a:rPr lang="en-US" altLang="zh-CN" sz="100"/>
                        <a:t>"</a:t>
                      </a:r>
                      <a:r>
                        <a:rPr lang="zh-CN" altLang="en-US" sz="100"/>
                        <a:t>协议（美乌矿产 协议</a:t>
                      </a:r>
                      <a:r>
                        <a:rPr lang="en-US" altLang="zh-CN" sz="100"/>
                        <a:t>)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中国历史上与美国签订的不平等条约（如</a:t>
                      </a:r>
                      <a:r>
                        <a:rPr lang="en-US" altLang="zh-CN" sz="100"/>
                        <a:t>《</a:t>
                      </a:r>
                      <a:r>
                        <a:rPr lang="zh-CN" altLang="en-US" sz="100"/>
                        <a:t>望厦条 约</a:t>
                      </a:r>
                      <a:r>
                        <a:rPr lang="en-US" altLang="zh-CN" sz="100"/>
                        <a:t>》</a:t>
                      </a:r>
                      <a:r>
                        <a:rPr lang="zh-CN" altLang="en-US" sz="100"/>
                        <a:t>、蒋介石时期条约</a:t>
                      </a:r>
                      <a:r>
                        <a:rPr lang="en-US" altLang="zh-CN" sz="100"/>
                        <a:t>)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891540">
                <a:tc>
                  <a:txBody>
                    <a:bodyPr/>
                    <a:p>
                      <a:r>
                        <a:rPr lang="zh-CN" altLang="en-US" sz="100"/>
                        <a:t>签署 背景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俄乌冲突背景下，乌克兰通过矿产开 发权换取美国军事与经济援助，旨在 增强对俄防御能力 </a:t>
                      </a:r>
                      <a:r>
                        <a:rPr lang="en-US" altLang="zh-CN" sz="100"/>
                        <a:t>17 0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晚清至民国时期，中国因军事战败或内政弱势，被迫 签订条约（如</a:t>
                      </a:r>
                      <a:r>
                        <a:rPr lang="en-US" altLang="zh-CN" sz="100"/>
                        <a:t>《</a:t>
                      </a:r>
                      <a:r>
                        <a:rPr lang="zh-CN" altLang="en-US" sz="100"/>
                        <a:t>望厦条约</a:t>
                      </a:r>
                      <a:r>
                        <a:rPr lang="en-US" altLang="zh-CN" sz="100"/>
                        <a:t>》1844</a:t>
                      </a:r>
                      <a:r>
                        <a:rPr lang="zh-CN" altLang="en-US" sz="100"/>
                        <a:t>年、</a:t>
                      </a:r>
                      <a:r>
                        <a:rPr lang="en-US" altLang="zh-CN" sz="100"/>
                        <a:t>1946</a:t>
                      </a:r>
                      <a:r>
                        <a:rPr lang="zh-CN" altLang="en-US" sz="100"/>
                        <a:t>年</a:t>
                      </a:r>
                      <a:r>
                        <a:rPr lang="en-US" altLang="zh-CN" sz="100"/>
                        <a:t>《</a:t>
                      </a:r>
                      <a:r>
                        <a:rPr lang="zh-CN" altLang="en-US" sz="100"/>
                        <a:t>中美 友好通商航海条约</a:t>
                      </a:r>
                      <a:r>
                        <a:rPr lang="en-US" altLang="zh-CN" sz="100"/>
                        <a:t>》</a:t>
                      </a:r>
                      <a:r>
                        <a:rPr lang="zh-CN" altLang="en-US" sz="100"/>
                        <a:t>等</a:t>
                      </a:r>
                      <a:r>
                        <a:rPr lang="en-US" altLang="zh-CN" sz="100"/>
                        <a:t>) 4 10 16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054100">
                <a:tc>
                  <a:txBody>
                    <a:bodyPr/>
                    <a:p>
                      <a:r>
                        <a:rPr lang="zh-CN" altLang="en-US" sz="100"/>
                        <a:t>核心 条款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00"/>
                        <a:t>1.</a:t>
                      </a:r>
                      <a:r>
                        <a:rPr lang="zh-CN" altLang="en-US" sz="100"/>
                        <a:t>美企优先开发乌克兰稀土、钛、铀 等关键矿产； </a:t>
                      </a:r>
                      <a:r>
                        <a:rPr lang="en-US" altLang="zh-CN" sz="100"/>
                        <a:t>2.</a:t>
                      </a:r>
                      <a:r>
                        <a:rPr lang="zh-CN" altLang="en-US" sz="100"/>
                        <a:t>美国提供经济支持与安全保障承 诺； </a:t>
                      </a:r>
                      <a:r>
                        <a:rPr lang="en-US" altLang="zh-CN" sz="100"/>
                        <a:t>3.</a:t>
                      </a:r>
                      <a:r>
                        <a:rPr lang="zh-CN" altLang="en-US" sz="100"/>
                        <a:t>部分条款分阶段谈判（如安全保障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00"/>
                        <a:t>1.</a:t>
                      </a:r>
                      <a:r>
                        <a:rPr lang="zh-CN" altLang="en-US" sz="100"/>
                        <a:t>美国获得领事裁判权（在华美国人不受中国法律管 辖</a:t>
                      </a:r>
                      <a:r>
                        <a:rPr lang="en-US" altLang="zh-CN" sz="100"/>
                        <a:t>)</a:t>
                      </a:r>
                      <a:r>
                        <a:rPr lang="zh-CN" altLang="en-US" sz="100"/>
                        <a:t>； </a:t>
                      </a:r>
                      <a:r>
                        <a:rPr lang="en-US" altLang="zh-CN" sz="100"/>
                        <a:t>2.</a:t>
                      </a:r>
                      <a:r>
                        <a:rPr lang="zh-CN" altLang="en-US" sz="100"/>
                        <a:t>关税自主权丧失（税率需美国同意）； </a:t>
                      </a:r>
                      <a:r>
                        <a:rPr lang="en-US" altLang="zh-CN" sz="100"/>
                        <a:t>3.</a:t>
                      </a:r>
                      <a:r>
                        <a:rPr lang="zh-CN" altLang="en-US" sz="100"/>
                        <a:t>片面最惠国待遇； </a:t>
                      </a:r>
                      <a:r>
                        <a:rPr lang="en-US" altLang="zh-CN" sz="100"/>
                        <a:t>4.</a:t>
                      </a:r>
                      <a:r>
                        <a:rPr lang="zh-CN" altLang="en-US" sz="100"/>
                        <a:t>美国军舰自由出入中国港口等 </a:t>
                      </a:r>
                      <a:r>
                        <a:rPr lang="en-US" altLang="zh-CN" sz="100"/>
                        <a:t>4 10 16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12140">
                <a:tc>
                  <a:txBody>
                    <a:bodyPr/>
                    <a:p>
                      <a:r>
                        <a:rPr lang="zh-CN" altLang="en-US" sz="100"/>
                        <a:t>资源</a:t>
                      </a:r>
                      <a:r>
                        <a:rPr lang="en-US" altLang="zh-CN" sz="100"/>
                        <a:t>/ </a:t>
                      </a:r>
                      <a:r>
                        <a:rPr lang="zh-CN" altLang="en-US" sz="100"/>
                        <a:t>主权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暂未纳入草案</a:t>
                      </a:r>
                      <a:r>
                        <a:rPr lang="en-US" altLang="zh-CN" sz="100"/>
                        <a:t>) 1 17 </a:t>
                      </a:r>
                      <a:r>
                        <a:rPr lang="zh-CN" altLang="en-US" sz="100"/>
                        <a:t>乌克兰开放矿产开发权，部分矿区位 于俄控区（约</a:t>
                      </a:r>
                      <a:r>
                        <a:rPr lang="en-US" altLang="zh-CN" sz="100"/>
                        <a:t>20%</a:t>
                      </a:r>
                      <a:r>
                        <a:rPr lang="zh-CN" altLang="en-US" sz="100"/>
                        <a:t>），需长期投入开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中国让渡司法、关税、领土使用权等核心主权，如 </a:t>
                      </a:r>
                      <a:r>
                        <a:rPr lang="en-US" altLang="zh-CN" sz="100"/>
                        <a:t>《</a:t>
                      </a:r>
                      <a:r>
                        <a:rPr lang="zh-CN" altLang="en-US" sz="100"/>
                        <a:t>望厦条约</a:t>
                      </a:r>
                      <a:r>
                        <a:rPr lang="en-US" altLang="zh-CN" sz="100"/>
                        <a:t>》</a:t>
                      </a:r>
                      <a:r>
                        <a:rPr lang="zh-CN" altLang="en-US" sz="100"/>
                        <a:t>允许美国军舰</a:t>
                      </a:r>
                      <a:r>
                        <a:rPr lang="en-US" altLang="zh-CN" sz="100"/>
                        <a:t>"</a:t>
                      </a:r>
                      <a:r>
                        <a:rPr lang="zh-CN" altLang="en-US" sz="100"/>
                        <a:t>巡查贸易”，蒋介石政府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817880">
                <a:tc>
                  <a:txBody>
                    <a:bodyPr/>
                    <a:p>
                      <a:r>
                        <a:rPr lang="zh-CN" altLang="en-US" sz="100"/>
                        <a:t>让渡 协议 对等 性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发成本</a:t>
                      </a:r>
                      <a:r>
                        <a:rPr lang="en-US" altLang="zh-CN" sz="100"/>
                        <a:t>7 17 </a:t>
                      </a:r>
                      <a:r>
                        <a:rPr lang="zh-CN" altLang="en-US" sz="100"/>
                        <a:t>名义上</a:t>
                      </a:r>
                      <a:r>
                        <a:rPr lang="en-US" altLang="zh-CN" sz="100"/>
                        <a:t>"</a:t>
                      </a:r>
                      <a:r>
                        <a:rPr lang="zh-CN" altLang="en-US" sz="100"/>
                        <a:t>互利”，但乌克兰资源开发主 导权受制于美国资本，且安全保障条 款模糊 </a:t>
                      </a:r>
                      <a:r>
                        <a:rPr lang="en-US" altLang="zh-CN" sz="100"/>
                        <a:t>11 15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出让领空、港口使用权等 </a:t>
                      </a:r>
                      <a:r>
                        <a:rPr lang="en-US" altLang="zh-CN" sz="100"/>
                        <a:t>4 10 16 </a:t>
                      </a:r>
                      <a:r>
                        <a:rPr lang="zh-CN" altLang="en-US" sz="100"/>
                        <a:t>完全不对等，中国单方面承担义务，无对美反制条款 </a:t>
                      </a:r>
                      <a:r>
                        <a:rPr lang="en-US" altLang="zh-CN" sz="100"/>
                        <a:t>(</a:t>
                      </a:r>
                      <a:r>
                        <a:rPr lang="zh-CN" altLang="en-US" sz="100"/>
                        <a:t>如</a:t>
                      </a:r>
                      <a:r>
                        <a:rPr lang="en-US" altLang="zh-CN" sz="100"/>
                        <a:t>《</a:t>
                      </a:r>
                      <a:r>
                        <a:rPr lang="zh-CN" altLang="en-US" sz="100"/>
                        <a:t>望厦条约</a:t>
                      </a:r>
                      <a:r>
                        <a:rPr lang="en-US" altLang="zh-CN" sz="100"/>
                        <a:t>》</a:t>
                      </a:r>
                      <a:r>
                        <a:rPr lang="zh-CN" altLang="en-US" sz="100"/>
                        <a:t>扩大领事裁判权范围</a:t>
                      </a:r>
                      <a:r>
                        <a:rPr lang="en-US" altLang="zh-CN" sz="100"/>
                        <a:t>) 16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71195">
                <a:tc>
                  <a:txBody>
                    <a:bodyPr/>
                    <a:p>
                      <a:r>
                        <a:rPr lang="zh-CN" altLang="en-US" sz="100"/>
                        <a:t>争议 焦点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00"/>
                        <a:t>1.</a:t>
                      </a:r>
                      <a:r>
                        <a:rPr lang="zh-CN" altLang="en-US" sz="100"/>
                        <a:t>俄控区资源开发可行性低； </a:t>
                      </a:r>
                      <a:r>
                        <a:rPr lang="en-US" altLang="zh-CN" sz="100"/>
                        <a:t>2.</a:t>
                      </a:r>
                      <a:r>
                        <a:rPr lang="zh-CN" altLang="en-US" sz="100"/>
                        <a:t>乌克兰可能沦为资源附庸； </a:t>
                      </a:r>
                      <a:r>
                        <a:rPr lang="en-US" altLang="zh-CN" sz="100"/>
                        <a:t>3.</a:t>
                      </a:r>
                      <a:r>
                        <a:rPr lang="zh-CN" altLang="en-US" sz="100"/>
                        <a:t>协议可能刺激俄罗斯强化控制矿区 </a:t>
                      </a:r>
                      <a:r>
                        <a:rPr lang="en-US" altLang="zh-CN" sz="100"/>
                        <a:t>17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00"/>
                        <a:t>1.</a:t>
                      </a:r>
                      <a:r>
                        <a:rPr lang="zh-CN" altLang="en-US" sz="100"/>
                        <a:t>严重损害中国主权与尊严； </a:t>
                      </a:r>
                      <a:r>
                        <a:rPr lang="en-US" altLang="zh-CN" sz="100"/>
                        <a:t>2.</a:t>
                      </a:r>
                      <a:r>
                        <a:rPr lang="zh-CN" altLang="en-US" sz="100"/>
                        <a:t>蒋介石政府被批</a:t>
                      </a:r>
                      <a:r>
                        <a:rPr lang="en-US" altLang="zh-CN" sz="100"/>
                        <a:t>"</a:t>
                      </a:r>
                      <a:r>
                        <a:rPr lang="zh-CN" altLang="en-US" sz="100"/>
                        <a:t>卖国”（如</a:t>
                      </a:r>
                      <a:r>
                        <a:rPr lang="en-US" altLang="zh-CN" sz="100"/>
                        <a:t>1946</a:t>
                      </a:r>
                      <a:r>
                        <a:rPr lang="zh-CN" altLang="en-US" sz="100"/>
                        <a:t>年条约出让海港、 领空权</a:t>
                      </a:r>
                      <a:r>
                        <a:rPr lang="en-US" altLang="zh-CN" sz="100"/>
                        <a:t>) ④ 6 10 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1" name="Table 20"/>
          <p:cNvGraphicFramePr/>
          <p:nvPr/>
        </p:nvGraphicFramePr>
        <p:xfrm>
          <a:off x="6096000" y="1273683"/>
          <a:ext cx="0" cy="0"/>
        </p:xfrm>
        <a:graphic>
          <a:graphicData uri="http://schemas.openxmlformats.org/drawingml/2006/table">
            <a:tbl>
              <a:tblPr/>
              <a:tblGrid>
                <a:gridCol w="0"/>
                <a:gridCol w="0"/>
                <a:gridCol w="0"/>
              </a:tblGrid>
              <a:tr h="479425">
                <a:tc>
                  <a:txBody>
                    <a:bodyPr/>
                    <a:p>
                      <a:r>
                        <a:rPr lang="zh-CN" altLang="en-US" sz="100"/>
                        <a:t>对比 维度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乌克兰</a:t>
                      </a:r>
                      <a:r>
                        <a:rPr lang="en-US" altLang="zh-CN" sz="100"/>
                        <a:t>"</a:t>
                      </a:r>
                      <a:r>
                        <a:rPr lang="zh-CN" altLang="en-US" sz="100"/>
                        <a:t>资源换安全</a:t>
                      </a:r>
                      <a:r>
                        <a:rPr lang="en-US" altLang="zh-CN" sz="100"/>
                        <a:t>"</a:t>
                      </a:r>
                      <a:r>
                        <a:rPr lang="zh-CN" altLang="en-US" sz="100"/>
                        <a:t>协议（美乌矿产 协议</a:t>
                      </a:r>
                      <a:r>
                        <a:rPr lang="en-US" altLang="zh-CN" sz="100"/>
                        <a:t>)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中国历史上与美国签订的不平等条约（如</a:t>
                      </a:r>
                      <a:r>
                        <a:rPr lang="en-US" altLang="zh-CN" sz="100"/>
                        <a:t>《</a:t>
                      </a:r>
                      <a:r>
                        <a:rPr lang="zh-CN" altLang="en-US" sz="100"/>
                        <a:t>望厦条 约</a:t>
                      </a:r>
                      <a:r>
                        <a:rPr lang="en-US" altLang="zh-CN" sz="100"/>
                        <a:t>》</a:t>
                      </a:r>
                      <a:r>
                        <a:rPr lang="zh-CN" altLang="en-US" sz="100"/>
                        <a:t>、蒋介石时期条约</a:t>
                      </a:r>
                      <a:r>
                        <a:rPr lang="en-US" altLang="zh-CN" sz="100"/>
                        <a:t>)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891540">
                <a:tc>
                  <a:txBody>
                    <a:bodyPr/>
                    <a:p>
                      <a:r>
                        <a:rPr lang="zh-CN" altLang="en-US" sz="100"/>
                        <a:t>签署 背景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俄乌冲突背景下，乌克兰通过矿产开 发权换取美国军事与经济援助，旨在 增强对俄防御能力 </a:t>
                      </a:r>
                      <a:r>
                        <a:rPr lang="en-US" altLang="zh-CN" sz="100"/>
                        <a:t>17 0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晚清至民国时期，中国因军事战败或内政弱势，被迫 签订条约（如</a:t>
                      </a:r>
                      <a:r>
                        <a:rPr lang="en-US" altLang="zh-CN" sz="100"/>
                        <a:t>《</a:t>
                      </a:r>
                      <a:r>
                        <a:rPr lang="zh-CN" altLang="en-US" sz="100"/>
                        <a:t>望厦条约</a:t>
                      </a:r>
                      <a:r>
                        <a:rPr lang="en-US" altLang="zh-CN" sz="100"/>
                        <a:t>》1844</a:t>
                      </a:r>
                      <a:r>
                        <a:rPr lang="zh-CN" altLang="en-US" sz="100"/>
                        <a:t>年、</a:t>
                      </a:r>
                      <a:r>
                        <a:rPr lang="en-US" altLang="zh-CN" sz="100"/>
                        <a:t>1946</a:t>
                      </a:r>
                      <a:r>
                        <a:rPr lang="zh-CN" altLang="en-US" sz="100"/>
                        <a:t>年</a:t>
                      </a:r>
                      <a:r>
                        <a:rPr lang="en-US" altLang="zh-CN" sz="100"/>
                        <a:t>《</a:t>
                      </a:r>
                      <a:r>
                        <a:rPr lang="zh-CN" altLang="en-US" sz="100"/>
                        <a:t>中美 友好通商航海条约</a:t>
                      </a:r>
                      <a:r>
                        <a:rPr lang="en-US" altLang="zh-CN" sz="100"/>
                        <a:t>》</a:t>
                      </a:r>
                      <a:r>
                        <a:rPr lang="zh-CN" altLang="en-US" sz="100"/>
                        <a:t>等</a:t>
                      </a:r>
                      <a:r>
                        <a:rPr lang="en-US" altLang="zh-CN" sz="100"/>
                        <a:t>) 4 10 16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054100">
                <a:tc>
                  <a:txBody>
                    <a:bodyPr/>
                    <a:p>
                      <a:r>
                        <a:rPr lang="zh-CN" altLang="en-US" sz="100"/>
                        <a:t>核心 条款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00"/>
                        <a:t>1.</a:t>
                      </a:r>
                      <a:r>
                        <a:rPr lang="zh-CN" altLang="en-US" sz="100"/>
                        <a:t>美企优先开发乌克兰稀土、钛、铀 等关键矿产； </a:t>
                      </a:r>
                      <a:r>
                        <a:rPr lang="en-US" altLang="zh-CN" sz="100"/>
                        <a:t>2.</a:t>
                      </a:r>
                      <a:r>
                        <a:rPr lang="zh-CN" altLang="en-US" sz="100"/>
                        <a:t>美国提供经济支持与安全保障承 诺； </a:t>
                      </a:r>
                      <a:r>
                        <a:rPr lang="en-US" altLang="zh-CN" sz="100"/>
                        <a:t>3.</a:t>
                      </a:r>
                      <a:r>
                        <a:rPr lang="zh-CN" altLang="en-US" sz="100"/>
                        <a:t>部分条款分阶段谈判（如安全保障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00"/>
                        <a:t>1.</a:t>
                      </a:r>
                      <a:r>
                        <a:rPr lang="zh-CN" altLang="en-US" sz="100"/>
                        <a:t>美国获得领事裁判权（在华美国人不受中国法律管 辖</a:t>
                      </a:r>
                      <a:r>
                        <a:rPr lang="en-US" altLang="zh-CN" sz="100"/>
                        <a:t>)</a:t>
                      </a:r>
                      <a:r>
                        <a:rPr lang="zh-CN" altLang="en-US" sz="100"/>
                        <a:t>； </a:t>
                      </a:r>
                      <a:r>
                        <a:rPr lang="en-US" altLang="zh-CN" sz="100"/>
                        <a:t>2.</a:t>
                      </a:r>
                      <a:r>
                        <a:rPr lang="zh-CN" altLang="en-US" sz="100"/>
                        <a:t>关税自主权丧失（税率需美国同意）； </a:t>
                      </a:r>
                      <a:r>
                        <a:rPr lang="en-US" altLang="zh-CN" sz="100"/>
                        <a:t>3.</a:t>
                      </a:r>
                      <a:r>
                        <a:rPr lang="zh-CN" altLang="en-US" sz="100"/>
                        <a:t>片面最惠国待遇； </a:t>
                      </a:r>
                      <a:r>
                        <a:rPr lang="en-US" altLang="zh-CN" sz="100"/>
                        <a:t>4.</a:t>
                      </a:r>
                      <a:r>
                        <a:rPr lang="zh-CN" altLang="en-US" sz="100"/>
                        <a:t>美国军舰自由出入中国港口等 </a:t>
                      </a:r>
                      <a:r>
                        <a:rPr lang="en-US" altLang="zh-CN" sz="100"/>
                        <a:t>4 10 16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12140">
                <a:tc>
                  <a:txBody>
                    <a:bodyPr/>
                    <a:p>
                      <a:r>
                        <a:rPr lang="zh-CN" altLang="en-US" sz="100"/>
                        <a:t>资源</a:t>
                      </a:r>
                      <a:r>
                        <a:rPr lang="en-US" altLang="zh-CN" sz="100"/>
                        <a:t>/ </a:t>
                      </a:r>
                      <a:r>
                        <a:rPr lang="zh-CN" altLang="en-US" sz="100"/>
                        <a:t>主权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暂未纳入草案</a:t>
                      </a:r>
                      <a:r>
                        <a:rPr lang="en-US" altLang="zh-CN" sz="100"/>
                        <a:t>) 1 17 </a:t>
                      </a:r>
                      <a:r>
                        <a:rPr lang="zh-CN" altLang="en-US" sz="100"/>
                        <a:t>乌克兰开放矿产开发权，部分矿区位 于俄控区（约</a:t>
                      </a:r>
                      <a:r>
                        <a:rPr lang="en-US" altLang="zh-CN" sz="100"/>
                        <a:t>20%</a:t>
                      </a:r>
                      <a:r>
                        <a:rPr lang="zh-CN" altLang="en-US" sz="100"/>
                        <a:t>），需长期投入开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中国让渡司法、关税、领土使用权等核心主权，如 </a:t>
                      </a:r>
                      <a:r>
                        <a:rPr lang="en-US" altLang="zh-CN" sz="100"/>
                        <a:t>《</a:t>
                      </a:r>
                      <a:r>
                        <a:rPr lang="zh-CN" altLang="en-US" sz="100"/>
                        <a:t>望厦条约</a:t>
                      </a:r>
                      <a:r>
                        <a:rPr lang="en-US" altLang="zh-CN" sz="100"/>
                        <a:t>》</a:t>
                      </a:r>
                      <a:r>
                        <a:rPr lang="zh-CN" altLang="en-US" sz="100"/>
                        <a:t>允许美国军舰</a:t>
                      </a:r>
                      <a:r>
                        <a:rPr lang="en-US" altLang="zh-CN" sz="100"/>
                        <a:t>"</a:t>
                      </a:r>
                      <a:r>
                        <a:rPr lang="zh-CN" altLang="en-US" sz="100"/>
                        <a:t>巡查贸易”，蒋介石政府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817880">
                <a:tc>
                  <a:txBody>
                    <a:bodyPr/>
                    <a:p>
                      <a:r>
                        <a:rPr lang="zh-CN" altLang="en-US" sz="100"/>
                        <a:t>让渡 协议 对等 性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发成本</a:t>
                      </a:r>
                      <a:r>
                        <a:rPr lang="en-US" altLang="zh-CN" sz="100"/>
                        <a:t>7 17 </a:t>
                      </a:r>
                      <a:r>
                        <a:rPr lang="zh-CN" altLang="en-US" sz="100"/>
                        <a:t>名义上</a:t>
                      </a:r>
                      <a:r>
                        <a:rPr lang="en-US" altLang="zh-CN" sz="100"/>
                        <a:t>"</a:t>
                      </a:r>
                      <a:r>
                        <a:rPr lang="zh-CN" altLang="en-US" sz="100"/>
                        <a:t>互利”，但乌克兰资源开发主 导权受制于美国资本，且安全保障条 款模糊 </a:t>
                      </a:r>
                      <a:r>
                        <a:rPr lang="en-US" altLang="zh-CN" sz="100"/>
                        <a:t>11 15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出让领空、港口使用权等 </a:t>
                      </a:r>
                      <a:r>
                        <a:rPr lang="en-US" altLang="zh-CN" sz="100"/>
                        <a:t>4 10 16 </a:t>
                      </a:r>
                      <a:r>
                        <a:rPr lang="zh-CN" altLang="en-US" sz="100"/>
                        <a:t>完全不对等，中国单方面承担义务，无对美反制条款 </a:t>
                      </a:r>
                      <a:r>
                        <a:rPr lang="en-US" altLang="zh-CN" sz="100"/>
                        <a:t>(</a:t>
                      </a:r>
                      <a:r>
                        <a:rPr lang="zh-CN" altLang="en-US" sz="100"/>
                        <a:t>如</a:t>
                      </a:r>
                      <a:r>
                        <a:rPr lang="en-US" altLang="zh-CN" sz="100"/>
                        <a:t>《</a:t>
                      </a:r>
                      <a:r>
                        <a:rPr lang="zh-CN" altLang="en-US" sz="100"/>
                        <a:t>望厦条约</a:t>
                      </a:r>
                      <a:r>
                        <a:rPr lang="en-US" altLang="zh-CN" sz="100"/>
                        <a:t>》</a:t>
                      </a:r>
                      <a:r>
                        <a:rPr lang="zh-CN" altLang="en-US" sz="100"/>
                        <a:t>扩大领事裁判权范围</a:t>
                      </a:r>
                      <a:r>
                        <a:rPr lang="en-US" altLang="zh-CN" sz="100"/>
                        <a:t>) 16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71195">
                <a:tc>
                  <a:txBody>
                    <a:bodyPr/>
                    <a:p>
                      <a:r>
                        <a:rPr lang="zh-CN" altLang="en-US" sz="100"/>
                        <a:t>争议 焦点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00"/>
                        <a:t>1.</a:t>
                      </a:r>
                      <a:r>
                        <a:rPr lang="zh-CN" altLang="en-US" sz="100"/>
                        <a:t>俄控区资源开发可行性低； </a:t>
                      </a:r>
                      <a:r>
                        <a:rPr lang="en-US" altLang="zh-CN" sz="100"/>
                        <a:t>2.</a:t>
                      </a:r>
                      <a:r>
                        <a:rPr lang="zh-CN" altLang="en-US" sz="100"/>
                        <a:t>乌克兰可能沦为资源附庸； </a:t>
                      </a:r>
                      <a:r>
                        <a:rPr lang="en-US" altLang="zh-CN" sz="100"/>
                        <a:t>3.</a:t>
                      </a:r>
                      <a:r>
                        <a:rPr lang="zh-CN" altLang="en-US" sz="100"/>
                        <a:t>协议可能刺激俄罗斯强化控制矿区 </a:t>
                      </a:r>
                      <a:r>
                        <a:rPr lang="en-US" altLang="zh-CN" sz="100"/>
                        <a:t>17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00"/>
                        <a:t>1.</a:t>
                      </a:r>
                      <a:r>
                        <a:rPr lang="zh-CN" altLang="en-US" sz="100"/>
                        <a:t>严重损害中国主权与尊严； </a:t>
                      </a:r>
                      <a:r>
                        <a:rPr lang="en-US" altLang="zh-CN" sz="100"/>
                        <a:t>2.</a:t>
                      </a:r>
                      <a:r>
                        <a:rPr lang="zh-CN" altLang="en-US" sz="100"/>
                        <a:t>蒋介石政府被批</a:t>
                      </a:r>
                      <a:r>
                        <a:rPr lang="en-US" altLang="zh-CN" sz="100"/>
                        <a:t>"</a:t>
                      </a:r>
                      <a:r>
                        <a:rPr lang="zh-CN" altLang="en-US" sz="100"/>
                        <a:t>卖国”（如</a:t>
                      </a:r>
                      <a:r>
                        <a:rPr lang="en-US" altLang="zh-CN" sz="100"/>
                        <a:t>1946</a:t>
                      </a:r>
                      <a:r>
                        <a:rPr lang="zh-CN" altLang="en-US" sz="100"/>
                        <a:t>年条约出让海港、 领空权</a:t>
                      </a:r>
                      <a:r>
                        <a:rPr lang="en-US" altLang="zh-CN" sz="100"/>
                        <a:t>) ④ 6 10 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2" name="Table 21"/>
          <p:cNvGraphicFramePr/>
          <p:nvPr/>
        </p:nvGraphicFramePr>
        <p:xfrm>
          <a:off x="6096000" y="1273683"/>
          <a:ext cx="0" cy="0"/>
        </p:xfrm>
        <a:graphic>
          <a:graphicData uri="http://schemas.openxmlformats.org/drawingml/2006/table">
            <a:tbl>
              <a:tblPr/>
              <a:tblGrid>
                <a:gridCol w="0"/>
                <a:gridCol w="0"/>
                <a:gridCol w="0"/>
              </a:tblGrid>
              <a:tr h="479425">
                <a:tc>
                  <a:txBody>
                    <a:bodyPr/>
                    <a:p>
                      <a:r>
                        <a:rPr lang="zh-CN" altLang="en-US" sz="100"/>
                        <a:t>对比 维度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乌克兰</a:t>
                      </a:r>
                      <a:r>
                        <a:rPr lang="en-US" altLang="zh-CN" sz="100"/>
                        <a:t>"</a:t>
                      </a:r>
                      <a:r>
                        <a:rPr lang="zh-CN" altLang="en-US" sz="100"/>
                        <a:t>资源换安全</a:t>
                      </a:r>
                      <a:r>
                        <a:rPr lang="en-US" altLang="zh-CN" sz="100"/>
                        <a:t>"</a:t>
                      </a:r>
                      <a:r>
                        <a:rPr lang="zh-CN" altLang="en-US" sz="100"/>
                        <a:t>协议（美乌矿产 协议</a:t>
                      </a:r>
                      <a:r>
                        <a:rPr lang="en-US" altLang="zh-CN" sz="100"/>
                        <a:t>)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中国历史上与美国签订的不平等条约（如</a:t>
                      </a:r>
                      <a:r>
                        <a:rPr lang="en-US" altLang="zh-CN" sz="100"/>
                        <a:t>《</a:t>
                      </a:r>
                      <a:r>
                        <a:rPr lang="zh-CN" altLang="en-US" sz="100"/>
                        <a:t>望厦条 约</a:t>
                      </a:r>
                      <a:r>
                        <a:rPr lang="en-US" altLang="zh-CN" sz="100"/>
                        <a:t>》</a:t>
                      </a:r>
                      <a:r>
                        <a:rPr lang="zh-CN" altLang="en-US" sz="100"/>
                        <a:t>、蒋介石时期条约</a:t>
                      </a:r>
                      <a:r>
                        <a:rPr lang="en-US" altLang="zh-CN" sz="100"/>
                        <a:t>)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891540">
                <a:tc>
                  <a:txBody>
                    <a:bodyPr/>
                    <a:p>
                      <a:r>
                        <a:rPr lang="zh-CN" altLang="en-US" sz="100"/>
                        <a:t>签署 背景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俄乌冲突背景下，乌克兰通过矿产开 发权换取美国军事与经济援助，旨在 增强对俄防御能力 </a:t>
                      </a:r>
                      <a:r>
                        <a:rPr lang="en-US" altLang="zh-CN" sz="100"/>
                        <a:t>17 0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晚清至民国时期，中国因军事战败或内政弱势，被迫 签订条约（如</a:t>
                      </a:r>
                      <a:r>
                        <a:rPr lang="en-US" altLang="zh-CN" sz="100"/>
                        <a:t>《</a:t>
                      </a:r>
                      <a:r>
                        <a:rPr lang="zh-CN" altLang="en-US" sz="100"/>
                        <a:t>望厦条约</a:t>
                      </a:r>
                      <a:r>
                        <a:rPr lang="en-US" altLang="zh-CN" sz="100"/>
                        <a:t>》1844</a:t>
                      </a:r>
                      <a:r>
                        <a:rPr lang="zh-CN" altLang="en-US" sz="100"/>
                        <a:t>年、</a:t>
                      </a:r>
                      <a:r>
                        <a:rPr lang="en-US" altLang="zh-CN" sz="100"/>
                        <a:t>1946</a:t>
                      </a:r>
                      <a:r>
                        <a:rPr lang="zh-CN" altLang="en-US" sz="100"/>
                        <a:t>年</a:t>
                      </a:r>
                      <a:r>
                        <a:rPr lang="en-US" altLang="zh-CN" sz="100"/>
                        <a:t>《</a:t>
                      </a:r>
                      <a:r>
                        <a:rPr lang="zh-CN" altLang="en-US" sz="100"/>
                        <a:t>中美 友好通商航海条约</a:t>
                      </a:r>
                      <a:r>
                        <a:rPr lang="en-US" altLang="zh-CN" sz="100"/>
                        <a:t>》</a:t>
                      </a:r>
                      <a:r>
                        <a:rPr lang="zh-CN" altLang="en-US" sz="100"/>
                        <a:t>等</a:t>
                      </a:r>
                      <a:r>
                        <a:rPr lang="en-US" altLang="zh-CN" sz="100"/>
                        <a:t>) 4 10 16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054100">
                <a:tc>
                  <a:txBody>
                    <a:bodyPr/>
                    <a:p>
                      <a:r>
                        <a:rPr lang="zh-CN" altLang="en-US" sz="100"/>
                        <a:t>核心 条款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00"/>
                        <a:t>1.</a:t>
                      </a:r>
                      <a:r>
                        <a:rPr lang="zh-CN" altLang="en-US" sz="100"/>
                        <a:t>美企优先开发乌克兰稀土、钛、铀 等关键矿产； </a:t>
                      </a:r>
                      <a:r>
                        <a:rPr lang="en-US" altLang="zh-CN" sz="100"/>
                        <a:t>2.</a:t>
                      </a:r>
                      <a:r>
                        <a:rPr lang="zh-CN" altLang="en-US" sz="100"/>
                        <a:t>美国提供经济支持与安全保障承 诺； </a:t>
                      </a:r>
                      <a:r>
                        <a:rPr lang="en-US" altLang="zh-CN" sz="100"/>
                        <a:t>3.</a:t>
                      </a:r>
                      <a:r>
                        <a:rPr lang="zh-CN" altLang="en-US" sz="100"/>
                        <a:t>部分条款分阶段谈判（如安全保障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00"/>
                        <a:t>1.</a:t>
                      </a:r>
                      <a:r>
                        <a:rPr lang="zh-CN" altLang="en-US" sz="100"/>
                        <a:t>美国获得领事裁判权（在华美国人不受中国法律管 辖</a:t>
                      </a:r>
                      <a:r>
                        <a:rPr lang="en-US" altLang="zh-CN" sz="100"/>
                        <a:t>)</a:t>
                      </a:r>
                      <a:r>
                        <a:rPr lang="zh-CN" altLang="en-US" sz="100"/>
                        <a:t>； </a:t>
                      </a:r>
                      <a:r>
                        <a:rPr lang="en-US" altLang="zh-CN" sz="100"/>
                        <a:t>2.</a:t>
                      </a:r>
                      <a:r>
                        <a:rPr lang="zh-CN" altLang="en-US" sz="100"/>
                        <a:t>关税自主权丧失（税率需美国同意）； </a:t>
                      </a:r>
                      <a:r>
                        <a:rPr lang="en-US" altLang="zh-CN" sz="100"/>
                        <a:t>3.</a:t>
                      </a:r>
                      <a:r>
                        <a:rPr lang="zh-CN" altLang="en-US" sz="100"/>
                        <a:t>片面最惠国待遇； </a:t>
                      </a:r>
                      <a:r>
                        <a:rPr lang="en-US" altLang="zh-CN" sz="100"/>
                        <a:t>4.</a:t>
                      </a:r>
                      <a:r>
                        <a:rPr lang="zh-CN" altLang="en-US" sz="100"/>
                        <a:t>美国军舰自由出入中国港口等 </a:t>
                      </a:r>
                      <a:r>
                        <a:rPr lang="en-US" altLang="zh-CN" sz="100"/>
                        <a:t>4 10 16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12140">
                <a:tc>
                  <a:txBody>
                    <a:bodyPr/>
                    <a:p>
                      <a:r>
                        <a:rPr lang="zh-CN" altLang="en-US" sz="100"/>
                        <a:t>资源</a:t>
                      </a:r>
                      <a:r>
                        <a:rPr lang="en-US" altLang="zh-CN" sz="100"/>
                        <a:t>/ </a:t>
                      </a:r>
                      <a:r>
                        <a:rPr lang="zh-CN" altLang="en-US" sz="100"/>
                        <a:t>主权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暂未纳入草案</a:t>
                      </a:r>
                      <a:r>
                        <a:rPr lang="en-US" altLang="zh-CN" sz="100"/>
                        <a:t>) 1 17 </a:t>
                      </a:r>
                      <a:r>
                        <a:rPr lang="zh-CN" altLang="en-US" sz="100"/>
                        <a:t>乌克兰开放矿产开发权，部分矿区位 于俄控区（约</a:t>
                      </a:r>
                      <a:r>
                        <a:rPr lang="en-US" altLang="zh-CN" sz="100"/>
                        <a:t>20%</a:t>
                      </a:r>
                      <a:r>
                        <a:rPr lang="zh-CN" altLang="en-US" sz="100"/>
                        <a:t>），需长期投入开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中国让渡司法、关税、领土使用权等核心主权，如 </a:t>
                      </a:r>
                      <a:r>
                        <a:rPr lang="en-US" altLang="zh-CN" sz="100"/>
                        <a:t>《</a:t>
                      </a:r>
                      <a:r>
                        <a:rPr lang="zh-CN" altLang="en-US" sz="100"/>
                        <a:t>望厦条约</a:t>
                      </a:r>
                      <a:r>
                        <a:rPr lang="en-US" altLang="zh-CN" sz="100"/>
                        <a:t>》</a:t>
                      </a:r>
                      <a:r>
                        <a:rPr lang="zh-CN" altLang="en-US" sz="100"/>
                        <a:t>允许美国军舰</a:t>
                      </a:r>
                      <a:r>
                        <a:rPr lang="en-US" altLang="zh-CN" sz="100"/>
                        <a:t>"</a:t>
                      </a:r>
                      <a:r>
                        <a:rPr lang="zh-CN" altLang="en-US" sz="100"/>
                        <a:t>巡查贸易”，蒋介石政府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817880">
                <a:tc>
                  <a:txBody>
                    <a:bodyPr/>
                    <a:p>
                      <a:r>
                        <a:rPr lang="zh-CN" altLang="en-US" sz="100"/>
                        <a:t>让渡 协议 对等 性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发成本</a:t>
                      </a:r>
                      <a:r>
                        <a:rPr lang="en-US" altLang="zh-CN" sz="100"/>
                        <a:t>7 17 </a:t>
                      </a:r>
                      <a:r>
                        <a:rPr lang="zh-CN" altLang="en-US" sz="100"/>
                        <a:t>名义上</a:t>
                      </a:r>
                      <a:r>
                        <a:rPr lang="en-US" altLang="zh-CN" sz="100"/>
                        <a:t>"</a:t>
                      </a:r>
                      <a:r>
                        <a:rPr lang="zh-CN" altLang="en-US" sz="100"/>
                        <a:t>互利”，但乌克兰资源开发主 导权受制于美国资本，且安全保障条 款模糊 </a:t>
                      </a:r>
                      <a:r>
                        <a:rPr lang="en-US" altLang="zh-CN" sz="100"/>
                        <a:t>11 15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出让领空、港口使用权等 </a:t>
                      </a:r>
                      <a:r>
                        <a:rPr lang="en-US" altLang="zh-CN" sz="100"/>
                        <a:t>4 10 16 </a:t>
                      </a:r>
                      <a:r>
                        <a:rPr lang="zh-CN" altLang="en-US" sz="100"/>
                        <a:t>完全不对等，中国单方面承担义务，无对美反制条款 </a:t>
                      </a:r>
                      <a:r>
                        <a:rPr lang="en-US" altLang="zh-CN" sz="100"/>
                        <a:t>(</a:t>
                      </a:r>
                      <a:r>
                        <a:rPr lang="zh-CN" altLang="en-US" sz="100"/>
                        <a:t>如</a:t>
                      </a:r>
                      <a:r>
                        <a:rPr lang="en-US" altLang="zh-CN" sz="100"/>
                        <a:t>《</a:t>
                      </a:r>
                      <a:r>
                        <a:rPr lang="zh-CN" altLang="en-US" sz="100"/>
                        <a:t>望厦条约</a:t>
                      </a:r>
                      <a:r>
                        <a:rPr lang="en-US" altLang="zh-CN" sz="100"/>
                        <a:t>》</a:t>
                      </a:r>
                      <a:r>
                        <a:rPr lang="zh-CN" altLang="en-US" sz="100"/>
                        <a:t>扩大领事裁判权范围</a:t>
                      </a:r>
                      <a:r>
                        <a:rPr lang="en-US" altLang="zh-CN" sz="100"/>
                        <a:t>) 16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71195">
                <a:tc>
                  <a:txBody>
                    <a:bodyPr/>
                    <a:p>
                      <a:r>
                        <a:rPr lang="zh-CN" altLang="en-US" sz="100"/>
                        <a:t>争议 焦点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00"/>
                        <a:t>1.</a:t>
                      </a:r>
                      <a:r>
                        <a:rPr lang="zh-CN" altLang="en-US" sz="100"/>
                        <a:t>俄控区资源开发可行性低； </a:t>
                      </a:r>
                      <a:r>
                        <a:rPr lang="en-US" altLang="zh-CN" sz="100"/>
                        <a:t>2.</a:t>
                      </a:r>
                      <a:r>
                        <a:rPr lang="zh-CN" altLang="en-US" sz="100"/>
                        <a:t>乌克兰可能沦为资源附庸； </a:t>
                      </a:r>
                      <a:r>
                        <a:rPr lang="en-US" altLang="zh-CN" sz="100"/>
                        <a:t>3.</a:t>
                      </a:r>
                      <a:r>
                        <a:rPr lang="zh-CN" altLang="en-US" sz="100"/>
                        <a:t>协议可能刺激俄罗斯强化控制矿区 </a:t>
                      </a:r>
                      <a:r>
                        <a:rPr lang="en-US" altLang="zh-CN" sz="100"/>
                        <a:t>17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00"/>
                        <a:t>1.</a:t>
                      </a:r>
                      <a:r>
                        <a:rPr lang="zh-CN" altLang="en-US" sz="100"/>
                        <a:t>严重损害中国主权与尊严； </a:t>
                      </a:r>
                      <a:r>
                        <a:rPr lang="en-US" altLang="zh-CN" sz="100"/>
                        <a:t>2.</a:t>
                      </a:r>
                      <a:r>
                        <a:rPr lang="zh-CN" altLang="en-US" sz="100"/>
                        <a:t>蒋介石政府被批</a:t>
                      </a:r>
                      <a:r>
                        <a:rPr lang="en-US" altLang="zh-CN" sz="100"/>
                        <a:t>"</a:t>
                      </a:r>
                      <a:r>
                        <a:rPr lang="zh-CN" altLang="en-US" sz="100"/>
                        <a:t>卖国”（如</a:t>
                      </a:r>
                      <a:r>
                        <a:rPr lang="en-US" altLang="zh-CN" sz="100"/>
                        <a:t>1946</a:t>
                      </a:r>
                      <a:r>
                        <a:rPr lang="zh-CN" altLang="en-US" sz="100"/>
                        <a:t>年条约出让海港、 领空权</a:t>
                      </a:r>
                      <a:r>
                        <a:rPr lang="en-US" altLang="zh-CN" sz="100"/>
                        <a:t>) ④ 6 10 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3" name="Table 22"/>
          <p:cNvGraphicFramePr/>
          <p:nvPr/>
        </p:nvGraphicFramePr>
        <p:xfrm>
          <a:off x="6096000" y="1273683"/>
          <a:ext cx="0" cy="0"/>
        </p:xfrm>
        <a:graphic>
          <a:graphicData uri="http://schemas.openxmlformats.org/drawingml/2006/table">
            <a:tbl>
              <a:tblPr/>
              <a:tblGrid>
                <a:gridCol w="0"/>
                <a:gridCol w="0"/>
                <a:gridCol w="0"/>
              </a:tblGrid>
              <a:tr h="479425">
                <a:tc>
                  <a:txBody>
                    <a:bodyPr/>
                    <a:p>
                      <a:r>
                        <a:rPr lang="zh-CN" altLang="en-US" sz="100"/>
                        <a:t>对比 维度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乌克兰</a:t>
                      </a:r>
                      <a:r>
                        <a:rPr lang="en-US" altLang="zh-CN" sz="100"/>
                        <a:t>"</a:t>
                      </a:r>
                      <a:r>
                        <a:rPr lang="zh-CN" altLang="en-US" sz="100"/>
                        <a:t>资源换安全</a:t>
                      </a:r>
                      <a:r>
                        <a:rPr lang="en-US" altLang="zh-CN" sz="100"/>
                        <a:t>"</a:t>
                      </a:r>
                      <a:r>
                        <a:rPr lang="zh-CN" altLang="en-US" sz="100"/>
                        <a:t>协议（美乌矿产 协议</a:t>
                      </a:r>
                      <a:r>
                        <a:rPr lang="en-US" altLang="zh-CN" sz="100"/>
                        <a:t>)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中国历史上与美国签订的不平等条约（如</a:t>
                      </a:r>
                      <a:r>
                        <a:rPr lang="en-US" altLang="zh-CN" sz="100"/>
                        <a:t>《</a:t>
                      </a:r>
                      <a:r>
                        <a:rPr lang="zh-CN" altLang="en-US" sz="100"/>
                        <a:t>望厦条 约</a:t>
                      </a:r>
                      <a:r>
                        <a:rPr lang="en-US" altLang="zh-CN" sz="100"/>
                        <a:t>》</a:t>
                      </a:r>
                      <a:r>
                        <a:rPr lang="zh-CN" altLang="en-US" sz="100"/>
                        <a:t>、蒋介石时期条约</a:t>
                      </a:r>
                      <a:r>
                        <a:rPr lang="en-US" altLang="zh-CN" sz="100"/>
                        <a:t>)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891540">
                <a:tc>
                  <a:txBody>
                    <a:bodyPr/>
                    <a:p>
                      <a:r>
                        <a:rPr lang="zh-CN" altLang="en-US" sz="100"/>
                        <a:t>签署 背景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俄乌冲突背景下，乌克兰通过矿产开 发权换取美国军事与经济援助，旨在 增强对俄防御能力 </a:t>
                      </a:r>
                      <a:r>
                        <a:rPr lang="en-US" altLang="zh-CN" sz="100"/>
                        <a:t>17 0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晚清至民国时期，中国因军事战败或内政弱势，被迫 签订条约（如</a:t>
                      </a:r>
                      <a:r>
                        <a:rPr lang="en-US" altLang="zh-CN" sz="100"/>
                        <a:t>《</a:t>
                      </a:r>
                      <a:r>
                        <a:rPr lang="zh-CN" altLang="en-US" sz="100"/>
                        <a:t>望厦条约</a:t>
                      </a:r>
                      <a:r>
                        <a:rPr lang="en-US" altLang="zh-CN" sz="100"/>
                        <a:t>》1844</a:t>
                      </a:r>
                      <a:r>
                        <a:rPr lang="zh-CN" altLang="en-US" sz="100"/>
                        <a:t>年、</a:t>
                      </a:r>
                      <a:r>
                        <a:rPr lang="en-US" altLang="zh-CN" sz="100"/>
                        <a:t>1946</a:t>
                      </a:r>
                      <a:r>
                        <a:rPr lang="zh-CN" altLang="en-US" sz="100"/>
                        <a:t>年</a:t>
                      </a:r>
                      <a:r>
                        <a:rPr lang="en-US" altLang="zh-CN" sz="100"/>
                        <a:t>《</a:t>
                      </a:r>
                      <a:r>
                        <a:rPr lang="zh-CN" altLang="en-US" sz="100"/>
                        <a:t>中美 友好通商航海条约</a:t>
                      </a:r>
                      <a:r>
                        <a:rPr lang="en-US" altLang="zh-CN" sz="100"/>
                        <a:t>》</a:t>
                      </a:r>
                      <a:r>
                        <a:rPr lang="zh-CN" altLang="en-US" sz="100"/>
                        <a:t>等</a:t>
                      </a:r>
                      <a:r>
                        <a:rPr lang="en-US" altLang="zh-CN" sz="100"/>
                        <a:t>) 4 10 16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054100">
                <a:tc>
                  <a:txBody>
                    <a:bodyPr/>
                    <a:p>
                      <a:r>
                        <a:rPr lang="zh-CN" altLang="en-US" sz="100"/>
                        <a:t>核心 条款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00"/>
                        <a:t>1.</a:t>
                      </a:r>
                      <a:r>
                        <a:rPr lang="zh-CN" altLang="en-US" sz="100"/>
                        <a:t>美企优先开发乌克兰稀土、钛、铀 等关键矿产； </a:t>
                      </a:r>
                      <a:r>
                        <a:rPr lang="en-US" altLang="zh-CN" sz="100"/>
                        <a:t>2.</a:t>
                      </a:r>
                      <a:r>
                        <a:rPr lang="zh-CN" altLang="en-US" sz="100"/>
                        <a:t>美国提供经济支持与安全保障承 诺； </a:t>
                      </a:r>
                      <a:r>
                        <a:rPr lang="en-US" altLang="zh-CN" sz="100"/>
                        <a:t>3.</a:t>
                      </a:r>
                      <a:r>
                        <a:rPr lang="zh-CN" altLang="en-US" sz="100"/>
                        <a:t>部分条款分阶段谈判（如安全保障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00"/>
                        <a:t>1.</a:t>
                      </a:r>
                      <a:r>
                        <a:rPr lang="zh-CN" altLang="en-US" sz="100"/>
                        <a:t>美国获得领事裁判权（在华美国人不受中国法律管 辖</a:t>
                      </a:r>
                      <a:r>
                        <a:rPr lang="en-US" altLang="zh-CN" sz="100"/>
                        <a:t>)</a:t>
                      </a:r>
                      <a:r>
                        <a:rPr lang="zh-CN" altLang="en-US" sz="100"/>
                        <a:t>； </a:t>
                      </a:r>
                      <a:r>
                        <a:rPr lang="en-US" altLang="zh-CN" sz="100"/>
                        <a:t>2.</a:t>
                      </a:r>
                      <a:r>
                        <a:rPr lang="zh-CN" altLang="en-US" sz="100"/>
                        <a:t>关税自主权丧失（税率需美国同意）； </a:t>
                      </a:r>
                      <a:r>
                        <a:rPr lang="en-US" altLang="zh-CN" sz="100"/>
                        <a:t>3.</a:t>
                      </a:r>
                      <a:r>
                        <a:rPr lang="zh-CN" altLang="en-US" sz="100"/>
                        <a:t>片面最惠国待遇； </a:t>
                      </a:r>
                      <a:r>
                        <a:rPr lang="en-US" altLang="zh-CN" sz="100"/>
                        <a:t>4.</a:t>
                      </a:r>
                      <a:r>
                        <a:rPr lang="zh-CN" altLang="en-US" sz="100"/>
                        <a:t>美国军舰自由出入中国港口等 </a:t>
                      </a:r>
                      <a:r>
                        <a:rPr lang="en-US" altLang="zh-CN" sz="100"/>
                        <a:t>4 10 16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12140">
                <a:tc>
                  <a:txBody>
                    <a:bodyPr/>
                    <a:p>
                      <a:r>
                        <a:rPr lang="zh-CN" altLang="en-US" sz="100"/>
                        <a:t>资源</a:t>
                      </a:r>
                      <a:r>
                        <a:rPr lang="en-US" altLang="zh-CN" sz="100"/>
                        <a:t>/ </a:t>
                      </a:r>
                      <a:r>
                        <a:rPr lang="zh-CN" altLang="en-US" sz="100"/>
                        <a:t>主权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暂未纳入草案</a:t>
                      </a:r>
                      <a:r>
                        <a:rPr lang="en-US" altLang="zh-CN" sz="100"/>
                        <a:t>) 1 17 </a:t>
                      </a:r>
                      <a:r>
                        <a:rPr lang="zh-CN" altLang="en-US" sz="100"/>
                        <a:t>乌克兰开放矿产开发权，部分矿区位 于俄控区（约</a:t>
                      </a:r>
                      <a:r>
                        <a:rPr lang="en-US" altLang="zh-CN" sz="100"/>
                        <a:t>20%</a:t>
                      </a:r>
                      <a:r>
                        <a:rPr lang="zh-CN" altLang="en-US" sz="100"/>
                        <a:t>），需长期投入开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中国让渡司法、关税、领土使用权等核心主权，如 </a:t>
                      </a:r>
                      <a:r>
                        <a:rPr lang="en-US" altLang="zh-CN" sz="100"/>
                        <a:t>《</a:t>
                      </a:r>
                      <a:r>
                        <a:rPr lang="zh-CN" altLang="en-US" sz="100"/>
                        <a:t>望厦条约</a:t>
                      </a:r>
                      <a:r>
                        <a:rPr lang="en-US" altLang="zh-CN" sz="100"/>
                        <a:t>》</a:t>
                      </a:r>
                      <a:r>
                        <a:rPr lang="zh-CN" altLang="en-US" sz="100"/>
                        <a:t>允许美国军舰</a:t>
                      </a:r>
                      <a:r>
                        <a:rPr lang="en-US" altLang="zh-CN" sz="100"/>
                        <a:t>"</a:t>
                      </a:r>
                      <a:r>
                        <a:rPr lang="zh-CN" altLang="en-US" sz="100"/>
                        <a:t>巡查贸易”，蒋介石政府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817880">
                <a:tc>
                  <a:txBody>
                    <a:bodyPr/>
                    <a:p>
                      <a:r>
                        <a:rPr lang="zh-CN" altLang="en-US" sz="100"/>
                        <a:t>让渡 协议 对等 性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发成本</a:t>
                      </a:r>
                      <a:r>
                        <a:rPr lang="en-US" altLang="zh-CN" sz="100"/>
                        <a:t>7 17 </a:t>
                      </a:r>
                      <a:r>
                        <a:rPr lang="zh-CN" altLang="en-US" sz="100"/>
                        <a:t>名义上</a:t>
                      </a:r>
                      <a:r>
                        <a:rPr lang="en-US" altLang="zh-CN" sz="100"/>
                        <a:t>"</a:t>
                      </a:r>
                      <a:r>
                        <a:rPr lang="zh-CN" altLang="en-US" sz="100"/>
                        <a:t>互利”，但乌克兰资源开发主 导权受制于美国资本，且安全保障条 款模糊 </a:t>
                      </a:r>
                      <a:r>
                        <a:rPr lang="en-US" altLang="zh-CN" sz="100"/>
                        <a:t>11 15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zh-CN" altLang="en-US" sz="100"/>
                        <a:t>出让领空、港口使用权等 </a:t>
                      </a:r>
                      <a:r>
                        <a:rPr lang="en-US" altLang="zh-CN" sz="100"/>
                        <a:t>4 10 16 </a:t>
                      </a:r>
                      <a:r>
                        <a:rPr lang="zh-CN" altLang="en-US" sz="100"/>
                        <a:t>完全不对等，中国单方面承担义务，无对美反制条款 </a:t>
                      </a:r>
                      <a:r>
                        <a:rPr lang="en-US" altLang="zh-CN" sz="100"/>
                        <a:t>(</a:t>
                      </a:r>
                      <a:r>
                        <a:rPr lang="zh-CN" altLang="en-US" sz="100"/>
                        <a:t>如</a:t>
                      </a:r>
                      <a:r>
                        <a:rPr lang="en-US" altLang="zh-CN" sz="100"/>
                        <a:t>《</a:t>
                      </a:r>
                      <a:r>
                        <a:rPr lang="zh-CN" altLang="en-US" sz="100"/>
                        <a:t>望厦条约</a:t>
                      </a:r>
                      <a:r>
                        <a:rPr lang="en-US" altLang="zh-CN" sz="100"/>
                        <a:t>》</a:t>
                      </a:r>
                      <a:r>
                        <a:rPr lang="zh-CN" altLang="en-US" sz="100"/>
                        <a:t>扩大领事裁判权范围</a:t>
                      </a:r>
                      <a:r>
                        <a:rPr lang="en-US" altLang="zh-CN" sz="100"/>
                        <a:t>) 16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71195">
                <a:tc>
                  <a:txBody>
                    <a:bodyPr/>
                    <a:p>
                      <a:r>
                        <a:rPr lang="zh-CN" altLang="en-US" sz="100"/>
                        <a:t>争议 焦点</a:t>
                      </a:r>
                      <a:endParaRPr lang="zh-CN" altLang="en-US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00"/>
                        <a:t>1.</a:t>
                      </a:r>
                      <a:r>
                        <a:rPr lang="zh-CN" altLang="en-US" sz="100"/>
                        <a:t>俄控区资源开发可行性低； </a:t>
                      </a:r>
                      <a:r>
                        <a:rPr lang="en-US" altLang="zh-CN" sz="100"/>
                        <a:t>2.</a:t>
                      </a:r>
                      <a:r>
                        <a:rPr lang="zh-CN" altLang="en-US" sz="100"/>
                        <a:t>乌克兰可能沦为资源附庸； </a:t>
                      </a:r>
                      <a:r>
                        <a:rPr lang="en-US" altLang="zh-CN" sz="100"/>
                        <a:t>3.</a:t>
                      </a:r>
                      <a:r>
                        <a:rPr lang="zh-CN" altLang="en-US" sz="100"/>
                        <a:t>协议可能刺激俄罗斯强化控制矿区 </a:t>
                      </a:r>
                      <a:r>
                        <a:rPr lang="en-US" altLang="zh-CN" sz="100"/>
                        <a:t>17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r>
                        <a:rPr lang="en-US" altLang="zh-CN" sz="100"/>
                        <a:t>1.</a:t>
                      </a:r>
                      <a:r>
                        <a:rPr lang="zh-CN" altLang="en-US" sz="100"/>
                        <a:t>严重损害中国主权与尊严； </a:t>
                      </a:r>
                      <a:r>
                        <a:rPr lang="en-US" altLang="zh-CN" sz="100"/>
                        <a:t>2.</a:t>
                      </a:r>
                      <a:r>
                        <a:rPr lang="zh-CN" altLang="en-US" sz="100"/>
                        <a:t>蒋介石政府被批</a:t>
                      </a:r>
                      <a:r>
                        <a:rPr lang="en-US" altLang="zh-CN" sz="100"/>
                        <a:t>"</a:t>
                      </a:r>
                      <a:r>
                        <a:rPr lang="zh-CN" altLang="en-US" sz="100"/>
                        <a:t>卖国”（如</a:t>
                      </a:r>
                      <a:r>
                        <a:rPr lang="en-US" altLang="zh-CN" sz="100"/>
                        <a:t>1946</a:t>
                      </a:r>
                      <a:r>
                        <a:rPr lang="zh-CN" altLang="en-US" sz="100"/>
                        <a:t>年条约出让海港、 领空权</a:t>
                      </a:r>
                      <a:r>
                        <a:rPr lang="en-US" altLang="zh-CN" sz="100"/>
                        <a:t>) ④ 6 10 </a:t>
                      </a:r>
                      <a:endParaRPr lang="en-US" altLang="zh-CN" sz="100"/>
                    </a:p>
                  </a:txBody>
                  <a:tcPr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/>
          <p:nvPr/>
        </p:nvGraphicFramePr>
        <p:xfrm>
          <a:off x="4728210" y="2853055"/>
          <a:ext cx="7151370" cy="342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1770"/>
                <a:gridCol w="2844800"/>
                <a:gridCol w="2844800"/>
              </a:tblGrid>
              <a:tr h="381000">
                <a:tc>
                  <a:txBody>
                    <a:bodyPr/>
                    <a:p>
                      <a:r>
                        <a:rPr lang="zh-CN" altLang="en-US" sz="1100"/>
                        <a:t>对比维度</a:t>
                      </a:r>
                      <a:endParaRPr lang="zh-CN" altLang="en-US" sz="1100"/>
                    </a:p>
                  </a:txBody>
                  <a:tcPr anchor="ctr" anchorCtr="0"/>
                </a:tc>
                <a:tc>
                  <a:txBody>
                    <a:bodyPr/>
                    <a:p>
                      <a:r>
                        <a:rPr lang="zh-CN" altLang="en-US" sz="1100"/>
                        <a:t>乌克兰“资源换安全”协议（美乌矿产协议）</a:t>
                      </a:r>
                      <a:endParaRPr lang="zh-CN" altLang="en-US" sz="1100"/>
                    </a:p>
                  </a:txBody>
                  <a:tcPr anchor="ctr" anchorCtr="0"/>
                </a:tc>
                <a:tc>
                  <a:txBody>
                    <a:bodyPr/>
                    <a:p>
                      <a:r>
                        <a:rPr lang="en-US" altLang="zh-CN" sz="1100"/>
                        <a:t>《</a:t>
                      </a:r>
                      <a:r>
                        <a:rPr lang="zh-CN" altLang="en-US" sz="1100"/>
                        <a:t>望厦条约</a:t>
                      </a:r>
                      <a:r>
                        <a:rPr lang="en-US" altLang="zh-CN" sz="1100"/>
                        <a:t>》</a:t>
                      </a:r>
                      <a:r>
                        <a:rPr lang="zh-CN" altLang="en-US" sz="1100">
                          <a:ea typeface="SimSun" charset="0"/>
                        </a:rPr>
                        <a:t>、</a:t>
                      </a:r>
                      <a:r>
                        <a:rPr lang="en-US" altLang="zh-CN" sz="1100">
                          <a:sym typeface="+mn-ea"/>
                        </a:rPr>
                        <a:t>《</a:t>
                      </a:r>
                      <a:r>
                        <a:rPr lang="zh-CN" altLang="en-US" sz="1100">
                          <a:sym typeface="+mn-ea"/>
                        </a:rPr>
                        <a:t>中美友好通商航海条约</a:t>
                      </a:r>
                      <a:r>
                        <a:rPr lang="en-US" altLang="zh-CN" sz="1100">
                          <a:sym typeface="+mn-ea"/>
                        </a:rPr>
                        <a:t>》</a:t>
                      </a:r>
                      <a:endParaRPr lang="zh-CN" altLang="en-US" sz="1100">
                        <a:ea typeface="SimSun" charset="0"/>
                      </a:endParaRPr>
                    </a:p>
                  </a:txBody>
                  <a:tcPr anchor="ctr" anchorCtr="0"/>
                </a:tc>
              </a:tr>
              <a:tr h="762000">
                <a:tc>
                  <a:txBody>
                    <a:bodyPr/>
                    <a:p>
                      <a:r>
                        <a:rPr lang="zh-CN" altLang="en-US" sz="1100"/>
                        <a:t>签署背景</a:t>
                      </a:r>
                      <a:endParaRPr lang="zh-CN" altLang="en-US" sz="1100"/>
                    </a:p>
                  </a:txBody>
                  <a:tcPr anchor="ctr" anchorCtr="0"/>
                </a:tc>
                <a:tc>
                  <a:txBody>
                    <a:bodyPr/>
                    <a:p>
                      <a:r>
                        <a:rPr lang="zh-CN" altLang="en-US" sz="1100"/>
                        <a:t>俄乌冲突背景下，乌克兰通过矿产开发权换取美国军事与经济援助，旨在增强对俄防御能力。</a:t>
                      </a:r>
                      <a:endParaRPr lang="zh-CN" altLang="en-US" sz="1100"/>
                    </a:p>
                  </a:txBody>
                  <a:tcPr anchor="ctr" anchorCtr="0"/>
                </a:tc>
                <a:tc>
                  <a:txBody>
                    <a:bodyPr/>
                    <a:p>
                      <a:r>
                        <a:rPr lang="zh-CN" altLang="en-US" sz="1100"/>
                        <a:t>晚清至民国时期，中国因军事战败或内政弱势，被迫签订条约（如</a:t>
                      </a:r>
                      <a:r>
                        <a:rPr lang="en-US" altLang="zh-CN" sz="1100"/>
                        <a:t>《</a:t>
                      </a:r>
                      <a:r>
                        <a:rPr lang="zh-CN" altLang="en-US" sz="1100"/>
                        <a:t>望厦条约</a:t>
                      </a:r>
                      <a:r>
                        <a:rPr lang="en-US" altLang="zh-CN" sz="1100"/>
                        <a:t>》1844</a:t>
                      </a:r>
                      <a:r>
                        <a:rPr lang="zh-CN" altLang="en-US" sz="1100"/>
                        <a:t>年、</a:t>
                      </a:r>
                      <a:r>
                        <a:rPr lang="en-US" altLang="zh-CN" sz="1100"/>
                        <a:t>1946</a:t>
                      </a:r>
                      <a:r>
                        <a:rPr lang="zh-CN" altLang="en-US" sz="1100"/>
                        <a:t>年</a:t>
                      </a:r>
                      <a:r>
                        <a:rPr lang="en-US" altLang="zh-CN" sz="1100"/>
                        <a:t>《</a:t>
                      </a:r>
                      <a:r>
                        <a:rPr lang="zh-CN" altLang="en-US" sz="1100"/>
                        <a:t>中美友好通商航海条约</a:t>
                      </a:r>
                      <a:r>
                        <a:rPr lang="en-US" altLang="zh-CN" sz="1100"/>
                        <a:t>》</a:t>
                      </a:r>
                      <a:r>
                        <a:rPr lang="zh-CN" altLang="en-US" sz="1100"/>
                        <a:t>等）。</a:t>
                      </a:r>
                      <a:endParaRPr lang="zh-CN" altLang="en-US" sz="1100"/>
                    </a:p>
                  </a:txBody>
                  <a:tcPr anchor="ctr" anchorCtr="0"/>
                </a:tc>
              </a:tr>
              <a:tr h="381000">
                <a:tc>
                  <a:txBody>
                    <a:bodyPr/>
                    <a:p>
                      <a:r>
                        <a:rPr lang="zh-CN" altLang="en-US" sz="1100"/>
                        <a:t>核心条款</a:t>
                      </a:r>
                      <a:endParaRPr lang="zh-CN" altLang="en-US" sz="1100"/>
                    </a:p>
                  </a:txBody>
                  <a:tcPr anchor="ctr" anchorCtr="0"/>
                </a:tc>
                <a:tc>
                  <a:txBody>
                    <a:bodyPr/>
                    <a:p>
                      <a:r>
                        <a:rPr lang="en-US" altLang="zh-CN" sz="1100"/>
                        <a:t>1. </a:t>
                      </a:r>
                      <a:r>
                        <a:rPr lang="zh-CN" altLang="en-US" sz="1100"/>
                        <a:t>美企优先开发乌克兰稀土、钛、铀等关键矿产；</a:t>
                      </a:r>
                      <a:br>
                        <a:rPr lang="zh-CN" altLang="en-US" sz="1100"/>
                      </a:br>
                      <a:r>
                        <a:rPr lang="en-US" altLang="zh-CN" sz="1100"/>
                        <a:t>2. </a:t>
                      </a:r>
                      <a:r>
                        <a:rPr lang="zh-CN" altLang="en-US" sz="1100"/>
                        <a:t>美国提供经济支持与安全保障承诺；</a:t>
                      </a:r>
                      <a:br>
                        <a:rPr lang="zh-CN" altLang="en-US" sz="1100"/>
                      </a:br>
                      <a:r>
                        <a:rPr lang="en-US" altLang="zh-CN" sz="1100"/>
                        <a:t>3. </a:t>
                      </a:r>
                      <a:r>
                        <a:rPr lang="zh-CN" altLang="en-US" sz="1100"/>
                        <a:t>部分条款分阶段谈判（如安全保障暂未纳入草案）。</a:t>
                      </a:r>
                      <a:endParaRPr lang="zh-CN" altLang="en-US" sz="1100"/>
                    </a:p>
                  </a:txBody>
                  <a:tcPr anchor="ctr" anchorCtr="0"/>
                </a:tc>
                <a:tc>
                  <a:txBody>
                    <a:bodyPr/>
                    <a:p>
                      <a:r>
                        <a:rPr lang="en-US" altLang="zh-CN" sz="1100"/>
                        <a:t>1. </a:t>
                      </a:r>
                      <a:r>
                        <a:rPr lang="zh-CN" altLang="en-US" sz="1100"/>
                        <a:t>美国获得领事裁判权（在华美国人不受中国法律管辖）；</a:t>
                      </a:r>
                      <a:br>
                        <a:rPr lang="zh-CN" altLang="en-US" sz="1100"/>
                      </a:br>
                      <a:r>
                        <a:rPr lang="en-US" altLang="zh-CN" sz="1100"/>
                        <a:t>2. </a:t>
                      </a:r>
                      <a:r>
                        <a:rPr lang="zh-CN" altLang="en-US" sz="1100"/>
                        <a:t>关税自主权丧失（税率需美国同意）；</a:t>
                      </a:r>
                      <a:br>
                        <a:rPr lang="zh-CN" altLang="en-US" sz="1100"/>
                      </a:br>
                      <a:r>
                        <a:rPr lang="en-US" altLang="zh-CN" sz="1100"/>
                        <a:t>3. </a:t>
                      </a:r>
                      <a:r>
                        <a:rPr lang="zh-CN" altLang="en-US" sz="1100"/>
                        <a:t>片面最惠国待遇；</a:t>
                      </a:r>
                      <a:br>
                        <a:rPr lang="zh-CN" altLang="en-US" sz="1100"/>
                      </a:br>
                      <a:r>
                        <a:rPr lang="en-US" altLang="zh-CN" sz="1100"/>
                        <a:t>4. </a:t>
                      </a:r>
                      <a:r>
                        <a:rPr lang="zh-CN" altLang="en-US" sz="1100"/>
                        <a:t>美国军舰自由出入中国港口等。</a:t>
                      </a:r>
                      <a:endParaRPr lang="zh-CN" altLang="en-US" sz="1100"/>
                    </a:p>
                  </a:txBody>
                  <a:tcPr anchor="ctr" anchorCtr="0"/>
                </a:tc>
              </a:tr>
              <a:tr h="381000">
                <a:tc>
                  <a:txBody>
                    <a:bodyPr/>
                    <a:p>
                      <a:r>
                        <a:rPr lang="zh-CN" altLang="en-US" sz="1100"/>
                        <a:t>资源</a:t>
                      </a:r>
                      <a:r>
                        <a:rPr lang="en-US" altLang="zh-CN" sz="1100"/>
                        <a:t>/</a:t>
                      </a:r>
                      <a:r>
                        <a:rPr lang="zh-CN" altLang="en-US" sz="1100"/>
                        <a:t>主权让渡</a:t>
                      </a:r>
                      <a:endParaRPr lang="zh-CN" altLang="en-US" sz="1100"/>
                    </a:p>
                  </a:txBody>
                  <a:tcPr anchor="ctr" anchorCtr="0"/>
                </a:tc>
                <a:tc>
                  <a:txBody>
                    <a:bodyPr/>
                    <a:p>
                      <a:r>
                        <a:rPr lang="zh-CN" altLang="en-US" sz="1100"/>
                        <a:t>乌克兰开放矿产开发权，部分矿区位于俄控区（约</a:t>
                      </a:r>
                      <a:r>
                        <a:rPr lang="en-US" altLang="zh-CN" sz="1100"/>
                        <a:t>20%</a:t>
                      </a:r>
                      <a:r>
                        <a:rPr lang="zh-CN" altLang="en-US" sz="1100"/>
                        <a:t>），需长期投入开发成本。</a:t>
                      </a:r>
                      <a:endParaRPr lang="zh-CN" altLang="en-US" sz="1100"/>
                    </a:p>
                  </a:txBody>
                  <a:tcPr anchor="ctr" anchorCtr="0"/>
                </a:tc>
                <a:tc>
                  <a:txBody>
                    <a:bodyPr/>
                    <a:p>
                      <a:r>
                        <a:rPr lang="zh-CN" altLang="en-US" sz="1100"/>
                        <a:t>中国让渡司法、关税、领土使用权等核心主权，如</a:t>
                      </a:r>
                      <a:r>
                        <a:rPr lang="en-US" altLang="zh-CN" sz="1100"/>
                        <a:t>《</a:t>
                      </a:r>
                      <a:r>
                        <a:rPr lang="zh-CN" altLang="en-US" sz="1100"/>
                        <a:t>望厦条约</a:t>
                      </a:r>
                      <a:r>
                        <a:rPr lang="en-US" altLang="zh-CN" sz="1100"/>
                        <a:t>》</a:t>
                      </a:r>
                      <a:r>
                        <a:rPr lang="zh-CN" altLang="en-US" sz="1100"/>
                        <a:t>允许美国军舰“巡查贸易”，蒋介石政府出让领空、港口使用权等。</a:t>
                      </a:r>
                      <a:endParaRPr lang="zh-CN" altLang="en-US" sz="1100"/>
                    </a:p>
                  </a:txBody>
                  <a:tcPr anchor="ctr" anchorCtr="0"/>
                </a:tc>
              </a:tr>
              <a:tr h="381000">
                <a:tc>
                  <a:txBody>
                    <a:bodyPr/>
                    <a:p>
                      <a:r>
                        <a:rPr lang="zh-CN" altLang="en-US" sz="1100"/>
                        <a:t>协议对等性</a:t>
                      </a:r>
                      <a:endParaRPr lang="zh-CN" altLang="en-US" sz="1100"/>
                    </a:p>
                  </a:txBody>
                  <a:tcPr anchor="ctr" anchorCtr="0"/>
                </a:tc>
                <a:tc>
                  <a:txBody>
                    <a:bodyPr/>
                    <a:p>
                      <a:r>
                        <a:rPr lang="zh-CN" altLang="en-US" sz="1100"/>
                        <a:t>名义上“互利”，但乌克兰资源开发主导权受制于美国资本，且安全保障条款模糊。</a:t>
                      </a:r>
                      <a:endParaRPr lang="zh-CN" altLang="en-US" sz="1100"/>
                    </a:p>
                  </a:txBody>
                  <a:tcPr anchor="ctr" anchorCtr="0"/>
                </a:tc>
                <a:tc>
                  <a:txBody>
                    <a:bodyPr/>
                    <a:p>
                      <a:r>
                        <a:rPr lang="zh-CN" altLang="en-US" sz="1100"/>
                        <a:t>完全不对等，中国单方面承担义务，无对美反制条款（如</a:t>
                      </a:r>
                      <a:r>
                        <a:rPr lang="en-US" altLang="zh-CN" sz="1100"/>
                        <a:t>《</a:t>
                      </a:r>
                      <a:r>
                        <a:rPr lang="zh-CN" altLang="en-US" sz="1100"/>
                        <a:t>望厦条约</a:t>
                      </a:r>
                      <a:r>
                        <a:rPr lang="en-US" altLang="zh-CN" sz="1100"/>
                        <a:t>》</a:t>
                      </a:r>
                      <a:r>
                        <a:rPr lang="zh-CN" altLang="en-US" sz="1100"/>
                        <a:t>扩大领事裁判权范围）。</a:t>
                      </a:r>
                      <a:endParaRPr lang="zh-CN" altLang="en-US" sz="1100"/>
                    </a:p>
                  </a:txBody>
                  <a:tcPr anchor="ctr" anchorCtr="0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660400" y="1292225"/>
            <a:ext cx="5146675" cy="4333240"/>
          </a:xfrm>
          <a:prstGeom prst="rect">
            <a:avLst/>
          </a:prstGeom>
          <a:solidFill>
            <a:schemeClr val="bg1">
              <a:lumMod val="95000"/>
            </a:schemeClr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10800000" flipH="1" flipV="1">
            <a:off x="1073736" y="1554529"/>
            <a:ext cx="720430" cy="571733"/>
          </a:xfrm>
          <a:custGeom>
            <a:avLst/>
            <a:gdLst>
              <a:gd name="connsiteX0" fmla="*/ 270000 w 675000"/>
              <a:gd name="connsiteY0" fmla="*/ 535680 h 535680"/>
              <a:gd name="connsiteX1" fmla="*/ 0 w 675000"/>
              <a:gd name="connsiteY1" fmla="*/ 535680 h 535680"/>
              <a:gd name="connsiteX2" fmla="*/ 0 w 675000"/>
              <a:gd name="connsiteY2" fmla="*/ 265680 h 535680"/>
              <a:gd name="connsiteX3" fmla="*/ 270000 w 675000"/>
              <a:gd name="connsiteY3" fmla="*/ 0 h 535680"/>
              <a:gd name="connsiteX4" fmla="*/ 270000 w 675000"/>
              <a:gd name="connsiteY4" fmla="*/ 115830 h 535680"/>
              <a:gd name="connsiteX5" fmla="*/ 115965 w 675000"/>
              <a:gd name="connsiteY5" fmla="*/ 265680 h 535680"/>
              <a:gd name="connsiteX6" fmla="*/ 270000 w 675000"/>
              <a:gd name="connsiteY6" fmla="*/ 265680 h 535680"/>
              <a:gd name="connsiteX7" fmla="*/ 675000 w 675000"/>
              <a:gd name="connsiteY7" fmla="*/ 535680 h 535680"/>
              <a:gd name="connsiteX8" fmla="*/ 405000 w 675000"/>
              <a:gd name="connsiteY8" fmla="*/ 535680 h 535680"/>
              <a:gd name="connsiteX9" fmla="*/ 405000 w 675000"/>
              <a:gd name="connsiteY9" fmla="*/ 265680 h 535680"/>
              <a:gd name="connsiteX10" fmla="*/ 675000 w 675000"/>
              <a:gd name="connsiteY10" fmla="*/ 0 h 535680"/>
              <a:gd name="connsiteX11" fmla="*/ 675000 w 675000"/>
              <a:gd name="connsiteY11" fmla="*/ 115830 h 535680"/>
              <a:gd name="connsiteX12" fmla="*/ 520965 w 675000"/>
              <a:gd name="connsiteY12" fmla="*/ 265680 h 535680"/>
              <a:gd name="connsiteX13" fmla="*/ 675000 w 675000"/>
              <a:gd name="connsiteY13" fmla="*/ 265680 h 535680"/>
            </a:gdLst>
            <a:ahLst/>
            <a:cxnLst/>
            <a:rect l="l" t="t" r="r" b="b"/>
            <a:pathLst>
              <a:path w="675000" h="535680">
                <a:moveTo>
                  <a:pt x="270000" y="535680"/>
                </a:moveTo>
                <a:lnTo>
                  <a:pt x="0" y="535680"/>
                </a:lnTo>
                <a:lnTo>
                  <a:pt x="0" y="265680"/>
                </a:lnTo>
                <a:cubicBezTo>
                  <a:pt x="2360" y="118253"/>
                  <a:pt x="122554" y="-19"/>
                  <a:pt x="270000" y="0"/>
                </a:cubicBezTo>
                <a:lnTo>
                  <a:pt x="270000" y="115830"/>
                </a:lnTo>
                <a:cubicBezTo>
                  <a:pt x="186566" y="115871"/>
                  <a:pt x="118303" y="182278"/>
                  <a:pt x="115965" y="265680"/>
                </a:cubicBezTo>
                <a:lnTo>
                  <a:pt x="270000" y="265680"/>
                </a:lnTo>
                <a:close/>
                <a:moveTo>
                  <a:pt x="675000" y="535680"/>
                </a:moveTo>
                <a:lnTo>
                  <a:pt x="405000" y="535680"/>
                </a:lnTo>
                <a:lnTo>
                  <a:pt x="405000" y="265680"/>
                </a:lnTo>
                <a:cubicBezTo>
                  <a:pt x="407360" y="118253"/>
                  <a:pt x="527554" y="-19"/>
                  <a:pt x="675000" y="0"/>
                </a:cubicBezTo>
                <a:lnTo>
                  <a:pt x="675000" y="115830"/>
                </a:lnTo>
                <a:cubicBezTo>
                  <a:pt x="591566" y="115871"/>
                  <a:pt x="523303" y="182278"/>
                  <a:pt x="520965" y="265680"/>
                </a:cubicBezTo>
                <a:lnTo>
                  <a:pt x="675000" y="26568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750565" y="2204773"/>
            <a:ext cx="4911100" cy="297265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外交场上的“感恩”与“承诺”，往往掩盖着冰冷的现实。特朗普宣称向乌克兰提供了“3500亿美元援助”，但乌克兰陆军参谋长扎卢日内私下透露，前线部队实际获得的武器装备不足美方公布数量的40%。这种“口惠而实不至”的伎俩，与1946年《中美商约》如出一辙。当时，美国以“平等互惠”为幌子，行经济殖民之实；如今，乌克兰被迫签署“资源换基金”协议，将50%的战略资源收入注入美国控制的基金会，却连最基本的安全保障都无法获得。</a:t>
            </a:r>
            <a:endParaRPr kumimoji="1" lang="en-US" altLang="zh-CN" sz="140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Source Han Sans"/>
              <a:ea typeface="Source Han Sans"/>
              <a:cs typeface="Source Han Sans"/>
            </a:endParaRPr>
          </a:p>
          <a:p>
            <a:pPr algn="l">
              <a:lnSpc>
                <a:spcPct val="150000"/>
              </a:lnSpc>
            </a:pPr>
            <a:endParaRPr kumimoji="1" lang="en-US" altLang="zh-CN" sz="140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Source Han Sans"/>
              <a:ea typeface="Source Han Sans"/>
              <a:cs typeface="Source Han Sans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750848" y="448375"/>
            <a:ext cx="10768051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ource Han Sans CN Bold"/>
                <a:cs typeface="Source Han Sans CN Bold"/>
              </a:rPr>
              <a:t>次要矛盾：政治表演 vs 战争现实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222563" y="412375"/>
            <a:ext cx="108000" cy="540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426613" y="412375"/>
            <a:ext cx="108000" cy="54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11" name="Picture 10"/>
          <p:cNvPicPr/>
          <p:nvPr/>
        </p:nvPicPr>
        <p:blipFill>
          <a:blip r:embed="rId1"/>
        </p:blipFill>
        <p:spPr>
          <a:xfrm>
            <a:off x="6096000" y="1340485"/>
            <a:ext cx="5897880" cy="344741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alphaModFix amt="100000"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>
            <a:off x="0" y="0"/>
            <a:ext cx="12192000" cy="4446872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4000">
                <a:schemeClr val="bg1"/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0" y="0"/>
            <a:ext cx="12192000" cy="1347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>
            <a:off x="403243" y="1744844"/>
            <a:ext cx="1637562" cy="807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>
            <a:off x="9894038" y="1455637"/>
            <a:ext cx="1637562" cy="80793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标题 1"/>
          <p:cNvSpPr txBox="1"/>
          <p:nvPr/>
        </p:nvSpPr>
        <p:spPr>
          <a:xfrm>
            <a:off x="2207002" y="2244444"/>
            <a:ext cx="7777997" cy="24915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57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erif SC Bold"/>
                <a:ea typeface="Source Han Serif SC Bold"/>
                <a:cs typeface="Source Han Serif SC Bold"/>
              </a:rPr>
              <a:t>群众路线——被背叛的人民意志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2543092" y="2136000"/>
            <a:ext cx="7080416" cy="289575"/>
          </a:xfrm>
          <a:custGeom>
            <a:avLst/>
            <a:gdLst>
              <a:gd name="connsiteX0" fmla="*/ 3176071 w 7080416"/>
              <a:gd name="connsiteY0" fmla="*/ 144788 h 289575"/>
              <a:gd name="connsiteX1" fmla="*/ 3176071 w 7080416"/>
              <a:gd name="connsiteY1" fmla="*/ 144789 h 289575"/>
              <a:gd name="connsiteX2" fmla="*/ 3176071 w 7080416"/>
              <a:gd name="connsiteY2" fmla="*/ 144789 h 289575"/>
              <a:gd name="connsiteX3" fmla="*/ 3927205 w 7080416"/>
              <a:gd name="connsiteY3" fmla="*/ 121929 h 289575"/>
              <a:gd name="connsiteX4" fmla="*/ 7057556 w 7080416"/>
              <a:gd name="connsiteY4" fmla="*/ 121929 h 289575"/>
              <a:gd name="connsiteX5" fmla="*/ 7080416 w 7080416"/>
              <a:gd name="connsiteY5" fmla="*/ 144789 h 289575"/>
              <a:gd name="connsiteX6" fmla="*/ 7080415 w 7080416"/>
              <a:gd name="connsiteY6" fmla="*/ 144789 h 289575"/>
              <a:gd name="connsiteX7" fmla="*/ 7057555 w 7080416"/>
              <a:gd name="connsiteY7" fmla="*/ 167649 h 289575"/>
              <a:gd name="connsiteX8" fmla="*/ 3927205 w 7080416"/>
              <a:gd name="connsiteY8" fmla="*/ 167648 h 289575"/>
              <a:gd name="connsiteX9" fmla="*/ 3911041 w 7080416"/>
              <a:gd name="connsiteY9" fmla="*/ 160952 h 289575"/>
              <a:gd name="connsiteX10" fmla="*/ 3904345 w 7080416"/>
              <a:gd name="connsiteY10" fmla="*/ 144789 h 289575"/>
              <a:gd name="connsiteX11" fmla="*/ 3911041 w 7080416"/>
              <a:gd name="connsiteY11" fmla="*/ 128625 h 289575"/>
              <a:gd name="connsiteX12" fmla="*/ 3927205 w 7080416"/>
              <a:gd name="connsiteY12" fmla="*/ 121929 h 289575"/>
              <a:gd name="connsiteX13" fmla="*/ 22860 w 7080416"/>
              <a:gd name="connsiteY13" fmla="*/ 121929 h 289575"/>
              <a:gd name="connsiteX14" fmla="*/ 3153211 w 7080416"/>
              <a:gd name="connsiteY14" fmla="*/ 121929 h 289575"/>
              <a:gd name="connsiteX15" fmla="*/ 3169375 w 7080416"/>
              <a:gd name="connsiteY15" fmla="*/ 128625 h 289575"/>
              <a:gd name="connsiteX16" fmla="*/ 3176071 w 7080416"/>
              <a:gd name="connsiteY16" fmla="*/ 144789 h 289575"/>
              <a:gd name="connsiteX17" fmla="*/ 3169375 w 7080416"/>
              <a:gd name="connsiteY17" fmla="*/ 160952 h 289575"/>
              <a:gd name="connsiteX18" fmla="*/ 3153211 w 7080416"/>
              <a:gd name="connsiteY18" fmla="*/ 167648 h 289575"/>
              <a:gd name="connsiteX19" fmla="*/ 22861 w 7080416"/>
              <a:gd name="connsiteY19" fmla="*/ 167649 h 289575"/>
              <a:gd name="connsiteX20" fmla="*/ 1 w 7080416"/>
              <a:gd name="connsiteY20" fmla="*/ 144789 h 289575"/>
              <a:gd name="connsiteX21" fmla="*/ 0 w 7080416"/>
              <a:gd name="connsiteY21" fmla="*/ 144789 h 289575"/>
              <a:gd name="connsiteX22" fmla="*/ 22860 w 7080416"/>
              <a:gd name="connsiteY22" fmla="*/ 121929 h 289575"/>
              <a:gd name="connsiteX23" fmla="*/ 3540208 w 7080416"/>
              <a:gd name="connsiteY23" fmla="*/ 0 h 289575"/>
              <a:gd name="connsiteX24" fmla="*/ 3590232 w 7080416"/>
              <a:gd name="connsiteY24" fmla="*/ 94537 h 289575"/>
              <a:gd name="connsiteX25" fmla="*/ 3700151 w 7080416"/>
              <a:gd name="connsiteY25" fmla="*/ 110608 h 289575"/>
              <a:gd name="connsiteX26" fmla="*/ 3621149 w 7080416"/>
              <a:gd name="connsiteY26" fmla="*/ 185106 h 289575"/>
              <a:gd name="connsiteX27" fmla="*/ 3639058 w 7080416"/>
              <a:gd name="connsiteY27" fmla="*/ 289575 h 289575"/>
              <a:gd name="connsiteX28" fmla="*/ 3540208 w 7080416"/>
              <a:gd name="connsiteY28" fmla="*/ 241080 h 289575"/>
              <a:gd name="connsiteX29" fmla="*/ 3441358 w 7080416"/>
              <a:gd name="connsiteY29" fmla="*/ 289575 h 289575"/>
              <a:gd name="connsiteX30" fmla="*/ 3459267 w 7080416"/>
              <a:gd name="connsiteY30" fmla="*/ 185106 h 289575"/>
              <a:gd name="connsiteX31" fmla="*/ 3380265 w 7080416"/>
              <a:gd name="connsiteY31" fmla="*/ 110608 h 289575"/>
              <a:gd name="connsiteX32" fmla="*/ 3490184 w 7080416"/>
              <a:gd name="connsiteY32" fmla="*/ 94537 h 289575"/>
            </a:gdLst>
            <a:ahLst/>
            <a:cxnLst/>
            <a:rect l="l" t="t" r="r" b="b"/>
            <a:pathLst>
              <a:path w="7080416" h="289575">
                <a:moveTo>
                  <a:pt x="3176071" y="144788"/>
                </a:moveTo>
                <a:lnTo>
                  <a:pt x="3176071" y="144789"/>
                </a:lnTo>
                <a:lnTo>
                  <a:pt x="3176071" y="144789"/>
                </a:lnTo>
                <a:close/>
                <a:moveTo>
                  <a:pt x="3927205" y="121929"/>
                </a:moveTo>
                <a:lnTo>
                  <a:pt x="7057556" y="121929"/>
                </a:lnTo>
                <a:cubicBezTo>
                  <a:pt x="7070181" y="121929"/>
                  <a:pt x="7080416" y="132164"/>
                  <a:pt x="7080416" y="144789"/>
                </a:cubicBezTo>
                <a:lnTo>
                  <a:pt x="7080415" y="144789"/>
                </a:lnTo>
                <a:cubicBezTo>
                  <a:pt x="7080415" y="157414"/>
                  <a:pt x="7070180" y="167649"/>
                  <a:pt x="7057555" y="167649"/>
                </a:cubicBezTo>
                <a:lnTo>
                  <a:pt x="3927205" y="167648"/>
                </a:lnTo>
                <a:cubicBezTo>
                  <a:pt x="3920893" y="167648"/>
                  <a:pt x="3915178" y="165089"/>
                  <a:pt x="3911041" y="160952"/>
                </a:cubicBezTo>
                <a:lnTo>
                  <a:pt x="3904345" y="144789"/>
                </a:lnTo>
                <a:lnTo>
                  <a:pt x="3911041" y="128625"/>
                </a:lnTo>
                <a:cubicBezTo>
                  <a:pt x="3915178" y="124488"/>
                  <a:pt x="3920893" y="121929"/>
                  <a:pt x="3927205" y="121929"/>
                </a:cubicBezTo>
                <a:close/>
                <a:moveTo>
                  <a:pt x="22860" y="121929"/>
                </a:moveTo>
                <a:lnTo>
                  <a:pt x="3153211" y="121929"/>
                </a:lnTo>
                <a:cubicBezTo>
                  <a:pt x="3159523" y="121929"/>
                  <a:pt x="3165238" y="124488"/>
                  <a:pt x="3169375" y="128625"/>
                </a:cubicBezTo>
                <a:lnTo>
                  <a:pt x="3176071" y="144789"/>
                </a:lnTo>
                <a:lnTo>
                  <a:pt x="3169375" y="160952"/>
                </a:lnTo>
                <a:cubicBezTo>
                  <a:pt x="3165238" y="165089"/>
                  <a:pt x="3159523" y="167648"/>
                  <a:pt x="3153211" y="167648"/>
                </a:cubicBezTo>
                <a:lnTo>
                  <a:pt x="22861" y="167649"/>
                </a:lnTo>
                <a:cubicBezTo>
                  <a:pt x="10236" y="167649"/>
                  <a:pt x="1" y="157414"/>
                  <a:pt x="1" y="144789"/>
                </a:cubicBezTo>
                <a:lnTo>
                  <a:pt x="0" y="144789"/>
                </a:lnTo>
                <a:cubicBezTo>
                  <a:pt x="0" y="132164"/>
                  <a:pt x="10235" y="121929"/>
                  <a:pt x="22860" y="121929"/>
                </a:cubicBezTo>
                <a:close/>
                <a:moveTo>
                  <a:pt x="3540208" y="0"/>
                </a:moveTo>
                <a:lnTo>
                  <a:pt x="3590232" y="94537"/>
                </a:lnTo>
                <a:lnTo>
                  <a:pt x="3700151" y="110608"/>
                </a:lnTo>
                <a:lnTo>
                  <a:pt x="3621149" y="185106"/>
                </a:lnTo>
                <a:lnTo>
                  <a:pt x="3639058" y="289575"/>
                </a:lnTo>
                <a:lnTo>
                  <a:pt x="3540208" y="241080"/>
                </a:lnTo>
                <a:lnTo>
                  <a:pt x="3441358" y="289575"/>
                </a:lnTo>
                <a:lnTo>
                  <a:pt x="3459267" y="185106"/>
                </a:lnTo>
                <a:lnTo>
                  <a:pt x="3380265" y="110608"/>
                </a:lnTo>
                <a:lnTo>
                  <a:pt x="3490184" y="94537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4900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alphaModFix amt="100000"/>
          </a:blip>
          <a:srcRect/>
          <a:stretch>
            <a:fillRect/>
          </a:stretch>
        </p:blipFill>
        <p:spPr>
          <a:xfrm>
            <a:off x="10743496" y="437679"/>
            <a:ext cx="788103" cy="23592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标题 1"/>
          <p:cNvSpPr txBox="1"/>
          <p:nvPr/>
        </p:nvSpPr>
        <p:spPr>
          <a:xfrm>
            <a:off x="5304882" y="-715323"/>
            <a:ext cx="1556836" cy="280537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8800">
                <a:ln w="12700">
                  <a:noFill/>
                </a:ln>
                <a:gradFill>
                  <a:gsLst>
                    <a:gs pos="0">
                      <a:srgbClr val="FF0000">
                        <a:alpha val="100000"/>
                      </a:srgbClr>
                    </a:gs>
                    <a:gs pos="100000">
                      <a:srgbClr val="BF0000">
                        <a:alpha val="100000"/>
                      </a:srgbClr>
                    </a:gs>
                  </a:gsLst>
                  <a:lin ang="5400000" scaled="0"/>
                </a:gradFill>
                <a:latin typeface="Source Han Serif SC Bold"/>
                <a:ea typeface="Source Han Serif SC Bold"/>
                <a:cs typeface="Source Han Serif SC Bold"/>
              </a:rPr>
              <a:t>02</a:t>
            </a:r>
            <a:endParaRPr kumimoji="1"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5">
                  <a:lumMod val="20000"/>
                  <a:lumOff val="80000"/>
                  <a:alpha val="22000"/>
                </a:schemeClr>
              </a:gs>
              <a:gs pos="87000">
                <a:schemeClr val="bg1">
                  <a:alpha val="18000"/>
                </a:schemeClr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638098" y="412375"/>
            <a:ext cx="6480000" cy="540000"/>
          </a:xfrm>
          <a:prstGeom prst="rect">
            <a:avLst/>
          </a:prstGeom>
          <a:gradFill>
            <a:gsLst>
              <a:gs pos="10000">
                <a:schemeClr val="bg1">
                  <a:lumMod val="95000"/>
                </a:schemeClr>
              </a:gs>
              <a:gs pos="93000">
                <a:schemeClr val="bg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750848" y="448375"/>
            <a:ext cx="10768051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zh-CN" altLang="en-US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imSun" charset="0"/>
                <a:cs typeface="Source Han Sans CN Bold"/>
              </a:rPr>
              <a:t>被忽视的民意与被出卖的国民经济</a:t>
            </a:r>
            <a:endParaRPr kumimoji="1" lang="zh-CN" altLang="en-US" sz="280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Source Han Sans CN Bold"/>
              <a:ea typeface="SimSun" charset="0"/>
              <a:cs typeface="Source Han Sans CN Bold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222563" y="412375"/>
            <a:ext cx="108000" cy="540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426613" y="412375"/>
            <a:ext cx="108000" cy="54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5550" y="1223645"/>
            <a:ext cx="3491230" cy="2444115"/>
          </a:xfrm>
          <a:prstGeom prst="rect">
            <a:avLst/>
          </a:prstGeom>
        </p:spPr>
      </p:pic>
      <p:sp>
        <p:nvSpPr>
          <p:cNvPr id="13" name="标题 1"/>
          <p:cNvSpPr txBox="1"/>
          <p:nvPr/>
        </p:nvSpPr>
        <p:spPr>
          <a:xfrm>
            <a:off x="6168390" y="1223645"/>
            <a:ext cx="5746115" cy="5079365"/>
          </a:xfrm>
          <a:prstGeom prst="rect">
            <a:avLst/>
          </a:prstGeom>
          <a:solidFill>
            <a:schemeClr val="bg1">
              <a:lumMod val="95000"/>
            </a:schemeClr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Text Box 11"/>
          <p:cNvSpPr txBox="1"/>
          <p:nvPr/>
        </p:nvSpPr>
        <p:spPr>
          <a:xfrm>
            <a:off x="6285865" y="2204720"/>
            <a:ext cx="5511165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  <a:buClrTx/>
              <a:buSzTx/>
              <a:buFontTx/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在美乌博弈的大棋局中，最容易被忽视的是乌克兰人民的真实意愿。泽连斯基政府为争取美国的“支持”，不惜出卖国家战略资源，甚至牺牲外交尊严（如为白宫会见而出卖马达西奇公司控股权）。这种“精英外交”模式，背离了毛泽东倡导的“群众路线”。</a:t>
            </a:r>
            <a:endParaRPr kumimoji="1" lang="en-US" altLang="zh-CN" sz="140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Source Han Sans"/>
              <a:ea typeface="Source Han Sans"/>
              <a:cs typeface="Source Han Sans"/>
            </a:endParaRPr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真正的民意是什么？乌克兰东部地区的民众，对加入北约、与俄罗斯对抗的政策，持有强烈疑虑甚至反对。但他们的声音，在西方主导的舆论场中被边缘化。而乌克兰西部，尽管对俄罗斯抱有警惕，但对沦为大国博弈的棋子、承受战争苦难，也日益不满。</a:t>
            </a:r>
            <a:endParaRPr kumimoji="1" lang="en-US" altLang="zh-CN" sz="140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Source Han Sans"/>
              <a:ea typeface="Source Han Sans"/>
              <a:cs typeface="Source Han Sans"/>
            </a:endParaRPr>
          </a:p>
          <a:p>
            <a:pPr algn="l">
              <a:lnSpc>
                <a:spcPct val="150000"/>
              </a:lnSpc>
              <a:buClrTx/>
              <a:buSzTx/>
              <a:buFontTx/>
            </a:pPr>
            <a:endParaRPr kumimoji="1" lang="en-US" altLang="zh-CN" sz="140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Source Han Sans"/>
              <a:ea typeface="Source Han Sans"/>
              <a:cs typeface="Source Han Sans"/>
            </a:endParaRPr>
          </a:p>
          <a:p>
            <a:pPr algn="l">
              <a:lnSpc>
                <a:spcPct val="150000"/>
              </a:lnSpc>
              <a:buClrTx/>
              <a:buSzTx/>
              <a:buFontTx/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毛泽东强调“人民，只有人民，才是创造世界历史的动力”。乌克兰的未来，不应由少数政客与外国势力决定，而应由乌克兰人民自主选择。</a:t>
            </a:r>
            <a:endParaRPr kumimoji="1" lang="en-US" altLang="zh-CN" sz="140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Source Han Sans"/>
              <a:ea typeface="Source Han Sans"/>
              <a:cs typeface="Source Han Sans"/>
            </a:endParaRPr>
          </a:p>
        </p:txBody>
      </p:sp>
      <p:sp>
        <p:nvSpPr>
          <p:cNvPr id="14" name="标题 1"/>
          <p:cNvSpPr txBox="1"/>
          <p:nvPr/>
        </p:nvSpPr>
        <p:spPr>
          <a:xfrm rot="10800000" flipH="1" flipV="1">
            <a:off x="6397576" y="1484679"/>
            <a:ext cx="720430" cy="571733"/>
          </a:xfrm>
          <a:custGeom>
            <a:avLst/>
            <a:gdLst>
              <a:gd name="connsiteX0" fmla="*/ 270000 w 675000"/>
              <a:gd name="connsiteY0" fmla="*/ 535680 h 535680"/>
              <a:gd name="connsiteX1" fmla="*/ 0 w 675000"/>
              <a:gd name="connsiteY1" fmla="*/ 535680 h 535680"/>
              <a:gd name="connsiteX2" fmla="*/ 0 w 675000"/>
              <a:gd name="connsiteY2" fmla="*/ 265680 h 535680"/>
              <a:gd name="connsiteX3" fmla="*/ 270000 w 675000"/>
              <a:gd name="connsiteY3" fmla="*/ 0 h 535680"/>
              <a:gd name="connsiteX4" fmla="*/ 270000 w 675000"/>
              <a:gd name="connsiteY4" fmla="*/ 115830 h 535680"/>
              <a:gd name="connsiteX5" fmla="*/ 115965 w 675000"/>
              <a:gd name="connsiteY5" fmla="*/ 265680 h 535680"/>
              <a:gd name="connsiteX6" fmla="*/ 270000 w 675000"/>
              <a:gd name="connsiteY6" fmla="*/ 265680 h 535680"/>
              <a:gd name="connsiteX7" fmla="*/ 675000 w 675000"/>
              <a:gd name="connsiteY7" fmla="*/ 535680 h 535680"/>
              <a:gd name="connsiteX8" fmla="*/ 405000 w 675000"/>
              <a:gd name="connsiteY8" fmla="*/ 535680 h 535680"/>
              <a:gd name="connsiteX9" fmla="*/ 405000 w 675000"/>
              <a:gd name="connsiteY9" fmla="*/ 265680 h 535680"/>
              <a:gd name="connsiteX10" fmla="*/ 675000 w 675000"/>
              <a:gd name="connsiteY10" fmla="*/ 0 h 535680"/>
              <a:gd name="connsiteX11" fmla="*/ 675000 w 675000"/>
              <a:gd name="connsiteY11" fmla="*/ 115830 h 535680"/>
              <a:gd name="connsiteX12" fmla="*/ 520965 w 675000"/>
              <a:gd name="connsiteY12" fmla="*/ 265680 h 535680"/>
              <a:gd name="connsiteX13" fmla="*/ 675000 w 675000"/>
              <a:gd name="connsiteY13" fmla="*/ 265680 h 535680"/>
            </a:gdLst>
            <a:ahLst/>
            <a:cxnLst/>
            <a:rect l="l" t="t" r="r" b="b"/>
            <a:pathLst>
              <a:path w="675000" h="535680">
                <a:moveTo>
                  <a:pt x="270000" y="535680"/>
                </a:moveTo>
                <a:lnTo>
                  <a:pt x="0" y="535680"/>
                </a:lnTo>
                <a:lnTo>
                  <a:pt x="0" y="265680"/>
                </a:lnTo>
                <a:cubicBezTo>
                  <a:pt x="2360" y="118253"/>
                  <a:pt x="122554" y="-19"/>
                  <a:pt x="270000" y="0"/>
                </a:cubicBezTo>
                <a:lnTo>
                  <a:pt x="270000" y="115830"/>
                </a:lnTo>
                <a:cubicBezTo>
                  <a:pt x="186566" y="115871"/>
                  <a:pt x="118303" y="182278"/>
                  <a:pt x="115965" y="265680"/>
                </a:cubicBezTo>
                <a:lnTo>
                  <a:pt x="270000" y="265680"/>
                </a:lnTo>
                <a:close/>
                <a:moveTo>
                  <a:pt x="675000" y="535680"/>
                </a:moveTo>
                <a:lnTo>
                  <a:pt x="405000" y="535680"/>
                </a:lnTo>
                <a:lnTo>
                  <a:pt x="405000" y="265680"/>
                </a:lnTo>
                <a:cubicBezTo>
                  <a:pt x="407360" y="118253"/>
                  <a:pt x="527554" y="-19"/>
                  <a:pt x="675000" y="0"/>
                </a:cubicBezTo>
                <a:lnTo>
                  <a:pt x="675000" y="115830"/>
                </a:lnTo>
                <a:cubicBezTo>
                  <a:pt x="591566" y="115871"/>
                  <a:pt x="523303" y="182278"/>
                  <a:pt x="520965" y="265680"/>
                </a:cubicBezTo>
                <a:lnTo>
                  <a:pt x="675000" y="26568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525" y="3860800"/>
            <a:ext cx="3340100" cy="278574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alphaModFix amt="100000"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>
            <a:off x="0" y="0"/>
            <a:ext cx="12192000" cy="4446872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4000">
                <a:schemeClr val="bg1"/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0" y="0"/>
            <a:ext cx="12192000" cy="1347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>
            <a:off x="403243" y="1744844"/>
            <a:ext cx="1637562" cy="807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>
            <a:off x="9894038" y="1455637"/>
            <a:ext cx="1637562" cy="80793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标题 1"/>
          <p:cNvSpPr txBox="1"/>
          <p:nvPr/>
        </p:nvSpPr>
        <p:spPr>
          <a:xfrm>
            <a:off x="2207002" y="2244444"/>
            <a:ext cx="7777997" cy="24915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57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erif SC Bold"/>
                <a:ea typeface="Source Han Serif SC Bold"/>
                <a:cs typeface="Source Han Serif SC Bold"/>
              </a:rPr>
              <a:t>独立自主——血泪浇筑的生存之道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2543092" y="2136000"/>
            <a:ext cx="7080416" cy="289575"/>
          </a:xfrm>
          <a:custGeom>
            <a:avLst/>
            <a:gdLst>
              <a:gd name="connsiteX0" fmla="*/ 3176071 w 7080416"/>
              <a:gd name="connsiteY0" fmla="*/ 144788 h 289575"/>
              <a:gd name="connsiteX1" fmla="*/ 3176071 w 7080416"/>
              <a:gd name="connsiteY1" fmla="*/ 144789 h 289575"/>
              <a:gd name="connsiteX2" fmla="*/ 3176071 w 7080416"/>
              <a:gd name="connsiteY2" fmla="*/ 144789 h 289575"/>
              <a:gd name="connsiteX3" fmla="*/ 3927205 w 7080416"/>
              <a:gd name="connsiteY3" fmla="*/ 121929 h 289575"/>
              <a:gd name="connsiteX4" fmla="*/ 7057556 w 7080416"/>
              <a:gd name="connsiteY4" fmla="*/ 121929 h 289575"/>
              <a:gd name="connsiteX5" fmla="*/ 7080416 w 7080416"/>
              <a:gd name="connsiteY5" fmla="*/ 144789 h 289575"/>
              <a:gd name="connsiteX6" fmla="*/ 7080415 w 7080416"/>
              <a:gd name="connsiteY6" fmla="*/ 144789 h 289575"/>
              <a:gd name="connsiteX7" fmla="*/ 7057555 w 7080416"/>
              <a:gd name="connsiteY7" fmla="*/ 167649 h 289575"/>
              <a:gd name="connsiteX8" fmla="*/ 3927205 w 7080416"/>
              <a:gd name="connsiteY8" fmla="*/ 167648 h 289575"/>
              <a:gd name="connsiteX9" fmla="*/ 3911041 w 7080416"/>
              <a:gd name="connsiteY9" fmla="*/ 160952 h 289575"/>
              <a:gd name="connsiteX10" fmla="*/ 3904345 w 7080416"/>
              <a:gd name="connsiteY10" fmla="*/ 144789 h 289575"/>
              <a:gd name="connsiteX11" fmla="*/ 3911041 w 7080416"/>
              <a:gd name="connsiteY11" fmla="*/ 128625 h 289575"/>
              <a:gd name="connsiteX12" fmla="*/ 3927205 w 7080416"/>
              <a:gd name="connsiteY12" fmla="*/ 121929 h 289575"/>
              <a:gd name="connsiteX13" fmla="*/ 22860 w 7080416"/>
              <a:gd name="connsiteY13" fmla="*/ 121929 h 289575"/>
              <a:gd name="connsiteX14" fmla="*/ 3153211 w 7080416"/>
              <a:gd name="connsiteY14" fmla="*/ 121929 h 289575"/>
              <a:gd name="connsiteX15" fmla="*/ 3169375 w 7080416"/>
              <a:gd name="connsiteY15" fmla="*/ 128625 h 289575"/>
              <a:gd name="connsiteX16" fmla="*/ 3176071 w 7080416"/>
              <a:gd name="connsiteY16" fmla="*/ 144789 h 289575"/>
              <a:gd name="connsiteX17" fmla="*/ 3169375 w 7080416"/>
              <a:gd name="connsiteY17" fmla="*/ 160952 h 289575"/>
              <a:gd name="connsiteX18" fmla="*/ 3153211 w 7080416"/>
              <a:gd name="connsiteY18" fmla="*/ 167648 h 289575"/>
              <a:gd name="connsiteX19" fmla="*/ 22861 w 7080416"/>
              <a:gd name="connsiteY19" fmla="*/ 167649 h 289575"/>
              <a:gd name="connsiteX20" fmla="*/ 1 w 7080416"/>
              <a:gd name="connsiteY20" fmla="*/ 144789 h 289575"/>
              <a:gd name="connsiteX21" fmla="*/ 0 w 7080416"/>
              <a:gd name="connsiteY21" fmla="*/ 144789 h 289575"/>
              <a:gd name="connsiteX22" fmla="*/ 22860 w 7080416"/>
              <a:gd name="connsiteY22" fmla="*/ 121929 h 289575"/>
              <a:gd name="connsiteX23" fmla="*/ 3540208 w 7080416"/>
              <a:gd name="connsiteY23" fmla="*/ 0 h 289575"/>
              <a:gd name="connsiteX24" fmla="*/ 3590232 w 7080416"/>
              <a:gd name="connsiteY24" fmla="*/ 94537 h 289575"/>
              <a:gd name="connsiteX25" fmla="*/ 3700151 w 7080416"/>
              <a:gd name="connsiteY25" fmla="*/ 110608 h 289575"/>
              <a:gd name="connsiteX26" fmla="*/ 3621149 w 7080416"/>
              <a:gd name="connsiteY26" fmla="*/ 185106 h 289575"/>
              <a:gd name="connsiteX27" fmla="*/ 3639058 w 7080416"/>
              <a:gd name="connsiteY27" fmla="*/ 289575 h 289575"/>
              <a:gd name="connsiteX28" fmla="*/ 3540208 w 7080416"/>
              <a:gd name="connsiteY28" fmla="*/ 241080 h 289575"/>
              <a:gd name="connsiteX29" fmla="*/ 3441358 w 7080416"/>
              <a:gd name="connsiteY29" fmla="*/ 289575 h 289575"/>
              <a:gd name="connsiteX30" fmla="*/ 3459267 w 7080416"/>
              <a:gd name="connsiteY30" fmla="*/ 185106 h 289575"/>
              <a:gd name="connsiteX31" fmla="*/ 3380265 w 7080416"/>
              <a:gd name="connsiteY31" fmla="*/ 110608 h 289575"/>
              <a:gd name="connsiteX32" fmla="*/ 3490184 w 7080416"/>
              <a:gd name="connsiteY32" fmla="*/ 94537 h 289575"/>
            </a:gdLst>
            <a:ahLst/>
            <a:cxnLst/>
            <a:rect l="l" t="t" r="r" b="b"/>
            <a:pathLst>
              <a:path w="7080416" h="289575">
                <a:moveTo>
                  <a:pt x="3176071" y="144788"/>
                </a:moveTo>
                <a:lnTo>
                  <a:pt x="3176071" y="144789"/>
                </a:lnTo>
                <a:lnTo>
                  <a:pt x="3176071" y="144789"/>
                </a:lnTo>
                <a:close/>
                <a:moveTo>
                  <a:pt x="3927205" y="121929"/>
                </a:moveTo>
                <a:lnTo>
                  <a:pt x="7057556" y="121929"/>
                </a:lnTo>
                <a:cubicBezTo>
                  <a:pt x="7070181" y="121929"/>
                  <a:pt x="7080416" y="132164"/>
                  <a:pt x="7080416" y="144789"/>
                </a:cubicBezTo>
                <a:lnTo>
                  <a:pt x="7080415" y="144789"/>
                </a:lnTo>
                <a:cubicBezTo>
                  <a:pt x="7080415" y="157414"/>
                  <a:pt x="7070180" y="167649"/>
                  <a:pt x="7057555" y="167649"/>
                </a:cubicBezTo>
                <a:lnTo>
                  <a:pt x="3927205" y="167648"/>
                </a:lnTo>
                <a:cubicBezTo>
                  <a:pt x="3920893" y="167648"/>
                  <a:pt x="3915178" y="165089"/>
                  <a:pt x="3911041" y="160952"/>
                </a:cubicBezTo>
                <a:lnTo>
                  <a:pt x="3904345" y="144789"/>
                </a:lnTo>
                <a:lnTo>
                  <a:pt x="3911041" y="128625"/>
                </a:lnTo>
                <a:cubicBezTo>
                  <a:pt x="3915178" y="124488"/>
                  <a:pt x="3920893" y="121929"/>
                  <a:pt x="3927205" y="121929"/>
                </a:cubicBezTo>
                <a:close/>
                <a:moveTo>
                  <a:pt x="22860" y="121929"/>
                </a:moveTo>
                <a:lnTo>
                  <a:pt x="3153211" y="121929"/>
                </a:lnTo>
                <a:cubicBezTo>
                  <a:pt x="3159523" y="121929"/>
                  <a:pt x="3165238" y="124488"/>
                  <a:pt x="3169375" y="128625"/>
                </a:cubicBezTo>
                <a:lnTo>
                  <a:pt x="3176071" y="144789"/>
                </a:lnTo>
                <a:lnTo>
                  <a:pt x="3169375" y="160952"/>
                </a:lnTo>
                <a:cubicBezTo>
                  <a:pt x="3165238" y="165089"/>
                  <a:pt x="3159523" y="167648"/>
                  <a:pt x="3153211" y="167648"/>
                </a:cubicBezTo>
                <a:lnTo>
                  <a:pt x="22861" y="167649"/>
                </a:lnTo>
                <a:cubicBezTo>
                  <a:pt x="10236" y="167649"/>
                  <a:pt x="1" y="157414"/>
                  <a:pt x="1" y="144789"/>
                </a:cubicBezTo>
                <a:lnTo>
                  <a:pt x="0" y="144789"/>
                </a:lnTo>
                <a:cubicBezTo>
                  <a:pt x="0" y="132164"/>
                  <a:pt x="10235" y="121929"/>
                  <a:pt x="22860" y="121929"/>
                </a:cubicBezTo>
                <a:close/>
                <a:moveTo>
                  <a:pt x="3540208" y="0"/>
                </a:moveTo>
                <a:lnTo>
                  <a:pt x="3590232" y="94537"/>
                </a:lnTo>
                <a:lnTo>
                  <a:pt x="3700151" y="110608"/>
                </a:lnTo>
                <a:lnTo>
                  <a:pt x="3621149" y="185106"/>
                </a:lnTo>
                <a:lnTo>
                  <a:pt x="3639058" y="289575"/>
                </a:lnTo>
                <a:lnTo>
                  <a:pt x="3540208" y="241080"/>
                </a:lnTo>
                <a:lnTo>
                  <a:pt x="3441358" y="289575"/>
                </a:lnTo>
                <a:lnTo>
                  <a:pt x="3459267" y="185106"/>
                </a:lnTo>
                <a:lnTo>
                  <a:pt x="3380265" y="110608"/>
                </a:lnTo>
                <a:lnTo>
                  <a:pt x="3490184" y="94537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4900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alphaModFix amt="100000"/>
          </a:blip>
          <a:srcRect/>
          <a:stretch>
            <a:fillRect/>
          </a:stretch>
        </p:blipFill>
        <p:spPr>
          <a:xfrm>
            <a:off x="10743496" y="437679"/>
            <a:ext cx="788103" cy="23592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标题 1"/>
          <p:cNvSpPr txBox="1"/>
          <p:nvPr/>
        </p:nvSpPr>
        <p:spPr>
          <a:xfrm>
            <a:off x="5304882" y="-715323"/>
            <a:ext cx="1556836" cy="280537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8800">
                <a:ln w="12700">
                  <a:noFill/>
                </a:ln>
                <a:gradFill>
                  <a:gsLst>
                    <a:gs pos="0">
                      <a:srgbClr val="FF0000">
                        <a:alpha val="100000"/>
                      </a:srgbClr>
                    </a:gs>
                    <a:gs pos="100000">
                      <a:srgbClr val="BF0000">
                        <a:alpha val="100000"/>
                      </a:srgbClr>
                    </a:gs>
                  </a:gsLst>
                  <a:lin ang="5400000" scaled="0"/>
                </a:gradFill>
                <a:latin typeface="Source Han Serif SC Bold"/>
                <a:ea typeface="Source Han Serif SC Bold"/>
                <a:cs typeface="Source Han Serif SC Bold"/>
              </a:rPr>
              <a:t>03</a:t>
            </a:r>
            <a:endParaRPr kumimoji="1"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5">
                  <a:lumMod val="20000"/>
                  <a:lumOff val="80000"/>
                  <a:alpha val="22000"/>
                </a:schemeClr>
              </a:gs>
              <a:gs pos="87000">
                <a:schemeClr val="bg1">
                  <a:alpha val="18000"/>
                </a:schemeClr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638098" y="412375"/>
            <a:ext cx="6480000" cy="540000"/>
          </a:xfrm>
          <a:prstGeom prst="rect">
            <a:avLst/>
          </a:prstGeom>
          <a:gradFill>
            <a:gsLst>
              <a:gs pos="10000">
                <a:schemeClr val="bg1">
                  <a:lumMod val="95000"/>
                </a:schemeClr>
              </a:gs>
              <a:gs pos="93000">
                <a:schemeClr val="bg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750848" y="448375"/>
            <a:ext cx="10768051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zh-CN" altLang="en-US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imSun" charset="0"/>
                <a:cs typeface="Source Han Sans CN Bold"/>
              </a:rPr>
              <a:t>外交自主</a:t>
            </a:r>
            <a:endParaRPr kumimoji="1" lang="zh-CN" altLang="en-US" sz="280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Source Han Sans CN Bold"/>
              <a:ea typeface="SimSun" charset="0"/>
              <a:cs typeface="Source Han Sans CN Bold"/>
            </a:endParaRPr>
          </a:p>
        </p:txBody>
      </p:sp>
      <p:sp>
        <p:nvSpPr>
          <p:cNvPr id="20" name="标题 1"/>
          <p:cNvSpPr txBox="1"/>
          <p:nvPr/>
        </p:nvSpPr>
        <p:spPr>
          <a:xfrm>
            <a:off x="222563" y="412375"/>
            <a:ext cx="108000" cy="540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426613" y="412375"/>
            <a:ext cx="108000" cy="54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Text Box 21"/>
          <p:cNvSpPr txBox="1"/>
          <p:nvPr/>
        </p:nvSpPr>
        <p:spPr>
          <a:xfrm>
            <a:off x="750570" y="1340485"/>
            <a:ext cx="406400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/>
              <a:t>面对特朗普“你没有筹码”的傲慢，泽连斯基陷入情绪化反驳。这与1958年台海危机时，周恩来的应对形成鲜明对比。周恩来一面在谈判桌上揭露美蒋条约的荒谬性，一面通过炮击金门将外交博弈转化为战略主动。这体现了毛泽东“以革命的两手对付反革命的两手”的策略智慧。</a:t>
            </a:r>
            <a:endParaRPr lang="en-US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20280" y="764540"/>
            <a:ext cx="3990340" cy="255333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0080" y="3572510"/>
            <a:ext cx="4140200" cy="276034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"/>
          <p:cNvSpPr txBox="1"/>
          <p:nvPr/>
        </p:nvSpPr>
        <p:spPr>
          <a:xfrm>
            <a:off x="191770" y="1124585"/>
            <a:ext cx="4897120" cy="5090795"/>
          </a:xfrm>
          <a:prstGeom prst="rect">
            <a:avLst/>
          </a:prstGeom>
          <a:solidFill>
            <a:schemeClr val="bg1">
              <a:lumMod val="95000"/>
            </a:schemeClr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5">
                  <a:lumMod val="20000"/>
                  <a:lumOff val="80000"/>
                  <a:alpha val="22000"/>
                </a:schemeClr>
              </a:gs>
              <a:gs pos="87000">
                <a:schemeClr val="bg1">
                  <a:alpha val="18000"/>
                </a:schemeClr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638098" y="412375"/>
            <a:ext cx="6480000" cy="540000"/>
          </a:xfrm>
          <a:prstGeom prst="rect">
            <a:avLst/>
          </a:prstGeom>
          <a:gradFill>
            <a:gsLst>
              <a:gs pos="10000">
                <a:schemeClr val="bg1">
                  <a:lumMod val="95000"/>
                </a:schemeClr>
              </a:gs>
              <a:gs pos="93000">
                <a:schemeClr val="bg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750848" y="448375"/>
            <a:ext cx="10768051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zh-CN" altLang="en-US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imSun" charset="0"/>
                <a:cs typeface="Source Han Sans CN Bold"/>
              </a:rPr>
              <a:t>军事自主</a:t>
            </a:r>
            <a:endParaRPr kumimoji="1" lang="zh-CN" altLang="en-US" sz="280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Source Han Sans CN Bold"/>
              <a:ea typeface="SimSun" charset="0"/>
              <a:cs typeface="Source Han Sans CN Bold"/>
            </a:endParaRPr>
          </a:p>
        </p:txBody>
      </p:sp>
      <p:sp>
        <p:nvSpPr>
          <p:cNvPr id="20" name="标题 1"/>
          <p:cNvSpPr txBox="1"/>
          <p:nvPr/>
        </p:nvSpPr>
        <p:spPr>
          <a:xfrm>
            <a:off x="222563" y="412375"/>
            <a:ext cx="108000" cy="540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426613" y="412375"/>
            <a:ext cx="108000" cy="54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Text Box 21"/>
          <p:cNvSpPr txBox="1"/>
          <p:nvPr/>
        </p:nvSpPr>
        <p:spPr>
          <a:xfrm>
            <a:off x="407670" y="2024380"/>
            <a:ext cx="4338320" cy="40925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依赖外部军援，不如发展自主国防工业。乌克兰在苏联解体后继承了包括尼古拉耶夫造船厂、安东诺夫航空综合体和马达西奇公司等战略级军工遗产，却因经济休克疗法、地缘政治博弈与技术断代陷入系统性衰败：黑海造船厂被西方企业拆解拍卖航母建造技术，安东诺夫因失去供应链致重型运输机体系崩溃，马达西奇航发核心技术随外资干预流失至土耳其等国。</a:t>
            </a:r>
            <a:endParaRPr kumimoji="1" lang="en-US" altLang="zh-CN" sz="140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Source Han Sans"/>
              <a:ea typeface="Source Han Sans"/>
              <a:cs typeface="Source Han Sans"/>
            </a:endParaRPr>
          </a:p>
          <a:p>
            <a:endParaRPr kumimoji="1" lang="en-US" altLang="zh-CN" sz="140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Source Han Sans"/>
              <a:ea typeface="Source Han Sans"/>
              <a:cs typeface="Source Han Sans"/>
            </a:endParaRPr>
          </a:p>
          <a:p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这种军事自主权的丧失直接导致国家沦为地缘附庸——美国通过控制稀土资源、欧盟攫取军工专利、北约解密苏联航母技术，使乌克兰从“世界第三核力量”退化为依赖外部军援的被动角色。</a:t>
            </a:r>
            <a:endParaRPr kumimoji="1" lang="en-US" altLang="zh-CN" sz="140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Source Han Sans"/>
              <a:ea typeface="Source Han Sans"/>
              <a:cs typeface="Source Han Sans"/>
            </a:endParaRPr>
          </a:p>
          <a:p>
            <a:endParaRPr kumimoji="1" lang="en-US" altLang="zh-CN" sz="140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Source Han Sans"/>
              <a:ea typeface="Source Han Sans"/>
              <a:cs typeface="Source Han Sans"/>
            </a:endParaRPr>
          </a:p>
          <a:p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相比之下，中国通过逆向研发瓦良格号实现航母技术跨越，印证了钱学森“军工体系完整性决定国家安全上限”的论断，凸显军事自主对抵御技术殖民、维护战略主动权的根本性意义</a:t>
            </a:r>
            <a:r>
              <a:rPr lang="en-US"/>
              <a:t>。</a:t>
            </a:r>
            <a:endParaRPr lang="en-US"/>
          </a:p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85435" y="1268730"/>
            <a:ext cx="3232150" cy="21532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0505" y="4220845"/>
            <a:ext cx="2698115" cy="20351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5910" y="3789045"/>
            <a:ext cx="3296285" cy="23279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4130" y="1268730"/>
            <a:ext cx="2945130" cy="2153285"/>
          </a:xfrm>
          <a:prstGeom prst="rect">
            <a:avLst/>
          </a:prstGeom>
        </p:spPr>
      </p:pic>
      <p:sp>
        <p:nvSpPr>
          <p:cNvPr id="14" name="标题 1"/>
          <p:cNvSpPr txBox="1"/>
          <p:nvPr/>
        </p:nvSpPr>
        <p:spPr>
          <a:xfrm rot="10800000" flipH="1" flipV="1">
            <a:off x="426671" y="1268779"/>
            <a:ext cx="720430" cy="571733"/>
          </a:xfrm>
          <a:custGeom>
            <a:avLst/>
            <a:gdLst>
              <a:gd name="connsiteX0" fmla="*/ 270000 w 675000"/>
              <a:gd name="connsiteY0" fmla="*/ 535680 h 535680"/>
              <a:gd name="connsiteX1" fmla="*/ 0 w 675000"/>
              <a:gd name="connsiteY1" fmla="*/ 535680 h 535680"/>
              <a:gd name="connsiteX2" fmla="*/ 0 w 675000"/>
              <a:gd name="connsiteY2" fmla="*/ 265680 h 535680"/>
              <a:gd name="connsiteX3" fmla="*/ 270000 w 675000"/>
              <a:gd name="connsiteY3" fmla="*/ 0 h 535680"/>
              <a:gd name="connsiteX4" fmla="*/ 270000 w 675000"/>
              <a:gd name="connsiteY4" fmla="*/ 115830 h 535680"/>
              <a:gd name="connsiteX5" fmla="*/ 115965 w 675000"/>
              <a:gd name="connsiteY5" fmla="*/ 265680 h 535680"/>
              <a:gd name="connsiteX6" fmla="*/ 270000 w 675000"/>
              <a:gd name="connsiteY6" fmla="*/ 265680 h 535680"/>
              <a:gd name="connsiteX7" fmla="*/ 675000 w 675000"/>
              <a:gd name="connsiteY7" fmla="*/ 535680 h 535680"/>
              <a:gd name="connsiteX8" fmla="*/ 405000 w 675000"/>
              <a:gd name="connsiteY8" fmla="*/ 535680 h 535680"/>
              <a:gd name="connsiteX9" fmla="*/ 405000 w 675000"/>
              <a:gd name="connsiteY9" fmla="*/ 265680 h 535680"/>
              <a:gd name="connsiteX10" fmla="*/ 675000 w 675000"/>
              <a:gd name="connsiteY10" fmla="*/ 0 h 535680"/>
              <a:gd name="connsiteX11" fmla="*/ 675000 w 675000"/>
              <a:gd name="connsiteY11" fmla="*/ 115830 h 535680"/>
              <a:gd name="connsiteX12" fmla="*/ 520965 w 675000"/>
              <a:gd name="connsiteY12" fmla="*/ 265680 h 535680"/>
              <a:gd name="connsiteX13" fmla="*/ 675000 w 675000"/>
              <a:gd name="connsiteY13" fmla="*/ 265680 h 535680"/>
            </a:gdLst>
            <a:ahLst/>
            <a:cxnLst/>
            <a:rect l="l" t="t" r="r" b="b"/>
            <a:pathLst>
              <a:path w="675000" h="535680">
                <a:moveTo>
                  <a:pt x="270000" y="535680"/>
                </a:moveTo>
                <a:lnTo>
                  <a:pt x="0" y="535680"/>
                </a:lnTo>
                <a:lnTo>
                  <a:pt x="0" y="265680"/>
                </a:lnTo>
                <a:cubicBezTo>
                  <a:pt x="2360" y="118253"/>
                  <a:pt x="122554" y="-19"/>
                  <a:pt x="270000" y="0"/>
                </a:cubicBezTo>
                <a:lnTo>
                  <a:pt x="270000" y="115830"/>
                </a:lnTo>
                <a:cubicBezTo>
                  <a:pt x="186566" y="115871"/>
                  <a:pt x="118303" y="182278"/>
                  <a:pt x="115965" y="265680"/>
                </a:cubicBezTo>
                <a:lnTo>
                  <a:pt x="270000" y="265680"/>
                </a:lnTo>
                <a:close/>
                <a:moveTo>
                  <a:pt x="675000" y="535680"/>
                </a:moveTo>
                <a:lnTo>
                  <a:pt x="405000" y="535680"/>
                </a:lnTo>
                <a:lnTo>
                  <a:pt x="405000" y="265680"/>
                </a:lnTo>
                <a:cubicBezTo>
                  <a:pt x="407360" y="118253"/>
                  <a:pt x="527554" y="-19"/>
                  <a:pt x="675000" y="0"/>
                </a:cubicBezTo>
                <a:lnTo>
                  <a:pt x="675000" y="115830"/>
                </a:lnTo>
                <a:cubicBezTo>
                  <a:pt x="591566" y="115871"/>
                  <a:pt x="523303" y="182278"/>
                  <a:pt x="520965" y="265680"/>
                </a:cubicBezTo>
                <a:lnTo>
                  <a:pt x="675000" y="26568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标题 1"/>
          <p:cNvSpPr txBox="1"/>
          <p:nvPr/>
        </p:nvSpPr>
        <p:spPr>
          <a:xfrm>
            <a:off x="6168390" y="952500"/>
            <a:ext cx="5746115" cy="5425440"/>
          </a:xfrm>
          <a:prstGeom prst="rect">
            <a:avLst/>
          </a:prstGeom>
          <a:solidFill>
            <a:schemeClr val="bg1">
              <a:lumMod val="95000"/>
            </a:schemeClr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5">
                  <a:lumMod val="20000"/>
                  <a:lumOff val="80000"/>
                  <a:alpha val="22000"/>
                </a:schemeClr>
              </a:gs>
              <a:gs pos="87000">
                <a:schemeClr val="bg1">
                  <a:alpha val="18000"/>
                </a:schemeClr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638098" y="412375"/>
            <a:ext cx="6480000" cy="540000"/>
          </a:xfrm>
          <a:prstGeom prst="rect">
            <a:avLst/>
          </a:prstGeom>
          <a:gradFill>
            <a:gsLst>
              <a:gs pos="10000">
                <a:schemeClr val="bg1">
                  <a:lumMod val="95000"/>
                </a:schemeClr>
              </a:gs>
              <a:gs pos="93000">
                <a:schemeClr val="bg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750848" y="448375"/>
            <a:ext cx="10768051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zh-CN" altLang="en-US" sz="28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/>
                <a:ea typeface="SimSun" charset="0"/>
                <a:cs typeface="Source Han Sans CN Bold"/>
              </a:rPr>
              <a:t>经济自主</a:t>
            </a:r>
            <a:endParaRPr kumimoji="1" lang="zh-CN" altLang="en-US" sz="280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Source Han Sans CN Bold"/>
              <a:ea typeface="SimSun" charset="0"/>
              <a:cs typeface="Source Han Sans CN Bold"/>
            </a:endParaRPr>
          </a:p>
        </p:txBody>
      </p:sp>
      <p:sp>
        <p:nvSpPr>
          <p:cNvPr id="20" name="标题 1"/>
          <p:cNvSpPr txBox="1"/>
          <p:nvPr/>
        </p:nvSpPr>
        <p:spPr>
          <a:xfrm>
            <a:off x="222563" y="412375"/>
            <a:ext cx="108000" cy="540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426613" y="412375"/>
            <a:ext cx="108000" cy="54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Text Box 21"/>
          <p:cNvSpPr txBox="1"/>
          <p:nvPr/>
        </p:nvSpPr>
        <p:spPr>
          <a:xfrm>
            <a:off x="6456045" y="1700530"/>
            <a:ext cx="5173345" cy="48279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>
              <a:lnSpc>
                <a:spcPct val="150000"/>
              </a:lnSpc>
              <a:buClrTx/>
              <a:buSzTx/>
              <a:buNone/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乌克兰在苏联解体后继承了包括全球40%黑土地、欧洲最大电网系统及顶尖军工企业在内的庞大资源与工业遗产，却因盲目推行私有化“休克疗法”与地缘依附政策陷入系统性崩解。通过美国《租借法案》及资源置换协议，乌克兰将电网、铁路、港口等战略资产无偿转让给贝莱德集团，并承诺50%的矿产资源收益抵偿债务，导致美国资本掌控其90%稀土开采权、欧盟垄断锂矿开发，国家经济命脉彻底沦为地缘博弈筹码。这种“资源换安全”模式实为现代殖民核电站运营权被法国控制，农业黑土地遭跨国粮商瓜分，形成“每获得1美元援助即产生2.3美元长期依附”的恶性循环。乌克兰的教训印证，军事自主绝非孤立概念——当核心资源掌控权、产业链完整性、技术主权相继丧失，任何国防体系都将成为无源之水。正如中国近代史所示，失去资源自主的“割地赔款”只会加速主权沦陷，唯有坚持战略产业保护与技术独立，才能避免重蹈“资源虹吸→经济附庸→军事依赖”的毁灭链</a:t>
            </a:r>
            <a:endParaRPr kumimoji="1" lang="en-US" altLang="zh-CN" sz="140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Source Han Sans"/>
              <a:ea typeface="Source Han Sans"/>
              <a:cs typeface="Source Han Sans"/>
            </a:endParaRPr>
          </a:p>
        </p:txBody>
      </p:sp>
      <p:sp>
        <p:nvSpPr>
          <p:cNvPr id="14" name="标题 1"/>
          <p:cNvSpPr txBox="1"/>
          <p:nvPr/>
        </p:nvSpPr>
        <p:spPr>
          <a:xfrm rot="10800000" flipH="1" flipV="1">
            <a:off x="6672531" y="1052879"/>
            <a:ext cx="720430" cy="571733"/>
          </a:xfrm>
          <a:custGeom>
            <a:avLst/>
            <a:gdLst>
              <a:gd name="connsiteX0" fmla="*/ 270000 w 675000"/>
              <a:gd name="connsiteY0" fmla="*/ 535680 h 535680"/>
              <a:gd name="connsiteX1" fmla="*/ 0 w 675000"/>
              <a:gd name="connsiteY1" fmla="*/ 535680 h 535680"/>
              <a:gd name="connsiteX2" fmla="*/ 0 w 675000"/>
              <a:gd name="connsiteY2" fmla="*/ 265680 h 535680"/>
              <a:gd name="connsiteX3" fmla="*/ 270000 w 675000"/>
              <a:gd name="connsiteY3" fmla="*/ 0 h 535680"/>
              <a:gd name="connsiteX4" fmla="*/ 270000 w 675000"/>
              <a:gd name="connsiteY4" fmla="*/ 115830 h 535680"/>
              <a:gd name="connsiteX5" fmla="*/ 115965 w 675000"/>
              <a:gd name="connsiteY5" fmla="*/ 265680 h 535680"/>
              <a:gd name="connsiteX6" fmla="*/ 270000 w 675000"/>
              <a:gd name="connsiteY6" fmla="*/ 265680 h 535680"/>
              <a:gd name="connsiteX7" fmla="*/ 675000 w 675000"/>
              <a:gd name="connsiteY7" fmla="*/ 535680 h 535680"/>
              <a:gd name="connsiteX8" fmla="*/ 405000 w 675000"/>
              <a:gd name="connsiteY8" fmla="*/ 535680 h 535680"/>
              <a:gd name="connsiteX9" fmla="*/ 405000 w 675000"/>
              <a:gd name="connsiteY9" fmla="*/ 265680 h 535680"/>
              <a:gd name="connsiteX10" fmla="*/ 675000 w 675000"/>
              <a:gd name="connsiteY10" fmla="*/ 0 h 535680"/>
              <a:gd name="connsiteX11" fmla="*/ 675000 w 675000"/>
              <a:gd name="connsiteY11" fmla="*/ 115830 h 535680"/>
              <a:gd name="connsiteX12" fmla="*/ 520965 w 675000"/>
              <a:gd name="connsiteY12" fmla="*/ 265680 h 535680"/>
              <a:gd name="connsiteX13" fmla="*/ 675000 w 675000"/>
              <a:gd name="connsiteY13" fmla="*/ 265680 h 535680"/>
            </a:gdLst>
            <a:ahLst/>
            <a:cxnLst/>
            <a:rect l="l" t="t" r="r" b="b"/>
            <a:pathLst>
              <a:path w="675000" h="535680">
                <a:moveTo>
                  <a:pt x="270000" y="535680"/>
                </a:moveTo>
                <a:lnTo>
                  <a:pt x="0" y="535680"/>
                </a:lnTo>
                <a:lnTo>
                  <a:pt x="0" y="265680"/>
                </a:lnTo>
                <a:cubicBezTo>
                  <a:pt x="2360" y="118253"/>
                  <a:pt x="122554" y="-19"/>
                  <a:pt x="270000" y="0"/>
                </a:cubicBezTo>
                <a:lnTo>
                  <a:pt x="270000" y="115830"/>
                </a:lnTo>
                <a:cubicBezTo>
                  <a:pt x="186566" y="115871"/>
                  <a:pt x="118303" y="182278"/>
                  <a:pt x="115965" y="265680"/>
                </a:cubicBezTo>
                <a:lnTo>
                  <a:pt x="270000" y="265680"/>
                </a:lnTo>
                <a:close/>
                <a:moveTo>
                  <a:pt x="675000" y="535680"/>
                </a:moveTo>
                <a:lnTo>
                  <a:pt x="405000" y="535680"/>
                </a:lnTo>
                <a:lnTo>
                  <a:pt x="405000" y="265680"/>
                </a:lnTo>
                <a:cubicBezTo>
                  <a:pt x="407360" y="118253"/>
                  <a:pt x="527554" y="-19"/>
                  <a:pt x="675000" y="0"/>
                </a:cubicBezTo>
                <a:lnTo>
                  <a:pt x="675000" y="115830"/>
                </a:lnTo>
                <a:cubicBezTo>
                  <a:pt x="591566" y="115871"/>
                  <a:pt x="523303" y="182278"/>
                  <a:pt x="520965" y="265680"/>
                </a:cubicBezTo>
                <a:lnTo>
                  <a:pt x="675000" y="26568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graphicFrame>
        <p:nvGraphicFramePr>
          <p:cNvPr id="7" name="Table 6"/>
          <p:cNvGraphicFramePr/>
          <p:nvPr/>
        </p:nvGraphicFramePr>
        <p:xfrm>
          <a:off x="226060" y="3789045"/>
          <a:ext cx="5728335" cy="2012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2475"/>
                <a:gridCol w="1074420"/>
                <a:gridCol w="2077720"/>
                <a:gridCol w="1823720"/>
              </a:tblGrid>
              <a:tr h="306070">
                <a:tc>
                  <a:txBody>
                    <a:bodyPr/>
                    <a:p>
                      <a:r>
                        <a:rPr lang="zh-CN" altLang="en-US" sz="1100"/>
                        <a:t>资源类别</a:t>
                      </a:r>
                      <a:endParaRPr lang="zh-CN" altLang="en-US" sz="1100"/>
                    </a:p>
                  </a:txBody>
                  <a:tcPr anchor="ctr" anchorCtr="0"/>
                </a:tc>
                <a:tc>
                  <a:txBody>
                    <a:bodyPr/>
                    <a:p>
                      <a:r>
                        <a:rPr lang="zh-CN" altLang="en-US" sz="1100"/>
                        <a:t>苏联储量占比</a:t>
                      </a:r>
                      <a:endParaRPr lang="zh-CN" altLang="en-US" sz="1100"/>
                    </a:p>
                  </a:txBody>
                  <a:tcPr anchor="ctr" anchorCtr="0"/>
                </a:tc>
                <a:tc>
                  <a:txBody>
                    <a:bodyPr/>
                    <a:p>
                      <a:r>
                        <a:rPr lang="zh-CN" altLang="en-US" sz="1100"/>
                        <a:t>外资控制现状（</a:t>
                      </a:r>
                      <a:r>
                        <a:rPr lang="en-US" altLang="zh-CN" sz="1100"/>
                        <a:t>2025</a:t>
                      </a:r>
                      <a:r>
                        <a:rPr lang="zh-CN" altLang="en-US" sz="1100"/>
                        <a:t>）</a:t>
                      </a:r>
                      <a:endParaRPr lang="zh-CN" altLang="en-US" sz="1100"/>
                    </a:p>
                  </a:txBody>
                  <a:tcPr anchor="ctr" anchorCtr="0"/>
                </a:tc>
                <a:tc>
                  <a:txBody>
                    <a:bodyPr/>
                    <a:p>
                      <a:r>
                        <a:rPr lang="zh-CN" altLang="en-US" sz="1100"/>
                        <a:t>典型案例</a:t>
                      </a:r>
                      <a:endParaRPr lang="zh-CN" altLang="en-US" sz="1100"/>
                    </a:p>
                  </a:txBody>
                  <a:tcPr anchor="ctr" anchorCtr="0"/>
                </a:tc>
              </a:tr>
              <a:tr h="426720">
                <a:tc>
                  <a:txBody>
                    <a:bodyPr/>
                    <a:p>
                      <a:r>
                        <a:rPr lang="zh-CN" altLang="en-US" sz="1100"/>
                        <a:t>稀土元素</a:t>
                      </a:r>
                      <a:endParaRPr lang="zh-CN" altLang="en-US" sz="1100"/>
                    </a:p>
                  </a:txBody>
                  <a:tcPr anchor="ctr" anchorCtr="0"/>
                </a:tc>
                <a:tc>
                  <a:txBody>
                    <a:bodyPr/>
                    <a:p>
                      <a:r>
                        <a:rPr lang="zh-CN" altLang="en-US" sz="1100"/>
                        <a:t>欧洲第</a:t>
                      </a:r>
                      <a:r>
                        <a:rPr lang="en-US" altLang="zh-CN" sz="1100"/>
                        <a:t>1</a:t>
                      </a:r>
                      <a:r>
                        <a:rPr lang="zh-CN" altLang="en-US" sz="1100"/>
                        <a:t>位</a:t>
                      </a:r>
                      <a:endParaRPr lang="zh-CN" altLang="en-US" sz="1100"/>
                    </a:p>
                  </a:txBody>
                  <a:tcPr anchor="ctr" anchorCtr="0"/>
                </a:tc>
                <a:tc>
                  <a:txBody>
                    <a:bodyPr/>
                    <a:p>
                      <a:r>
                        <a:rPr lang="zh-CN" altLang="en-US" sz="1100"/>
                        <a:t>美资控制</a:t>
                      </a:r>
                      <a:r>
                        <a:rPr lang="en-US" altLang="zh-CN" sz="1100"/>
                        <a:t>87%</a:t>
                      </a:r>
                      <a:r>
                        <a:rPr lang="zh-CN" altLang="en-US" sz="1100"/>
                        <a:t>开采权</a:t>
                      </a:r>
                      <a:endParaRPr lang="zh-CN" altLang="en-US" sz="1100"/>
                    </a:p>
                  </a:txBody>
                  <a:tcPr anchor="ctr" anchorCtr="0"/>
                </a:tc>
                <a:tc>
                  <a:txBody>
                    <a:bodyPr/>
                    <a:p>
                      <a:r>
                        <a:rPr lang="zh-CN" altLang="en-US" sz="1100"/>
                        <a:t>贝莱德基金协议锁定扎波罗热矿区</a:t>
                      </a:r>
                      <a:endParaRPr lang="zh-CN" altLang="en-US" sz="1100"/>
                    </a:p>
                  </a:txBody>
                  <a:tcPr anchor="ctr" anchorCtr="0"/>
                </a:tc>
              </a:tr>
              <a:tr h="426720">
                <a:tc>
                  <a:txBody>
                    <a:bodyPr/>
                    <a:p>
                      <a:r>
                        <a:rPr lang="zh-CN" altLang="en-US" sz="1100"/>
                        <a:t>锂矿</a:t>
                      </a:r>
                      <a:endParaRPr lang="zh-CN" altLang="en-US" sz="1100"/>
                    </a:p>
                  </a:txBody>
                  <a:tcPr anchor="ctr" anchorCtr="0"/>
                </a:tc>
                <a:tc>
                  <a:txBody>
                    <a:bodyPr/>
                    <a:p>
                      <a:r>
                        <a:rPr lang="zh-CN" altLang="en-US" sz="1100"/>
                        <a:t>全球前</a:t>
                      </a:r>
                      <a:r>
                        <a:rPr lang="en-US" altLang="zh-CN" sz="1100"/>
                        <a:t>5%</a:t>
                      </a:r>
                      <a:endParaRPr lang="en-US" altLang="zh-CN" sz="1100"/>
                    </a:p>
                  </a:txBody>
                  <a:tcPr anchor="ctr" anchorCtr="0"/>
                </a:tc>
                <a:tc>
                  <a:txBody>
                    <a:bodyPr/>
                    <a:p>
                      <a:r>
                        <a:rPr lang="zh-CN" altLang="en-US" sz="1100"/>
                        <a:t>欧盟获得</a:t>
                      </a:r>
                      <a:r>
                        <a:rPr lang="en-US" altLang="zh-CN" sz="1100"/>
                        <a:t>53%</a:t>
                      </a:r>
                      <a:r>
                        <a:rPr lang="zh-CN" altLang="en-US" sz="1100"/>
                        <a:t>勘探权</a:t>
                      </a:r>
                      <a:endParaRPr lang="zh-CN" altLang="en-US" sz="1100"/>
                    </a:p>
                  </a:txBody>
                  <a:tcPr anchor="ctr" anchorCtr="0"/>
                </a:tc>
                <a:tc>
                  <a:txBody>
                    <a:bodyPr/>
                    <a:p>
                      <a:r>
                        <a:rPr lang="zh-CN" altLang="en-US" sz="1100"/>
                        <a:t>德国巴斯夫合资开发第聂伯罗矿床</a:t>
                      </a:r>
                      <a:endParaRPr lang="zh-CN" altLang="en-US" sz="1100"/>
                    </a:p>
                  </a:txBody>
                  <a:tcPr anchor="ctr" anchorCtr="0"/>
                </a:tc>
              </a:tr>
              <a:tr h="426720">
                <a:tc>
                  <a:txBody>
                    <a:bodyPr/>
                    <a:p>
                      <a:r>
                        <a:rPr lang="zh-CN" altLang="en-US" sz="1100"/>
                        <a:t>钛矿</a:t>
                      </a:r>
                      <a:endParaRPr lang="zh-CN" altLang="en-US" sz="1100"/>
                    </a:p>
                  </a:txBody>
                  <a:tcPr anchor="ctr" anchorCtr="0"/>
                </a:tc>
                <a:tc>
                  <a:txBody>
                    <a:bodyPr/>
                    <a:p>
                      <a:r>
                        <a:rPr lang="zh-CN" altLang="en-US" sz="1100"/>
                        <a:t>苏联</a:t>
                      </a:r>
                      <a:r>
                        <a:rPr lang="en-US" altLang="zh-CN" sz="1100"/>
                        <a:t>70%</a:t>
                      </a:r>
                      <a:endParaRPr lang="en-US" altLang="zh-CN" sz="1100"/>
                    </a:p>
                  </a:txBody>
                  <a:tcPr anchor="ctr" anchorCtr="0"/>
                </a:tc>
                <a:tc>
                  <a:txBody>
                    <a:bodyPr/>
                    <a:p>
                      <a:r>
                        <a:rPr lang="zh-CN" altLang="en-US" sz="1100"/>
                        <a:t>土耳其</a:t>
                      </a:r>
                      <a:r>
                        <a:rPr lang="en-US" altLang="zh-CN" sz="1100"/>
                        <a:t>Eti Maden</a:t>
                      </a:r>
                      <a:r>
                        <a:rPr lang="zh-CN" altLang="en-US" sz="1100"/>
                        <a:t>控股</a:t>
                      </a:r>
                      <a:r>
                        <a:rPr lang="en-US" altLang="zh-CN" sz="1100"/>
                        <a:t>61%</a:t>
                      </a:r>
                      <a:endParaRPr lang="en-US" altLang="zh-CN" sz="1100"/>
                    </a:p>
                  </a:txBody>
                  <a:tcPr anchor="ctr" anchorCtr="0"/>
                </a:tc>
                <a:tc>
                  <a:txBody>
                    <a:bodyPr/>
                    <a:p>
                      <a:r>
                        <a:rPr lang="zh-CN" altLang="en-US" sz="1100"/>
                        <a:t>马里乌波尔精炼厂技术转移协议</a:t>
                      </a:r>
                      <a:endParaRPr lang="zh-CN" altLang="en-US" sz="1100"/>
                    </a:p>
                  </a:txBody>
                  <a:tcPr anchor="ctr" anchorCtr="0"/>
                </a:tc>
              </a:tr>
              <a:tr h="426720">
                <a:tc>
                  <a:txBody>
                    <a:bodyPr/>
                    <a:p>
                      <a:r>
                        <a:rPr lang="zh-CN" altLang="en-US" sz="1100"/>
                        <a:t>页岩气</a:t>
                      </a:r>
                      <a:endParaRPr lang="zh-CN" altLang="en-US" sz="1100"/>
                    </a:p>
                  </a:txBody>
                  <a:tcPr anchor="ctr" anchorCtr="0"/>
                </a:tc>
                <a:tc>
                  <a:txBody>
                    <a:bodyPr/>
                    <a:p>
                      <a:r>
                        <a:rPr lang="zh-CN" altLang="en-US" sz="1100"/>
                        <a:t>欧洲第</a:t>
                      </a:r>
                      <a:r>
                        <a:rPr lang="en-US" altLang="zh-CN" sz="1100"/>
                        <a:t>2</a:t>
                      </a:r>
                      <a:r>
                        <a:rPr lang="zh-CN" altLang="en-US" sz="1100"/>
                        <a:t>位</a:t>
                      </a:r>
                      <a:endParaRPr lang="zh-CN" altLang="en-US" sz="1100"/>
                    </a:p>
                  </a:txBody>
                  <a:tcPr anchor="ctr" anchorCtr="0"/>
                </a:tc>
                <a:tc>
                  <a:txBody>
                    <a:bodyPr/>
                    <a:p>
                      <a:r>
                        <a:rPr lang="zh-CN" altLang="en-US" sz="1100"/>
                        <a:t>壳牌公司控制黑海大陆架开发</a:t>
                      </a:r>
                      <a:endParaRPr lang="zh-CN" altLang="en-US" sz="1100"/>
                    </a:p>
                  </a:txBody>
                  <a:tcPr anchor="ctr" anchorCtr="0"/>
                </a:tc>
                <a:tc>
                  <a:txBody>
                    <a:bodyPr/>
                    <a:p>
                      <a:r>
                        <a:rPr lang="en-US" altLang="zh-CN" sz="1100"/>
                        <a:t>2013</a:t>
                      </a:r>
                      <a:r>
                        <a:rPr lang="zh-CN" altLang="en-US" sz="1100"/>
                        <a:t>年产量分成协议延长至</a:t>
                      </a:r>
                      <a:r>
                        <a:rPr lang="en-US" altLang="zh-CN" sz="1100"/>
                        <a:t>2050</a:t>
                      </a:r>
                      <a:r>
                        <a:rPr lang="zh-CN" altLang="en-US" sz="1100"/>
                        <a:t>年</a:t>
                      </a:r>
                      <a:endParaRPr lang="zh-CN" altLang="en-US" sz="1100"/>
                    </a:p>
                  </a:txBody>
                  <a:tcPr anchor="ctr" anchorCtr="0"/>
                </a:tc>
              </a:tr>
            </a:tbl>
          </a:graphicData>
        </a:graphic>
      </p:graphicFrame>
      <p:graphicFrame>
        <p:nvGraphicFramePr>
          <p:cNvPr id="10" name="Table 9"/>
          <p:cNvGraphicFramePr/>
          <p:nvPr/>
        </p:nvGraphicFramePr>
        <p:xfrm>
          <a:off x="221615" y="1484630"/>
          <a:ext cx="5690870" cy="19945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5080"/>
                <a:gridCol w="2306320"/>
                <a:gridCol w="2109470"/>
              </a:tblGrid>
              <a:tr h="280670">
                <a:tc>
                  <a:txBody>
                    <a:bodyPr/>
                    <a:p>
                      <a:r>
                        <a:rPr lang="zh-CN" altLang="en-US" sz="1100"/>
                        <a:t>资产类别</a:t>
                      </a:r>
                      <a:endParaRPr lang="zh-CN" altLang="en-US" sz="1100"/>
                    </a:p>
                  </a:txBody>
                  <a:tcPr anchor="ctr" anchorCtr="0"/>
                </a:tc>
                <a:tc>
                  <a:txBody>
                    <a:bodyPr/>
                    <a:p>
                      <a:r>
                        <a:rPr lang="zh-CN" altLang="en-US" sz="1100"/>
                        <a:t>外资控制现状</a:t>
                      </a:r>
                      <a:endParaRPr lang="zh-CN" altLang="en-US" sz="1100"/>
                    </a:p>
                  </a:txBody>
                  <a:tcPr anchor="ctr" anchorCtr="0"/>
                </a:tc>
                <a:tc>
                  <a:txBody>
                    <a:bodyPr/>
                    <a:p>
                      <a:r>
                        <a:rPr lang="zh-CN" altLang="en-US" sz="1100"/>
                        <a:t>典型事件</a:t>
                      </a:r>
                      <a:endParaRPr lang="zh-CN" altLang="en-US" sz="1100"/>
                    </a:p>
                  </a:txBody>
                  <a:tcPr anchor="ctr" anchorCtr="0"/>
                </a:tc>
              </a:tr>
              <a:tr h="461645">
                <a:tc>
                  <a:txBody>
                    <a:bodyPr/>
                    <a:p>
                      <a:r>
                        <a:rPr lang="zh-CN" altLang="en-US" sz="1100"/>
                        <a:t>港口</a:t>
                      </a:r>
                      <a:endParaRPr lang="zh-CN" altLang="en-US" sz="1100"/>
                    </a:p>
                  </a:txBody>
                  <a:tcPr anchor="ctr" anchorCtr="0"/>
                </a:tc>
                <a:tc>
                  <a:txBody>
                    <a:bodyPr/>
                    <a:p>
                      <a:r>
                        <a:rPr lang="zh-CN" altLang="en-US" sz="1100"/>
                        <a:t>希腊资本控制敖德萨港运营权</a:t>
                      </a:r>
                      <a:endParaRPr lang="zh-CN" altLang="en-US" sz="1100"/>
                    </a:p>
                  </a:txBody>
                  <a:tcPr anchor="ctr" anchorCtr="0"/>
                </a:tc>
                <a:tc>
                  <a:txBody>
                    <a:bodyPr/>
                    <a:p>
                      <a:r>
                        <a:rPr lang="en-US" altLang="zh-CN" sz="1100"/>
                        <a:t>2023</a:t>
                      </a:r>
                      <a:r>
                        <a:rPr lang="zh-CN" altLang="en-US" sz="1100"/>
                        <a:t>年特许经营协议延长至</a:t>
                      </a:r>
                      <a:r>
                        <a:rPr lang="en-US" altLang="zh-CN" sz="1100"/>
                        <a:t>99</a:t>
                      </a:r>
                      <a:r>
                        <a:rPr lang="zh-CN" altLang="en-US" sz="1100"/>
                        <a:t>年</a:t>
                      </a:r>
                      <a:endParaRPr lang="zh-CN" altLang="en-US" sz="1100"/>
                    </a:p>
                  </a:txBody>
                  <a:tcPr anchor="ctr" anchorCtr="0"/>
                </a:tc>
              </a:tr>
              <a:tr h="462280">
                <a:tc>
                  <a:txBody>
                    <a:bodyPr/>
                    <a:p>
                      <a:r>
                        <a:rPr lang="zh-CN" altLang="en-US" sz="1100"/>
                        <a:t>铁路</a:t>
                      </a:r>
                      <a:endParaRPr lang="zh-CN" altLang="en-US" sz="1100"/>
                    </a:p>
                  </a:txBody>
                  <a:tcPr anchor="ctr" anchorCtr="0"/>
                </a:tc>
                <a:tc>
                  <a:txBody>
                    <a:bodyPr/>
                    <a:p>
                      <a:r>
                        <a:rPr lang="zh-CN" altLang="en-US" sz="1100"/>
                        <a:t>德国铁路股份公司控股</a:t>
                      </a:r>
                      <a:r>
                        <a:rPr lang="en-US" altLang="zh-CN" sz="1100"/>
                        <a:t>49%</a:t>
                      </a:r>
                      <a:endParaRPr lang="en-US" altLang="zh-CN" sz="1100"/>
                    </a:p>
                  </a:txBody>
                  <a:tcPr anchor="ctr" anchorCtr="0"/>
                </a:tc>
                <a:tc>
                  <a:txBody>
                    <a:bodyPr/>
                    <a:p>
                      <a:r>
                        <a:rPr lang="en-US" altLang="zh-CN" sz="1100"/>
                        <a:t>2024</a:t>
                      </a:r>
                      <a:r>
                        <a:rPr lang="zh-CN" altLang="en-US" sz="1100"/>
                        <a:t>年</a:t>
                      </a:r>
                      <a:r>
                        <a:rPr lang="en-US" altLang="zh-CN" sz="1100"/>
                        <a:t>"</a:t>
                      </a:r>
                      <a:r>
                        <a:rPr lang="zh-CN" altLang="en-US" sz="1100"/>
                        <a:t>欧洲轨距</a:t>
                      </a:r>
                      <a:r>
                        <a:rPr lang="en-US" altLang="zh-CN" sz="1100"/>
                        <a:t>"</a:t>
                      </a:r>
                      <a:r>
                        <a:rPr lang="zh-CN" altLang="en-US" sz="1100"/>
                        <a:t>改造项目启动</a:t>
                      </a:r>
                      <a:endParaRPr lang="zh-CN" altLang="en-US" sz="1100"/>
                    </a:p>
                  </a:txBody>
                  <a:tcPr anchor="ctr" anchorCtr="0"/>
                </a:tc>
              </a:tr>
              <a:tr h="330200">
                <a:tc>
                  <a:txBody>
                    <a:bodyPr/>
                    <a:p>
                      <a:r>
                        <a:rPr lang="zh-CN" altLang="en-US" sz="1100"/>
                        <a:t>战略储备库</a:t>
                      </a:r>
                      <a:endParaRPr lang="zh-CN" altLang="en-US" sz="1100"/>
                    </a:p>
                  </a:txBody>
                  <a:tcPr anchor="ctr" anchorCtr="0"/>
                </a:tc>
                <a:tc>
                  <a:txBody>
                    <a:bodyPr/>
                    <a:p>
                      <a:r>
                        <a:rPr lang="zh-CN" altLang="en-US" sz="1100"/>
                        <a:t>荷兰</a:t>
                      </a:r>
                      <a:r>
                        <a:rPr lang="en-US" altLang="zh-CN" sz="1100"/>
                        <a:t>Viterra</a:t>
                      </a:r>
                      <a:r>
                        <a:rPr lang="zh-CN" altLang="en-US" sz="1100"/>
                        <a:t>控制粮储系统</a:t>
                      </a:r>
                      <a:endParaRPr lang="zh-CN" altLang="en-US" sz="1100"/>
                    </a:p>
                  </a:txBody>
                  <a:tcPr anchor="ctr" anchorCtr="0"/>
                </a:tc>
                <a:tc>
                  <a:txBody>
                    <a:bodyPr/>
                    <a:p>
                      <a:r>
                        <a:rPr lang="en-US" altLang="zh-CN" sz="1100"/>
                        <a:t>2022</a:t>
                      </a:r>
                      <a:r>
                        <a:rPr lang="zh-CN" altLang="en-US" sz="1100"/>
                        <a:t>年战时粮食管理协议</a:t>
                      </a:r>
                      <a:endParaRPr lang="zh-CN" altLang="en-US" sz="1100"/>
                    </a:p>
                  </a:txBody>
                  <a:tcPr anchor="ctr" anchorCtr="0"/>
                </a:tc>
              </a:tr>
              <a:tr h="459740">
                <a:tc>
                  <a:txBody>
                    <a:bodyPr/>
                    <a:p>
                      <a:r>
                        <a:rPr lang="zh-CN" altLang="en-US" sz="1100"/>
                        <a:t>油气管道</a:t>
                      </a:r>
                      <a:endParaRPr lang="zh-CN" altLang="en-US" sz="1100"/>
                    </a:p>
                  </a:txBody>
                  <a:tcPr anchor="ctr" anchorCtr="0"/>
                </a:tc>
                <a:tc>
                  <a:txBody>
                    <a:bodyPr/>
                    <a:p>
                      <a:r>
                        <a:rPr lang="zh-CN" altLang="en-US" sz="1100"/>
                        <a:t>美国雪佛龙控股输欧管道</a:t>
                      </a:r>
                      <a:endParaRPr lang="zh-CN" altLang="en-US" sz="1100"/>
                    </a:p>
                  </a:txBody>
                  <a:tcPr anchor="ctr" anchorCtr="0"/>
                </a:tc>
                <a:tc>
                  <a:txBody>
                    <a:bodyPr/>
                    <a:p>
                      <a:r>
                        <a:rPr lang="en-US" altLang="zh-CN" sz="1100"/>
                        <a:t>2024</a:t>
                      </a:r>
                      <a:r>
                        <a:rPr lang="zh-CN" altLang="en-US" sz="1100"/>
                        <a:t>年俄乌冲突后接管运营权</a:t>
                      </a:r>
                      <a:endParaRPr lang="zh-CN" altLang="en-US" sz="1100"/>
                    </a:p>
                  </a:txBody>
                  <a:tcPr anchor="ctr" anchorCtr="0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alphaModFix amt="100000"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>
            <a:off x="0" y="0"/>
            <a:ext cx="12192000" cy="4446872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4000">
                <a:schemeClr val="bg1"/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0" y="0"/>
            <a:ext cx="12192000" cy="1347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>
            <a:off x="403243" y="1744844"/>
            <a:ext cx="1637562" cy="807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>
            <a:off x="9894038" y="1455637"/>
            <a:ext cx="1637562" cy="80793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标题 1"/>
          <p:cNvSpPr txBox="1"/>
          <p:nvPr/>
        </p:nvSpPr>
        <p:spPr>
          <a:xfrm>
            <a:off x="2207002" y="2244444"/>
            <a:ext cx="7777997" cy="24915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57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erif SC Bold"/>
                <a:ea typeface="Source Han Serif SC Bold"/>
                <a:cs typeface="Source Han Serif SC Bold"/>
              </a:rPr>
              <a:t>结语——毛泽东思想的现代启示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2543092" y="2136000"/>
            <a:ext cx="7080416" cy="289575"/>
          </a:xfrm>
          <a:custGeom>
            <a:avLst/>
            <a:gdLst>
              <a:gd name="connsiteX0" fmla="*/ 3176071 w 7080416"/>
              <a:gd name="connsiteY0" fmla="*/ 144788 h 289575"/>
              <a:gd name="connsiteX1" fmla="*/ 3176071 w 7080416"/>
              <a:gd name="connsiteY1" fmla="*/ 144789 h 289575"/>
              <a:gd name="connsiteX2" fmla="*/ 3176071 w 7080416"/>
              <a:gd name="connsiteY2" fmla="*/ 144789 h 289575"/>
              <a:gd name="connsiteX3" fmla="*/ 3927205 w 7080416"/>
              <a:gd name="connsiteY3" fmla="*/ 121929 h 289575"/>
              <a:gd name="connsiteX4" fmla="*/ 7057556 w 7080416"/>
              <a:gd name="connsiteY4" fmla="*/ 121929 h 289575"/>
              <a:gd name="connsiteX5" fmla="*/ 7080416 w 7080416"/>
              <a:gd name="connsiteY5" fmla="*/ 144789 h 289575"/>
              <a:gd name="connsiteX6" fmla="*/ 7080415 w 7080416"/>
              <a:gd name="connsiteY6" fmla="*/ 144789 h 289575"/>
              <a:gd name="connsiteX7" fmla="*/ 7057555 w 7080416"/>
              <a:gd name="connsiteY7" fmla="*/ 167649 h 289575"/>
              <a:gd name="connsiteX8" fmla="*/ 3927205 w 7080416"/>
              <a:gd name="connsiteY8" fmla="*/ 167648 h 289575"/>
              <a:gd name="connsiteX9" fmla="*/ 3911041 w 7080416"/>
              <a:gd name="connsiteY9" fmla="*/ 160952 h 289575"/>
              <a:gd name="connsiteX10" fmla="*/ 3904345 w 7080416"/>
              <a:gd name="connsiteY10" fmla="*/ 144789 h 289575"/>
              <a:gd name="connsiteX11" fmla="*/ 3911041 w 7080416"/>
              <a:gd name="connsiteY11" fmla="*/ 128625 h 289575"/>
              <a:gd name="connsiteX12" fmla="*/ 3927205 w 7080416"/>
              <a:gd name="connsiteY12" fmla="*/ 121929 h 289575"/>
              <a:gd name="connsiteX13" fmla="*/ 22860 w 7080416"/>
              <a:gd name="connsiteY13" fmla="*/ 121929 h 289575"/>
              <a:gd name="connsiteX14" fmla="*/ 3153211 w 7080416"/>
              <a:gd name="connsiteY14" fmla="*/ 121929 h 289575"/>
              <a:gd name="connsiteX15" fmla="*/ 3169375 w 7080416"/>
              <a:gd name="connsiteY15" fmla="*/ 128625 h 289575"/>
              <a:gd name="connsiteX16" fmla="*/ 3176071 w 7080416"/>
              <a:gd name="connsiteY16" fmla="*/ 144789 h 289575"/>
              <a:gd name="connsiteX17" fmla="*/ 3169375 w 7080416"/>
              <a:gd name="connsiteY17" fmla="*/ 160952 h 289575"/>
              <a:gd name="connsiteX18" fmla="*/ 3153211 w 7080416"/>
              <a:gd name="connsiteY18" fmla="*/ 167648 h 289575"/>
              <a:gd name="connsiteX19" fmla="*/ 22861 w 7080416"/>
              <a:gd name="connsiteY19" fmla="*/ 167649 h 289575"/>
              <a:gd name="connsiteX20" fmla="*/ 1 w 7080416"/>
              <a:gd name="connsiteY20" fmla="*/ 144789 h 289575"/>
              <a:gd name="connsiteX21" fmla="*/ 0 w 7080416"/>
              <a:gd name="connsiteY21" fmla="*/ 144789 h 289575"/>
              <a:gd name="connsiteX22" fmla="*/ 22860 w 7080416"/>
              <a:gd name="connsiteY22" fmla="*/ 121929 h 289575"/>
              <a:gd name="connsiteX23" fmla="*/ 3540208 w 7080416"/>
              <a:gd name="connsiteY23" fmla="*/ 0 h 289575"/>
              <a:gd name="connsiteX24" fmla="*/ 3590232 w 7080416"/>
              <a:gd name="connsiteY24" fmla="*/ 94537 h 289575"/>
              <a:gd name="connsiteX25" fmla="*/ 3700151 w 7080416"/>
              <a:gd name="connsiteY25" fmla="*/ 110608 h 289575"/>
              <a:gd name="connsiteX26" fmla="*/ 3621149 w 7080416"/>
              <a:gd name="connsiteY26" fmla="*/ 185106 h 289575"/>
              <a:gd name="connsiteX27" fmla="*/ 3639058 w 7080416"/>
              <a:gd name="connsiteY27" fmla="*/ 289575 h 289575"/>
              <a:gd name="connsiteX28" fmla="*/ 3540208 w 7080416"/>
              <a:gd name="connsiteY28" fmla="*/ 241080 h 289575"/>
              <a:gd name="connsiteX29" fmla="*/ 3441358 w 7080416"/>
              <a:gd name="connsiteY29" fmla="*/ 289575 h 289575"/>
              <a:gd name="connsiteX30" fmla="*/ 3459267 w 7080416"/>
              <a:gd name="connsiteY30" fmla="*/ 185106 h 289575"/>
              <a:gd name="connsiteX31" fmla="*/ 3380265 w 7080416"/>
              <a:gd name="connsiteY31" fmla="*/ 110608 h 289575"/>
              <a:gd name="connsiteX32" fmla="*/ 3490184 w 7080416"/>
              <a:gd name="connsiteY32" fmla="*/ 94537 h 289575"/>
            </a:gdLst>
            <a:ahLst/>
            <a:cxnLst/>
            <a:rect l="l" t="t" r="r" b="b"/>
            <a:pathLst>
              <a:path w="7080416" h="289575">
                <a:moveTo>
                  <a:pt x="3176071" y="144788"/>
                </a:moveTo>
                <a:lnTo>
                  <a:pt x="3176071" y="144789"/>
                </a:lnTo>
                <a:lnTo>
                  <a:pt x="3176071" y="144789"/>
                </a:lnTo>
                <a:close/>
                <a:moveTo>
                  <a:pt x="3927205" y="121929"/>
                </a:moveTo>
                <a:lnTo>
                  <a:pt x="7057556" y="121929"/>
                </a:lnTo>
                <a:cubicBezTo>
                  <a:pt x="7070181" y="121929"/>
                  <a:pt x="7080416" y="132164"/>
                  <a:pt x="7080416" y="144789"/>
                </a:cubicBezTo>
                <a:lnTo>
                  <a:pt x="7080415" y="144789"/>
                </a:lnTo>
                <a:cubicBezTo>
                  <a:pt x="7080415" y="157414"/>
                  <a:pt x="7070180" y="167649"/>
                  <a:pt x="7057555" y="167649"/>
                </a:cubicBezTo>
                <a:lnTo>
                  <a:pt x="3927205" y="167648"/>
                </a:lnTo>
                <a:cubicBezTo>
                  <a:pt x="3920893" y="167648"/>
                  <a:pt x="3915178" y="165089"/>
                  <a:pt x="3911041" y="160952"/>
                </a:cubicBezTo>
                <a:lnTo>
                  <a:pt x="3904345" y="144789"/>
                </a:lnTo>
                <a:lnTo>
                  <a:pt x="3911041" y="128625"/>
                </a:lnTo>
                <a:cubicBezTo>
                  <a:pt x="3915178" y="124488"/>
                  <a:pt x="3920893" y="121929"/>
                  <a:pt x="3927205" y="121929"/>
                </a:cubicBezTo>
                <a:close/>
                <a:moveTo>
                  <a:pt x="22860" y="121929"/>
                </a:moveTo>
                <a:lnTo>
                  <a:pt x="3153211" y="121929"/>
                </a:lnTo>
                <a:cubicBezTo>
                  <a:pt x="3159523" y="121929"/>
                  <a:pt x="3165238" y="124488"/>
                  <a:pt x="3169375" y="128625"/>
                </a:cubicBezTo>
                <a:lnTo>
                  <a:pt x="3176071" y="144789"/>
                </a:lnTo>
                <a:lnTo>
                  <a:pt x="3169375" y="160952"/>
                </a:lnTo>
                <a:cubicBezTo>
                  <a:pt x="3165238" y="165089"/>
                  <a:pt x="3159523" y="167648"/>
                  <a:pt x="3153211" y="167648"/>
                </a:cubicBezTo>
                <a:lnTo>
                  <a:pt x="22861" y="167649"/>
                </a:lnTo>
                <a:cubicBezTo>
                  <a:pt x="10236" y="167649"/>
                  <a:pt x="1" y="157414"/>
                  <a:pt x="1" y="144789"/>
                </a:cubicBezTo>
                <a:lnTo>
                  <a:pt x="0" y="144789"/>
                </a:lnTo>
                <a:cubicBezTo>
                  <a:pt x="0" y="132164"/>
                  <a:pt x="10235" y="121929"/>
                  <a:pt x="22860" y="121929"/>
                </a:cubicBezTo>
                <a:close/>
                <a:moveTo>
                  <a:pt x="3540208" y="0"/>
                </a:moveTo>
                <a:lnTo>
                  <a:pt x="3590232" y="94537"/>
                </a:lnTo>
                <a:lnTo>
                  <a:pt x="3700151" y="110608"/>
                </a:lnTo>
                <a:lnTo>
                  <a:pt x="3621149" y="185106"/>
                </a:lnTo>
                <a:lnTo>
                  <a:pt x="3639058" y="289575"/>
                </a:lnTo>
                <a:lnTo>
                  <a:pt x="3540208" y="241080"/>
                </a:lnTo>
                <a:lnTo>
                  <a:pt x="3441358" y="289575"/>
                </a:lnTo>
                <a:lnTo>
                  <a:pt x="3459267" y="185106"/>
                </a:lnTo>
                <a:lnTo>
                  <a:pt x="3380265" y="110608"/>
                </a:lnTo>
                <a:lnTo>
                  <a:pt x="3490184" y="94537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4900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108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alphaModFix amt="100000"/>
          </a:blip>
          <a:srcRect/>
          <a:stretch>
            <a:fillRect/>
          </a:stretch>
        </p:blipFill>
        <p:spPr>
          <a:xfrm>
            <a:off x="10743496" y="437679"/>
            <a:ext cx="788103" cy="23592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标题 1"/>
          <p:cNvSpPr txBox="1"/>
          <p:nvPr/>
        </p:nvSpPr>
        <p:spPr>
          <a:xfrm>
            <a:off x="5304882" y="-715323"/>
            <a:ext cx="1556836" cy="280537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8800">
                <a:ln w="12700">
                  <a:noFill/>
                </a:ln>
                <a:gradFill>
                  <a:gsLst>
                    <a:gs pos="0">
                      <a:srgbClr val="FF0000">
                        <a:alpha val="100000"/>
                      </a:srgbClr>
                    </a:gs>
                    <a:gs pos="100000">
                      <a:srgbClr val="BF0000">
                        <a:alpha val="100000"/>
                      </a:srgbClr>
                    </a:gs>
                  </a:gsLst>
                  <a:lin ang="5400000" scaled="0"/>
                </a:gradFill>
                <a:latin typeface="Source Han Serif SC Bold"/>
                <a:ea typeface="Source Han Serif SC Bold"/>
                <a:cs typeface="Source Han Serif SC Bold"/>
              </a:rPr>
              <a:t>04</a:t>
            </a:r>
            <a:endParaRPr kumimoji="1"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5">
                  <a:lumMod val="20000"/>
                  <a:lumOff val="80000"/>
                  <a:alpha val="22000"/>
                </a:schemeClr>
              </a:gs>
              <a:gs pos="87000">
                <a:schemeClr val="bg1">
                  <a:alpha val="18000"/>
                </a:schemeClr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 rot="5400000">
            <a:off x="69705" y="1703184"/>
            <a:ext cx="1025180" cy="1164370"/>
          </a:xfrm>
          <a:prstGeom prst="rect">
            <a:avLst/>
          </a:prstGeom>
          <a:solidFill>
            <a:schemeClr val="accent1"/>
          </a:solidFill>
          <a:ln cap="sq">
            <a:noFill/>
            <a:prstDash val="solid"/>
            <a:miter/>
          </a:ln>
          <a:effectLst>
            <a:outerShdw blurRad="762000" dist="254000" dir="5400000" algn="t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360000" bIns="45720" rtlCol="0" anchor="ctr"/>
          <a:lstStyle/>
          <a:p>
            <a:pPr algn="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1469390" y="1268730"/>
            <a:ext cx="5906135" cy="390017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毛泽东在《论持久战》中提出的“防御-相持-反攻”三阶段论，对理解当前国际局势仍有借鉴意义。美国在乌克兰问题上制造“可控混乱”，类似于抗日战争时期的“以华制华”；而某些欧洲国家的“有限绥靖”，则与二战前的慕尼黑阴谋有相似之处。</a:t>
            </a:r>
            <a:endParaRPr kumimoji="1" lang="en-US" altLang="zh-CN" sz="140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Source Han Sans"/>
              <a:ea typeface="Source Han Sans"/>
              <a:cs typeface="Source Han Sans"/>
            </a:endParaRPr>
          </a:p>
          <a:p>
            <a:pPr algn="l">
              <a:lnSpc>
                <a:spcPct val="150000"/>
              </a:lnSpc>
            </a:pPr>
            <a:endParaRPr kumimoji="1" lang="en-US" altLang="zh-CN" sz="140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Source Han Sans"/>
              <a:ea typeface="Source Han Sans"/>
              <a:cs typeface="Source Han Sans"/>
            </a:endParaRPr>
          </a:p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破解困局的关键，在于构建反霸权统一战线。正如中国当年“农村包围城市”打破封锁，今天，全球南方国家正通过金砖机制、数字货币等新手段，挑战美元霸权。</a:t>
            </a:r>
            <a:endParaRPr kumimoji="1" lang="en-US" altLang="zh-CN" sz="140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Source Han Sans"/>
              <a:ea typeface="Source Han Sans"/>
              <a:cs typeface="Source Han Sans"/>
            </a:endParaRPr>
          </a:p>
          <a:p>
            <a:pPr algn="l">
              <a:lnSpc>
                <a:spcPct val="150000"/>
              </a:lnSpc>
            </a:pPr>
            <a:endParaRPr kumimoji="1" lang="en-US" altLang="zh-CN" sz="140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Source Han Sans"/>
              <a:ea typeface="Source Han Sans"/>
              <a:cs typeface="Source Han Sans"/>
            </a:endParaRPr>
          </a:p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/>
                <a:ea typeface="Source Han Sans"/>
                <a:cs typeface="Source Han Sans"/>
              </a:rPr>
              <a:t>毛泽东1949年的预言——“中国人从此站起来了”，不仅是对中国人民的宣告，也是对所有追求独立自主的国家的鼓舞。泽连斯基说“我不是来打牌的”，但他或许没有意识到，在这场由霸权者制定的牌局中，真正的胜算在于掀翻牌桌、重塑规则。因为，真正的马克思主义者从不相信救世主，只相信“自力更生”的力量。这，正是毛泽东思想在21世纪的深刻启示。</a:t>
            </a:r>
            <a:endParaRPr kumimoji="1" lang="en-US" altLang="zh-CN" sz="140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Source Han Sans"/>
              <a:ea typeface="Source Han Sans"/>
              <a:cs typeface="Source Han Sans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638098" y="412375"/>
            <a:ext cx="6480000" cy="540000"/>
          </a:xfrm>
          <a:prstGeom prst="rect">
            <a:avLst/>
          </a:prstGeom>
          <a:gradFill>
            <a:gsLst>
              <a:gs pos="10000">
                <a:schemeClr val="bg1">
                  <a:lumMod val="95000"/>
                </a:schemeClr>
              </a:gs>
              <a:gs pos="93000">
                <a:schemeClr val="bg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750848" y="448375"/>
            <a:ext cx="10768051" cy="46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zh-CN" altLang="en-US"/>
              <a:t>独立自主、构建反霸权统一战线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222563" y="412375"/>
            <a:ext cx="108000" cy="540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426613" y="412375"/>
            <a:ext cx="108000" cy="5400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325" y="1268730"/>
            <a:ext cx="3999230" cy="454152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>
            <a:alphaModFix amt="100000"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标题 1"/>
          <p:cNvSpPr txBox="1"/>
          <p:nvPr/>
        </p:nvSpPr>
        <p:spPr>
          <a:xfrm>
            <a:off x="0" y="0"/>
            <a:ext cx="12192000" cy="4446872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4000">
                <a:schemeClr val="bg1"/>
              </a:gs>
            </a:gsLst>
            <a:lin ang="162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alphaModFix amt="100000"/>
          </a:blip>
          <a:srcRect/>
          <a:stretch>
            <a:fillRect/>
          </a:stretch>
        </p:blipFill>
        <p:spPr>
          <a:xfrm>
            <a:off x="0" y="0"/>
            <a:ext cx="12192000" cy="1347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>
            <a:off x="10106441" y="1028700"/>
            <a:ext cx="1637562" cy="807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alphaModFix amt="100000"/>
          </a:blip>
          <a:srcRect/>
          <a:stretch>
            <a:fillRect/>
          </a:stretch>
        </p:blipFill>
        <p:spPr>
          <a:xfrm>
            <a:off x="236946" y="2089108"/>
            <a:ext cx="1637562" cy="80793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标题 1"/>
          <p:cNvSpPr txBox="1"/>
          <p:nvPr/>
        </p:nvSpPr>
        <p:spPr>
          <a:xfrm>
            <a:off x="3458857" y="3889527"/>
            <a:ext cx="410969" cy="445179"/>
          </a:xfrm>
          <a:custGeom>
            <a:avLst/>
            <a:gdLst>
              <a:gd name="connsiteX0" fmla="*/ 332293 w 664672"/>
              <a:gd name="connsiteY0" fmla="*/ 387672 h 720001"/>
              <a:gd name="connsiteX1" fmla="*/ 660804 w 664672"/>
              <a:gd name="connsiteY1" fmla="*/ 598902 h 720001"/>
              <a:gd name="connsiteX2" fmla="*/ 563560 w 664672"/>
              <a:gd name="connsiteY2" fmla="*/ 720001 h 720001"/>
              <a:gd name="connsiteX3" fmla="*/ 101112 w 664672"/>
              <a:gd name="connsiteY3" fmla="*/ 720001 h 720001"/>
              <a:gd name="connsiteX4" fmla="*/ 3868 w 664672"/>
              <a:gd name="connsiteY4" fmla="*/ 598902 h 720001"/>
              <a:gd name="connsiteX5" fmla="*/ 332293 w 664672"/>
              <a:gd name="connsiteY5" fmla="*/ 387672 h 720001"/>
              <a:gd name="connsiteX6" fmla="*/ 332293 w 664672"/>
              <a:gd name="connsiteY6" fmla="*/ 0 h 720001"/>
              <a:gd name="connsiteX7" fmla="*/ 509517 w 664672"/>
              <a:gd name="connsiteY7" fmla="*/ 177224 h 720001"/>
              <a:gd name="connsiteX8" fmla="*/ 332293 w 664672"/>
              <a:gd name="connsiteY8" fmla="*/ 354448 h 720001"/>
              <a:gd name="connsiteX9" fmla="*/ 155069 w 664672"/>
              <a:gd name="connsiteY9" fmla="*/ 177224 h 720001"/>
              <a:gd name="connsiteX10" fmla="*/ 332293 w 664672"/>
              <a:gd name="connsiteY10" fmla="*/ 0 h 720001"/>
            </a:gdLst>
            <a:ahLst/>
            <a:cxnLst/>
            <a:rect l="l" t="t" r="r" b="b"/>
            <a:pathLst>
              <a:path w="664672" h="720001">
                <a:moveTo>
                  <a:pt x="332293" y="387672"/>
                </a:moveTo>
                <a:cubicBezTo>
                  <a:pt x="550549" y="387672"/>
                  <a:pt x="628448" y="491162"/>
                  <a:pt x="660804" y="598902"/>
                </a:cubicBezTo>
                <a:cubicBezTo>
                  <a:pt x="679021" y="659624"/>
                  <a:pt x="630616" y="720001"/>
                  <a:pt x="563560" y="720001"/>
                </a:cubicBezTo>
                <a:lnTo>
                  <a:pt x="101112" y="720001"/>
                </a:lnTo>
                <a:cubicBezTo>
                  <a:pt x="34057" y="720001"/>
                  <a:pt x="-14348" y="659624"/>
                  <a:pt x="3868" y="598902"/>
                </a:cubicBezTo>
                <a:cubicBezTo>
                  <a:pt x="36138" y="491162"/>
                  <a:pt x="114037" y="387672"/>
                  <a:pt x="332293" y="387672"/>
                </a:cubicBezTo>
                <a:close/>
                <a:moveTo>
                  <a:pt x="332293" y="0"/>
                </a:moveTo>
                <a:cubicBezTo>
                  <a:pt x="430230" y="0"/>
                  <a:pt x="509604" y="79287"/>
                  <a:pt x="509517" y="177224"/>
                </a:cubicBezTo>
                <a:cubicBezTo>
                  <a:pt x="509517" y="275074"/>
                  <a:pt x="430144" y="354448"/>
                  <a:pt x="332293" y="354448"/>
                </a:cubicBezTo>
                <a:cubicBezTo>
                  <a:pt x="234442" y="354448"/>
                  <a:pt x="155069" y="275074"/>
                  <a:pt x="155069" y="177224"/>
                </a:cubicBezTo>
                <a:cubicBezTo>
                  <a:pt x="155069" y="79287"/>
                  <a:pt x="234442" y="0"/>
                  <a:pt x="332293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2047076" y="1383012"/>
            <a:ext cx="8097848" cy="233455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5900">
                <a:ln w="12700">
                  <a:noFill/>
                </a:ln>
                <a:gradFill>
                  <a:gsLst>
                    <a:gs pos="0">
                      <a:srgbClr val="FF0000">
                        <a:alpha val="100000"/>
                      </a:srgbClr>
                    </a:gs>
                    <a:gs pos="100000">
                      <a:srgbClr val="BF0000">
                        <a:alpha val="100000"/>
                      </a:srgbClr>
                    </a:gs>
                  </a:gsLst>
                  <a:lin ang="5400000" scaled="0"/>
                </a:gradFill>
                <a:latin typeface="Source Han Serif SC Bold"/>
                <a:ea typeface="Source Han Serif SC Bold"/>
                <a:cs typeface="Source Han Serif SC Bold"/>
              </a:rPr>
              <a:t>谢谢大家</a:t>
            </a:r>
            <a:endParaRPr kumimoji="1"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FF0000"/>
      </a:accent1>
      <a:accent2>
        <a:srgbClr val="E97132"/>
      </a:accent2>
      <a:accent3>
        <a:srgbClr val="F6BB24"/>
      </a:accent3>
      <a:accent4>
        <a:srgbClr val="0F9ED5"/>
      </a:accent4>
      <a:accent5>
        <a:srgbClr val="E97132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FF0000"/>
      </a:accent1>
      <a:accent2>
        <a:srgbClr val="E97132"/>
      </a:accent2>
      <a:accent3>
        <a:srgbClr val="F6BB24"/>
      </a:accent3>
      <a:accent4>
        <a:srgbClr val="0F9ED5"/>
      </a:accent4>
      <a:accent5>
        <a:srgbClr val="E97132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FF0000"/>
      </a:accent1>
      <a:accent2>
        <a:srgbClr val="E97132"/>
      </a:accent2>
      <a:accent3>
        <a:srgbClr val="F6BB24"/>
      </a:accent3>
      <a:accent4>
        <a:srgbClr val="0F9ED5"/>
      </a:accent4>
      <a:accent5>
        <a:srgbClr val="E97132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6912</Words>
  <Application>WPS Presentation</Application>
  <PresentationFormat/>
  <Paragraphs>399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58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14</vt:i4>
      </vt:variant>
    </vt:vector>
  </HeadingPairs>
  <TitlesOfParts>
    <vt:vector size="75" baseType="lpstr">
      <vt:lpstr>Arial</vt:lpstr>
      <vt:lpstr>SimSun</vt:lpstr>
      <vt:lpstr>Wingdings</vt:lpstr>
      <vt:lpstr>Source Han Serif SC Regular</vt:lpstr>
      <vt:lpstr>Overpass Nerd Font Thin</vt:lpstr>
      <vt:lpstr>Source Han Serif SC Bold</vt:lpstr>
      <vt:lpstr>OPPOSans H</vt:lpstr>
      <vt:lpstr>OPPOSans R</vt:lpstr>
      <vt:lpstr>Source Han Sans</vt:lpstr>
      <vt:lpstr>Source Han Sans CN Bold</vt:lpstr>
      <vt:lpstr>等线</vt:lpstr>
      <vt:lpstr>SimSun</vt:lpstr>
      <vt:lpstr>Droid Sans Fallback</vt:lpstr>
      <vt:lpstr>Microsoft YaHei</vt:lpstr>
      <vt:lpstr>Arial Unicode MS</vt:lpstr>
      <vt:lpstr>Calibri</vt:lpstr>
      <vt:lpstr>Trebuchet MS</vt:lpstr>
      <vt:lpstr>OPPOSans B</vt:lpstr>
      <vt:lpstr>AR PL UKai HK</vt:lpstr>
      <vt:lpstr>Cousine Nerd Font</vt:lpstr>
      <vt:lpstr>JetBrainsMono NF Medium</vt:lpstr>
      <vt:lpstr>Monoid Nerd Font</vt:lpstr>
      <vt:lpstr>Noto Sans Lepcha</vt:lpstr>
      <vt:lpstr>Noto Serif CJK TC Light</vt:lpstr>
      <vt:lpstr>Noto Serif CJK TC Medium</vt:lpstr>
      <vt:lpstr>Noto Serif CJK TC SemiBold</vt:lpstr>
      <vt:lpstr>Noto Serif Devanagari</vt:lpstr>
      <vt:lpstr>NotoSans NF Cond SemBd</vt:lpstr>
      <vt:lpstr>NotoSans NF SemCond</vt:lpstr>
      <vt:lpstr>NotoSansM NF ExtCond ExtBd</vt:lpstr>
      <vt:lpstr>ProggyClean CE Nerd Font</vt:lpstr>
      <vt:lpstr>SpaceMono Nerd Font</vt:lpstr>
      <vt:lpstr>Webdings</vt:lpstr>
      <vt:lpstr>VictorMono Nerd Font</vt:lpstr>
      <vt:lpstr>ProFontWindows Nerd Font</vt:lpstr>
      <vt:lpstr>NotoSansM Nerd Font</vt:lpstr>
      <vt:lpstr>Noto Sans Yi</vt:lpstr>
      <vt:lpstr>Noto Sans Old Persian</vt:lpstr>
      <vt:lpstr>Noto Sans Mono CJK JP</vt:lpstr>
      <vt:lpstr>Noto Sans Mongolian</vt:lpstr>
      <vt:lpstr>Noto Sans Kannada</vt:lpstr>
      <vt:lpstr>Noto Sans Gunjala Gondi</vt:lpstr>
      <vt:lpstr>M+CodeLat50 Nerd Font Light</vt:lpstr>
      <vt:lpstr>M+1 Nerd Font ExtLt</vt:lpstr>
      <vt:lpstr>JetBrainsMono NF ExtraBold</vt:lpstr>
      <vt:lpstr>JetBrainsMono NF ExtraLight</vt:lpstr>
      <vt:lpstr>JetBrainsMono NF SemiBold</vt:lpstr>
      <vt:lpstr>JetBrainsMono Nerd Font</vt:lpstr>
      <vt:lpstr>JetBrainsMonoNL NF ExtraBold</vt:lpstr>
      <vt:lpstr>Hasklug Nerd Font SemBd</vt:lpstr>
      <vt:lpstr>CaskaydiaCove NF SemiLight</vt:lpstr>
      <vt:lpstr>AR PL UKai CN</vt:lpstr>
      <vt:lpstr>Cantarell Extra Bold</vt:lpstr>
      <vt:lpstr>BlexMono Nerd Font Light</vt:lpstr>
      <vt:lpstr>CaskaydiaCove NF ExtraLight</vt:lpstr>
      <vt:lpstr>Cantarell Thin</vt:lpstr>
      <vt:lpstr>Courier New</vt:lpstr>
      <vt:lpstr>Iosevka NF Medium</vt:lpstr>
      <vt:lpstr>Office 主题​​</vt:lpstr>
      <vt:lpstr>1_Office 主题​​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某同学</dc:creator>
  <cp:lastModifiedBy>某同学</cp:lastModifiedBy>
  <cp:revision>1</cp:revision>
  <dcterms:created xsi:type="dcterms:W3CDTF">2025-03-23T09:38:23Z</dcterms:created>
  <dcterms:modified xsi:type="dcterms:W3CDTF">2025-03-23T09:38:23Z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13415882A57AF66B8FD6DF67B075A1BC_42</vt:lpwstr>
  </property>
  <property fmtid="{D5CDD505-2E9C-101B-9397-08002B2CF9AE}" pid="3" name="KSOProductBuildVer">
    <vt:lpwstr>1033-12.1.0.17900</vt:lpwstr>
  </property>
</Properties>
</file>