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308" r:id="rId3"/>
    <p:sldId id="309" r:id="rId4"/>
    <p:sldId id="310" r:id="rId5"/>
    <p:sldId id="257" r:id="rId6"/>
    <p:sldId id="307" r:id="rId7"/>
    <p:sldId id="31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23337-666E-4B13-A91C-5A70A0E93FA8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76CFC-721C-4A8B-B50F-1DB88EE037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274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76CFC-721C-4A8B-B50F-1DB88EE037F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599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5CABC2-3CDD-4E04-9B5A-8A455CE92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C705BF3-2CDB-4EBB-A490-7EE7FD57E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056954-CE83-4D0A-93B5-84ADFBBE4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7CA7C2-DA6C-4171-8CF0-0BCDEC5F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DC7E03-68CD-47FA-87ED-9353E026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914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A0058A-E3DA-4771-A689-7D364FFF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D91689-6100-4A0B-9490-74CDF5274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67F967-3AE5-4FD2-AF7D-C8DEA2616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BCB981-2A2F-4B3A-A6B2-413F2F2AD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3EB439-7B1C-4DE1-812F-32F06E80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250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3BE490-89FD-4B61-B2AD-D0E697897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C4A393-06C0-4E7E-B96A-D64D76F92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084ED5-620B-4375-B0CD-8515DC3DB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E4214E-CA07-4441-AA4D-4D4FE0ABA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69B09F-D5D1-4B8C-9D09-F0084B32E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20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7981AD-EC10-40FE-80DF-96BC91B4A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FC1673-C723-4E0C-AC52-0EC6407601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970458C-5A24-4D49-B9C3-C73F83687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0483DEF-A181-44F0-8387-BA62F17F5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9C7FA0-7052-4B32-824C-F38DCEE96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F0094C-4CC1-4C25-BD31-7541A103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23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C752FE-7F19-4D56-BC2B-1EA7BD6B9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A6CBA14-169A-4DB6-93EE-B3FF62685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6746AB-DEB3-4CA6-8944-0DF9D36DBF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232D5D5-5D1D-4092-85EB-7594E33E59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88E9AF-026B-431F-AEA9-BCD233B7C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1DEDFBF-E920-4FEB-80CB-81DCB3956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6040123-D175-441D-8FC1-A4E33CEE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233E6E8-D125-4B12-98D5-B337B6635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62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D35E35-401E-4D1B-A270-BF3D9F2E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EC110A6-46D7-4292-9509-330EFA2D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B7E96D2-2E6B-4868-88FA-A451064D7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DB6E4CF-E471-4608-85A3-7A95B7D56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47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1B90435-5491-42A8-BA9C-EDAFF1CE5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2264EDF-45D4-44ED-AAF0-927A9FD7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7478D1-DFA6-4B89-B584-76BB7276C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42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49C7D8-5442-4BBA-89FD-A8F4A5C35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4A3526-B201-415A-AEAF-C2BD835D0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A52990C-B2B5-4EA1-A980-047426897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7AAEBD-829F-4536-915B-8ADF4FE3C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5FD012-9766-450A-B091-06A7DBB49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2D8AA6-5E40-4EAF-A41D-D697D8FB1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457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054FEC-C073-4679-89D0-78F8A687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5A2979B-C15F-4C20-8CD6-9A5C00DD1D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0FDB73-437A-408D-9881-BAA584327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A01A639-9CD1-437E-B362-3D225E019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2A5CCD-AE96-4A87-925E-A9B958A5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DA7CE2C-786E-4236-99BC-30DCD4516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088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83D046-0F68-4973-9130-3CD38676E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E14B9A7-340E-47D6-942A-676838ECB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CBEC3B-703C-4F61-B694-E831E3934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06B952-22DA-4E00-8103-9E9A774D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78C39B-82DA-448E-A19F-4C25A17F4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397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F54C113-039A-451A-AE33-62322D64D2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8B73D41-28EC-46F8-B904-3891312B0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7B35CB-2682-4ADC-8ABE-05F4387F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EE0E99-202A-4E84-8D61-16C04696C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28DD3A-7765-49D1-8ADE-ED945E01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399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9E5D3A4-E90D-479C-86E7-7C9781C5D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0FB088-7DEE-4020-B8E2-B70617B22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1CECC4-16E6-4C39-A7D5-C380C78729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9990A-3D4F-4776-A4F3-EB9C292B821B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0F3317-9D77-4459-9F5C-10C6ABEECB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D626DF-F5CB-4590-A358-E1D2CD83E2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0C330-BEEB-4A3F-9525-E429C61050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01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40412D-9132-44D5-9760-35709D0F3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395791" cy="3038820"/>
          </a:xfrm>
        </p:spPr>
        <p:txBody>
          <a:bodyPr>
            <a:normAutofit/>
          </a:bodyPr>
          <a:lstStyle/>
          <a:p>
            <a:r>
              <a:rPr lang="en-US" altLang="zh-CN"/>
              <a:t>4.11</a:t>
            </a:r>
            <a:r>
              <a:rPr lang="zh-CN" altLang="en-US" dirty="0"/>
              <a:t>课前测</a:t>
            </a:r>
            <a:br>
              <a:rPr lang="en-US" altLang="zh-CN" dirty="0"/>
            </a:br>
            <a:r>
              <a:rPr lang="en-US" altLang="zh-CN" sz="4000" dirty="0"/>
              <a:t>   10</a:t>
            </a:r>
            <a:r>
              <a:rPr lang="zh-CN" altLang="en-US" sz="4000" dirty="0"/>
              <a:t>分钟内完成</a:t>
            </a:r>
          </a:p>
        </p:txBody>
      </p:sp>
    </p:spTree>
    <p:extLst>
      <p:ext uri="{BB962C8B-B14F-4D97-AF65-F5344CB8AC3E}">
        <p14:creationId xmlns:p14="http://schemas.microsoft.com/office/powerpoint/2010/main" val="203478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6910E72-EBA2-4D9A-AF7A-CD7E491AE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089" y="379919"/>
            <a:ext cx="8823227" cy="609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56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日期占位符 3">
            <a:extLst>
              <a:ext uri="{FF2B5EF4-FFF2-40B4-BE49-F238E27FC236}">
                <a16:creationId xmlns:a16="http://schemas.microsoft.com/office/drawing/2014/main" id="{DD014D09-62C3-4F2D-8CD2-C9869B502D74}"/>
              </a:ext>
            </a:extLst>
          </p:cNvPr>
          <p:cNvSpPr>
            <a:spLocks noGrp="1"/>
          </p:cNvSpPr>
          <p:nvPr>
            <p:ph type="dt" sz="quarter" idx="4294967295"/>
          </p:nvPr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2D5AE3-B5F0-4492-8AE8-0784D05AA238}" type="datetime1">
              <a:rPr lang="zh-CN" altLang="en-US" sz="2400"/>
              <a:pPr eaLnBrk="1" hangingPunct="1">
                <a:spcBef>
                  <a:spcPct val="0"/>
                </a:spcBef>
                <a:buFontTx/>
                <a:buNone/>
              </a:pPr>
              <a:t>2023/4/10</a:t>
            </a:fld>
            <a:endParaRPr lang="en-US" altLang="zh-CN" sz="2400"/>
          </a:p>
        </p:txBody>
      </p:sp>
      <p:sp>
        <p:nvSpPr>
          <p:cNvPr id="20485" name="灯片编号占位符 5">
            <a:extLst>
              <a:ext uri="{FF2B5EF4-FFF2-40B4-BE49-F238E27FC236}">
                <a16:creationId xmlns:a16="http://schemas.microsoft.com/office/drawing/2014/main" id="{BECDAD31-04D6-4145-8A01-610DC94FDA8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6705F1-DE3C-430B-A4AB-B62D4B024790}" type="slidenum">
              <a:rPr lang="en-US" altLang="zh-CN" sz="2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zh-CN" sz="240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4D66E50-A430-4582-B580-0BE32E9BE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46" y="1118163"/>
            <a:ext cx="7469891" cy="43518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9A4D7D2-6BC1-4C4A-8467-A4F37FC591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5"/>
          <a:stretch/>
        </p:blipFill>
        <p:spPr>
          <a:xfrm>
            <a:off x="661182" y="785209"/>
            <a:ext cx="9031458" cy="55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87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512B683-F44B-493B-801E-75831F09D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8"/>
          <a:stretch/>
        </p:blipFill>
        <p:spPr>
          <a:xfrm>
            <a:off x="1125414" y="674494"/>
            <a:ext cx="9130290" cy="574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13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D6E07E6-BEA8-467A-9FBD-2E9C92DC8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93" y="434975"/>
            <a:ext cx="8041187" cy="4713800"/>
          </a:xfrm>
          <a:prstGeom prst="rect">
            <a:avLst/>
          </a:prstGeom>
        </p:spPr>
      </p:pic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78577013-826A-48F5-B092-9379956A4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383528"/>
              </p:ext>
            </p:extLst>
          </p:nvPr>
        </p:nvGraphicFramePr>
        <p:xfrm>
          <a:off x="927420" y="5411865"/>
          <a:ext cx="812799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111">
                  <a:extLst>
                    <a:ext uri="{9D8B030D-6E8A-4147-A177-3AD203B41FA5}">
                      <a16:colId xmlns:a16="http://schemas.microsoft.com/office/drawing/2014/main" val="151578389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2146110447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44213109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133080933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464311370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1602449332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391378215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1989073687"/>
                    </a:ext>
                  </a:extLst>
                </a:gridCol>
                <a:gridCol w="903111">
                  <a:extLst>
                    <a:ext uri="{9D8B030D-6E8A-4147-A177-3AD203B41FA5}">
                      <a16:colId xmlns:a16="http://schemas.microsoft.com/office/drawing/2014/main" val="1861606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8005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8006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8007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8008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8001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8002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8003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8004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8000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76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141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820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DC955E6-F87B-4A96-921E-14A883F00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75" y="478400"/>
            <a:ext cx="1196032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【2010统考真题】假定用若干2K</a:t>
            </a:r>
            <a:r>
              <a:rPr lang="zh-CN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×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4位的芯片组成一个8K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8位的存储器，</a:t>
            </a: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则地址0B1FH所在芯片的最小地址是（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）。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latin typeface="Arial" panose="020B0604020202020204" pitchFamily="34" charset="0"/>
              </a:rPr>
              <a:t>A  0000H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  0600H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latin typeface="Arial" panose="020B0604020202020204" pitchFamily="34" charset="0"/>
              </a:rPr>
              <a:t>C  </a:t>
            </a:r>
            <a:r>
              <a:rPr lang="en-US" altLang="zh-CN" sz="2800" dirty="0"/>
              <a:t>0700H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  0800H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FE907C2D-4284-4863-B30E-D0AF9B1E8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888" y="-92075"/>
            <a:ext cx="104775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518073C-8020-4BF6-9108-884F2AE72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3" y="-92075"/>
            <a:ext cx="104775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D006ADF-6039-46C7-A610-DD6F978BE160}"/>
              </a:ext>
            </a:extLst>
          </p:cNvPr>
          <p:cNvSpPr txBox="1"/>
          <p:nvPr/>
        </p:nvSpPr>
        <p:spPr>
          <a:xfrm>
            <a:off x="381965" y="34290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    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570CFC3-71B0-4098-84B5-D96C34360C9C}"/>
              </a:ext>
            </a:extLst>
          </p:cNvPr>
          <p:cNvSpPr/>
          <p:nvPr/>
        </p:nvSpPr>
        <p:spPr>
          <a:xfrm>
            <a:off x="231675" y="3147375"/>
            <a:ext cx="119603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存储器扩展需要</a:t>
            </a:r>
            <a:r>
              <a:rPr lang="en-US" altLang="zh-CN" sz="2400" dirty="0"/>
              <a:t>8</a:t>
            </a:r>
            <a:r>
              <a:rPr lang="zh-CN" altLang="en-US" sz="2400" dirty="0"/>
              <a:t>片</a:t>
            </a:r>
            <a:r>
              <a:rPr lang="en-US" altLang="zh-CN" sz="2400" dirty="0"/>
              <a:t>2K</a:t>
            </a:r>
            <a:r>
              <a:rPr lang="zh-CN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×</a:t>
            </a:r>
            <a:r>
              <a:rPr lang="en-US" altLang="zh-CN" sz="2400" dirty="0"/>
              <a:t>4</a:t>
            </a:r>
            <a:r>
              <a:rPr lang="zh-CN" altLang="en-US" sz="2400" dirty="0"/>
              <a:t>位的芯片，其中</a:t>
            </a:r>
            <a:r>
              <a:rPr lang="en-US" altLang="zh-CN" sz="2400" dirty="0"/>
              <a:t>2</a:t>
            </a:r>
            <a:r>
              <a:rPr lang="zh-CN" altLang="en-US" sz="2400" dirty="0"/>
              <a:t>片一组（组内并联），</a:t>
            </a:r>
            <a:r>
              <a:rPr lang="en-US" altLang="zh-CN" sz="2400" dirty="0"/>
              <a:t>4</a:t>
            </a:r>
            <a:r>
              <a:rPr lang="zh-CN" altLang="en-US" sz="2400" dirty="0"/>
              <a:t>组为组间串联。其中</a:t>
            </a:r>
            <a:r>
              <a:rPr lang="en-US" altLang="zh-CN" sz="2400" dirty="0"/>
              <a:t>A0~A10</a:t>
            </a:r>
            <a:r>
              <a:rPr lang="zh-CN" altLang="en-US" sz="2400" dirty="0"/>
              <a:t>用于片内地址单元的选择，</a:t>
            </a:r>
            <a:r>
              <a:rPr lang="en-US" altLang="zh-CN" sz="2400" dirty="0"/>
              <a:t>A11~A12</a:t>
            </a:r>
            <a:r>
              <a:rPr lang="zh-CN" altLang="en-US" sz="2400" dirty="0"/>
              <a:t>用于</a:t>
            </a:r>
            <a:r>
              <a:rPr lang="en-US" altLang="zh-CN" sz="2400" dirty="0"/>
              <a:t>4</a:t>
            </a:r>
            <a:r>
              <a:rPr lang="zh-CN" altLang="en-US" sz="2400" dirty="0"/>
              <a:t>组芯片组的选择。</a:t>
            </a:r>
            <a:r>
              <a:rPr lang="en-US" altLang="zh-CN" sz="2400" dirty="0"/>
              <a:t>A13~A15</a:t>
            </a:r>
            <a:r>
              <a:rPr lang="zh-CN" altLang="en-US" sz="2400" dirty="0"/>
              <a:t>为高位空余的地址线。</a:t>
            </a:r>
            <a:r>
              <a:rPr lang="en-US" altLang="zh-CN" sz="2400" dirty="0"/>
              <a:t>0B1FH=</a:t>
            </a:r>
            <a:r>
              <a:rPr lang="en-US" altLang="zh-CN" sz="2400" b="1" dirty="0">
                <a:solidFill>
                  <a:srgbClr val="0070C0"/>
                </a:solidFill>
              </a:rPr>
              <a:t>000</a:t>
            </a:r>
            <a:r>
              <a:rPr lang="en-US" altLang="zh-CN" sz="2400" dirty="0"/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0 1</a:t>
            </a:r>
            <a:r>
              <a:rPr lang="en-US" altLang="zh-CN" sz="2400" b="1" dirty="0"/>
              <a:t>011 0001 1111B  </a:t>
            </a:r>
            <a:r>
              <a:rPr lang="zh-CN" altLang="en-US" sz="2400" dirty="0"/>
              <a:t>，该地址单元所在芯片的</a:t>
            </a:r>
            <a:r>
              <a:rPr lang="en-US" altLang="zh-CN" sz="2400" dirty="0"/>
              <a:t>A12A11=01,</a:t>
            </a:r>
            <a:r>
              <a:rPr lang="zh-CN" altLang="en-US" sz="2400" dirty="0"/>
              <a:t>则芯片的地址范围为</a:t>
            </a:r>
            <a:r>
              <a:rPr lang="en-US" altLang="zh-CN" sz="2400" dirty="0"/>
              <a:t>0000 1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××× ×××× ××××</a:t>
            </a:r>
            <a:r>
              <a:rPr lang="en-US" altLang="zh-CN" sz="2400" dirty="0"/>
              <a:t> </a:t>
            </a:r>
          </a:p>
          <a:p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     ×</a:t>
            </a:r>
            <a:r>
              <a:rPr lang="zh-CN" altLang="en-US" sz="2400" dirty="0"/>
              <a:t>表示任意，当任意全取</a:t>
            </a:r>
            <a:r>
              <a:rPr lang="en-US" altLang="zh-CN" sz="2400" dirty="0"/>
              <a:t>0</a:t>
            </a:r>
            <a:r>
              <a:rPr lang="zh-CN" altLang="en-US" sz="2400" dirty="0"/>
              <a:t>时，最小地址为</a:t>
            </a:r>
            <a:r>
              <a:rPr lang="en-US" altLang="zh-CN" sz="2400" dirty="0"/>
              <a:t>0800H</a:t>
            </a:r>
          </a:p>
          <a:p>
            <a:r>
              <a:rPr lang="en-US" altLang="zh-CN" sz="2400" dirty="0"/>
              <a:t>                               </a:t>
            </a:r>
            <a:r>
              <a:rPr lang="zh-CN" altLang="en-US" sz="2400" dirty="0"/>
              <a:t>当任意全取</a:t>
            </a:r>
            <a:r>
              <a:rPr lang="en-US" altLang="zh-CN" sz="2400" dirty="0"/>
              <a:t>1</a:t>
            </a:r>
            <a:r>
              <a:rPr lang="zh-CN" altLang="en-US" sz="2400" dirty="0"/>
              <a:t>时，最大地址为</a:t>
            </a:r>
            <a:r>
              <a:rPr lang="en-US" altLang="zh-CN" sz="2400" dirty="0"/>
              <a:t>0FFFH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62942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193</Words>
  <Application>Microsoft Office PowerPoint</Application>
  <PresentationFormat>宽屏</PresentationFormat>
  <Paragraphs>32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等线 Light</vt:lpstr>
      <vt:lpstr>宋体</vt:lpstr>
      <vt:lpstr>Arial</vt:lpstr>
      <vt:lpstr>Times New Roman</vt:lpstr>
      <vt:lpstr>Office 主题​​</vt:lpstr>
      <vt:lpstr>4.11课前测    10分钟内完成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3.22 课前测</dc:title>
  <dc:creator>某同学</dc:creator>
  <cp:lastModifiedBy>某同学</cp:lastModifiedBy>
  <cp:revision>19</cp:revision>
  <dcterms:created xsi:type="dcterms:W3CDTF">2022-03-22T04:11:13Z</dcterms:created>
  <dcterms:modified xsi:type="dcterms:W3CDTF">2023-04-10T15:05:30Z</dcterms:modified>
</cp:coreProperties>
</file>