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63" r:id="rId4"/>
    <p:sldId id="261" r:id="rId5"/>
    <p:sldId id="258" r:id="rId6"/>
    <p:sldId id="259" r:id="rId7"/>
    <p:sldId id="262" r:id="rId8"/>
    <p:sldId id="260" r:id="rId9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23AF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95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C68E16-D356-46A0-B995-64EA2FF76373}" type="datetimeFigureOut">
              <a:rPr lang="zh-CN" altLang="en-US" smtClean="0"/>
              <a:pPr/>
              <a:t>2022/4/6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BF285D-B36A-4D9B-B025-B5FABE1452F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E43DDCD-AE66-42A7-B161-48C8EBC5BD08}" type="slidenum">
              <a:rPr lang="en-US" altLang="zh-CN" smtClean="0">
                <a:ea typeface="宋体" charset="-122"/>
              </a:rPr>
              <a:pPr/>
              <a:t>5</a:t>
            </a:fld>
            <a:endParaRPr lang="en-US" altLang="zh-CN">
              <a:ea typeface="宋体" charset="-122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15D9B0-F167-48BC-BF0F-FAF0C2279EFA}" type="slidenum">
              <a:rPr lang="en-US" altLang="zh-CN" smtClean="0">
                <a:ea typeface="宋体" charset="-122"/>
              </a:rPr>
              <a:pPr/>
              <a:t>6</a:t>
            </a:fld>
            <a:endParaRPr lang="en-US" altLang="zh-CN">
              <a:ea typeface="宋体" charset="-122"/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F285D-B36A-4D9B-B025-B5FABE1452FA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B6F2F-D249-4DE2-B441-13E476018455}" type="datetimeFigureOut">
              <a:rPr lang="zh-CN" altLang="en-US" smtClean="0"/>
              <a:pPr/>
              <a:t>2022/4/6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477E2-0EE1-4178-9F73-261F9690399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B6F2F-D249-4DE2-B441-13E476018455}" type="datetimeFigureOut">
              <a:rPr lang="zh-CN" altLang="en-US" smtClean="0"/>
              <a:pPr/>
              <a:t>2022/4/6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477E2-0EE1-4178-9F73-261F9690399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B6F2F-D249-4DE2-B441-13E476018455}" type="datetimeFigureOut">
              <a:rPr lang="zh-CN" altLang="en-US" smtClean="0"/>
              <a:pPr/>
              <a:t>2022/4/6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477E2-0EE1-4178-9F73-261F9690399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B6F2F-D249-4DE2-B441-13E476018455}" type="datetimeFigureOut">
              <a:rPr lang="zh-CN" altLang="en-US" smtClean="0"/>
              <a:pPr/>
              <a:t>2022/4/6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477E2-0EE1-4178-9F73-261F9690399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B6F2F-D249-4DE2-B441-13E476018455}" type="datetimeFigureOut">
              <a:rPr lang="zh-CN" altLang="en-US" smtClean="0"/>
              <a:pPr/>
              <a:t>2022/4/6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477E2-0EE1-4178-9F73-261F9690399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B6F2F-D249-4DE2-B441-13E476018455}" type="datetimeFigureOut">
              <a:rPr lang="zh-CN" altLang="en-US" smtClean="0"/>
              <a:pPr/>
              <a:t>2022/4/6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477E2-0EE1-4178-9F73-261F9690399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B6F2F-D249-4DE2-B441-13E476018455}" type="datetimeFigureOut">
              <a:rPr lang="zh-CN" altLang="en-US" smtClean="0"/>
              <a:pPr/>
              <a:t>2022/4/6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477E2-0EE1-4178-9F73-261F9690399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B6F2F-D249-4DE2-B441-13E476018455}" type="datetimeFigureOut">
              <a:rPr lang="zh-CN" altLang="en-US" smtClean="0"/>
              <a:pPr/>
              <a:t>2022/4/6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477E2-0EE1-4178-9F73-261F9690399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B6F2F-D249-4DE2-B441-13E476018455}" type="datetimeFigureOut">
              <a:rPr lang="zh-CN" altLang="en-US" smtClean="0"/>
              <a:pPr/>
              <a:t>2022/4/6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477E2-0EE1-4178-9F73-261F9690399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B6F2F-D249-4DE2-B441-13E476018455}" type="datetimeFigureOut">
              <a:rPr lang="zh-CN" altLang="en-US" smtClean="0"/>
              <a:pPr/>
              <a:t>2022/4/6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477E2-0EE1-4178-9F73-261F9690399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B6F2F-D249-4DE2-B441-13E476018455}" type="datetimeFigureOut">
              <a:rPr lang="zh-CN" altLang="en-US" smtClean="0"/>
              <a:pPr/>
              <a:t>2022/4/6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477E2-0EE1-4178-9F73-261F9690399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1B6F2F-D249-4DE2-B441-13E476018455}" type="datetimeFigureOut">
              <a:rPr lang="zh-CN" altLang="en-US" smtClean="0"/>
              <a:pPr/>
              <a:t>2022/4/6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5477E2-0EE1-4178-9F73-261F9690399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683568" y="3402866"/>
            <a:ext cx="8238030" cy="1826334"/>
            <a:chOff x="683568" y="2348880"/>
            <a:chExt cx="8238030" cy="1826334"/>
          </a:xfrm>
        </p:grpSpPr>
        <p:sp>
          <p:nvSpPr>
            <p:cNvPr id="6" name="矩形 5"/>
            <p:cNvSpPr/>
            <p:nvPr/>
          </p:nvSpPr>
          <p:spPr>
            <a:xfrm>
              <a:off x="683568" y="2420888"/>
              <a:ext cx="3241593" cy="175432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zh-CN" altLang="en-US" sz="5400" b="1" cap="none" spc="0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002060"/>
                  </a:solidFill>
                  <a:effectLst/>
                </a:rPr>
                <a:t>大端</a:t>
              </a:r>
              <a:endParaRPr lang="en-US" altLang="zh-CN" sz="5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/>
              </a:endParaRPr>
            </a:p>
            <a:p>
              <a:pPr algn="ctr"/>
              <a:r>
                <a:rPr lang="en-US" altLang="zh-CN" sz="5400" b="1" cap="none" spc="0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002060"/>
                  </a:solidFill>
                  <a:effectLst/>
                </a:rPr>
                <a:t>big-endian</a:t>
              </a:r>
              <a:endParaRPr lang="zh-CN" altLang="en-US" sz="5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5220072" y="2348880"/>
              <a:ext cx="3701526" cy="175432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zh-CN" altLang="en-US" sz="5400" b="1" cap="none" spc="0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/>
                </a:rPr>
                <a:t>小端</a:t>
              </a:r>
              <a:endParaRPr lang="en-US" altLang="zh-CN" sz="5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endParaRPr>
            </a:p>
            <a:p>
              <a:pPr algn="ctr"/>
              <a:r>
                <a:rPr lang="en-US" altLang="zh-CN" sz="5400" b="1" cap="none" spc="0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/>
                </a:rPr>
                <a:t>little-endian</a:t>
              </a:r>
              <a:endParaRPr lang="zh-CN" altLang="en-US" sz="5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3707904" y="2348880"/>
              <a:ext cx="1728192" cy="120032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en-US" altLang="zh-CN" sz="7200" b="1" cap="none" spc="0" dirty="0">
                  <a:ln w="11430"/>
                  <a:solidFill>
                    <a:srgbClr val="FFC00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VS</a:t>
              </a:r>
              <a:endParaRPr lang="zh-CN" altLang="en-US" sz="7200" b="1" cap="none" spc="0" dirty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395536" y="1241465"/>
            <a:ext cx="874846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80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大端小端存储模式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 descr="格列佛书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4171" t="28190" r="8241" b="10027"/>
          <a:stretch>
            <a:fillRect/>
          </a:stretch>
        </p:blipFill>
        <p:spPr>
          <a:xfrm>
            <a:off x="3779912" y="836712"/>
            <a:ext cx="5140178" cy="4752528"/>
          </a:xfrm>
        </p:spPr>
      </p:pic>
      <p:pic>
        <p:nvPicPr>
          <p:cNvPr id="6" name="图片 5" descr="格列佛游记.jpg"/>
          <p:cNvPicPr>
            <a:picLocks noChangeAspect="1"/>
          </p:cNvPicPr>
          <p:nvPr/>
        </p:nvPicPr>
        <p:blipFill>
          <a:blip r:embed="rId3" cstate="print"/>
          <a:srcRect l="18501" t="3801" r="20012" b="3801"/>
          <a:stretch>
            <a:fillRect/>
          </a:stretch>
        </p:blipFill>
        <p:spPr>
          <a:xfrm>
            <a:off x="323528" y="764704"/>
            <a:ext cx="3384376" cy="5085812"/>
          </a:xfrm>
          <a:prstGeom prst="rect">
            <a:avLst/>
          </a:prstGeom>
        </p:spPr>
      </p:pic>
      <p:cxnSp>
        <p:nvCxnSpPr>
          <p:cNvPr id="7" name="直接连接符 6"/>
          <p:cNvCxnSpPr/>
          <p:nvPr/>
        </p:nvCxnSpPr>
        <p:spPr>
          <a:xfrm>
            <a:off x="6156176" y="2060848"/>
            <a:ext cx="2520280" cy="0"/>
          </a:xfrm>
          <a:prstGeom prst="line">
            <a:avLst/>
          </a:prstGeom>
          <a:ln w="2222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3995936" y="2420888"/>
            <a:ext cx="2448272" cy="0"/>
          </a:xfrm>
          <a:prstGeom prst="line">
            <a:avLst/>
          </a:prstGeom>
          <a:ln w="2222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5220072" y="2996952"/>
            <a:ext cx="3384376" cy="0"/>
          </a:xfrm>
          <a:prstGeom prst="line">
            <a:avLst/>
          </a:prstGeom>
          <a:ln w="2222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4067944" y="3356992"/>
            <a:ext cx="3456384" cy="0"/>
          </a:xfrm>
          <a:prstGeom prst="line">
            <a:avLst/>
          </a:prstGeom>
          <a:ln w="2222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5004048" y="4581128"/>
            <a:ext cx="3600400" cy="0"/>
          </a:xfrm>
          <a:prstGeom prst="line">
            <a:avLst/>
          </a:prstGeom>
          <a:ln w="2222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4067944" y="4941168"/>
            <a:ext cx="2880320" cy="0"/>
          </a:xfrm>
          <a:prstGeom prst="line">
            <a:avLst/>
          </a:prstGeom>
          <a:ln w="2222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0" y="188640"/>
            <a:ext cx="8964488" cy="115212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CN" altLang="en-US" dirty="0"/>
              <a:t>   </a:t>
            </a:r>
            <a:r>
              <a:rPr lang="en-US" altLang="zh-CN" sz="2400" dirty="0"/>
              <a:t>1981</a:t>
            </a:r>
            <a:r>
              <a:rPr lang="zh-CN" altLang="zh-CN" sz="2400" dirty="0"/>
              <a:t>年，</a:t>
            </a:r>
            <a:r>
              <a:rPr lang="en-US" altLang="zh-CN" sz="2400" dirty="0"/>
              <a:t>Danny Cohen</a:t>
            </a:r>
            <a:r>
              <a:rPr lang="zh-CN" altLang="zh-CN" sz="2400" dirty="0"/>
              <a:t>的文章《论圣战以及对和平的祈祷》（</a:t>
            </a:r>
            <a:r>
              <a:rPr lang="en-US" altLang="zh-CN" sz="2400" dirty="0"/>
              <a:t>On holy wars and a plea for peace</a:t>
            </a:r>
            <a:r>
              <a:rPr lang="zh-CN" altLang="zh-CN" sz="2400" dirty="0"/>
              <a:t>）将这一对词语引入了计算机界</a:t>
            </a:r>
            <a:r>
              <a:rPr lang="zh-CN" altLang="zh-CN" dirty="0"/>
              <a:t>。</a:t>
            </a:r>
            <a:endParaRPr lang="zh-CN" altLang="en-US" dirty="0"/>
          </a:p>
        </p:txBody>
      </p:sp>
      <p:pic>
        <p:nvPicPr>
          <p:cNvPr id="4" name="图片 3" descr="0001-d02d7306c6049142f2b48e7165cf74be_preview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196752"/>
            <a:ext cx="3821782" cy="5402249"/>
          </a:xfrm>
          <a:prstGeom prst="rect">
            <a:avLst/>
          </a:prstGeom>
        </p:spPr>
      </p:pic>
      <p:pic>
        <p:nvPicPr>
          <p:cNvPr id="5" name="图片 4" descr="0002-4aff75b3d6ea4ca2979f471a84ab198f_previe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11960" y="1196752"/>
            <a:ext cx="3816424" cy="53946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552" y="1412776"/>
            <a:ext cx="8229600" cy="4525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zh-CN" altLang="en-US" dirty="0"/>
              <a:t>  对于位数大于</a:t>
            </a:r>
            <a:r>
              <a:rPr lang="en-US" altLang="zh-CN" dirty="0"/>
              <a:t>8bit</a:t>
            </a:r>
            <a:r>
              <a:rPr lang="zh-CN" altLang="en-US" dirty="0"/>
              <a:t>的处理器，如</a:t>
            </a:r>
            <a:r>
              <a:rPr lang="en-US" altLang="zh-CN" dirty="0"/>
              <a:t>16bit</a:t>
            </a:r>
            <a:r>
              <a:rPr lang="zh-CN" altLang="en-US" dirty="0"/>
              <a:t>或者</a:t>
            </a:r>
            <a:r>
              <a:rPr lang="en-US" altLang="zh-CN" dirty="0"/>
              <a:t>32bit</a:t>
            </a:r>
            <a:r>
              <a:rPr lang="zh-CN" altLang="en-US" dirty="0"/>
              <a:t>的处理器，寄存器宽度大于一个字节。</a:t>
            </a:r>
            <a:endParaRPr lang="en-US" altLang="zh-CN" dirty="0"/>
          </a:p>
          <a:p>
            <a:pPr>
              <a:buFont typeface="Wingdings" pitchFamily="2" charset="2"/>
              <a:buChar char="Ø"/>
            </a:pPr>
            <a:r>
              <a:rPr lang="zh-CN" altLang="en-US" dirty="0"/>
              <a:t>  </a:t>
            </a:r>
            <a:r>
              <a:rPr lang="en-US" altLang="zh-CN" dirty="0"/>
              <a:t>C</a:t>
            </a:r>
            <a:r>
              <a:rPr lang="zh-CN" altLang="en-US" dirty="0"/>
              <a:t>语言中除了</a:t>
            </a:r>
            <a:r>
              <a:rPr lang="en-US" altLang="zh-CN" dirty="0"/>
              <a:t>8bit</a:t>
            </a:r>
            <a:r>
              <a:rPr lang="zh-CN" altLang="en-US" dirty="0"/>
              <a:t>的</a:t>
            </a:r>
            <a:r>
              <a:rPr lang="en-US" altLang="zh-CN" dirty="0"/>
              <a:t>char</a:t>
            </a:r>
            <a:r>
              <a:rPr lang="zh-CN" altLang="en-US" dirty="0"/>
              <a:t>之外，还有</a:t>
            </a:r>
            <a:r>
              <a:rPr lang="en-US" altLang="zh-CN" dirty="0"/>
              <a:t>16bit</a:t>
            </a:r>
            <a:r>
              <a:rPr lang="zh-CN" altLang="en-US" dirty="0"/>
              <a:t>的</a:t>
            </a:r>
            <a:r>
              <a:rPr lang="en-US" altLang="zh-CN" dirty="0"/>
              <a:t>short</a:t>
            </a:r>
            <a:r>
              <a:rPr lang="zh-CN" altLang="en-US" dirty="0"/>
              <a:t>型，</a:t>
            </a:r>
            <a:r>
              <a:rPr lang="en-US" altLang="zh-CN" dirty="0"/>
              <a:t>32bit</a:t>
            </a:r>
            <a:r>
              <a:rPr lang="zh-CN" altLang="en-US" dirty="0"/>
              <a:t>的</a:t>
            </a:r>
            <a:r>
              <a:rPr lang="en-US" altLang="zh-CN" dirty="0"/>
              <a:t>long</a:t>
            </a:r>
            <a:r>
              <a:rPr lang="zh-CN" altLang="en-US" dirty="0"/>
              <a:t>型（要看具体的编译器）。</a:t>
            </a:r>
            <a:endParaRPr lang="en-US" altLang="zh-CN" dirty="0"/>
          </a:p>
          <a:p>
            <a:pPr>
              <a:buNone/>
            </a:pPr>
            <a:r>
              <a:rPr lang="zh-CN" altLang="en-US" dirty="0"/>
              <a:t>    存在</a:t>
            </a:r>
            <a:r>
              <a:rPr lang="zh-CN" altLang="en-US" b="1" dirty="0">
                <a:solidFill>
                  <a:srgbClr val="FF0000"/>
                </a:solidFill>
              </a:rPr>
              <a:t>多个字节如何安排</a:t>
            </a:r>
            <a:r>
              <a:rPr lang="zh-CN" altLang="en-US" dirty="0"/>
              <a:t>的问题，导致了大端存储模式和小端存储模式。</a:t>
            </a:r>
          </a:p>
        </p:txBody>
      </p:sp>
      <p:sp>
        <p:nvSpPr>
          <p:cNvPr id="4" name="矩形 3"/>
          <p:cNvSpPr/>
          <p:nvPr/>
        </p:nvSpPr>
        <p:spPr>
          <a:xfrm>
            <a:off x="296706" y="332657"/>
            <a:ext cx="884729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48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FF"/>
                </a:solidFill>
                <a:effectLst/>
              </a:rPr>
              <a:t>为什么会有大小端存储模式之分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 descr="图片1.png"/>
          <p:cNvPicPr>
            <a:picLocks noChangeAspect="1"/>
          </p:cNvPicPr>
          <p:nvPr/>
        </p:nvPicPr>
        <p:blipFill>
          <a:blip r:embed="rId3" cstate="print"/>
          <a:srcRect l="1963" t="55490"/>
          <a:stretch>
            <a:fillRect/>
          </a:stretch>
        </p:blipFill>
        <p:spPr>
          <a:xfrm>
            <a:off x="2915816" y="2348880"/>
            <a:ext cx="6048672" cy="787891"/>
          </a:xfrm>
          <a:prstGeom prst="rect">
            <a:avLst/>
          </a:prstGeom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152400"/>
            <a:ext cx="8229600" cy="715963"/>
          </a:xfrm>
        </p:spPr>
        <p:txBody>
          <a:bodyPr>
            <a:normAutofit fontScale="90000"/>
          </a:bodyPr>
          <a:lstStyle/>
          <a:p>
            <a:br>
              <a:rPr lang="en-US" altLang="zh-CN" sz="3600" b="1" dirty="0">
                <a:solidFill>
                  <a:srgbClr val="000099"/>
                </a:solidFill>
                <a:ea typeface="仿宋_GB2312" pitchFamily="49" charset="-122"/>
              </a:rPr>
            </a:br>
            <a:r>
              <a:rPr lang="zh-CN" altLang="en-US" b="1" dirty="0"/>
              <a:t>大端的数据存放格式</a:t>
            </a:r>
            <a:br>
              <a:rPr lang="zh-CN" altLang="en-US" sz="3600" b="1" dirty="0">
                <a:solidFill>
                  <a:srgbClr val="000099"/>
                </a:solidFill>
                <a:ea typeface="仿宋_GB2312" pitchFamily="49" charset="-122"/>
              </a:rPr>
            </a:br>
            <a:endParaRPr lang="en-US" altLang="zh-CN" sz="3600" b="1" dirty="0">
              <a:solidFill>
                <a:schemeClr val="tx1"/>
              </a:solidFill>
            </a:endParaRP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1143000" y="3505200"/>
            <a:ext cx="1524000" cy="2590800"/>
            <a:chOff x="3792" y="2496"/>
            <a:chExt cx="960" cy="1632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051" name="Rectangle 8"/>
            <p:cNvSpPr>
              <a:spLocks noChangeArrowheads="1"/>
            </p:cNvSpPr>
            <p:nvPr/>
          </p:nvSpPr>
          <p:spPr bwMode="auto">
            <a:xfrm>
              <a:off x="3792" y="3024"/>
              <a:ext cx="960" cy="288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52" name="Rectangle 9"/>
            <p:cNvSpPr>
              <a:spLocks noChangeArrowheads="1"/>
            </p:cNvSpPr>
            <p:nvPr/>
          </p:nvSpPr>
          <p:spPr bwMode="auto">
            <a:xfrm>
              <a:off x="3792" y="3312"/>
              <a:ext cx="960" cy="288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53" name="Rectangle 10"/>
            <p:cNvSpPr>
              <a:spLocks noChangeArrowheads="1"/>
            </p:cNvSpPr>
            <p:nvPr/>
          </p:nvSpPr>
          <p:spPr bwMode="auto">
            <a:xfrm>
              <a:off x="3792" y="3600"/>
              <a:ext cx="960" cy="288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54" name="Rectangle 11"/>
            <p:cNvSpPr>
              <a:spLocks noChangeArrowheads="1"/>
            </p:cNvSpPr>
            <p:nvPr/>
          </p:nvSpPr>
          <p:spPr bwMode="auto">
            <a:xfrm>
              <a:off x="3792" y="2736"/>
              <a:ext cx="960" cy="288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55" name="Line 12"/>
            <p:cNvSpPr>
              <a:spLocks noChangeShapeType="1"/>
            </p:cNvSpPr>
            <p:nvPr/>
          </p:nvSpPr>
          <p:spPr bwMode="auto">
            <a:xfrm>
              <a:off x="3792" y="2496"/>
              <a:ext cx="0" cy="1632"/>
            </a:xfrm>
            <a:prstGeom prst="lin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56" name="Line 13"/>
            <p:cNvSpPr>
              <a:spLocks noChangeShapeType="1"/>
            </p:cNvSpPr>
            <p:nvPr/>
          </p:nvSpPr>
          <p:spPr bwMode="auto">
            <a:xfrm>
              <a:off x="4752" y="2496"/>
              <a:ext cx="0" cy="1632"/>
            </a:xfrm>
            <a:prstGeom prst="lin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23247" name="Rectangle 15"/>
          <p:cNvSpPr>
            <a:spLocks noChangeArrowheads="1"/>
          </p:cNvSpPr>
          <p:nvPr/>
        </p:nvSpPr>
        <p:spPr bwMode="auto">
          <a:xfrm>
            <a:off x="76200" y="3246438"/>
            <a:ext cx="8747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b="1">
                <a:solidFill>
                  <a:srgbClr val="CC0000"/>
                </a:solidFill>
              </a:rPr>
              <a:t>低地址</a:t>
            </a:r>
          </a:p>
        </p:txBody>
      </p:sp>
      <p:sp>
        <p:nvSpPr>
          <p:cNvPr id="223248" name="Rectangle 16"/>
          <p:cNvSpPr>
            <a:spLocks noChangeArrowheads="1"/>
          </p:cNvSpPr>
          <p:nvPr/>
        </p:nvSpPr>
        <p:spPr bwMode="auto">
          <a:xfrm>
            <a:off x="76200" y="5881688"/>
            <a:ext cx="8747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b="1">
                <a:solidFill>
                  <a:srgbClr val="CC0000"/>
                </a:solidFill>
              </a:rPr>
              <a:t>高地址</a:t>
            </a:r>
          </a:p>
        </p:txBody>
      </p:sp>
      <p:sp>
        <p:nvSpPr>
          <p:cNvPr id="223249" name="Rectangle 17"/>
          <p:cNvSpPr>
            <a:spLocks noChangeArrowheads="1"/>
          </p:cNvSpPr>
          <p:nvPr/>
        </p:nvSpPr>
        <p:spPr bwMode="auto">
          <a:xfrm>
            <a:off x="76200" y="3886200"/>
            <a:ext cx="8096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b="1">
                <a:solidFill>
                  <a:srgbClr val="000099"/>
                </a:solidFill>
              </a:rPr>
              <a:t>地址</a:t>
            </a:r>
            <a:r>
              <a:rPr lang="en-US" altLang="zh-CN" b="1">
                <a:solidFill>
                  <a:srgbClr val="000099"/>
                </a:solidFill>
              </a:rPr>
              <a:t>A</a:t>
            </a:r>
          </a:p>
        </p:txBody>
      </p:sp>
      <p:sp>
        <p:nvSpPr>
          <p:cNvPr id="223250" name="Rectangle 18"/>
          <p:cNvSpPr>
            <a:spLocks noChangeArrowheads="1"/>
          </p:cNvSpPr>
          <p:nvPr/>
        </p:nvSpPr>
        <p:spPr bwMode="auto">
          <a:xfrm>
            <a:off x="76200" y="4329113"/>
            <a:ext cx="10699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b="1">
                <a:solidFill>
                  <a:srgbClr val="000099"/>
                </a:solidFill>
              </a:rPr>
              <a:t>地址</a:t>
            </a:r>
            <a:r>
              <a:rPr lang="en-US" altLang="zh-CN" b="1">
                <a:solidFill>
                  <a:srgbClr val="000099"/>
                </a:solidFill>
              </a:rPr>
              <a:t>A+1</a:t>
            </a:r>
          </a:p>
        </p:txBody>
      </p:sp>
      <p:sp>
        <p:nvSpPr>
          <p:cNvPr id="223251" name="Rectangle 19"/>
          <p:cNvSpPr>
            <a:spLocks noChangeArrowheads="1"/>
          </p:cNvSpPr>
          <p:nvPr/>
        </p:nvSpPr>
        <p:spPr bwMode="auto">
          <a:xfrm>
            <a:off x="76200" y="4800600"/>
            <a:ext cx="10699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b="1">
                <a:solidFill>
                  <a:srgbClr val="000099"/>
                </a:solidFill>
              </a:rPr>
              <a:t>地址</a:t>
            </a:r>
            <a:r>
              <a:rPr lang="en-US" altLang="zh-CN" b="1">
                <a:solidFill>
                  <a:srgbClr val="000099"/>
                </a:solidFill>
              </a:rPr>
              <a:t>A+2</a:t>
            </a:r>
          </a:p>
        </p:txBody>
      </p:sp>
      <p:sp>
        <p:nvSpPr>
          <p:cNvPr id="223252" name="Rectangle 20"/>
          <p:cNvSpPr>
            <a:spLocks noChangeArrowheads="1"/>
          </p:cNvSpPr>
          <p:nvPr/>
        </p:nvSpPr>
        <p:spPr bwMode="auto">
          <a:xfrm>
            <a:off x="76200" y="5319713"/>
            <a:ext cx="10699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b="1">
                <a:solidFill>
                  <a:srgbClr val="000099"/>
                </a:solidFill>
              </a:rPr>
              <a:t>地址</a:t>
            </a:r>
            <a:r>
              <a:rPr lang="en-US" altLang="zh-CN" b="1">
                <a:solidFill>
                  <a:srgbClr val="000099"/>
                </a:solidFill>
              </a:rPr>
              <a:t>A+3</a:t>
            </a:r>
          </a:p>
        </p:txBody>
      </p:sp>
      <p:sp>
        <p:nvSpPr>
          <p:cNvPr id="223254" name="AutoShape 22"/>
          <p:cNvSpPr>
            <a:spLocks/>
          </p:cNvSpPr>
          <p:nvPr/>
        </p:nvSpPr>
        <p:spPr bwMode="auto">
          <a:xfrm>
            <a:off x="4644008" y="764704"/>
            <a:ext cx="3672408" cy="1080120"/>
          </a:xfrm>
          <a:prstGeom prst="borderCallout2">
            <a:avLst>
              <a:gd name="adj1" fmla="val 18750"/>
              <a:gd name="adj2" fmla="val -4546"/>
              <a:gd name="adj3" fmla="val 18750"/>
              <a:gd name="adj4" fmla="val -20551"/>
              <a:gd name="adj5" fmla="val 176462"/>
              <a:gd name="adj6" fmla="val -28667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660033"/>
            </a:solidFill>
            <a:miter lim="800000"/>
            <a:headEnd/>
            <a:tailEnd/>
          </a:ln>
        </p:spPr>
        <p:txBody>
          <a:bodyPr/>
          <a:lstStyle/>
          <a:p>
            <a:r>
              <a:rPr lang="zh-CN" altLang="en-US" sz="2000" b="1" dirty="0">
                <a:solidFill>
                  <a:srgbClr val="0000FF"/>
                </a:solidFill>
              </a:rPr>
              <a:t>最高有效字节位于最低地址。</a:t>
            </a:r>
            <a:endParaRPr lang="en-US" altLang="zh-CN" sz="2000" b="1" dirty="0">
              <a:solidFill>
                <a:srgbClr val="0000FF"/>
              </a:solidFill>
            </a:endParaRPr>
          </a:p>
          <a:p>
            <a:r>
              <a:rPr lang="zh-CN" altLang="en-US" sz="2000" b="1" dirty="0">
                <a:solidFill>
                  <a:srgbClr val="0000FF"/>
                </a:solidFill>
              </a:rPr>
              <a:t>最高有效字节的地址就是该</a:t>
            </a:r>
            <a:r>
              <a:rPr lang="en-US" altLang="zh-CN" sz="2000" b="1" dirty="0">
                <a:solidFill>
                  <a:srgbClr val="0000FF"/>
                </a:solidFill>
              </a:rPr>
              <a:t>word</a:t>
            </a:r>
            <a:r>
              <a:rPr lang="zh-CN" altLang="en-US" sz="2000" b="1" dirty="0">
                <a:solidFill>
                  <a:srgbClr val="0000FF"/>
                </a:solidFill>
              </a:rPr>
              <a:t>的地址</a:t>
            </a:r>
            <a:endParaRPr lang="zh-CN" altLang="en-US" sz="2000" dirty="0">
              <a:solidFill>
                <a:srgbClr val="0000FF"/>
              </a:solidFill>
            </a:endParaRPr>
          </a:p>
          <a:p>
            <a:endParaRPr lang="zh-CN" altLang="en-US" sz="2000" b="1" dirty="0">
              <a:solidFill>
                <a:srgbClr val="002060"/>
              </a:solidFill>
            </a:endParaRPr>
          </a:p>
        </p:txBody>
      </p:sp>
      <p:sp>
        <p:nvSpPr>
          <p:cNvPr id="223255" name="Line 23"/>
          <p:cNvSpPr>
            <a:spLocks noChangeShapeType="1"/>
          </p:cNvSpPr>
          <p:nvPr/>
        </p:nvSpPr>
        <p:spPr bwMode="auto">
          <a:xfrm>
            <a:off x="3886200" y="3200400"/>
            <a:ext cx="0" cy="838200"/>
          </a:xfrm>
          <a:prstGeom prst="line">
            <a:avLst/>
          </a:prstGeom>
          <a:noFill/>
          <a:ln w="28575">
            <a:pattFill prst="pct75">
              <a:fgClr>
                <a:srgbClr val="CC0000"/>
              </a:fgClr>
              <a:bgClr>
                <a:srgbClr val="FFFF66"/>
              </a:bgClr>
            </a:patt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3256" name="Line 24"/>
          <p:cNvSpPr>
            <a:spLocks noChangeShapeType="1"/>
          </p:cNvSpPr>
          <p:nvPr/>
        </p:nvSpPr>
        <p:spPr bwMode="auto">
          <a:xfrm flipH="1">
            <a:off x="2667000" y="4038600"/>
            <a:ext cx="1219200" cy="0"/>
          </a:xfrm>
          <a:prstGeom prst="line">
            <a:avLst/>
          </a:prstGeom>
          <a:noFill/>
          <a:ln w="28575">
            <a:pattFill prst="pct75">
              <a:fgClr>
                <a:srgbClr val="CC0000"/>
              </a:fgClr>
              <a:bgClr>
                <a:srgbClr val="FFFF66"/>
              </a:bgClr>
            </a:pattFill>
            <a:round/>
            <a:headEnd/>
            <a:tailEnd type="triangle" w="lg" len="lg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3257" name="Line 25"/>
          <p:cNvSpPr>
            <a:spLocks noChangeShapeType="1"/>
          </p:cNvSpPr>
          <p:nvPr/>
        </p:nvSpPr>
        <p:spPr bwMode="auto">
          <a:xfrm>
            <a:off x="5334000" y="3124200"/>
            <a:ext cx="0" cy="1447800"/>
          </a:xfrm>
          <a:prstGeom prst="line">
            <a:avLst/>
          </a:prstGeom>
          <a:noFill/>
          <a:ln w="28575">
            <a:pattFill prst="pct75">
              <a:fgClr>
                <a:srgbClr val="CC0000"/>
              </a:fgClr>
              <a:bgClr>
                <a:srgbClr val="FFFF66"/>
              </a:bgClr>
            </a:patt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3258" name="Line 26"/>
          <p:cNvSpPr>
            <a:spLocks noChangeShapeType="1"/>
          </p:cNvSpPr>
          <p:nvPr/>
        </p:nvSpPr>
        <p:spPr bwMode="auto">
          <a:xfrm flipH="1">
            <a:off x="2667000" y="4572000"/>
            <a:ext cx="2667000" cy="0"/>
          </a:xfrm>
          <a:prstGeom prst="line">
            <a:avLst/>
          </a:prstGeom>
          <a:noFill/>
          <a:ln w="28575">
            <a:pattFill prst="pct75">
              <a:fgClr>
                <a:srgbClr val="CC0000"/>
              </a:fgClr>
              <a:bgClr>
                <a:srgbClr val="FFFF66"/>
              </a:bgClr>
            </a:pattFill>
            <a:round/>
            <a:headEnd/>
            <a:tailEnd type="triangle" w="lg" len="lg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3259" name="Line 27"/>
          <p:cNvSpPr>
            <a:spLocks noChangeShapeType="1"/>
          </p:cNvSpPr>
          <p:nvPr/>
        </p:nvSpPr>
        <p:spPr bwMode="auto">
          <a:xfrm>
            <a:off x="6781800" y="3124200"/>
            <a:ext cx="0" cy="1905000"/>
          </a:xfrm>
          <a:prstGeom prst="line">
            <a:avLst/>
          </a:prstGeom>
          <a:noFill/>
          <a:ln w="28575">
            <a:pattFill prst="pct75">
              <a:fgClr>
                <a:srgbClr val="CC0000"/>
              </a:fgClr>
              <a:bgClr>
                <a:srgbClr val="FFFF66"/>
              </a:bgClr>
            </a:patt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3260" name="Line 28"/>
          <p:cNvSpPr>
            <a:spLocks noChangeShapeType="1"/>
          </p:cNvSpPr>
          <p:nvPr/>
        </p:nvSpPr>
        <p:spPr bwMode="auto">
          <a:xfrm flipH="1">
            <a:off x="2667000" y="5029200"/>
            <a:ext cx="4114800" cy="0"/>
          </a:xfrm>
          <a:prstGeom prst="line">
            <a:avLst/>
          </a:prstGeom>
          <a:noFill/>
          <a:ln w="28575">
            <a:pattFill prst="pct75">
              <a:fgClr>
                <a:srgbClr val="CC0000"/>
              </a:fgClr>
              <a:bgClr>
                <a:srgbClr val="FFFF66"/>
              </a:bgClr>
            </a:pattFill>
            <a:round/>
            <a:headEnd/>
            <a:tailEnd type="triangle" w="lg" len="lg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3261" name="Line 29"/>
          <p:cNvSpPr>
            <a:spLocks noChangeShapeType="1"/>
          </p:cNvSpPr>
          <p:nvPr/>
        </p:nvSpPr>
        <p:spPr bwMode="auto">
          <a:xfrm>
            <a:off x="8153400" y="3124200"/>
            <a:ext cx="0" cy="2362200"/>
          </a:xfrm>
          <a:prstGeom prst="line">
            <a:avLst/>
          </a:prstGeom>
          <a:noFill/>
          <a:ln w="28575">
            <a:pattFill prst="pct75">
              <a:fgClr>
                <a:srgbClr val="CC0000"/>
              </a:fgClr>
              <a:bgClr>
                <a:srgbClr val="FFFF66"/>
              </a:bgClr>
            </a:patt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3262" name="Line 30"/>
          <p:cNvSpPr>
            <a:spLocks noChangeShapeType="1"/>
          </p:cNvSpPr>
          <p:nvPr/>
        </p:nvSpPr>
        <p:spPr bwMode="auto">
          <a:xfrm flipH="1">
            <a:off x="2667000" y="5486400"/>
            <a:ext cx="5486400" cy="0"/>
          </a:xfrm>
          <a:prstGeom prst="line">
            <a:avLst/>
          </a:prstGeom>
          <a:noFill/>
          <a:ln w="28575">
            <a:pattFill prst="pct75">
              <a:fgClr>
                <a:srgbClr val="CC0000"/>
              </a:fgClr>
              <a:bgClr>
                <a:srgbClr val="FFFF66"/>
              </a:bgClr>
            </a:pattFill>
            <a:round/>
            <a:headEnd/>
            <a:tailEnd type="triangle" w="lg" len="lg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3263" name="Rectangle 31"/>
          <p:cNvSpPr>
            <a:spLocks noChangeArrowheads="1"/>
          </p:cNvSpPr>
          <p:nvPr/>
        </p:nvSpPr>
        <p:spPr bwMode="auto">
          <a:xfrm>
            <a:off x="-108520" y="1340769"/>
            <a:ext cx="442798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CC0000"/>
                </a:solidFill>
              </a:rPr>
              <a:t>word a=0x F</a:t>
            </a:r>
            <a:r>
              <a:rPr lang="en-US" altLang="zh-CN" sz="3200" b="1" u="sng" dirty="0">
                <a:solidFill>
                  <a:srgbClr val="CC0000"/>
                </a:solidFill>
              </a:rPr>
              <a:t>6</a:t>
            </a:r>
            <a:r>
              <a:rPr lang="en-US" altLang="zh-CN" sz="3200" b="1" dirty="0">
                <a:solidFill>
                  <a:srgbClr val="CC0000"/>
                </a:solidFill>
              </a:rPr>
              <a:t> </a:t>
            </a:r>
            <a:r>
              <a:rPr lang="en-US" altLang="zh-CN" sz="3200" b="1" u="sng" dirty="0">
                <a:solidFill>
                  <a:srgbClr val="CC0000"/>
                </a:solidFill>
              </a:rPr>
              <a:t>73</a:t>
            </a:r>
            <a:r>
              <a:rPr lang="en-US" altLang="zh-CN" sz="3200" b="1" dirty="0">
                <a:solidFill>
                  <a:srgbClr val="CC0000"/>
                </a:solidFill>
              </a:rPr>
              <a:t> </a:t>
            </a:r>
            <a:r>
              <a:rPr lang="en-US" altLang="zh-CN" sz="3200" b="1" u="sng" dirty="0">
                <a:solidFill>
                  <a:srgbClr val="CC0000"/>
                </a:solidFill>
              </a:rPr>
              <a:t>4B</a:t>
            </a:r>
            <a:r>
              <a:rPr lang="en-US" altLang="zh-CN" sz="3200" b="1" dirty="0">
                <a:solidFill>
                  <a:srgbClr val="CC0000"/>
                </a:solidFill>
              </a:rPr>
              <a:t> </a:t>
            </a:r>
            <a:r>
              <a:rPr lang="en-US" altLang="zh-CN" sz="3200" b="1" u="sng" dirty="0">
                <a:solidFill>
                  <a:srgbClr val="CC0000"/>
                </a:solidFill>
              </a:rPr>
              <a:t>CD</a:t>
            </a:r>
          </a:p>
        </p:txBody>
      </p:sp>
      <p:sp>
        <p:nvSpPr>
          <p:cNvPr id="223267" name="Rectangle 35"/>
          <p:cNvSpPr>
            <a:spLocks noChangeArrowheads="1"/>
          </p:cNvSpPr>
          <p:nvPr/>
        </p:nvSpPr>
        <p:spPr bwMode="auto">
          <a:xfrm>
            <a:off x="1676400" y="3900488"/>
            <a:ext cx="53251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CC0000"/>
                </a:solidFill>
              </a:rPr>
              <a:t>F6</a:t>
            </a:r>
          </a:p>
        </p:txBody>
      </p:sp>
      <p:sp>
        <p:nvSpPr>
          <p:cNvPr id="223268" name="Rectangle 36"/>
          <p:cNvSpPr>
            <a:spLocks noChangeArrowheads="1"/>
          </p:cNvSpPr>
          <p:nvPr/>
        </p:nvSpPr>
        <p:spPr bwMode="auto">
          <a:xfrm>
            <a:off x="1676400" y="4419600"/>
            <a:ext cx="55015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CC0000"/>
                </a:solidFill>
              </a:rPr>
              <a:t>73</a:t>
            </a:r>
          </a:p>
        </p:txBody>
      </p:sp>
      <p:sp>
        <p:nvSpPr>
          <p:cNvPr id="223269" name="Rectangle 37"/>
          <p:cNvSpPr>
            <a:spLocks noChangeArrowheads="1"/>
          </p:cNvSpPr>
          <p:nvPr/>
        </p:nvSpPr>
        <p:spPr bwMode="auto">
          <a:xfrm>
            <a:off x="1676400" y="4800600"/>
            <a:ext cx="56938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CC0000"/>
                </a:solidFill>
              </a:rPr>
              <a:t>4B</a:t>
            </a:r>
          </a:p>
        </p:txBody>
      </p:sp>
      <p:sp>
        <p:nvSpPr>
          <p:cNvPr id="223270" name="Rectangle 38"/>
          <p:cNvSpPr>
            <a:spLocks noChangeArrowheads="1"/>
          </p:cNvSpPr>
          <p:nvPr/>
        </p:nvSpPr>
        <p:spPr bwMode="auto">
          <a:xfrm>
            <a:off x="1676400" y="5272088"/>
            <a:ext cx="60144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CC0000"/>
                </a:solidFill>
              </a:rPr>
              <a:t>CD</a:t>
            </a:r>
          </a:p>
        </p:txBody>
      </p:sp>
      <p:sp>
        <p:nvSpPr>
          <p:cNvPr id="34" name="矩形 33"/>
          <p:cNvSpPr/>
          <p:nvPr/>
        </p:nvSpPr>
        <p:spPr>
          <a:xfrm>
            <a:off x="4283968" y="5517232"/>
            <a:ext cx="29674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低</a:t>
            </a:r>
            <a:r>
              <a:rPr lang="zh-CN" altLang="en-US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高</a:t>
            </a:r>
            <a:r>
              <a:rPr lang="zh-CN" altLang="en-US" sz="5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高低</a:t>
            </a:r>
          </a:p>
        </p:txBody>
      </p:sp>
      <p:sp>
        <p:nvSpPr>
          <p:cNvPr id="35" name="矩形 34"/>
          <p:cNvSpPr/>
          <p:nvPr/>
        </p:nvSpPr>
        <p:spPr>
          <a:xfrm>
            <a:off x="1907704" y="6381328"/>
            <a:ext cx="6912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仿宋" pitchFamily="49" charset="-122"/>
                <a:ea typeface="仿宋" pitchFamily="49" charset="-122"/>
              </a:rPr>
              <a:t>低位字节</a:t>
            </a:r>
            <a:r>
              <a:rPr lang="zh-CN" altLang="en-US" b="1" dirty="0">
                <a:latin typeface="仿宋" pitchFamily="49" charset="-122"/>
                <a:ea typeface="仿宋" pitchFamily="49" charset="-122"/>
              </a:rPr>
              <a:t>存放在内存的高地址端，</a:t>
            </a:r>
            <a:r>
              <a:rPr lang="zh-CN" altLang="en-US" b="1" dirty="0">
                <a:solidFill>
                  <a:srgbClr val="FF0000"/>
                </a:solidFill>
                <a:latin typeface="仿宋" pitchFamily="49" charset="-122"/>
                <a:ea typeface="仿宋" pitchFamily="49" charset="-122"/>
              </a:rPr>
              <a:t>高位字</a:t>
            </a:r>
            <a:r>
              <a:rPr lang="zh-CN" altLang="en-US" b="1" dirty="0">
                <a:latin typeface="仿宋" pitchFamily="49" charset="-122"/>
                <a:ea typeface="仿宋" pitchFamily="49" charset="-122"/>
              </a:rPr>
              <a:t>节存放在内存的</a:t>
            </a:r>
            <a:r>
              <a:rPr lang="zh-CN" altLang="en-US" b="1" dirty="0">
                <a:solidFill>
                  <a:srgbClr val="FF0000"/>
                </a:solidFill>
                <a:latin typeface="仿宋" pitchFamily="49" charset="-122"/>
                <a:ea typeface="仿宋" pitchFamily="49" charset="-122"/>
              </a:rPr>
              <a:t>低地址</a:t>
            </a:r>
            <a:r>
              <a:rPr lang="zh-CN" altLang="en-US" b="1" dirty="0">
                <a:latin typeface="仿宋" pitchFamily="49" charset="-122"/>
                <a:ea typeface="仿宋" pitchFamily="49" charset="-122"/>
              </a:rPr>
              <a:t>端</a:t>
            </a:r>
            <a:r>
              <a:rPr lang="zh-CN" altLang="en-US" b="1" dirty="0"/>
              <a:t>。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32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3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3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23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23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3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3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3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3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3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3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3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3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23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223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223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223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223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0"/>
                            </p:stCondLst>
                            <p:childTnLst>
                              <p:par>
                                <p:cTn id="7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223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000"/>
                            </p:stCondLst>
                            <p:childTnLst>
                              <p:par>
                                <p:cTn id="7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223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500"/>
                            </p:stCondLst>
                            <p:childTnLst>
                              <p:par>
                                <p:cTn id="8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223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23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23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23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23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23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23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23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000"/>
                            </p:stCondLst>
                            <p:childTnLst>
                              <p:par>
                                <p:cTn id="10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23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23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223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23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23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223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3247" grpId="0"/>
      <p:bldP spid="223248" grpId="0"/>
      <p:bldP spid="223249" grpId="0"/>
      <p:bldP spid="223250" grpId="0"/>
      <p:bldP spid="223251" grpId="0"/>
      <p:bldP spid="223252" grpId="0"/>
      <p:bldP spid="223254" grpId="0" animBg="1"/>
      <p:bldP spid="223255" grpId="0" animBg="1"/>
      <p:bldP spid="223256" grpId="0" animBg="1"/>
      <p:bldP spid="223257" grpId="0" animBg="1"/>
      <p:bldP spid="223258" grpId="0" animBg="1"/>
      <p:bldP spid="223259" grpId="0" animBg="1"/>
      <p:bldP spid="223260" grpId="0" animBg="1"/>
      <p:bldP spid="223261" grpId="0" animBg="1"/>
      <p:bldP spid="223262" grpId="0" animBg="1"/>
      <p:bldP spid="223263" grpId="0"/>
      <p:bldP spid="223267" grpId="0"/>
      <p:bldP spid="223268" grpId="0"/>
      <p:bldP spid="223269" grpId="0"/>
      <p:bldP spid="223270" grpId="0"/>
      <p:bldP spid="34" grpId="0"/>
      <p:bldP spid="3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 descr="图片2.png"/>
          <p:cNvPicPr>
            <a:picLocks noChangeAspect="1"/>
          </p:cNvPicPr>
          <p:nvPr/>
        </p:nvPicPr>
        <p:blipFill>
          <a:blip r:embed="rId3" cstate="print"/>
          <a:srcRect l="1010" t="53421" r="7542"/>
          <a:stretch>
            <a:fillRect/>
          </a:stretch>
        </p:blipFill>
        <p:spPr>
          <a:xfrm>
            <a:off x="323528" y="2276872"/>
            <a:ext cx="6192688" cy="752786"/>
          </a:xfrm>
          <a:prstGeom prst="rect">
            <a:avLst/>
          </a:prstGeom>
        </p:spPr>
      </p:pic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44624"/>
            <a:ext cx="8229600" cy="715963"/>
          </a:xfrm>
          <a:noFill/>
        </p:spPr>
        <p:txBody>
          <a:bodyPr/>
          <a:lstStyle/>
          <a:p>
            <a:pPr eaLnBrk="1" hangingPunct="1"/>
            <a:r>
              <a:rPr lang="en-US" altLang="zh-CN" sz="3600" dirty="0">
                <a:solidFill>
                  <a:srgbClr val="CC6600"/>
                </a:solidFill>
              </a:rPr>
              <a:t>   </a:t>
            </a:r>
            <a:r>
              <a:rPr lang="zh-CN" altLang="en-US" sz="4000" b="1" dirty="0"/>
              <a:t>小端的存储</a:t>
            </a:r>
            <a:r>
              <a:rPr lang="zh-CN" altLang="en-US" sz="4000" b="1" dirty="0">
                <a:solidFill>
                  <a:schemeClr val="tx1"/>
                </a:solidFill>
              </a:rPr>
              <a:t>数据格式</a:t>
            </a:r>
            <a:endParaRPr lang="en-US" altLang="zh-CN" sz="4000" dirty="0">
              <a:solidFill>
                <a:srgbClr val="CC6600"/>
              </a:solidFill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6172200" y="3306763"/>
            <a:ext cx="1524000" cy="2590800"/>
            <a:chOff x="3792" y="2496"/>
            <a:chExt cx="960" cy="1632"/>
          </a:xfrm>
        </p:grpSpPr>
        <p:sp>
          <p:nvSpPr>
            <p:cNvPr id="30747" name="Rectangle 7"/>
            <p:cNvSpPr>
              <a:spLocks noChangeArrowheads="1"/>
            </p:cNvSpPr>
            <p:nvPr/>
          </p:nvSpPr>
          <p:spPr bwMode="auto">
            <a:xfrm>
              <a:off x="3792" y="3024"/>
              <a:ext cx="960" cy="288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48" name="Rectangle 8"/>
            <p:cNvSpPr>
              <a:spLocks noChangeArrowheads="1"/>
            </p:cNvSpPr>
            <p:nvPr/>
          </p:nvSpPr>
          <p:spPr bwMode="auto">
            <a:xfrm>
              <a:off x="3792" y="3312"/>
              <a:ext cx="960" cy="288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49" name="Rectangle 9"/>
            <p:cNvSpPr>
              <a:spLocks noChangeArrowheads="1"/>
            </p:cNvSpPr>
            <p:nvPr/>
          </p:nvSpPr>
          <p:spPr bwMode="auto">
            <a:xfrm>
              <a:off x="3792" y="3600"/>
              <a:ext cx="960" cy="288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50" name="Rectangle 10"/>
            <p:cNvSpPr>
              <a:spLocks noChangeArrowheads="1"/>
            </p:cNvSpPr>
            <p:nvPr/>
          </p:nvSpPr>
          <p:spPr bwMode="auto">
            <a:xfrm>
              <a:off x="3792" y="2736"/>
              <a:ext cx="960" cy="288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751" name="Line 11"/>
            <p:cNvSpPr>
              <a:spLocks noChangeShapeType="1"/>
            </p:cNvSpPr>
            <p:nvPr/>
          </p:nvSpPr>
          <p:spPr bwMode="auto">
            <a:xfrm>
              <a:off x="3792" y="2496"/>
              <a:ext cx="0" cy="16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52" name="Line 12"/>
            <p:cNvSpPr>
              <a:spLocks noChangeShapeType="1"/>
            </p:cNvSpPr>
            <p:nvPr/>
          </p:nvSpPr>
          <p:spPr bwMode="auto">
            <a:xfrm>
              <a:off x="4752" y="2496"/>
              <a:ext cx="0" cy="16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24269" name="Rectangle 13"/>
          <p:cNvSpPr>
            <a:spLocks noChangeArrowheads="1"/>
          </p:cNvSpPr>
          <p:nvPr/>
        </p:nvSpPr>
        <p:spPr bwMode="auto">
          <a:xfrm>
            <a:off x="7845425" y="3048000"/>
            <a:ext cx="8747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b="1">
                <a:solidFill>
                  <a:srgbClr val="CC0000"/>
                </a:solidFill>
              </a:rPr>
              <a:t>低地址</a:t>
            </a:r>
          </a:p>
        </p:txBody>
      </p:sp>
      <p:sp>
        <p:nvSpPr>
          <p:cNvPr id="224270" name="Rectangle 14"/>
          <p:cNvSpPr>
            <a:spLocks noChangeArrowheads="1"/>
          </p:cNvSpPr>
          <p:nvPr/>
        </p:nvSpPr>
        <p:spPr bwMode="auto">
          <a:xfrm>
            <a:off x="7845425" y="5683250"/>
            <a:ext cx="8747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b="1">
                <a:solidFill>
                  <a:srgbClr val="CC0000"/>
                </a:solidFill>
              </a:rPr>
              <a:t>高地址</a:t>
            </a:r>
          </a:p>
        </p:txBody>
      </p:sp>
      <p:sp>
        <p:nvSpPr>
          <p:cNvPr id="224271" name="Rectangle 15"/>
          <p:cNvSpPr>
            <a:spLocks noChangeArrowheads="1"/>
          </p:cNvSpPr>
          <p:nvPr/>
        </p:nvSpPr>
        <p:spPr bwMode="auto">
          <a:xfrm>
            <a:off x="7845425" y="3687763"/>
            <a:ext cx="8096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b="1">
                <a:solidFill>
                  <a:srgbClr val="000099"/>
                </a:solidFill>
              </a:rPr>
              <a:t>地址</a:t>
            </a:r>
            <a:r>
              <a:rPr lang="en-US" altLang="zh-CN" b="1">
                <a:solidFill>
                  <a:srgbClr val="000099"/>
                </a:solidFill>
              </a:rPr>
              <a:t>A</a:t>
            </a:r>
          </a:p>
        </p:txBody>
      </p:sp>
      <p:sp>
        <p:nvSpPr>
          <p:cNvPr id="224272" name="Rectangle 16"/>
          <p:cNvSpPr>
            <a:spLocks noChangeArrowheads="1"/>
          </p:cNvSpPr>
          <p:nvPr/>
        </p:nvSpPr>
        <p:spPr bwMode="auto">
          <a:xfrm>
            <a:off x="7845425" y="4130675"/>
            <a:ext cx="10699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b="1">
                <a:solidFill>
                  <a:srgbClr val="000099"/>
                </a:solidFill>
              </a:rPr>
              <a:t>地址</a:t>
            </a:r>
            <a:r>
              <a:rPr lang="en-US" altLang="zh-CN" b="1">
                <a:solidFill>
                  <a:srgbClr val="000099"/>
                </a:solidFill>
              </a:rPr>
              <a:t>A+1</a:t>
            </a:r>
          </a:p>
        </p:txBody>
      </p:sp>
      <p:sp>
        <p:nvSpPr>
          <p:cNvPr id="224273" name="Rectangle 17"/>
          <p:cNvSpPr>
            <a:spLocks noChangeArrowheads="1"/>
          </p:cNvSpPr>
          <p:nvPr/>
        </p:nvSpPr>
        <p:spPr bwMode="auto">
          <a:xfrm>
            <a:off x="7845425" y="4602163"/>
            <a:ext cx="10699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b="1">
                <a:solidFill>
                  <a:srgbClr val="000099"/>
                </a:solidFill>
              </a:rPr>
              <a:t>地址</a:t>
            </a:r>
            <a:r>
              <a:rPr lang="en-US" altLang="zh-CN" b="1">
                <a:solidFill>
                  <a:srgbClr val="000099"/>
                </a:solidFill>
              </a:rPr>
              <a:t>A+2</a:t>
            </a:r>
          </a:p>
        </p:txBody>
      </p:sp>
      <p:sp>
        <p:nvSpPr>
          <p:cNvPr id="224274" name="Rectangle 18"/>
          <p:cNvSpPr>
            <a:spLocks noChangeArrowheads="1"/>
          </p:cNvSpPr>
          <p:nvPr/>
        </p:nvSpPr>
        <p:spPr bwMode="auto">
          <a:xfrm>
            <a:off x="7845425" y="5121275"/>
            <a:ext cx="10699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b="1">
                <a:solidFill>
                  <a:srgbClr val="000099"/>
                </a:solidFill>
              </a:rPr>
              <a:t>地址</a:t>
            </a:r>
            <a:r>
              <a:rPr lang="en-US" altLang="zh-CN" b="1">
                <a:solidFill>
                  <a:srgbClr val="000099"/>
                </a:solidFill>
              </a:rPr>
              <a:t>A+3</a:t>
            </a:r>
          </a:p>
        </p:txBody>
      </p:sp>
      <p:sp>
        <p:nvSpPr>
          <p:cNvPr id="224276" name="AutoShape 20"/>
          <p:cNvSpPr>
            <a:spLocks/>
          </p:cNvSpPr>
          <p:nvPr/>
        </p:nvSpPr>
        <p:spPr bwMode="auto">
          <a:xfrm>
            <a:off x="6156176" y="548680"/>
            <a:ext cx="2987824" cy="1080120"/>
          </a:xfrm>
          <a:prstGeom prst="borderCallout2">
            <a:avLst>
              <a:gd name="adj1" fmla="val 18750"/>
              <a:gd name="adj2" fmla="val -4546"/>
              <a:gd name="adj3" fmla="val 18750"/>
              <a:gd name="adj4" fmla="val -20551"/>
              <a:gd name="adj5" fmla="val 169400"/>
              <a:gd name="adj6" fmla="val -31624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660033"/>
            </a:solidFill>
            <a:miter lim="800000"/>
            <a:headEnd/>
            <a:tailEnd/>
          </a:ln>
        </p:spPr>
        <p:txBody>
          <a:bodyPr/>
          <a:lstStyle/>
          <a:p>
            <a:r>
              <a:rPr lang="zh-CN" altLang="en-US" b="1" dirty="0">
                <a:solidFill>
                  <a:srgbClr val="0000FF"/>
                </a:solidFill>
              </a:rPr>
              <a:t>最低有效字节位于最低地址</a:t>
            </a:r>
            <a:endParaRPr lang="en-US" altLang="zh-CN" b="1" dirty="0">
              <a:solidFill>
                <a:srgbClr val="0000FF"/>
              </a:solidFill>
            </a:endParaRPr>
          </a:p>
          <a:p>
            <a:r>
              <a:rPr lang="zh-CN" altLang="en-US" b="1" dirty="0">
                <a:solidFill>
                  <a:srgbClr val="0000FF"/>
                </a:solidFill>
              </a:rPr>
              <a:t>最低有效字节的地址就是该</a:t>
            </a:r>
            <a:r>
              <a:rPr lang="en-US" altLang="zh-CN" b="1" dirty="0">
                <a:solidFill>
                  <a:srgbClr val="0000FF"/>
                </a:solidFill>
              </a:rPr>
              <a:t>word</a:t>
            </a:r>
            <a:r>
              <a:rPr lang="zh-CN" altLang="en-US" b="1" dirty="0">
                <a:solidFill>
                  <a:srgbClr val="0000FF"/>
                </a:solidFill>
              </a:rPr>
              <a:t>的地址。</a:t>
            </a:r>
            <a:endParaRPr lang="zh-CN" altLang="en-US" dirty="0">
              <a:solidFill>
                <a:srgbClr val="0000FF"/>
              </a:solidFill>
            </a:endParaRPr>
          </a:p>
          <a:p>
            <a:endParaRPr lang="en-US" altLang="zh-CN" b="1" dirty="0">
              <a:solidFill>
                <a:srgbClr val="000099"/>
              </a:solidFill>
            </a:endParaRPr>
          </a:p>
          <a:p>
            <a:endParaRPr lang="en-US" altLang="zh-CN" b="1" dirty="0">
              <a:solidFill>
                <a:srgbClr val="000099"/>
              </a:solidFill>
            </a:endParaRPr>
          </a:p>
          <a:p>
            <a:endParaRPr lang="zh-CN" altLang="en-US" b="1" dirty="0">
              <a:solidFill>
                <a:srgbClr val="000099"/>
              </a:solidFill>
            </a:endParaRPr>
          </a:p>
        </p:txBody>
      </p:sp>
      <p:sp>
        <p:nvSpPr>
          <p:cNvPr id="224277" name="Line 21"/>
          <p:cNvSpPr>
            <a:spLocks noChangeShapeType="1"/>
          </p:cNvSpPr>
          <p:nvPr/>
        </p:nvSpPr>
        <p:spPr bwMode="auto">
          <a:xfrm>
            <a:off x="5364088" y="3068960"/>
            <a:ext cx="0" cy="838200"/>
          </a:xfrm>
          <a:prstGeom prst="line">
            <a:avLst/>
          </a:prstGeom>
          <a:noFill/>
          <a:ln w="28575">
            <a:pattFill prst="pct75">
              <a:fgClr>
                <a:srgbClr val="CC0000"/>
              </a:fgClr>
              <a:bgClr>
                <a:srgbClr val="FFFF66"/>
              </a:bgClr>
            </a:patt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4278" name="Line 22"/>
          <p:cNvSpPr>
            <a:spLocks noChangeShapeType="1"/>
          </p:cNvSpPr>
          <p:nvPr/>
        </p:nvSpPr>
        <p:spPr bwMode="auto">
          <a:xfrm flipH="1">
            <a:off x="5334000" y="3886200"/>
            <a:ext cx="838200" cy="0"/>
          </a:xfrm>
          <a:prstGeom prst="line">
            <a:avLst/>
          </a:prstGeom>
          <a:noFill/>
          <a:ln w="28575">
            <a:pattFill prst="pct75">
              <a:fgClr>
                <a:srgbClr val="CC0000"/>
              </a:fgClr>
              <a:bgClr>
                <a:srgbClr val="FFFF66"/>
              </a:bgClr>
            </a:pattFill>
            <a:round/>
            <a:headEnd type="triangle" w="lg" len="lg"/>
            <a:tailEnd type="none" w="lg" len="lg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4279" name="Line 23"/>
          <p:cNvSpPr>
            <a:spLocks noChangeShapeType="1"/>
          </p:cNvSpPr>
          <p:nvPr/>
        </p:nvSpPr>
        <p:spPr bwMode="auto">
          <a:xfrm>
            <a:off x="3886200" y="3048000"/>
            <a:ext cx="0" cy="1447800"/>
          </a:xfrm>
          <a:prstGeom prst="line">
            <a:avLst/>
          </a:prstGeom>
          <a:noFill/>
          <a:ln w="28575">
            <a:pattFill prst="pct75">
              <a:fgClr>
                <a:srgbClr val="CC0000"/>
              </a:fgClr>
              <a:bgClr>
                <a:srgbClr val="FFFF66"/>
              </a:bgClr>
            </a:patt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4280" name="Line 24"/>
          <p:cNvSpPr>
            <a:spLocks noChangeShapeType="1"/>
          </p:cNvSpPr>
          <p:nvPr/>
        </p:nvSpPr>
        <p:spPr bwMode="auto">
          <a:xfrm flipH="1">
            <a:off x="3886200" y="4495800"/>
            <a:ext cx="2286000" cy="0"/>
          </a:xfrm>
          <a:prstGeom prst="line">
            <a:avLst/>
          </a:prstGeom>
          <a:noFill/>
          <a:ln w="28575">
            <a:pattFill prst="pct75">
              <a:fgClr>
                <a:srgbClr val="CC0000"/>
              </a:fgClr>
              <a:bgClr>
                <a:srgbClr val="FFFF66"/>
              </a:bgClr>
            </a:pattFill>
            <a:round/>
            <a:headEnd type="triangle" w="lg" len="lg"/>
            <a:tailEnd type="none" w="lg" len="lg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4281" name="Line 25"/>
          <p:cNvSpPr>
            <a:spLocks noChangeShapeType="1"/>
          </p:cNvSpPr>
          <p:nvPr/>
        </p:nvSpPr>
        <p:spPr bwMode="auto">
          <a:xfrm>
            <a:off x="2438400" y="3048000"/>
            <a:ext cx="0" cy="1905000"/>
          </a:xfrm>
          <a:prstGeom prst="line">
            <a:avLst/>
          </a:prstGeom>
          <a:noFill/>
          <a:ln w="28575">
            <a:pattFill prst="pct75">
              <a:fgClr>
                <a:srgbClr val="CC0000"/>
              </a:fgClr>
              <a:bgClr>
                <a:srgbClr val="FFFF66"/>
              </a:bgClr>
            </a:patt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4282" name="Line 26"/>
          <p:cNvSpPr>
            <a:spLocks noChangeShapeType="1"/>
          </p:cNvSpPr>
          <p:nvPr/>
        </p:nvSpPr>
        <p:spPr bwMode="auto">
          <a:xfrm flipH="1">
            <a:off x="2438400" y="4953000"/>
            <a:ext cx="3733800" cy="0"/>
          </a:xfrm>
          <a:prstGeom prst="line">
            <a:avLst/>
          </a:prstGeom>
          <a:noFill/>
          <a:ln w="28575">
            <a:pattFill prst="pct75">
              <a:fgClr>
                <a:srgbClr val="CC0000"/>
              </a:fgClr>
              <a:bgClr>
                <a:srgbClr val="FFFF66"/>
              </a:bgClr>
            </a:pattFill>
            <a:round/>
            <a:headEnd type="triangle" w="lg" len="lg"/>
            <a:tailEnd type="none" w="lg" len="lg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4283" name="Line 27"/>
          <p:cNvSpPr>
            <a:spLocks noChangeShapeType="1"/>
          </p:cNvSpPr>
          <p:nvPr/>
        </p:nvSpPr>
        <p:spPr bwMode="auto">
          <a:xfrm>
            <a:off x="1066800" y="3048000"/>
            <a:ext cx="0" cy="2362200"/>
          </a:xfrm>
          <a:prstGeom prst="line">
            <a:avLst/>
          </a:prstGeom>
          <a:noFill/>
          <a:ln w="28575">
            <a:pattFill prst="pct75">
              <a:fgClr>
                <a:srgbClr val="CC0000"/>
              </a:fgClr>
              <a:bgClr>
                <a:srgbClr val="FFFF66"/>
              </a:bgClr>
            </a:patt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4284" name="Line 28"/>
          <p:cNvSpPr>
            <a:spLocks noChangeShapeType="1"/>
          </p:cNvSpPr>
          <p:nvPr/>
        </p:nvSpPr>
        <p:spPr bwMode="auto">
          <a:xfrm flipH="1">
            <a:off x="1066800" y="5410200"/>
            <a:ext cx="5105400" cy="0"/>
          </a:xfrm>
          <a:prstGeom prst="line">
            <a:avLst/>
          </a:prstGeom>
          <a:noFill/>
          <a:ln w="28575">
            <a:pattFill prst="pct75">
              <a:fgClr>
                <a:srgbClr val="CC0000"/>
              </a:fgClr>
              <a:bgClr>
                <a:srgbClr val="FFFF66"/>
              </a:bgClr>
            </a:pattFill>
            <a:round/>
            <a:headEnd type="triangle" w="lg" len="lg"/>
            <a:tailEnd type="none" w="lg" len="lg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4286" name="Rectangle 30"/>
          <p:cNvSpPr>
            <a:spLocks noChangeArrowheads="1"/>
          </p:cNvSpPr>
          <p:nvPr/>
        </p:nvSpPr>
        <p:spPr bwMode="auto">
          <a:xfrm>
            <a:off x="6726093" y="5020816"/>
            <a:ext cx="58221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</a:rPr>
              <a:t>F6</a:t>
            </a:r>
          </a:p>
        </p:txBody>
      </p:sp>
      <p:sp>
        <p:nvSpPr>
          <p:cNvPr id="224287" name="Rectangle 31"/>
          <p:cNvSpPr>
            <a:spLocks noChangeArrowheads="1"/>
          </p:cNvSpPr>
          <p:nvPr/>
        </p:nvSpPr>
        <p:spPr bwMode="auto">
          <a:xfrm>
            <a:off x="6705600" y="4563616"/>
            <a:ext cx="60144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</a:rPr>
              <a:t>73</a:t>
            </a:r>
          </a:p>
        </p:txBody>
      </p:sp>
      <p:sp>
        <p:nvSpPr>
          <p:cNvPr id="224288" name="Rectangle 32"/>
          <p:cNvSpPr>
            <a:spLocks noChangeArrowheads="1"/>
          </p:cNvSpPr>
          <p:nvPr/>
        </p:nvSpPr>
        <p:spPr bwMode="auto">
          <a:xfrm>
            <a:off x="6705600" y="4106416"/>
            <a:ext cx="62388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</a:rPr>
              <a:t>4B</a:t>
            </a:r>
          </a:p>
        </p:txBody>
      </p:sp>
      <p:sp>
        <p:nvSpPr>
          <p:cNvPr id="224289" name="Rectangle 33"/>
          <p:cNvSpPr>
            <a:spLocks noChangeArrowheads="1"/>
          </p:cNvSpPr>
          <p:nvPr/>
        </p:nvSpPr>
        <p:spPr bwMode="auto">
          <a:xfrm>
            <a:off x="6660232" y="3645024"/>
            <a:ext cx="66075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</a:rPr>
              <a:t>CD</a:t>
            </a:r>
          </a:p>
        </p:txBody>
      </p:sp>
      <p:sp>
        <p:nvSpPr>
          <p:cNvPr id="33" name="Rectangle 31"/>
          <p:cNvSpPr>
            <a:spLocks noChangeArrowheads="1"/>
          </p:cNvSpPr>
          <p:nvPr/>
        </p:nvSpPr>
        <p:spPr bwMode="auto">
          <a:xfrm>
            <a:off x="4716016" y="1772816"/>
            <a:ext cx="442798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CC0000"/>
                </a:solidFill>
              </a:rPr>
              <a:t>word a=0x F</a:t>
            </a:r>
            <a:r>
              <a:rPr lang="en-US" altLang="zh-CN" sz="3200" b="1" u="sng" dirty="0">
                <a:solidFill>
                  <a:srgbClr val="CC0000"/>
                </a:solidFill>
              </a:rPr>
              <a:t>6</a:t>
            </a:r>
            <a:r>
              <a:rPr lang="en-US" altLang="zh-CN" sz="3200" b="1" dirty="0">
                <a:solidFill>
                  <a:srgbClr val="CC0000"/>
                </a:solidFill>
              </a:rPr>
              <a:t> </a:t>
            </a:r>
            <a:r>
              <a:rPr lang="en-US" altLang="zh-CN" sz="3200" b="1" u="sng" dirty="0">
                <a:solidFill>
                  <a:srgbClr val="CC0000"/>
                </a:solidFill>
              </a:rPr>
              <a:t>73</a:t>
            </a:r>
            <a:r>
              <a:rPr lang="en-US" altLang="zh-CN" sz="3200" b="1" dirty="0">
                <a:solidFill>
                  <a:srgbClr val="CC0000"/>
                </a:solidFill>
              </a:rPr>
              <a:t> </a:t>
            </a:r>
            <a:r>
              <a:rPr lang="en-US" altLang="zh-CN" sz="3200" b="1" u="sng" dirty="0">
                <a:solidFill>
                  <a:srgbClr val="CC0000"/>
                </a:solidFill>
              </a:rPr>
              <a:t>4B</a:t>
            </a:r>
            <a:r>
              <a:rPr lang="en-US" altLang="zh-CN" sz="3200" b="1" dirty="0">
                <a:solidFill>
                  <a:srgbClr val="CC0000"/>
                </a:solidFill>
              </a:rPr>
              <a:t> </a:t>
            </a:r>
            <a:r>
              <a:rPr lang="en-US" altLang="zh-CN" sz="3200" b="1" u="sng" dirty="0">
                <a:solidFill>
                  <a:srgbClr val="CC0000"/>
                </a:solidFill>
              </a:rPr>
              <a:t>CD</a:t>
            </a:r>
          </a:p>
        </p:txBody>
      </p:sp>
      <p:sp>
        <p:nvSpPr>
          <p:cNvPr id="35" name="矩形 34"/>
          <p:cNvSpPr/>
          <p:nvPr/>
        </p:nvSpPr>
        <p:spPr>
          <a:xfrm>
            <a:off x="539552" y="6309320"/>
            <a:ext cx="6912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仿宋" pitchFamily="49" charset="-122"/>
                <a:ea typeface="仿宋" pitchFamily="49" charset="-122"/>
              </a:rPr>
              <a:t>低位字节</a:t>
            </a:r>
            <a:r>
              <a:rPr lang="zh-CN" altLang="en-US" b="1" dirty="0">
                <a:latin typeface="仿宋" pitchFamily="49" charset="-122"/>
                <a:ea typeface="仿宋" pitchFamily="49" charset="-122"/>
              </a:rPr>
              <a:t>存放在内存的</a:t>
            </a:r>
            <a:r>
              <a:rPr lang="zh-CN" altLang="en-US" b="1" dirty="0">
                <a:solidFill>
                  <a:srgbClr val="FF0000"/>
                </a:solidFill>
                <a:latin typeface="仿宋" pitchFamily="49" charset="-122"/>
                <a:ea typeface="仿宋" pitchFamily="49" charset="-122"/>
              </a:rPr>
              <a:t>低地址</a:t>
            </a:r>
            <a:r>
              <a:rPr lang="zh-CN" altLang="en-US" b="1" dirty="0">
                <a:latin typeface="仿宋" pitchFamily="49" charset="-122"/>
                <a:ea typeface="仿宋" pitchFamily="49" charset="-122"/>
              </a:rPr>
              <a:t>端，</a:t>
            </a:r>
            <a:r>
              <a:rPr lang="zh-CN" altLang="en-US" b="1" dirty="0">
                <a:solidFill>
                  <a:srgbClr val="FF0000"/>
                </a:solidFill>
                <a:latin typeface="仿宋" pitchFamily="49" charset="-122"/>
                <a:ea typeface="仿宋" pitchFamily="49" charset="-122"/>
              </a:rPr>
              <a:t>高位字节</a:t>
            </a:r>
            <a:r>
              <a:rPr lang="zh-CN" altLang="en-US" b="1" dirty="0">
                <a:latin typeface="仿宋" pitchFamily="49" charset="-122"/>
                <a:ea typeface="仿宋" pitchFamily="49" charset="-122"/>
              </a:rPr>
              <a:t>存放在内存的</a:t>
            </a:r>
            <a:r>
              <a:rPr lang="zh-CN" altLang="en-US" b="1" dirty="0">
                <a:solidFill>
                  <a:srgbClr val="FF0000"/>
                </a:solidFill>
                <a:latin typeface="仿宋" pitchFamily="49" charset="-122"/>
                <a:ea typeface="仿宋" pitchFamily="49" charset="-122"/>
              </a:rPr>
              <a:t>高地址</a:t>
            </a:r>
            <a:r>
              <a:rPr lang="zh-CN" altLang="en-US" b="1" dirty="0">
                <a:latin typeface="仿宋" pitchFamily="49" charset="-122"/>
                <a:ea typeface="仿宋" pitchFamily="49" charset="-122"/>
              </a:rPr>
              <a:t>端</a:t>
            </a:r>
            <a:r>
              <a:rPr lang="zh-CN" altLang="en-US" b="1" dirty="0"/>
              <a:t>。</a:t>
            </a:r>
            <a:endParaRPr lang="zh-CN" altLang="en-US" dirty="0"/>
          </a:p>
        </p:txBody>
      </p:sp>
      <p:sp>
        <p:nvSpPr>
          <p:cNvPr id="36" name="矩形 35"/>
          <p:cNvSpPr/>
          <p:nvPr/>
        </p:nvSpPr>
        <p:spPr>
          <a:xfrm>
            <a:off x="1547664" y="5445224"/>
            <a:ext cx="29674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低低高高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24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24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4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4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4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4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4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4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4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4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24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24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224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24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224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24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000"/>
                            </p:stCondLst>
                            <p:childTnLst>
                              <p:par>
                                <p:cTn id="7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224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24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24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242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242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24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242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242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24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000"/>
                            </p:stCondLst>
                            <p:childTnLst>
                              <p:par>
                                <p:cTn id="10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242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242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224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24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24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224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269" grpId="0"/>
      <p:bldP spid="224270" grpId="0"/>
      <p:bldP spid="224271" grpId="0"/>
      <p:bldP spid="224272" grpId="0"/>
      <p:bldP spid="224273" grpId="0"/>
      <p:bldP spid="224274" grpId="0"/>
      <p:bldP spid="224276" grpId="0" animBg="1"/>
      <p:bldP spid="224277" grpId="0" animBg="1"/>
      <p:bldP spid="224278" grpId="0" animBg="1"/>
      <p:bldP spid="224279" grpId="0" animBg="1"/>
      <p:bldP spid="224280" grpId="0" animBg="1"/>
      <p:bldP spid="224281" grpId="0" animBg="1"/>
      <p:bldP spid="224282" grpId="0" animBg="1"/>
      <p:bldP spid="224283" grpId="0" animBg="1"/>
      <p:bldP spid="224284" grpId="0" animBg="1"/>
      <p:bldP spid="224286" grpId="0"/>
      <p:bldP spid="224287" grpId="0"/>
      <p:bldP spid="224288" grpId="0"/>
      <p:bldP spid="224289" grpId="0"/>
      <p:bldP spid="33" grpId="0"/>
      <p:bldP spid="35" grpId="0"/>
      <p:bldP spid="3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/>
          </a:bodyPr>
          <a:lstStyle/>
          <a:p>
            <a:r>
              <a:rPr lang="zh-CN" altLang="en-US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ea typeface="+mn-ea"/>
                <a:cs typeface="+mn-cs"/>
              </a:rPr>
              <a:t>常见的字节序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980728"/>
            <a:ext cx="8686800" cy="4857403"/>
          </a:xfrm>
        </p:spPr>
        <p:txBody>
          <a:bodyPr>
            <a:normAutofit fontScale="55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zh-CN" altLang="en-US" sz="5100" b="1" dirty="0">
                <a:solidFill>
                  <a:srgbClr val="002060"/>
                </a:solidFill>
              </a:rPr>
              <a:t>常见</a:t>
            </a:r>
            <a:r>
              <a:rPr lang="en-US" altLang="zh-CN" sz="5100" b="1" dirty="0">
                <a:solidFill>
                  <a:srgbClr val="002060"/>
                </a:solidFill>
              </a:rPr>
              <a:t>CPU</a:t>
            </a:r>
            <a:r>
              <a:rPr lang="zh-CN" altLang="en-US" sz="5100" b="1" dirty="0">
                <a:solidFill>
                  <a:srgbClr val="002060"/>
                </a:solidFill>
              </a:rPr>
              <a:t>的字节序</a:t>
            </a:r>
            <a:endParaRPr lang="en-US" altLang="zh-CN" sz="5100" b="1" dirty="0">
              <a:solidFill>
                <a:srgbClr val="002060"/>
              </a:solidFill>
            </a:endParaRPr>
          </a:p>
          <a:p>
            <a:pPr>
              <a:buNone/>
            </a:pPr>
            <a:r>
              <a:rPr lang="zh-CN" altLang="en-US" sz="5100" dirty="0"/>
              <a:t>     </a:t>
            </a:r>
            <a:r>
              <a:rPr lang="en-US" altLang="zh-CN" sz="5100" dirty="0"/>
              <a:t>Big </a:t>
            </a:r>
            <a:r>
              <a:rPr lang="en-US" altLang="zh-CN" sz="5100" dirty="0" err="1"/>
              <a:t>Endian</a:t>
            </a:r>
            <a:r>
              <a:rPr lang="en-US" altLang="zh-CN" sz="5100" dirty="0"/>
              <a:t> : PowerPC</a:t>
            </a:r>
          </a:p>
          <a:p>
            <a:pPr>
              <a:buNone/>
            </a:pPr>
            <a:r>
              <a:rPr lang="zh-CN" altLang="en-US" sz="5100" dirty="0"/>
              <a:t>     </a:t>
            </a:r>
            <a:r>
              <a:rPr lang="en-US" altLang="zh-CN" sz="5100" dirty="0"/>
              <a:t>Little </a:t>
            </a:r>
            <a:r>
              <a:rPr lang="en-US" altLang="zh-CN" sz="5100" dirty="0" err="1"/>
              <a:t>Endian</a:t>
            </a:r>
            <a:r>
              <a:rPr lang="en-US" altLang="zh-CN" sz="5100" dirty="0"/>
              <a:t> : x86</a:t>
            </a:r>
            <a:br>
              <a:rPr lang="en-US" altLang="zh-CN" sz="5100" dirty="0"/>
            </a:br>
            <a:r>
              <a:rPr lang="en-US" altLang="zh-CN" sz="5100" dirty="0"/>
              <a:t>ARM</a:t>
            </a:r>
            <a:r>
              <a:rPr lang="zh-CN" altLang="en-US" sz="5100" dirty="0"/>
              <a:t>中立（</a:t>
            </a:r>
            <a:r>
              <a:rPr lang="en-US" altLang="zh-CN" sz="5100" dirty="0"/>
              <a:t> Big </a:t>
            </a:r>
            <a:r>
              <a:rPr lang="en-US" altLang="zh-CN" sz="5100" dirty="0" err="1"/>
              <a:t>Endian</a:t>
            </a:r>
            <a:r>
              <a:rPr lang="en-US" altLang="zh-CN" sz="5100" dirty="0"/>
              <a:t> </a:t>
            </a:r>
            <a:r>
              <a:rPr lang="zh-CN" altLang="en-US" sz="5100" dirty="0"/>
              <a:t>、</a:t>
            </a:r>
            <a:r>
              <a:rPr lang="en-US" altLang="zh-CN" sz="5100" dirty="0"/>
              <a:t> Little Endian </a:t>
            </a:r>
            <a:r>
              <a:rPr lang="zh-CN" altLang="en-US" sz="5100" dirty="0"/>
              <a:t>）</a:t>
            </a:r>
            <a:endParaRPr lang="en-US" altLang="zh-CN" sz="5100" dirty="0"/>
          </a:p>
          <a:p>
            <a:pPr>
              <a:buFont typeface="Wingdings" pitchFamily="2" charset="2"/>
              <a:buChar char="Ø"/>
            </a:pPr>
            <a:r>
              <a:rPr lang="zh-CN" altLang="en-US" sz="5100" b="1" dirty="0">
                <a:solidFill>
                  <a:srgbClr val="002060"/>
                </a:solidFill>
              </a:rPr>
              <a:t>常见文件的字节序</a:t>
            </a:r>
            <a:br>
              <a:rPr lang="zh-CN" altLang="en-US" sz="5100" dirty="0"/>
            </a:br>
            <a:r>
              <a:rPr lang="zh-CN" altLang="en-US" sz="5100" dirty="0"/>
              <a:t>         </a:t>
            </a:r>
            <a:r>
              <a:rPr lang="en-US" altLang="zh-CN" sz="5100" dirty="0"/>
              <a:t>Adobe PS – Big </a:t>
            </a:r>
            <a:r>
              <a:rPr lang="en-US" altLang="zh-CN" sz="5100" dirty="0" err="1"/>
              <a:t>Endian</a:t>
            </a:r>
            <a:br>
              <a:rPr lang="en-US" altLang="zh-CN" sz="5100" dirty="0"/>
            </a:br>
            <a:r>
              <a:rPr lang="en-US" altLang="zh-CN" sz="5100" dirty="0"/>
              <a:t>              BMP    – </a:t>
            </a:r>
            <a:r>
              <a:rPr lang="zh-CN" altLang="en-US" sz="5100" dirty="0"/>
              <a:t> </a:t>
            </a:r>
            <a:r>
              <a:rPr lang="en-US" altLang="zh-CN" sz="5100" dirty="0"/>
              <a:t>Little </a:t>
            </a:r>
            <a:r>
              <a:rPr lang="en-US" altLang="zh-CN" sz="5100" dirty="0" err="1"/>
              <a:t>Endian</a:t>
            </a:r>
            <a:br>
              <a:rPr lang="en-US" altLang="zh-CN" sz="5100" dirty="0"/>
            </a:br>
            <a:r>
              <a:rPr lang="en-US" altLang="zh-CN" sz="5100" dirty="0"/>
              <a:t>                  GIF </a:t>
            </a:r>
            <a:r>
              <a:rPr lang="zh-CN" altLang="en-US" sz="5100" dirty="0"/>
              <a:t> </a:t>
            </a:r>
            <a:r>
              <a:rPr lang="en-US" altLang="zh-CN" sz="5100" dirty="0"/>
              <a:t> – </a:t>
            </a:r>
            <a:r>
              <a:rPr lang="zh-CN" altLang="en-US" sz="5100" dirty="0"/>
              <a:t> </a:t>
            </a:r>
            <a:r>
              <a:rPr lang="en-US" altLang="zh-CN" sz="5100" dirty="0"/>
              <a:t>Little </a:t>
            </a:r>
            <a:r>
              <a:rPr lang="en-US" altLang="zh-CN" sz="5100" dirty="0" err="1"/>
              <a:t>Endian</a:t>
            </a:r>
            <a:br>
              <a:rPr lang="en-US" altLang="zh-CN" sz="5100" dirty="0"/>
            </a:br>
            <a:r>
              <a:rPr lang="en-US" altLang="zh-CN" sz="5100" dirty="0"/>
              <a:t>               JPEG   – Big </a:t>
            </a:r>
            <a:r>
              <a:rPr lang="en-US" altLang="zh-CN" sz="5100" dirty="0" err="1"/>
              <a:t>Endian</a:t>
            </a:r>
            <a:br>
              <a:rPr lang="en-US" altLang="zh-CN" sz="5100" dirty="0"/>
            </a:br>
            <a:r>
              <a:rPr lang="en-US" altLang="zh-CN" sz="5100" dirty="0"/>
              <a:t>         </a:t>
            </a:r>
            <a:r>
              <a:rPr lang="en-US" altLang="zh-CN" sz="5100" dirty="0" err="1"/>
              <a:t>MacPaint</a:t>
            </a:r>
            <a:r>
              <a:rPr lang="en-US" altLang="zh-CN" sz="5100" dirty="0"/>
              <a:t> – Big </a:t>
            </a:r>
            <a:r>
              <a:rPr lang="en-US" altLang="zh-CN" sz="5100" dirty="0" err="1"/>
              <a:t>Endian</a:t>
            </a:r>
            <a:br>
              <a:rPr lang="en-US" altLang="zh-CN" sz="5100" dirty="0"/>
            </a:br>
            <a:r>
              <a:rPr lang="en-US" altLang="zh-CN" sz="5100" dirty="0"/>
              <a:t>                RTF</a:t>
            </a:r>
            <a:r>
              <a:rPr lang="zh-CN" altLang="en-US" sz="5100" dirty="0"/>
              <a:t>    </a:t>
            </a:r>
            <a:r>
              <a:rPr lang="en-US" altLang="zh-CN" sz="5100" dirty="0"/>
              <a:t>– Little </a:t>
            </a:r>
            <a:r>
              <a:rPr lang="en-US" altLang="zh-CN" sz="5100" dirty="0" err="1"/>
              <a:t>Endian</a:t>
            </a:r>
            <a:br>
              <a:rPr lang="en-US" altLang="zh-CN" sz="5100" dirty="0"/>
            </a:br>
            <a:r>
              <a:rPr lang="en-US" altLang="zh-CN" sz="5100" dirty="0"/>
              <a:t> </a:t>
            </a:r>
            <a:br>
              <a:rPr lang="en-US" altLang="zh-CN" sz="5100" dirty="0"/>
            </a:br>
            <a:endParaRPr lang="zh-CN" alt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1496541"/>
            <a:ext cx="8229600" cy="2940571"/>
          </a:xfrm>
        </p:spPr>
        <p:txBody>
          <a:bodyPr/>
          <a:lstStyle/>
          <a:p>
            <a:pPr>
              <a:buNone/>
            </a:pPr>
            <a:r>
              <a:rPr lang="zh-CN" altLang="en-US" b="1" dirty="0">
                <a:solidFill>
                  <a:srgbClr val="FF0000"/>
                </a:solidFill>
              </a:rPr>
              <a:t>自己优势便是对方劣势</a:t>
            </a:r>
            <a:endParaRPr lang="zh-CN" altLang="en-US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zh-CN" altLang="en-US" dirty="0"/>
              <a:t>小端模式 ：强制转换数据不需要调整字节内</a:t>
            </a:r>
            <a:endParaRPr lang="en-US" altLang="zh-CN" dirty="0"/>
          </a:p>
          <a:p>
            <a:pPr>
              <a:buNone/>
            </a:pPr>
            <a:r>
              <a:rPr lang="zh-CN" altLang="en-US" dirty="0"/>
              <a:t>容。</a:t>
            </a:r>
            <a:endParaRPr lang="en-US" altLang="zh-CN" dirty="0"/>
          </a:p>
          <a:p>
            <a:pPr>
              <a:buNone/>
            </a:pPr>
            <a:r>
              <a:rPr lang="zh-CN" altLang="en-US" dirty="0"/>
              <a:t>大端模式 ：符号位的判定固定为第一个字节，</a:t>
            </a:r>
            <a:endParaRPr lang="en-US" altLang="zh-CN" dirty="0"/>
          </a:p>
          <a:p>
            <a:pPr>
              <a:buNone/>
            </a:pPr>
            <a:r>
              <a:rPr lang="zh-CN" altLang="en-US" dirty="0"/>
              <a:t>容易判断正负。</a:t>
            </a:r>
          </a:p>
          <a:p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763688" y="476672"/>
            <a:ext cx="57502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大端小端孰优孰劣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</TotalTime>
  <Words>460</Words>
  <Application>Microsoft Office PowerPoint</Application>
  <PresentationFormat>全屏显示(4:3)</PresentationFormat>
  <Paragraphs>58</Paragraphs>
  <Slides>8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3" baseType="lpstr">
      <vt:lpstr>仿宋</vt:lpstr>
      <vt:lpstr>Arial</vt:lpstr>
      <vt:lpstr>Calibri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 大端的数据存放格式 </vt:lpstr>
      <vt:lpstr>   小端的存储数据格式</vt:lpstr>
      <vt:lpstr>常见的字节序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大端（Bigendian) VS 小端（Little eddian)</dc:title>
  <dc:creator>某同学</dc:creator>
  <cp:lastModifiedBy>某同学</cp:lastModifiedBy>
  <cp:revision>25</cp:revision>
  <dcterms:created xsi:type="dcterms:W3CDTF">2020-11-07T09:48:18Z</dcterms:created>
  <dcterms:modified xsi:type="dcterms:W3CDTF">2022-04-06T15:15:22Z</dcterms:modified>
</cp:coreProperties>
</file>