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7" r:id="rId2"/>
    <p:sldId id="2007" r:id="rId3"/>
    <p:sldId id="285" r:id="rId4"/>
    <p:sldId id="328" r:id="rId5"/>
    <p:sldId id="329" r:id="rId6"/>
    <p:sldId id="330" r:id="rId7"/>
    <p:sldId id="416" r:id="rId8"/>
    <p:sldId id="414" r:id="rId9"/>
    <p:sldId id="415" r:id="rId10"/>
    <p:sldId id="409" r:id="rId11"/>
    <p:sldId id="401" r:id="rId12"/>
    <p:sldId id="408" r:id="rId13"/>
    <p:sldId id="2013" r:id="rId14"/>
    <p:sldId id="410" r:id="rId15"/>
    <p:sldId id="2015" r:id="rId16"/>
    <p:sldId id="2016" r:id="rId17"/>
    <p:sldId id="2099" r:id="rId18"/>
    <p:sldId id="2031" r:id="rId19"/>
    <p:sldId id="2126" r:id="rId20"/>
    <p:sldId id="413" r:id="rId21"/>
    <p:sldId id="412" r:id="rId22"/>
    <p:sldId id="417" r:id="rId23"/>
    <p:sldId id="418" r:id="rId24"/>
    <p:sldId id="258" r:id="rId25"/>
    <p:sldId id="259" r:id="rId26"/>
    <p:sldId id="260" r:id="rId27"/>
    <p:sldId id="261" r:id="rId28"/>
    <p:sldId id="264" r:id="rId29"/>
    <p:sldId id="265" r:id="rId30"/>
    <p:sldId id="266" r:id="rId31"/>
    <p:sldId id="283" r:id="rId32"/>
    <p:sldId id="284" r:id="rId33"/>
    <p:sldId id="269" r:id="rId34"/>
    <p:sldId id="270" r:id="rId35"/>
    <p:sldId id="271" r:id="rId36"/>
    <p:sldId id="272" r:id="rId37"/>
    <p:sldId id="273" r:id="rId38"/>
    <p:sldId id="274" r:id="rId39"/>
    <p:sldId id="275" r:id="rId40"/>
    <p:sldId id="276" r:id="rId41"/>
    <p:sldId id="277" r:id="rId42"/>
    <p:sldId id="278" r:id="rId43"/>
    <p:sldId id="279" r:id="rId44"/>
    <p:sldId id="280" r:id="rId45"/>
    <p:sldId id="281" r:id="rId46"/>
    <p:sldId id="282" r:id="rId47"/>
    <p:sldId id="419" r:id="rId4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871" autoAdjust="0"/>
  </p:normalViewPr>
  <p:slideViewPr>
    <p:cSldViewPr>
      <p:cViewPr varScale="1">
        <p:scale>
          <a:sx n="61" d="100"/>
          <a:sy n="61" d="100"/>
        </p:scale>
        <p:origin x="149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1F35CF-7FB0-42E0-BD97-1CF39C710DF2}" type="datetimeFigureOut">
              <a:rPr lang="zh-CN" altLang="en-US" smtClean="0"/>
              <a:pPr/>
              <a:t>2025/3/5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30F9F-8C33-4BC3-9C62-CDAD6E8F1E2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E4B037-C0A1-4CCD-8537-099756DFCBCD}" type="slidenum">
              <a:rPr lang="en-US" altLang="zh-CN" smtClean="0"/>
              <a:pPr/>
              <a:t>1</a:t>
            </a:fld>
            <a:endParaRPr lang="en-US" altLang="zh-CN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E4B037-C0A1-4CCD-8537-099756DFCBCD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284488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CCD1413-B703-4923-B344-02570F5EF88F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341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E4DCFE3D-D55E-4ACF-A1BB-DCC8B145F8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DB8BC96-0B90-40BA-8E3D-F7D9FEC5A61E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35BCCA08-4785-4047-AC54-4CA1A6A0E1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29E50473-C091-4DDF-B4EB-38E63B83EF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>
            <a:extLst>
              <a:ext uri="{FF2B5EF4-FFF2-40B4-BE49-F238E27FC236}">
                <a16:creationId xmlns:a16="http://schemas.microsoft.com/office/drawing/2014/main" id="{E35B2263-8FA0-465E-A5D6-4D797C03AAF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99B5E0B8-649E-46A1-B3C3-F8A864EFEB80}" type="datetime1">
              <a:rPr lang="zh-CN" altLang="en-US" sz="1200" smtClean="0"/>
              <a:pPr/>
              <a:t>2025/3/5</a:t>
            </a:fld>
            <a:endParaRPr lang="en-US" altLang="zh-CN" sz="1200"/>
          </a:p>
        </p:txBody>
      </p:sp>
      <p:sp>
        <p:nvSpPr>
          <p:cNvPr id="49155" name="Rectangle 7">
            <a:extLst>
              <a:ext uri="{FF2B5EF4-FFF2-40B4-BE49-F238E27FC236}">
                <a16:creationId xmlns:a16="http://schemas.microsoft.com/office/drawing/2014/main" id="{8AA50184-BA66-4C24-A1B7-9AF743CDE9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4C662DB-5DC9-4B1F-9184-353EFE815AAC}" type="slidenum">
              <a:rPr lang="en-US" altLang="zh-CN" sz="1200" smtClean="0"/>
              <a:pPr/>
              <a:t>11</a:t>
            </a:fld>
            <a:endParaRPr lang="en-US" altLang="zh-CN" sz="1200"/>
          </a:p>
        </p:txBody>
      </p:sp>
      <p:sp>
        <p:nvSpPr>
          <p:cNvPr id="49156" name="Rectangle 7">
            <a:extLst>
              <a:ext uri="{FF2B5EF4-FFF2-40B4-BE49-F238E27FC236}">
                <a16:creationId xmlns:a16="http://schemas.microsoft.com/office/drawing/2014/main" id="{74ACFD77-17B1-4323-8877-C6A2AFC1A59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r"/>
            <a:fld id="{931A8977-DB52-4DF3-8FC8-DE199FEC1E78}" type="slidenum">
              <a:rPr lang="en-US" altLang="zh-CN" sz="1200"/>
              <a:pPr algn="r"/>
              <a:t>11</a:t>
            </a:fld>
            <a:endParaRPr lang="en-US" altLang="zh-CN" sz="1200"/>
          </a:p>
        </p:txBody>
      </p:sp>
      <p:sp>
        <p:nvSpPr>
          <p:cNvPr id="49157" name="Rectangle 2">
            <a:extLst>
              <a:ext uri="{FF2B5EF4-FFF2-40B4-BE49-F238E27FC236}">
                <a16:creationId xmlns:a16="http://schemas.microsoft.com/office/drawing/2014/main" id="{9834D5EF-0F21-41CD-9019-13627C1653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8" name="Rectangle 3">
            <a:extLst>
              <a:ext uri="{FF2B5EF4-FFF2-40B4-BE49-F238E27FC236}">
                <a16:creationId xmlns:a16="http://schemas.microsoft.com/office/drawing/2014/main" id="{017AA702-0B13-4BFC-8E87-E0C7D29CD7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GB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幻灯片图像占位符 1">
            <a:extLst>
              <a:ext uri="{FF2B5EF4-FFF2-40B4-BE49-F238E27FC236}">
                <a16:creationId xmlns:a16="http://schemas.microsoft.com/office/drawing/2014/main" id="{7D704FA7-B463-47C6-B915-5CBEC9CF72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备注占位符 2">
            <a:extLst>
              <a:ext uri="{FF2B5EF4-FFF2-40B4-BE49-F238E27FC236}">
                <a16:creationId xmlns:a16="http://schemas.microsoft.com/office/drawing/2014/main" id="{4BCAE76F-8F21-4E98-894D-EE651BEAC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零处理是指把尾数和阶码均置为</a:t>
            </a:r>
            <a:r>
              <a:rPr lang="en-US" altLang="zh-CN"/>
              <a:t>0.</a:t>
            </a:r>
            <a:endParaRPr lang="zh-CN" altLang="en-US"/>
          </a:p>
        </p:txBody>
      </p:sp>
      <p:sp>
        <p:nvSpPr>
          <p:cNvPr id="73732" name="灯片编号占位符 3">
            <a:extLst>
              <a:ext uri="{FF2B5EF4-FFF2-40B4-BE49-F238E27FC236}">
                <a16:creationId xmlns:a16="http://schemas.microsoft.com/office/drawing/2014/main" id="{1B22D217-57BA-4ABC-80C8-2FF53827F2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2B0DB6-0E02-450B-825F-EE67531B33AF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威廉凯亨 多伦多数学家 在计算机运算技术的发展方面做出了重要贡献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930F9F-8C33-4BC3-9C62-CDAD6E8F1E2A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8343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>
            <a:extLst>
              <a:ext uri="{FF2B5EF4-FFF2-40B4-BE49-F238E27FC236}">
                <a16:creationId xmlns:a16="http://schemas.microsoft.com/office/drawing/2014/main" id="{84EFB3D7-BC2D-4558-A6D9-46B0E7E59E5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8D530E-BB7C-4DD2-946A-B02552AC398F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2025/3/5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5779" name="Rectangle 7">
            <a:extLst>
              <a:ext uri="{FF2B5EF4-FFF2-40B4-BE49-F238E27FC236}">
                <a16:creationId xmlns:a16="http://schemas.microsoft.com/office/drawing/2014/main" id="{EA9A9F53-7DE9-42F4-9255-CDF9D76941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33A2AB-B5B8-4ADA-BE82-2F3ECE6D8620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5780" name="Rectangle 2">
            <a:extLst>
              <a:ext uri="{FF2B5EF4-FFF2-40B4-BE49-F238E27FC236}">
                <a16:creationId xmlns:a16="http://schemas.microsoft.com/office/drawing/2014/main" id="{72F6C57B-C098-48DF-A5F1-4C03880A23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1" name="Rectangle 3">
            <a:extLst>
              <a:ext uri="{FF2B5EF4-FFF2-40B4-BE49-F238E27FC236}">
                <a16:creationId xmlns:a16="http://schemas.microsoft.com/office/drawing/2014/main" id="{6E3D966B-549D-448A-A347-8EEDD552D0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930F9F-8C33-4BC3-9C62-CDAD6E8F1E2A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564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小数部分的最高位是 </a:t>
            </a:r>
            <a:r>
              <a:rPr lang="en-US" altLang="zh-CN" dirty="0"/>
              <a:t>the most significant bit of the significand</a:t>
            </a:r>
          </a:p>
          <a:p>
            <a:r>
              <a:rPr lang="en-US" altLang="zh-CN" dirty="0" err="1"/>
              <a:t>sNaN</a:t>
            </a:r>
            <a:r>
              <a:rPr lang="en-US" altLang="zh-CN" dirty="0"/>
              <a:t>  A</a:t>
            </a:r>
            <a:r>
              <a:rPr lang="zh-CN" altLang="en-US" dirty="0"/>
              <a:t>为零 其余部分非零  </a:t>
            </a:r>
            <a:r>
              <a:rPr lang="en-US" altLang="zh-CN" dirty="0"/>
              <a:t>Signaling </a:t>
            </a:r>
            <a:r>
              <a:rPr lang="en-US" altLang="zh-CN" dirty="0" err="1"/>
              <a:t>NaN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930F9F-8C33-4BC3-9C62-CDAD6E8F1E2A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6366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整数除</a:t>
            </a:r>
            <a:r>
              <a:rPr lang="en-US" altLang="zh-CN" dirty="0"/>
              <a:t>0</a:t>
            </a:r>
            <a:r>
              <a:rPr lang="zh-CN" altLang="en-US" dirty="0"/>
              <a:t>，</a:t>
            </a:r>
            <a:r>
              <a:rPr lang="en-US" altLang="zh-CN" dirty="0"/>
              <a:t>c</a:t>
            </a:r>
            <a:r>
              <a:rPr lang="zh-CN" altLang="en-US" dirty="0"/>
              <a:t>语言中，没有内置的异常处理机制。在一些高级编程语言中，可以利用异常处理机制来捕获和处理除</a:t>
            </a:r>
            <a:r>
              <a:rPr lang="en-US" altLang="zh-CN" dirty="0"/>
              <a:t>0</a:t>
            </a:r>
            <a:r>
              <a:rPr lang="zh-CN" altLang="en-US" dirty="0"/>
              <a:t>错误。</a:t>
            </a:r>
            <a:endParaRPr lang="en-US" altLang="zh-CN" dirty="0"/>
          </a:p>
          <a:p>
            <a:r>
              <a:rPr lang="en-US" altLang="zh-CN" dirty="0"/>
              <a:t>Infinity </a:t>
            </a:r>
            <a:r>
              <a:rPr lang="zh-CN" altLang="en-US" dirty="0"/>
              <a:t>超出了计算机可以表示的浮点数的最大范围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930F9F-8C33-4BC3-9C62-CDAD6E8F1E2A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203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E584D-DA30-42E6-B6AB-C9D2BEA4D81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720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AEDC68-DB0F-44F4-956D-8D05C7BEFE4A}" type="slidenum">
              <a:rPr lang="en-US" altLang="zh-CN" smtClean="0"/>
              <a:pPr/>
              <a:t>24</a:t>
            </a:fld>
            <a:endParaRPr lang="en-US" altLang="zh-CN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3D146F-5D1B-4202-AE85-C1F643713F54}" type="slidenum">
              <a:rPr lang="en-US" altLang="zh-CN" smtClean="0"/>
              <a:pPr/>
              <a:t>25</a:t>
            </a:fld>
            <a:endParaRPr lang="en-US" altLang="zh-CN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zh-CN" altLang="en-US" dirty="0"/>
              <a:t>为什么要小阶向大阶看齐：因为小阶码增大数值时，尾数部分右移舍去的是尾数的低位部分，只影响精度；若让大阶向小阶看齐，则尾数部分相应左移，使大阶数的尾数超出表示的范围，发生破坏符号位及尾数高位丢失的错误。</a:t>
            </a:r>
            <a:endParaRPr lang="zh-CN" altLang="zh-CN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EE76E2-54B6-4F1F-AD0D-84CF6C485779}" type="slidenum">
              <a:rPr lang="en-US" altLang="zh-CN" smtClean="0"/>
              <a:pPr/>
              <a:t>26</a:t>
            </a:fld>
            <a:endParaRPr lang="en-US" altLang="zh-CN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D5671-55F9-4FE6-AB05-54B2C482F1CD}" type="slidenum">
              <a:rPr lang="en-US" altLang="zh-CN" smtClean="0"/>
              <a:pPr/>
              <a:t>27</a:t>
            </a:fld>
            <a:endParaRPr lang="en-US" altLang="zh-CN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C7B66D-DB28-4241-B714-55C27BA06CA9}" type="slidenum">
              <a:rPr lang="en-US" altLang="zh-CN" smtClean="0"/>
              <a:pPr/>
              <a:t>28</a:t>
            </a:fld>
            <a:endParaRPr lang="en-US" altLang="zh-CN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FB6A01-7C0A-40D9-9D8C-FB473E4F63CF}" type="slidenum">
              <a:rPr lang="en-US" altLang="zh-CN" smtClean="0"/>
              <a:pPr/>
              <a:t>29</a:t>
            </a:fld>
            <a:endParaRPr lang="en-US" altLang="zh-CN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0487A9-E0F6-4757-AAF3-041E3698330A}" type="slidenum">
              <a:rPr lang="en-US" altLang="zh-CN" smtClean="0"/>
              <a:pPr/>
              <a:t>31</a:t>
            </a:fld>
            <a:endParaRPr lang="en-US" altLang="zh-CN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0487A9-E0F6-4757-AAF3-041E3698330A}" type="slidenum">
              <a:rPr lang="en-US" altLang="zh-CN" smtClean="0"/>
              <a:pPr/>
              <a:t>32</a:t>
            </a:fld>
            <a:endParaRPr lang="en-US" altLang="zh-CN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82DF7D-900C-4A1F-B8A0-27A26C11A649}" type="slidenum">
              <a:rPr lang="en-US" altLang="zh-CN" smtClean="0"/>
              <a:pPr/>
              <a:t>33</a:t>
            </a:fld>
            <a:endParaRPr lang="en-US" altLang="zh-CN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80BD8D-4470-4046-9C5C-384791841391}" type="slidenum">
              <a:rPr lang="en-US" altLang="zh-CN" smtClean="0"/>
              <a:pPr/>
              <a:t>34</a:t>
            </a:fld>
            <a:endParaRPr lang="en-US" altLang="zh-CN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4FED6C-FC41-44F5-B35B-4F10FDE8FFF2}" type="slidenum">
              <a:rPr lang="en-US" altLang="zh-CN" smtClean="0"/>
              <a:pPr/>
              <a:t>35</a:t>
            </a:fld>
            <a:endParaRPr lang="en-US" altLang="zh-CN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D6FC48-D794-4D92-B223-598655F10112}" type="slidenum">
              <a:rPr lang="en-US" altLang="zh-CN" smtClean="0"/>
              <a:pPr/>
              <a:t>36</a:t>
            </a:fld>
            <a:endParaRPr lang="en-US" altLang="zh-CN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6B6205-3740-4C8B-BD45-0F5AFF2E506C}" type="slidenum">
              <a:rPr lang="en-US" altLang="zh-CN" smtClean="0"/>
              <a:pPr/>
              <a:t>37</a:t>
            </a:fld>
            <a:endParaRPr lang="en-US" altLang="zh-CN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CE3FA8-0B42-4FB5-B284-15116578A09D}" type="slidenum">
              <a:rPr lang="en-US" altLang="zh-CN" smtClean="0"/>
              <a:pPr/>
              <a:t>38</a:t>
            </a:fld>
            <a:endParaRPr lang="en-US" altLang="zh-CN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AAC564-7073-4AE1-B930-230218BA8F18}" type="slidenum">
              <a:rPr lang="en-US" altLang="zh-CN" smtClean="0"/>
              <a:pPr/>
              <a:t>39</a:t>
            </a:fld>
            <a:endParaRPr lang="en-US" altLang="zh-CN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52BD9-BC17-4732-B32C-F78FEAC55ECC}" type="slidenum">
              <a:rPr lang="en-US" altLang="zh-CN" smtClean="0"/>
              <a:pPr/>
              <a:t>40</a:t>
            </a:fld>
            <a:endParaRPr lang="en-US" altLang="zh-CN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BF183F-FC7B-429E-93E9-31428C0A28A8}" type="slidenum">
              <a:rPr lang="en-US" altLang="zh-CN" smtClean="0"/>
              <a:pPr/>
              <a:t>41</a:t>
            </a:fld>
            <a:endParaRPr lang="en-US" altLang="zh-CN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0D09F0-D4E4-4E69-8DBF-069ABFA88D05}" type="slidenum">
              <a:rPr lang="en-US" altLang="zh-CN" smtClean="0"/>
              <a:pPr/>
              <a:t>42</a:t>
            </a:fld>
            <a:endParaRPr lang="en-US" altLang="zh-CN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36530-B7AE-44A1-A97E-3216733E3F04}" type="slidenum">
              <a:rPr lang="en-US" altLang="zh-CN" smtClean="0"/>
              <a:pPr/>
              <a:t>43</a:t>
            </a:fld>
            <a:endParaRPr lang="en-US" altLang="zh-CN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977312-8762-450E-BF37-304C1DCFD084}" type="slidenum">
              <a:rPr lang="en-US" altLang="zh-CN" smtClean="0"/>
              <a:pPr/>
              <a:t>44</a:t>
            </a:fld>
            <a:endParaRPr lang="en-US" altLang="zh-CN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5B9214-8409-47FE-8B46-00C1345B4697}" type="slidenum">
              <a:rPr lang="en-US" altLang="zh-CN" smtClean="0"/>
              <a:pPr/>
              <a:t>45</a:t>
            </a:fld>
            <a:endParaRPr lang="en-US" altLang="zh-CN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732C95-EEAD-49FA-B13C-642158BD12B8}" type="slidenum">
              <a:rPr lang="en-US" altLang="zh-CN" smtClean="0"/>
              <a:pPr/>
              <a:t>46</a:t>
            </a:fld>
            <a:endParaRPr lang="en-US" altLang="zh-CN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CN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83E5-5F02-424A-A238-DC8E4113BB04}" type="datetimeFigureOut">
              <a:rPr lang="zh-CN" altLang="en-US" smtClean="0"/>
              <a:pPr/>
              <a:t>2025/3/5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68D4-FD7F-4602-B78B-BD2DE23344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83E5-5F02-424A-A238-DC8E4113BB04}" type="datetimeFigureOut">
              <a:rPr lang="zh-CN" altLang="en-US" smtClean="0"/>
              <a:pPr/>
              <a:t>2025/3/5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68D4-FD7F-4602-B78B-BD2DE23344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83E5-5F02-424A-A238-DC8E4113BB04}" type="datetimeFigureOut">
              <a:rPr lang="zh-CN" altLang="en-US" smtClean="0"/>
              <a:pPr/>
              <a:t>2025/3/5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68D4-FD7F-4602-B78B-BD2DE23344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83E5-5F02-424A-A238-DC8E4113BB04}" type="datetimeFigureOut">
              <a:rPr lang="zh-CN" altLang="en-US" smtClean="0"/>
              <a:pPr/>
              <a:t>2025/3/5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68D4-FD7F-4602-B78B-BD2DE23344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83E5-5F02-424A-A238-DC8E4113BB04}" type="datetimeFigureOut">
              <a:rPr lang="zh-CN" altLang="en-US" smtClean="0"/>
              <a:pPr/>
              <a:t>2025/3/5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68D4-FD7F-4602-B78B-BD2DE23344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83E5-5F02-424A-A238-DC8E4113BB04}" type="datetimeFigureOut">
              <a:rPr lang="zh-CN" altLang="en-US" smtClean="0"/>
              <a:pPr/>
              <a:t>2025/3/5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68D4-FD7F-4602-B78B-BD2DE23344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83E5-5F02-424A-A238-DC8E4113BB04}" type="datetimeFigureOut">
              <a:rPr lang="zh-CN" altLang="en-US" smtClean="0"/>
              <a:pPr/>
              <a:t>2025/3/5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68D4-FD7F-4602-B78B-BD2DE23344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83E5-5F02-424A-A238-DC8E4113BB04}" type="datetimeFigureOut">
              <a:rPr lang="zh-CN" altLang="en-US" smtClean="0"/>
              <a:pPr/>
              <a:t>2025/3/5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68D4-FD7F-4602-B78B-BD2DE23344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83E5-5F02-424A-A238-DC8E4113BB04}" type="datetimeFigureOut">
              <a:rPr lang="zh-CN" altLang="en-US" smtClean="0"/>
              <a:pPr/>
              <a:t>2025/3/5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68D4-FD7F-4602-B78B-BD2DE23344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83E5-5F02-424A-A238-DC8E4113BB04}" type="datetimeFigureOut">
              <a:rPr lang="zh-CN" altLang="en-US" smtClean="0"/>
              <a:pPr/>
              <a:t>2025/3/5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68D4-FD7F-4602-B78B-BD2DE23344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83E5-5F02-424A-A238-DC8E4113BB04}" type="datetimeFigureOut">
              <a:rPr lang="zh-CN" altLang="en-US" smtClean="0"/>
              <a:pPr/>
              <a:t>2025/3/5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68D4-FD7F-4602-B78B-BD2DE23344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E19F399-9A03-475F-AAED-119476E22A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4D7F3-43C7-459B-8503-8710A2253AAB}" type="datetime1">
              <a:rPr lang="zh-CN" altLang="en-US"/>
              <a:pPr>
                <a:defRPr/>
              </a:pPr>
              <a:t>2025/3/5</a:t>
            </a:fld>
            <a:endParaRPr lang="en-US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FBDE582-3CD4-43C3-8159-9AF6FBD96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09C0058-0897-4F31-8EA2-B46274E39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A03E562-368A-404C-8812-E21B728F2BC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50178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A83E5-5F02-424A-A238-DC8E4113BB04}" type="datetimeFigureOut">
              <a:rPr lang="zh-CN" altLang="en-US" smtClean="0"/>
              <a:pPr/>
              <a:t>2025/3/5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768D4-FD7F-4602-B78B-BD2DE23344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oleObject" Target="file:///D:\&#35745;&#31639;&#26426;&#32452;&#25104;\&#26032;&#35762;&#31295;\B3.7.xls" TargetMode="External"/><Relationship Id="rId4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emf"/><Relationship Id="rId4" Type="http://schemas.openxmlformats.org/officeDocument/2006/relationships/oleObject" Target="file:///D:\&#35745;&#31639;&#26426;&#32452;&#25104;\&#26032;&#35762;&#31295;\B3.7.xls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 b="1" dirty="0"/>
              <a:t>3.5 </a:t>
            </a:r>
            <a:r>
              <a:rPr lang="zh-CN" altLang="en-US" b="1" dirty="0"/>
              <a:t>浮点数的表示与运算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431800" y="1133474"/>
            <a:ext cx="8229600" cy="5031829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en-US" sz="2800" dirty="0"/>
              <a:t>    </a:t>
            </a:r>
            <a:r>
              <a:rPr lang="en-US" altLang="zh-CN" sz="2800" dirty="0"/>
              <a:t>3.5.1  </a:t>
            </a:r>
            <a:r>
              <a:rPr lang="zh-CN" altLang="en-US" sz="2800" dirty="0"/>
              <a:t>浮点数的表示</a:t>
            </a:r>
            <a:endParaRPr lang="en-US" altLang="zh-CN" sz="2800" dirty="0"/>
          </a:p>
          <a:p>
            <a:pPr marL="720000" indent="342900" eaLnBrk="1" hangingPunct="1"/>
            <a:r>
              <a:rPr lang="zh-CN" altLang="en-US" sz="2800" dirty="0"/>
              <a:t>浮点数的表示格式</a:t>
            </a:r>
            <a:endParaRPr lang="en-US" altLang="zh-CN" sz="2800" dirty="0"/>
          </a:p>
          <a:p>
            <a:pPr marL="720000" indent="342900" eaLnBrk="1" hangingPunct="1"/>
            <a:r>
              <a:rPr lang="zh-CN" altLang="en-US" sz="2800" dirty="0"/>
              <a:t>规格化浮点数</a:t>
            </a:r>
            <a:endParaRPr lang="en-US" altLang="zh-CN" sz="2800" dirty="0"/>
          </a:p>
          <a:p>
            <a:pPr marL="720000" indent="342900" eaLnBrk="1" hangingPunct="1"/>
            <a:r>
              <a:rPr lang="zh-CN" altLang="en-US" sz="2800" dirty="0"/>
              <a:t>浮点数的表示范围</a:t>
            </a:r>
            <a:endParaRPr lang="en-US" altLang="zh-CN" sz="2800" dirty="0"/>
          </a:p>
          <a:p>
            <a:pPr>
              <a:buNone/>
            </a:pPr>
            <a:r>
              <a:rPr lang="en-US" altLang="zh-CN" sz="2800" dirty="0"/>
              <a:t>    3.5.2 </a:t>
            </a:r>
            <a:r>
              <a:rPr lang="zh-CN" altLang="en-US" sz="2800" dirty="0"/>
              <a:t>浮点数的运算</a:t>
            </a:r>
            <a:endParaRPr lang="en-US" altLang="zh-CN" sz="2800" dirty="0"/>
          </a:p>
          <a:p>
            <a:pPr marL="720000" indent="342900"/>
            <a:r>
              <a:rPr lang="zh-CN" altLang="en-US" sz="2800" dirty="0"/>
              <a:t>浮点数的加减运算</a:t>
            </a:r>
            <a:endParaRPr lang="en-US" altLang="zh-CN" sz="2800" dirty="0"/>
          </a:p>
          <a:p>
            <a:pPr marL="720000" indent="342900"/>
            <a:r>
              <a:rPr lang="zh-CN" altLang="en-US" sz="2800" dirty="0"/>
              <a:t>浮点数的乘除运算</a:t>
            </a:r>
            <a:endParaRPr lang="en-US" altLang="zh-CN" sz="2800" dirty="0"/>
          </a:p>
          <a:p>
            <a:pPr marL="432000" indent="0" eaLnBrk="1" hangingPunct="1">
              <a:buNone/>
            </a:pPr>
            <a:endParaRPr lang="en-US" altLang="zh-CN" sz="2800" dirty="0"/>
          </a:p>
          <a:p>
            <a:pPr marL="432000" indent="0" eaLnBrk="1" hangingPunct="1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浮点数如何表示</a:t>
            </a:r>
            <a:r>
              <a:rPr lang="en-US" altLang="zh-CN" dirty="0">
                <a:latin typeface="Arial" panose="020B0604020202020204" pitchFamily="34" charset="0"/>
              </a:rPr>
              <a:t>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83162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400" dirty="0"/>
              <a:t>电子的质量   </a:t>
            </a:r>
            <a:r>
              <a:rPr lang="en-US" altLang="zh-CN" sz="3400" dirty="0"/>
              <a:t>9×10</a:t>
            </a:r>
            <a:r>
              <a:rPr lang="en-US" altLang="zh-CN" sz="3400" baseline="50000" dirty="0"/>
              <a:t>-28</a:t>
            </a:r>
            <a:r>
              <a:rPr lang="en-US" altLang="zh-CN" sz="3400" dirty="0"/>
              <a:t>g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400" dirty="0"/>
              <a:t>太阳的质量   </a:t>
            </a:r>
            <a:r>
              <a:rPr lang="en-US" altLang="zh-CN" sz="3400" dirty="0"/>
              <a:t>2×10</a:t>
            </a:r>
            <a:r>
              <a:rPr lang="en-US" altLang="zh-CN" sz="3400" baseline="50000" dirty="0"/>
              <a:t>33</a:t>
            </a:r>
            <a:r>
              <a:rPr lang="en-US" altLang="zh-CN" sz="3400" dirty="0"/>
              <a:t>g </a:t>
            </a:r>
            <a:r>
              <a:rPr lang="zh-CN" altLang="en-US" sz="3400" dirty="0"/>
              <a:t>＝ </a:t>
            </a:r>
            <a:r>
              <a:rPr lang="en-US" altLang="zh-CN" sz="3400" dirty="0"/>
              <a:t>0.2×10</a:t>
            </a:r>
            <a:r>
              <a:rPr lang="en-US" altLang="zh-CN" sz="3400" baseline="50000" dirty="0"/>
              <a:t>34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400" dirty="0"/>
              <a:t>科学记数法</a:t>
            </a:r>
            <a:endParaRPr lang="en-US" altLang="zh-CN" sz="3400" dirty="0"/>
          </a:p>
          <a:p>
            <a:pPr lvl="1" eaLnBrk="1" hangingPunct="1">
              <a:lnSpc>
                <a:spcPct val="150000"/>
              </a:lnSpc>
            </a:pPr>
            <a:r>
              <a:rPr lang="zh-CN" altLang="en-US" sz="3400" dirty="0"/>
              <a:t>让数据表示唯一，规格化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zh-CN" sz="3400" dirty="0"/>
              <a:t>N=10</a:t>
            </a:r>
            <a:r>
              <a:rPr lang="en-US" altLang="zh-CN" sz="3400" baseline="50000" dirty="0"/>
              <a:t>E</a:t>
            </a:r>
            <a:r>
              <a:rPr lang="en-US" altLang="zh-CN" sz="3400" dirty="0"/>
              <a:t>×M   </a:t>
            </a:r>
            <a:r>
              <a:rPr lang="en-US" altLang="zh-CN" sz="3400" dirty="0">
                <a:solidFill>
                  <a:srgbClr val="0000FF"/>
                </a:solidFill>
              </a:rPr>
              <a:t>1≤|M|</a:t>
            </a:r>
            <a:r>
              <a:rPr lang="zh-CN" altLang="en-US" sz="3400" dirty="0">
                <a:solidFill>
                  <a:srgbClr val="0000FF"/>
                </a:solidFill>
              </a:rPr>
              <a:t>＜</a:t>
            </a:r>
            <a:r>
              <a:rPr lang="en-US" altLang="zh-CN" sz="3400" dirty="0">
                <a:solidFill>
                  <a:srgbClr val="0000FF"/>
                </a:solidFill>
              </a:rPr>
              <a:t>10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zh-CN" sz="3400" dirty="0"/>
              <a:t>N=2</a:t>
            </a:r>
            <a:r>
              <a:rPr lang="en-US" altLang="zh-CN" sz="3400" baseline="30000" dirty="0"/>
              <a:t>E</a:t>
            </a:r>
            <a:r>
              <a:rPr lang="en-US" altLang="zh-CN" sz="3400" dirty="0"/>
              <a:t>×M     </a:t>
            </a:r>
            <a:r>
              <a:rPr lang="en-US" altLang="zh-CN" sz="3400" dirty="0">
                <a:solidFill>
                  <a:srgbClr val="0000FF"/>
                </a:solidFill>
              </a:rPr>
              <a:t>1≤|M|</a:t>
            </a:r>
            <a:r>
              <a:rPr lang="zh-CN" altLang="en-US" sz="3400" dirty="0">
                <a:solidFill>
                  <a:srgbClr val="0000FF"/>
                </a:solidFill>
              </a:rPr>
              <a:t>＜</a:t>
            </a:r>
            <a:r>
              <a:rPr lang="en-US" altLang="zh-CN" sz="3400" dirty="0">
                <a:solidFill>
                  <a:srgbClr val="0000FF"/>
                </a:solidFill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zh-CN" altLang="en-US" sz="3400" dirty="0"/>
              <a:t>科学记数法利用幂和尾数表示浮点数</a:t>
            </a:r>
            <a:endParaRPr lang="en-US" altLang="zh-CN" sz="3400" dirty="0"/>
          </a:p>
          <a:p>
            <a:pPr lvl="1">
              <a:lnSpc>
                <a:spcPct val="150000"/>
              </a:lnSpc>
            </a:pPr>
            <a:r>
              <a:rPr lang="zh-CN" altLang="en-US" sz="3400" dirty="0"/>
              <a:t>数据范围更大，精度更高</a:t>
            </a:r>
            <a:endParaRPr lang="en-US" altLang="zh-CN" sz="3400" dirty="0"/>
          </a:p>
          <a:p>
            <a:pPr lvl="1">
              <a:lnSpc>
                <a:spcPct val="150000"/>
              </a:lnSpc>
            </a:pPr>
            <a:r>
              <a:rPr lang="zh-CN" altLang="en-US" sz="3400" dirty="0"/>
              <a:t>数据表示唯一</a:t>
            </a:r>
            <a:endParaRPr lang="en-US" altLang="zh-CN" sz="3400" dirty="0"/>
          </a:p>
          <a:p>
            <a:pPr lvl="1"/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4714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 b="1" dirty="0"/>
              <a:t>3.5.1 </a:t>
            </a:r>
            <a:r>
              <a:rPr lang="zh-CN" altLang="en-US" b="1" dirty="0"/>
              <a:t>浮点数的表示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431800" y="1133474"/>
            <a:ext cx="8229600" cy="4671790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浮点数的表示格式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buFont typeface="Arial" charset="0"/>
              <a:buNone/>
            </a:pPr>
            <a:r>
              <a:rPr lang="zh-CN" altLang="en-US" sz="2800" dirty="0"/>
              <a:t>     浮点数可表示为</a:t>
            </a:r>
            <a:r>
              <a:rPr lang="en-US" altLang="zh-CN" sz="2800" dirty="0"/>
              <a:t>      </a:t>
            </a:r>
            <a:r>
              <a:rPr lang="en-US" altLang="zh-CN" b="1" dirty="0"/>
              <a:t>N</a:t>
            </a:r>
            <a:r>
              <a:rPr lang="zh-CN" altLang="en-US" b="1" dirty="0"/>
              <a:t>＝</a:t>
            </a:r>
            <a:r>
              <a:rPr lang="en-US" altLang="zh-CN" b="1" dirty="0"/>
              <a:t>M×R</a:t>
            </a:r>
            <a:r>
              <a:rPr lang="en-US" altLang="zh-CN" b="1" baseline="30000" dirty="0"/>
              <a:t>E</a:t>
            </a:r>
            <a:endParaRPr lang="en-US" altLang="zh-CN" b="1" dirty="0"/>
          </a:p>
          <a:p>
            <a:pPr marL="360000" indent="0" eaLnBrk="1" hangingPunct="1"/>
            <a:r>
              <a:rPr lang="en-US" altLang="zh-CN" sz="2800" dirty="0"/>
              <a:t>     </a:t>
            </a:r>
            <a:r>
              <a:rPr lang="en-US" altLang="zh-CN" dirty="0"/>
              <a:t>M</a:t>
            </a:r>
            <a:r>
              <a:rPr lang="zh-CN" altLang="en-US" dirty="0"/>
              <a:t>为浮点数的尾数，是</a:t>
            </a:r>
            <a:r>
              <a:rPr lang="zh-CN" altLang="en-US" b="1" dirty="0">
                <a:solidFill>
                  <a:srgbClr val="0033CC"/>
                </a:solidFill>
              </a:rPr>
              <a:t>绝对值小于</a:t>
            </a:r>
            <a:r>
              <a:rPr lang="en-US" altLang="zh-CN" b="1" dirty="0">
                <a:solidFill>
                  <a:srgbClr val="0033CC"/>
                </a:solidFill>
              </a:rPr>
              <a:t>1</a:t>
            </a:r>
            <a:r>
              <a:rPr lang="zh-CN" altLang="en-US" dirty="0"/>
              <a:t>的</a:t>
            </a:r>
            <a:r>
              <a:rPr lang="zh-CN" altLang="en-US" b="1" dirty="0">
                <a:solidFill>
                  <a:srgbClr val="FF0000"/>
                </a:solidFill>
              </a:rPr>
              <a:t>规格化</a:t>
            </a:r>
            <a:r>
              <a:rPr lang="zh-CN" altLang="en-US" dirty="0"/>
              <a:t>二进制小数，用</a:t>
            </a:r>
            <a:r>
              <a:rPr lang="zh-CN" altLang="en-US" b="1" dirty="0">
                <a:solidFill>
                  <a:srgbClr val="0033CC"/>
                </a:solidFill>
              </a:rPr>
              <a:t>原码或补码</a:t>
            </a:r>
            <a:r>
              <a:rPr lang="zh-CN" altLang="en-US" dirty="0"/>
              <a:t>形式表示。</a:t>
            </a:r>
            <a:endParaRPr lang="en-US" altLang="zh-CN" dirty="0"/>
          </a:p>
          <a:p>
            <a:pPr marL="360000" indent="0" eaLnBrk="1" hangingPunct="1"/>
            <a:r>
              <a:rPr lang="en-US" altLang="zh-CN" dirty="0"/>
              <a:t>    E</a:t>
            </a:r>
            <a:r>
              <a:rPr lang="zh-CN" altLang="en-US" dirty="0"/>
              <a:t>为浮点数的阶码，用</a:t>
            </a:r>
            <a:r>
              <a:rPr lang="zh-CN" altLang="en-US" b="1" dirty="0">
                <a:solidFill>
                  <a:srgbClr val="0033CC"/>
                </a:solidFill>
              </a:rPr>
              <a:t>移码或补码</a:t>
            </a:r>
            <a:r>
              <a:rPr lang="zh-CN" altLang="en-US" dirty="0"/>
              <a:t>表示的整数。</a:t>
            </a:r>
            <a:endParaRPr lang="en-US" altLang="zh-CN" dirty="0"/>
          </a:p>
          <a:p>
            <a:pPr marL="360000" indent="0" eaLnBrk="1" hangingPunct="1"/>
            <a:r>
              <a:rPr lang="en-US" altLang="zh-CN" dirty="0"/>
              <a:t>    R</a:t>
            </a:r>
            <a:r>
              <a:rPr lang="zh-CN" altLang="en-US" dirty="0"/>
              <a:t>为阶码的底（隐含），通常</a:t>
            </a:r>
            <a:r>
              <a:rPr lang="en-US" altLang="zh-CN" dirty="0"/>
              <a:t>R=2</a:t>
            </a:r>
            <a:r>
              <a:rPr lang="zh-CN" altLang="en-US" dirty="0"/>
              <a:t>。</a:t>
            </a:r>
            <a:endParaRPr lang="en-US" altLang="zh-CN" dirty="0"/>
          </a:p>
          <a:p>
            <a:pPr eaLnBrk="1" hangingPunct="1">
              <a:buFont typeface="Arial" charset="0"/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6135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3">
            <a:extLst>
              <a:ext uri="{FF2B5EF4-FFF2-40B4-BE49-F238E27FC236}">
                <a16:creationId xmlns:a16="http://schemas.microsoft.com/office/drawing/2014/main" id="{677A4E07-C70A-44B4-921A-4E56F4D594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0505" y="215753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altLang="en-US" sz="4000" b="1" dirty="0">
                <a:solidFill>
                  <a:srgbClr val="C00000"/>
                </a:solidFill>
              </a:rPr>
              <a:t>浮点数的表示格式</a:t>
            </a: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4776D8B2-6B68-4AF8-8458-16908E664C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147050" cy="5381625"/>
          </a:xfrm>
        </p:spPr>
        <p:txBody>
          <a:bodyPr/>
          <a:lstStyle/>
          <a:p>
            <a:pPr marL="669925" indent="-669925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dirty="0"/>
              <a:t> </a:t>
            </a:r>
            <a:endParaRPr lang="zh-CN" altLang="en-US" dirty="0"/>
          </a:p>
          <a:p>
            <a:pPr marL="0" indent="0">
              <a:lnSpc>
                <a:spcPct val="90000"/>
              </a:lnSpc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）字长分成阶码和尾数两部分。</a:t>
            </a:r>
            <a:endParaRPr lang="en-US" altLang="zh-CN" dirty="0"/>
          </a:p>
          <a:p>
            <a:pPr marL="0" indent="0">
              <a:lnSpc>
                <a:spcPct val="90000"/>
              </a:lnSpc>
              <a:buNone/>
            </a:pPr>
            <a:endParaRPr lang="zh-CN" altLang="en-US" b="1" dirty="0">
              <a:latin typeface="宋体" panose="02010600030101010101" pitchFamily="2" charset="-122"/>
            </a:endParaRPr>
          </a:p>
          <a:p>
            <a:pPr marL="669925" indent="-669925">
              <a:lnSpc>
                <a:spcPct val="80000"/>
              </a:lnSpc>
              <a:buFont typeface="Monotype Sorts" pitchFamily="2" charset="2"/>
              <a:buNone/>
            </a:pPr>
            <a:r>
              <a:rPr lang="zh-CN" altLang="en-US" b="1" dirty="0">
                <a:latin typeface="宋体" panose="02010600030101010101" pitchFamily="2" charset="-122"/>
              </a:rPr>
              <a:t>  ①  </a:t>
            </a:r>
            <a:r>
              <a:rPr lang="en-US" altLang="zh-CN" dirty="0">
                <a:latin typeface="宋体" panose="02010600030101010101" pitchFamily="2" charset="-122"/>
              </a:rPr>
              <a:t>J    E</a:t>
            </a:r>
            <a:r>
              <a:rPr lang="en-US" altLang="zh-CN" sz="2000" dirty="0">
                <a:latin typeface="宋体" panose="02010600030101010101" pitchFamily="2" charset="-122"/>
              </a:rPr>
              <a:t>m-2</a:t>
            </a:r>
            <a:r>
              <a:rPr lang="en-US" altLang="zh-CN" sz="2000" dirty="0">
                <a:latin typeface="Times New Roman" panose="02020603050405020304" pitchFamily="18" charset="0"/>
              </a:rPr>
              <a:t>……</a:t>
            </a:r>
            <a:r>
              <a:rPr lang="en-US" altLang="zh-CN" sz="2000" dirty="0">
                <a:latin typeface="宋体" panose="02010600030101010101" pitchFamily="2" charset="-122"/>
              </a:rPr>
              <a:t>.</a:t>
            </a:r>
            <a:r>
              <a:rPr lang="en-US" altLang="zh-CN" dirty="0">
                <a:latin typeface="宋体" panose="02010600030101010101" pitchFamily="2" charset="-122"/>
              </a:rPr>
              <a:t>E</a:t>
            </a:r>
            <a:r>
              <a:rPr lang="en-US" altLang="zh-CN" sz="2000" dirty="0">
                <a:latin typeface="宋体" panose="02010600030101010101" pitchFamily="2" charset="-122"/>
              </a:rPr>
              <a:t>0    </a:t>
            </a:r>
            <a:r>
              <a:rPr lang="en-US" altLang="zh-CN" dirty="0">
                <a:latin typeface="宋体" panose="02010600030101010101" pitchFamily="2" charset="-122"/>
              </a:rPr>
              <a:t>S  </a:t>
            </a:r>
            <a:r>
              <a:rPr lang="en-US" altLang="zh-CN" dirty="0">
                <a:solidFill>
                  <a:srgbClr val="FF3300"/>
                </a:solidFill>
                <a:latin typeface="宋体" panose="02010600030101010101" pitchFamily="2" charset="-122"/>
              </a:rPr>
              <a:t> </a:t>
            </a:r>
            <a:r>
              <a:rPr lang="en-US" altLang="zh-CN" dirty="0">
                <a:latin typeface="宋体" panose="02010600030101010101" pitchFamily="2" charset="-122"/>
              </a:rPr>
              <a:t>D</a:t>
            </a:r>
            <a:r>
              <a:rPr lang="en-US" altLang="zh-CN" sz="2000" dirty="0">
                <a:latin typeface="宋体" panose="02010600030101010101" pitchFamily="2" charset="-122"/>
              </a:rPr>
              <a:t>-1</a:t>
            </a:r>
            <a:r>
              <a:rPr lang="en-US" altLang="zh-CN" sz="2000" dirty="0">
                <a:latin typeface="Times New Roman" panose="02020603050405020304" pitchFamily="18" charset="0"/>
              </a:rPr>
              <a:t>……</a:t>
            </a:r>
            <a:r>
              <a:rPr lang="en-US" altLang="zh-CN" dirty="0">
                <a:latin typeface="宋体" panose="02010600030101010101" pitchFamily="2" charset="-122"/>
              </a:rPr>
              <a:t>D</a:t>
            </a:r>
            <a:r>
              <a:rPr lang="en-US" altLang="zh-CN" sz="2000" dirty="0">
                <a:latin typeface="宋体" panose="02010600030101010101" pitchFamily="2" charset="-122"/>
              </a:rPr>
              <a:t>-(n-1)</a:t>
            </a:r>
          </a:p>
          <a:p>
            <a:pPr marL="669925" indent="-669925"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     </a:t>
            </a:r>
            <a:r>
              <a:rPr lang="zh-CN" altLang="en-US" sz="2400" dirty="0">
                <a:latin typeface="宋体" panose="02010600030101010101" pitchFamily="2" charset="-122"/>
              </a:rPr>
              <a:t>阶符     阶码值     数符 </a:t>
            </a:r>
            <a:r>
              <a:rPr lang="en-US" altLang="zh-CN" sz="2400" b="1" dirty="0">
                <a:solidFill>
                  <a:srgbClr val="FF3300"/>
                </a:solidFill>
                <a:latin typeface="宋体" panose="02010600030101010101" pitchFamily="2" charset="-122"/>
              </a:rPr>
              <a:t>.</a:t>
            </a:r>
            <a:r>
              <a:rPr lang="en-US" altLang="zh-CN" sz="2400" dirty="0">
                <a:latin typeface="宋体" panose="02010600030101010101" pitchFamily="2" charset="-122"/>
              </a:rPr>
              <a:t> </a:t>
            </a:r>
            <a:r>
              <a:rPr lang="zh-CN" altLang="en-US" sz="2400" dirty="0">
                <a:latin typeface="宋体" panose="02010600030101010101" pitchFamily="2" charset="-122"/>
              </a:rPr>
              <a:t>尾数值</a:t>
            </a:r>
          </a:p>
          <a:p>
            <a:pPr marL="669925" indent="-669925">
              <a:lnSpc>
                <a:spcPct val="60000"/>
              </a:lnSpc>
              <a:buFont typeface="Monotype Sorts" pitchFamily="2" charset="2"/>
              <a:buNone/>
            </a:pPr>
            <a:r>
              <a:rPr lang="zh-CN" altLang="en-US" b="1" dirty="0">
                <a:latin typeface="宋体" panose="02010600030101010101" pitchFamily="2" charset="-122"/>
              </a:rPr>
              <a:t>    </a:t>
            </a:r>
          </a:p>
          <a:p>
            <a:pPr marL="669925" indent="-669925">
              <a:lnSpc>
                <a:spcPct val="40000"/>
              </a:lnSpc>
              <a:buFont typeface="Monotype Sorts" pitchFamily="2" charset="2"/>
              <a:buNone/>
            </a:pPr>
            <a:r>
              <a:rPr lang="zh-CN" altLang="en-US" b="1" dirty="0">
                <a:latin typeface="宋体" panose="02010600030101010101" pitchFamily="2" charset="-122"/>
              </a:rPr>
              <a:t>  </a:t>
            </a:r>
          </a:p>
          <a:p>
            <a:pPr marL="669925" indent="-669925">
              <a:lnSpc>
                <a:spcPct val="40000"/>
              </a:lnSpc>
              <a:buFont typeface="Monotype Sorts" pitchFamily="2" charset="2"/>
              <a:buNone/>
            </a:pPr>
            <a:r>
              <a:rPr lang="zh-CN" altLang="en-US" b="1" dirty="0">
                <a:latin typeface="宋体" panose="02010600030101010101" pitchFamily="2" charset="-122"/>
              </a:rPr>
              <a:t>  ② </a:t>
            </a:r>
            <a:r>
              <a:rPr lang="en-US" altLang="zh-CN" b="1" dirty="0">
                <a:latin typeface="宋体" panose="02010600030101010101" pitchFamily="2" charset="-122"/>
              </a:rPr>
              <a:t>S   J   E</a:t>
            </a:r>
            <a:r>
              <a:rPr lang="en-US" altLang="zh-CN" sz="2000" b="1" dirty="0">
                <a:latin typeface="宋体" panose="02010600030101010101" pitchFamily="2" charset="-122"/>
              </a:rPr>
              <a:t>m-2 </a:t>
            </a:r>
            <a:r>
              <a:rPr lang="en-US" altLang="zh-CN" sz="2000" b="1" dirty="0">
                <a:latin typeface="Times New Roman" panose="02020603050405020304" pitchFamily="18" charset="0"/>
              </a:rPr>
              <a:t>……</a:t>
            </a:r>
            <a:r>
              <a:rPr lang="en-US" altLang="zh-CN" sz="2000" b="1" dirty="0">
                <a:latin typeface="宋体" panose="02010600030101010101" pitchFamily="2" charset="-122"/>
              </a:rPr>
              <a:t>.</a:t>
            </a:r>
            <a:r>
              <a:rPr lang="en-US" altLang="zh-CN" b="1" dirty="0">
                <a:latin typeface="宋体" panose="02010600030101010101" pitchFamily="2" charset="-122"/>
              </a:rPr>
              <a:t>E</a:t>
            </a:r>
            <a:r>
              <a:rPr lang="en-US" altLang="zh-CN" sz="2000" b="1" dirty="0">
                <a:latin typeface="宋体" panose="02010600030101010101" pitchFamily="2" charset="-122"/>
              </a:rPr>
              <a:t>0      </a:t>
            </a:r>
            <a:r>
              <a:rPr lang="en-US" altLang="zh-CN" b="1" dirty="0">
                <a:latin typeface="宋体" panose="02010600030101010101" pitchFamily="2" charset="-122"/>
              </a:rPr>
              <a:t>D</a:t>
            </a:r>
            <a:r>
              <a:rPr lang="en-US" altLang="zh-CN" sz="2000" b="1" dirty="0">
                <a:latin typeface="宋体" panose="02010600030101010101" pitchFamily="2" charset="-122"/>
              </a:rPr>
              <a:t>-1</a:t>
            </a:r>
            <a:r>
              <a:rPr lang="en-US" altLang="zh-CN" sz="2000" b="1" dirty="0">
                <a:latin typeface="Times New Roman" panose="02020603050405020304" pitchFamily="18" charset="0"/>
              </a:rPr>
              <a:t>……</a:t>
            </a:r>
            <a:r>
              <a:rPr lang="en-US" altLang="zh-CN" b="1" dirty="0">
                <a:latin typeface="宋体" panose="02010600030101010101" pitchFamily="2" charset="-122"/>
              </a:rPr>
              <a:t>D</a:t>
            </a:r>
            <a:r>
              <a:rPr lang="en-US" altLang="zh-CN" sz="2000" b="1" dirty="0">
                <a:latin typeface="宋体" panose="02010600030101010101" pitchFamily="2" charset="-122"/>
              </a:rPr>
              <a:t>-(n-1)</a:t>
            </a:r>
          </a:p>
          <a:p>
            <a:pPr marL="669925" indent="-669925">
              <a:lnSpc>
                <a:spcPct val="70000"/>
              </a:lnSpc>
              <a:buFont typeface="Monotype Sorts" pitchFamily="2" charset="2"/>
              <a:buNone/>
            </a:pPr>
            <a:r>
              <a:rPr lang="en-US" altLang="zh-CN" sz="2400" b="1" dirty="0">
                <a:latin typeface="宋体" panose="02010600030101010101" pitchFamily="2" charset="-122"/>
              </a:rPr>
              <a:t>     </a:t>
            </a:r>
          </a:p>
          <a:p>
            <a:pPr marL="669925" indent="-669925">
              <a:lnSpc>
                <a:spcPct val="70000"/>
              </a:lnSpc>
              <a:buFont typeface="Monotype Sorts" pitchFamily="2" charset="2"/>
              <a:buNone/>
            </a:pPr>
            <a:r>
              <a:rPr lang="en-US" altLang="zh-CN" sz="2400" dirty="0">
                <a:latin typeface="宋体" panose="02010600030101010101" pitchFamily="2" charset="-122"/>
              </a:rPr>
              <a:t>      </a:t>
            </a:r>
            <a:r>
              <a:rPr lang="zh-CN" altLang="en-US" sz="2400" dirty="0">
                <a:latin typeface="宋体" panose="02010600030101010101" pitchFamily="2" charset="-122"/>
              </a:rPr>
              <a:t>数符 阶符   阶码值      </a:t>
            </a:r>
            <a:r>
              <a:rPr lang="en-US" altLang="zh-CN" sz="2400" b="1" dirty="0">
                <a:solidFill>
                  <a:srgbClr val="FF3300"/>
                </a:solidFill>
                <a:latin typeface="宋体" panose="02010600030101010101" pitchFamily="2" charset="-122"/>
              </a:rPr>
              <a:t>.</a:t>
            </a:r>
            <a:r>
              <a:rPr lang="en-US" altLang="zh-CN" sz="2400" dirty="0">
                <a:latin typeface="宋体" panose="02010600030101010101" pitchFamily="2" charset="-122"/>
              </a:rPr>
              <a:t> </a:t>
            </a:r>
            <a:r>
              <a:rPr lang="zh-CN" altLang="en-US" sz="2400" dirty="0">
                <a:latin typeface="宋体" panose="02010600030101010101" pitchFamily="2" charset="-122"/>
              </a:rPr>
              <a:t>尾数值</a:t>
            </a:r>
          </a:p>
          <a:p>
            <a:pPr marL="669925" indent="-669925">
              <a:lnSpc>
                <a:spcPct val="150000"/>
              </a:lnSpc>
              <a:buFont typeface="Monotype Sorts" pitchFamily="2" charset="2"/>
              <a:buNone/>
            </a:pPr>
            <a:r>
              <a:rPr lang="zh-CN" altLang="en-US" sz="2400" dirty="0">
                <a:latin typeface="宋体" panose="02010600030101010101" pitchFamily="2" charset="-122"/>
              </a:rPr>
              <a:t>    通常，阶码为补码或移码表示的定点整数，尾数为补码或原码表示的定点小数。</a:t>
            </a:r>
          </a:p>
        </p:txBody>
      </p:sp>
      <p:sp>
        <p:nvSpPr>
          <p:cNvPr id="65541" name="Rectangle 5">
            <a:extLst>
              <a:ext uri="{FF2B5EF4-FFF2-40B4-BE49-F238E27FC236}">
                <a16:creationId xmlns:a16="http://schemas.microsoft.com/office/drawing/2014/main" id="{A09E63FF-21E9-4DE3-92FF-0C126AEE9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514600"/>
            <a:ext cx="65532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542" name="Rectangle 6">
            <a:extLst>
              <a:ext uri="{FF2B5EF4-FFF2-40B4-BE49-F238E27FC236}">
                <a16:creationId xmlns:a16="http://schemas.microsoft.com/office/drawing/2014/main" id="{E53A67A0-589F-412B-92B0-21548F1E1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514600"/>
            <a:ext cx="22860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543" name="Rectangle 7">
            <a:extLst>
              <a:ext uri="{FF2B5EF4-FFF2-40B4-BE49-F238E27FC236}">
                <a16:creationId xmlns:a16="http://schemas.microsoft.com/office/drawing/2014/main" id="{E10A971A-D6D8-4B46-BDF5-D57D7CF0D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514600"/>
            <a:ext cx="2590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544" name="Rectangle 8">
            <a:extLst>
              <a:ext uri="{FF2B5EF4-FFF2-40B4-BE49-F238E27FC236}">
                <a16:creationId xmlns:a16="http://schemas.microsoft.com/office/drawing/2014/main" id="{1760A699-333F-4385-8FD5-869531C0B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038600"/>
            <a:ext cx="65532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545" name="Rectangle 9">
            <a:extLst>
              <a:ext uri="{FF2B5EF4-FFF2-40B4-BE49-F238E27FC236}">
                <a16:creationId xmlns:a16="http://schemas.microsoft.com/office/drawing/2014/main" id="{853D39C9-8E81-44AB-BB84-211254EF1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038600"/>
            <a:ext cx="30480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546" name="Rectangle 10">
            <a:extLst>
              <a:ext uri="{FF2B5EF4-FFF2-40B4-BE49-F238E27FC236}">
                <a16:creationId xmlns:a16="http://schemas.microsoft.com/office/drawing/2014/main" id="{12E96C95-C07A-4FAE-A813-B83FE20DB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038600"/>
            <a:ext cx="685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FBFBDC90-1083-4386-8DE0-72209C9167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2710"/>
            <a:ext cx="80772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zh-CN" altLang="en-US" b="1" dirty="0">
                <a:solidFill>
                  <a:srgbClr val="C00000"/>
                </a:solidFill>
              </a:rPr>
              <a:t>浮点数尾数的规格化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89BAC35A-9043-4DBF-A240-79D9740359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435280" cy="520858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zh-CN" altLang="en-US" sz="3200" dirty="0"/>
              <a:t>字长固定的情况下提高表示精度的措施：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zh-CN" altLang="en-US" sz="3200" dirty="0"/>
              <a:t> </a:t>
            </a:r>
            <a:r>
              <a:rPr lang="en-US" altLang="zh-CN" dirty="0"/>
              <a:t>1</a:t>
            </a:r>
            <a:r>
              <a:rPr lang="en-US" altLang="zh-CN" b="1" dirty="0">
                <a:latin typeface="宋体" panose="02010600030101010101" pitchFamily="2" charset="-122"/>
              </a:rPr>
              <a:t> </a:t>
            </a:r>
            <a:r>
              <a:rPr lang="zh-CN" altLang="en-US" dirty="0"/>
              <a:t>增加尾数位数（但数值范围减小）。</a:t>
            </a:r>
          </a:p>
          <a:p>
            <a:pPr>
              <a:buFont typeface="Monotype Sorts" pitchFamily="2" charset="2"/>
              <a:buNone/>
            </a:pPr>
            <a:r>
              <a:rPr lang="zh-CN" altLang="en-US" dirty="0"/>
              <a:t> </a:t>
            </a:r>
            <a:r>
              <a:rPr lang="en-US" altLang="zh-CN" dirty="0"/>
              <a:t>2</a:t>
            </a:r>
            <a:r>
              <a:rPr lang="en-US" altLang="zh-CN" b="1" dirty="0">
                <a:latin typeface="宋体" panose="02010600030101010101" pitchFamily="2" charset="-122"/>
              </a:rPr>
              <a:t> </a:t>
            </a:r>
            <a:r>
              <a:rPr lang="zh-CN" altLang="en-US" dirty="0">
                <a:latin typeface="宋体" panose="02010600030101010101" pitchFamily="2" charset="-122"/>
              </a:rPr>
              <a:t>采用浮点规格化形式。</a:t>
            </a:r>
            <a:endParaRPr lang="en-US" altLang="zh-CN" dirty="0">
              <a:latin typeface="宋体" panose="02010600030101010101" pitchFamily="2" charset="-122"/>
            </a:endParaRPr>
          </a:p>
          <a:p>
            <a:pPr>
              <a:buFont typeface="Monotype Sorts" pitchFamily="2" charset="2"/>
              <a:buNone/>
            </a:pPr>
            <a:r>
              <a:rPr lang="zh-CN" altLang="en-US" b="1" dirty="0"/>
              <a:t>规格化浮点数尾数</a:t>
            </a:r>
            <a:r>
              <a:rPr lang="en-US" altLang="zh-CN" b="1" dirty="0"/>
              <a:t>M</a:t>
            </a:r>
            <a:r>
              <a:rPr lang="zh-CN" altLang="en-US" b="1" dirty="0"/>
              <a:t>的绝对值应满足</a:t>
            </a:r>
            <a:endParaRPr lang="en-US" altLang="zh-CN" b="1" dirty="0"/>
          </a:p>
          <a:p>
            <a:pPr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          </a:t>
            </a:r>
            <a:r>
              <a:rPr lang="en-US" altLang="zh-CN" dirty="0"/>
              <a:t>    </a:t>
            </a:r>
            <a:r>
              <a:rPr lang="en-US" altLang="zh-CN" dirty="0">
                <a:latin typeface="Times New Roman" panose="02020603050405020304" pitchFamily="18" charset="0"/>
              </a:rPr>
              <a:t>½</a:t>
            </a:r>
            <a:r>
              <a:rPr lang="en-US" altLang="zh-CN" dirty="0"/>
              <a:t>&lt;=|</a:t>
            </a:r>
            <a:r>
              <a:rPr lang="en-US" altLang="zh-CN"/>
              <a:t>M|&lt;=1</a:t>
            </a:r>
            <a:endParaRPr lang="en-US" altLang="zh-CN" dirty="0"/>
          </a:p>
          <a:p>
            <a:pPr>
              <a:buFont typeface="Monotype Sorts" pitchFamily="2" charset="2"/>
              <a:buNone/>
            </a:pPr>
            <a:endParaRPr lang="zh-CN" altLang="en-US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strips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5A3FF732-EC4B-42FE-87B0-B6E75CD9CF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-252413" y="692696"/>
            <a:ext cx="9072885" cy="4465092"/>
          </a:xfrm>
        </p:spPr>
        <p:txBody>
          <a:bodyPr/>
          <a:lstStyle/>
          <a:p>
            <a:pPr lvl="1">
              <a:lnSpc>
                <a:spcPct val="170000"/>
              </a:lnSpc>
              <a:buClr>
                <a:srgbClr val="000099"/>
              </a:buClr>
              <a:buFont typeface="Wingdings" panose="05000000000000000000" pitchFamily="2" charset="2"/>
              <a:buChar char="Ø"/>
            </a:pPr>
            <a:r>
              <a:rPr lang="zh-CN" altLang="en-US" dirty="0"/>
              <a:t>尾数</a:t>
            </a:r>
            <a:r>
              <a:rPr lang="zh-CN" altLang="en-US" b="1" dirty="0">
                <a:solidFill>
                  <a:srgbClr val="0000CC"/>
                </a:solidFill>
              </a:rPr>
              <a:t>原码规格化</a:t>
            </a:r>
            <a:r>
              <a:rPr lang="zh-CN" altLang="en-US" dirty="0"/>
              <a:t>后</a:t>
            </a:r>
            <a:r>
              <a:rPr lang="en-US" altLang="zh-CN" dirty="0"/>
              <a:t>,</a:t>
            </a:r>
            <a:r>
              <a:rPr lang="zh-CN" altLang="en-US" b="1" dirty="0">
                <a:solidFill>
                  <a:srgbClr val="0000CC"/>
                </a:solidFill>
              </a:rPr>
              <a:t>小数点后的第一位数一定要为</a:t>
            </a:r>
            <a:r>
              <a:rPr lang="en-US" altLang="zh-CN" b="1" dirty="0">
                <a:solidFill>
                  <a:srgbClr val="0000CC"/>
                </a:solidFill>
              </a:rPr>
              <a:t>1</a:t>
            </a:r>
            <a:r>
              <a:rPr lang="zh-CN" altLang="en-US" dirty="0"/>
              <a:t>。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dirty="0"/>
              <a:t>正数的尾数应为</a:t>
            </a:r>
            <a:r>
              <a:rPr lang="en-US" altLang="zh-CN" dirty="0"/>
              <a:t>0.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en-US" altLang="zh-CN" dirty="0"/>
              <a:t>x</a:t>
            </a:r>
            <a:r>
              <a:rPr lang="en-US" altLang="zh-CN" dirty="0">
                <a:latin typeface="Times New Roman" panose="02020603050405020304" pitchFamily="18" charset="0"/>
              </a:rPr>
              <a:t>…</a:t>
            </a:r>
            <a:r>
              <a:rPr lang="en-US" altLang="zh-CN" dirty="0"/>
              <a:t>.x      </a:t>
            </a:r>
            <a:r>
              <a:rPr lang="en-US" altLang="zh-CN" dirty="0">
                <a:latin typeface="Times New Roman" panose="02020603050405020304" pitchFamily="18" charset="0"/>
              </a:rPr>
              <a:t>½</a:t>
            </a:r>
            <a:r>
              <a:rPr lang="en-US" altLang="zh-CN" dirty="0"/>
              <a:t>&lt;=M&lt;1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dirty="0"/>
              <a:t>负数的尾数应为</a:t>
            </a:r>
            <a:r>
              <a:rPr lang="en-US" altLang="zh-CN" dirty="0"/>
              <a:t>1.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en-US" altLang="zh-CN" dirty="0"/>
              <a:t>x</a:t>
            </a:r>
            <a:r>
              <a:rPr lang="en-US" altLang="zh-CN" dirty="0">
                <a:latin typeface="Times New Roman" panose="02020603050405020304" pitchFamily="18" charset="0"/>
              </a:rPr>
              <a:t>…</a:t>
            </a:r>
            <a:r>
              <a:rPr lang="en-US" altLang="zh-CN" dirty="0"/>
              <a:t>.x      -1&lt;M&lt;=-</a:t>
            </a:r>
            <a:r>
              <a:rPr lang="en-US" altLang="zh-CN" dirty="0">
                <a:latin typeface="Times New Roman" panose="02020603050405020304" pitchFamily="18" charset="0"/>
              </a:rPr>
              <a:t>½</a:t>
            </a:r>
            <a:endParaRPr lang="en-US" altLang="zh-CN" dirty="0"/>
          </a:p>
          <a:p>
            <a:pPr lvl="1">
              <a:lnSpc>
                <a:spcPct val="170000"/>
              </a:lnSpc>
              <a:buClr>
                <a:srgbClr val="000099"/>
              </a:buClr>
              <a:buFont typeface="Wingdings" panose="05000000000000000000" pitchFamily="2" charset="2"/>
              <a:buChar char="Ø"/>
            </a:pPr>
            <a:r>
              <a:rPr lang="zh-CN" altLang="en-US" dirty="0"/>
              <a:t>尾数</a:t>
            </a:r>
            <a:r>
              <a:rPr lang="zh-CN" altLang="en-US" b="1" dirty="0">
                <a:solidFill>
                  <a:srgbClr val="0033CC"/>
                </a:solidFill>
              </a:rPr>
              <a:t>补码规格化</a:t>
            </a:r>
            <a:r>
              <a:rPr lang="zh-CN" altLang="en-US" dirty="0"/>
              <a:t>后，</a:t>
            </a:r>
            <a:r>
              <a:rPr lang="zh-CN" altLang="en-US" b="1" dirty="0">
                <a:solidFill>
                  <a:srgbClr val="0033CC"/>
                </a:solidFill>
              </a:rPr>
              <a:t>小数最高位与数符符号位相反</a:t>
            </a:r>
            <a:r>
              <a:rPr lang="zh-CN" altLang="en-US" dirty="0">
                <a:solidFill>
                  <a:srgbClr val="0000CC"/>
                </a:solidFill>
              </a:rPr>
              <a:t>。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dirty="0"/>
              <a:t>正数的尾数应为</a:t>
            </a:r>
            <a:r>
              <a:rPr lang="en-US" altLang="zh-CN" dirty="0"/>
              <a:t>0.1x</a:t>
            </a:r>
            <a:r>
              <a:rPr lang="en-US" altLang="zh-CN" dirty="0">
                <a:latin typeface="Times New Roman" panose="02020603050405020304" pitchFamily="18" charset="0"/>
              </a:rPr>
              <a:t>…</a:t>
            </a:r>
            <a:r>
              <a:rPr lang="en-US" altLang="zh-CN" dirty="0"/>
              <a:t>.x </a:t>
            </a:r>
            <a:r>
              <a:rPr lang="zh-CN" altLang="en-US" dirty="0"/>
              <a:t>     </a:t>
            </a:r>
            <a:r>
              <a:rPr lang="en-US" altLang="zh-CN" dirty="0"/>
              <a:t>1/2</a:t>
            </a:r>
            <a:r>
              <a:rPr lang="en-US" altLang="zh-CN" dirty="0">
                <a:ea typeface="MingLiU" panose="02020509000000000000" pitchFamily="49" charset="-120"/>
              </a:rPr>
              <a:t>≦M</a:t>
            </a:r>
            <a:r>
              <a:rPr lang="en-US" altLang="zh-CN" dirty="0"/>
              <a:t>&lt;1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dirty="0"/>
              <a:t>负数的尾数应为</a:t>
            </a:r>
            <a:r>
              <a:rPr lang="en-US" altLang="zh-CN" dirty="0"/>
              <a:t>1.</a:t>
            </a:r>
            <a:r>
              <a:rPr lang="en-US" altLang="zh-CN" dirty="0">
                <a:solidFill>
                  <a:srgbClr val="FF0000"/>
                </a:solidFill>
              </a:rPr>
              <a:t>0</a:t>
            </a:r>
            <a:r>
              <a:rPr lang="en-US" altLang="zh-CN" dirty="0"/>
              <a:t>x</a:t>
            </a:r>
            <a:r>
              <a:rPr lang="en-US" altLang="zh-CN" dirty="0">
                <a:latin typeface="Times New Roman" panose="02020603050405020304" pitchFamily="18" charset="0"/>
              </a:rPr>
              <a:t>…</a:t>
            </a:r>
            <a:r>
              <a:rPr lang="en-US" altLang="zh-CN" dirty="0"/>
              <a:t>.x</a:t>
            </a:r>
            <a:r>
              <a:rPr lang="zh-CN" altLang="en-US" dirty="0"/>
              <a:t>     </a:t>
            </a:r>
            <a:r>
              <a:rPr lang="en-US" altLang="zh-CN" dirty="0"/>
              <a:t>-1/2 </a:t>
            </a:r>
            <a:r>
              <a:rPr lang="en-US" altLang="zh-CN" b="1" dirty="0">
                <a:solidFill>
                  <a:srgbClr val="FF0000"/>
                </a:solidFill>
              </a:rPr>
              <a:t>&gt;</a:t>
            </a:r>
            <a:r>
              <a:rPr lang="en-US" altLang="zh-CN" dirty="0"/>
              <a:t>M≥ -1</a:t>
            </a:r>
          </a:p>
        </p:txBody>
      </p:sp>
      <p:sp>
        <p:nvSpPr>
          <p:cNvPr id="67587" name="文本框 1">
            <a:extLst>
              <a:ext uri="{FF2B5EF4-FFF2-40B4-BE49-F238E27FC236}">
                <a16:creationId xmlns:a16="http://schemas.microsoft.com/office/drawing/2014/main" id="{272437CF-ACFD-44C2-A24C-2E5004D98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136" y="4077072"/>
            <a:ext cx="79928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为什么尾数为负数，用补码表示时，规格化数取不到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-1/2?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3EB89-5FC0-4BC5-BEAA-20C6ACBD5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976" y="4784242"/>
            <a:ext cx="8528048" cy="136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zh-CN" altLang="en-US" sz="2800" dirty="0">
                <a:latin typeface="+mn-lt"/>
                <a:ea typeface="+mn-ea"/>
              </a:rPr>
              <a:t>   理论上，</a:t>
            </a:r>
            <a:r>
              <a:rPr lang="en-US" altLang="zh-CN" sz="2800" dirty="0">
                <a:latin typeface="+mn-lt"/>
                <a:ea typeface="+mn-ea"/>
              </a:rPr>
              <a:t>M</a:t>
            </a:r>
            <a:r>
              <a:rPr lang="zh-CN" altLang="en-US" sz="2800" dirty="0">
                <a:latin typeface="+mn-lt"/>
                <a:ea typeface="+mn-ea"/>
              </a:rPr>
              <a:t>可等于</a:t>
            </a:r>
            <a:r>
              <a:rPr lang="en-US" altLang="zh-CN" sz="2800" dirty="0">
                <a:latin typeface="+mn-lt"/>
                <a:ea typeface="+mn-ea"/>
              </a:rPr>
              <a:t>-1/2</a:t>
            </a:r>
            <a:r>
              <a:rPr lang="zh-CN" altLang="en-US" sz="2800" dirty="0">
                <a:latin typeface="+mn-lt"/>
                <a:ea typeface="+mn-ea"/>
              </a:rPr>
              <a:t>，但因［</a:t>
            </a:r>
            <a:r>
              <a:rPr lang="en-US" altLang="zh-CN" sz="2800" dirty="0">
                <a:latin typeface="+mn-lt"/>
                <a:ea typeface="+mn-ea"/>
              </a:rPr>
              <a:t>-1/2</a:t>
            </a:r>
            <a:r>
              <a:rPr lang="zh-CN" altLang="en-US" sz="2800" dirty="0">
                <a:latin typeface="+mn-lt"/>
                <a:ea typeface="+mn-ea"/>
              </a:rPr>
              <a:t>］</a:t>
            </a:r>
            <a:r>
              <a:rPr lang="zh-CN" altLang="en-US" sz="2800" baseline="-12000" dirty="0">
                <a:latin typeface="+mn-lt"/>
                <a:ea typeface="+mn-ea"/>
              </a:rPr>
              <a:t>补</a:t>
            </a:r>
            <a:r>
              <a:rPr lang="zh-CN" altLang="en-US" sz="2800" dirty="0">
                <a:latin typeface="+mn-lt"/>
                <a:ea typeface="+mn-ea"/>
              </a:rPr>
              <a:t>＝</a:t>
            </a:r>
            <a:r>
              <a:rPr lang="en-US" altLang="zh-CN" sz="2800" dirty="0">
                <a:latin typeface="+mn-lt"/>
                <a:ea typeface="+mn-ea"/>
              </a:rPr>
              <a:t>11</a:t>
            </a:r>
            <a:r>
              <a:rPr lang="zh-CN" altLang="en-US" sz="2800" dirty="0">
                <a:latin typeface="+mn-lt"/>
                <a:ea typeface="+mn-ea"/>
              </a:rPr>
              <a:t>．</a:t>
            </a:r>
            <a:r>
              <a:rPr lang="en-US" altLang="zh-CN" sz="2800" dirty="0">
                <a:latin typeface="+mn-lt"/>
                <a:ea typeface="+mn-ea"/>
              </a:rPr>
              <a:t>10</a:t>
            </a:r>
            <a:r>
              <a:rPr lang="en-US" altLang="zh-CN" sz="2800" dirty="0">
                <a:ea typeface="+mn-ea"/>
              </a:rPr>
              <a:t>…</a:t>
            </a:r>
            <a:r>
              <a:rPr lang="en-US" altLang="zh-CN" sz="2800" dirty="0">
                <a:latin typeface="+mn-lt"/>
                <a:ea typeface="+mn-ea"/>
              </a:rPr>
              <a:t>0</a:t>
            </a:r>
            <a:r>
              <a:rPr lang="zh-CN" altLang="en-US" sz="2800" dirty="0">
                <a:latin typeface="+mn-lt"/>
                <a:ea typeface="+mn-ea"/>
              </a:rPr>
              <a:t>，</a:t>
            </a:r>
            <a:r>
              <a:rPr lang="zh-CN" altLang="en-US" sz="2800" b="1" dirty="0"/>
              <a:t> ［</a:t>
            </a:r>
            <a:r>
              <a:rPr lang="en-US" altLang="zh-CN" sz="2800" b="1" dirty="0"/>
              <a:t>-1</a:t>
            </a:r>
            <a:r>
              <a:rPr lang="zh-CN" altLang="en-US" sz="2800" b="1" dirty="0"/>
              <a:t>］</a:t>
            </a:r>
            <a:r>
              <a:rPr lang="zh-CN" altLang="en-US" sz="2800" b="1" baseline="-12000" dirty="0"/>
              <a:t>补</a:t>
            </a:r>
            <a:r>
              <a:rPr lang="zh-CN" altLang="en-US" sz="2800" dirty="0"/>
              <a:t>＝</a:t>
            </a:r>
            <a:r>
              <a:rPr lang="en-US" altLang="zh-CN" sz="2800" dirty="0"/>
              <a:t>11</a:t>
            </a:r>
            <a:r>
              <a:rPr lang="zh-CN" altLang="en-US" sz="2800" dirty="0"/>
              <a:t>．</a:t>
            </a:r>
            <a:r>
              <a:rPr lang="en-US" altLang="zh-CN" sz="2800" dirty="0"/>
              <a:t>00…0</a:t>
            </a:r>
            <a:r>
              <a:rPr lang="zh-CN" altLang="en-US" sz="2800" dirty="0"/>
              <a:t>。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为便于判断是否规格化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+mn-ea"/>
              </a:rPr>
              <a:t>，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不将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-1/2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列入规格化数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+mn-ea"/>
              </a:rPr>
              <a:t>，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而将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-1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列入规格化数</a:t>
            </a:r>
            <a:r>
              <a:rPr lang="zh-CN" altLang="en-US" sz="2800" b="1" dirty="0">
                <a:solidFill>
                  <a:srgbClr val="FF0066"/>
                </a:solidFill>
              </a:rPr>
              <a:t>。</a:t>
            </a:r>
            <a:endParaRPr lang="zh-CN" altLang="en-US" sz="2800" dirty="0">
              <a:latin typeface="+mn-lt"/>
              <a:ea typeface="+mn-ea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17004E-B84D-4937-A6FE-D5DF5B0B7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08720"/>
            <a:ext cx="8642350" cy="389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8288" eaLnBrk="1" hangingPunct="1">
              <a:buFont typeface="Arial" charset="0"/>
              <a:buChar char="•"/>
            </a:pPr>
            <a:r>
              <a:rPr lang="zh-CN" altLang="en-US" sz="2800" b="1" dirty="0"/>
              <a:t> </a:t>
            </a:r>
            <a:r>
              <a:rPr lang="zh-CN" altLang="en-US" sz="3200" b="1" dirty="0"/>
              <a:t>补码规格化的两种情况：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2800" dirty="0"/>
              <a:t>1</a:t>
            </a:r>
            <a:r>
              <a:rPr lang="zh-CN" altLang="en-US" sz="2800" dirty="0"/>
              <a:t>）</a:t>
            </a:r>
            <a:r>
              <a:rPr lang="zh-CN" altLang="en-US" sz="2800" b="1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右规：</a:t>
            </a:r>
            <a:r>
              <a:rPr lang="zh-CN" altLang="en-US" sz="2800" dirty="0"/>
              <a:t>结果为</a:t>
            </a:r>
            <a:r>
              <a:rPr lang="en-US" altLang="zh-CN" sz="2800" dirty="0">
                <a:cs typeface="Times New Roman" pitchFamily="18" charset="0"/>
              </a:rPr>
              <a:t>01.x…x</a:t>
            </a:r>
            <a:r>
              <a:rPr lang="zh-CN" altLang="en-US" sz="2800" dirty="0"/>
              <a:t>或</a:t>
            </a:r>
            <a:r>
              <a:rPr lang="en-US" altLang="zh-CN" sz="2800" dirty="0">
                <a:cs typeface="Times New Roman" pitchFamily="18" charset="0"/>
              </a:rPr>
              <a:t>10.x…x</a:t>
            </a:r>
            <a:r>
              <a:rPr lang="zh-CN" altLang="en-US" sz="2800" dirty="0">
                <a:cs typeface="Times New Roman" pitchFamily="18" charset="0"/>
              </a:rPr>
              <a:t>（溢出），</a:t>
            </a:r>
            <a:r>
              <a:rPr lang="zh-CN" altLang="en-US" sz="2800" dirty="0"/>
              <a:t>此时将尾数</a:t>
            </a:r>
            <a:r>
              <a:rPr lang="zh-CN" altLang="en-US" sz="2800" b="1" dirty="0">
                <a:solidFill>
                  <a:srgbClr val="FF0000"/>
                </a:solidFill>
              </a:rPr>
              <a:t>右移</a:t>
            </a:r>
            <a:r>
              <a:rPr lang="zh-CN" altLang="en-US" sz="2800" dirty="0"/>
              <a:t>以实现规格化表示。</a:t>
            </a:r>
            <a:endParaRPr lang="en-US" altLang="zh-CN" sz="2800" dirty="0"/>
          </a:p>
          <a:p>
            <a:pPr lvl="1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33CC"/>
                </a:solidFill>
              </a:rPr>
              <a:t>规则：尾数右移</a:t>
            </a:r>
            <a:r>
              <a:rPr lang="en-US" altLang="zh-CN" sz="2800" b="1" dirty="0">
                <a:solidFill>
                  <a:srgbClr val="0033CC"/>
                </a:solidFill>
                <a:cs typeface="Times New Roman" pitchFamily="18" charset="0"/>
              </a:rPr>
              <a:t>1</a:t>
            </a:r>
            <a:r>
              <a:rPr lang="zh-CN" altLang="en-US" sz="2800" b="1" dirty="0">
                <a:solidFill>
                  <a:srgbClr val="0033CC"/>
                </a:solidFill>
              </a:rPr>
              <a:t>位，阶码加</a:t>
            </a:r>
            <a:r>
              <a:rPr lang="en-US" altLang="zh-CN" sz="2800" b="1" dirty="0">
                <a:solidFill>
                  <a:srgbClr val="0033CC"/>
                </a:solidFill>
                <a:cs typeface="Times New Roman" pitchFamily="18" charset="0"/>
              </a:rPr>
              <a:t>1</a:t>
            </a:r>
            <a:r>
              <a:rPr lang="zh-CN" altLang="en-US" sz="2800" dirty="0">
                <a:solidFill>
                  <a:srgbClr val="0033CC"/>
                </a:solidFill>
                <a:cs typeface="Times New Roman" pitchFamily="18" charset="0"/>
              </a:rPr>
              <a:t>。</a:t>
            </a:r>
          </a:p>
          <a:p>
            <a:pPr lvl="1" algn="just">
              <a:lnSpc>
                <a:spcPct val="130000"/>
              </a:lnSpc>
            </a:pPr>
            <a:r>
              <a:rPr lang="en-US" altLang="zh-CN" sz="2800" dirty="0">
                <a:cs typeface="Times New Roman" pitchFamily="18" charset="0"/>
              </a:rPr>
              <a:t>2</a:t>
            </a:r>
            <a:r>
              <a:rPr lang="zh-CN" altLang="en-US" sz="2800" dirty="0">
                <a:cs typeface="Times New Roman" pitchFamily="18" charset="0"/>
              </a:rPr>
              <a:t>）</a:t>
            </a:r>
            <a:r>
              <a:rPr lang="zh-CN" altLang="en-US" sz="2800" b="1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左规：</a:t>
            </a:r>
            <a:r>
              <a:rPr lang="zh-CN" altLang="en-US" sz="2800" dirty="0"/>
              <a:t>结果为</a:t>
            </a:r>
            <a:r>
              <a:rPr lang="en-US" altLang="zh-CN" sz="2800" dirty="0">
                <a:cs typeface="Times New Roman" pitchFamily="18" charset="0"/>
              </a:rPr>
              <a:t>00.0..01.....</a:t>
            </a:r>
            <a:r>
              <a:rPr lang="zh-CN" altLang="en-US" sz="2800" dirty="0"/>
              <a:t>或</a:t>
            </a:r>
            <a:r>
              <a:rPr lang="en-US" altLang="zh-CN" sz="2800" dirty="0">
                <a:cs typeface="Times New Roman" pitchFamily="18" charset="0"/>
              </a:rPr>
              <a:t>11.1...10...</a:t>
            </a:r>
            <a:r>
              <a:rPr lang="zh-CN" altLang="en-US" sz="2800" dirty="0"/>
              <a:t>时，此时将尾数</a:t>
            </a:r>
            <a:r>
              <a:rPr lang="zh-CN" altLang="en-US" sz="2800" b="1" dirty="0">
                <a:solidFill>
                  <a:srgbClr val="FF0000"/>
                </a:solidFill>
              </a:rPr>
              <a:t>左移</a:t>
            </a:r>
            <a:r>
              <a:rPr lang="zh-CN" altLang="en-US" sz="2800" dirty="0"/>
              <a:t>以实现规格化表示</a:t>
            </a:r>
            <a:r>
              <a:rPr lang="zh-CN" altLang="en-US" sz="2800" dirty="0">
                <a:cs typeface="Times New Roman" pitchFamily="18" charset="0"/>
              </a:rPr>
              <a:t>。</a:t>
            </a:r>
            <a:endParaRPr lang="en-US" altLang="zh-CN" sz="2800" dirty="0"/>
          </a:p>
          <a:p>
            <a:pPr lvl="1" algn="just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33CC"/>
                </a:solidFill>
              </a:rPr>
              <a:t>规则：尾数左移</a:t>
            </a:r>
            <a:r>
              <a:rPr lang="en-US" altLang="zh-CN" sz="2800" b="1" dirty="0">
                <a:solidFill>
                  <a:srgbClr val="0033CC"/>
                </a:solidFill>
                <a:cs typeface="Times New Roman" pitchFamily="18" charset="0"/>
              </a:rPr>
              <a:t>1</a:t>
            </a:r>
            <a:r>
              <a:rPr lang="zh-CN" altLang="en-US" sz="2800" b="1" dirty="0">
                <a:solidFill>
                  <a:srgbClr val="0033CC"/>
                </a:solidFill>
              </a:rPr>
              <a:t>位，阶码减</a:t>
            </a:r>
            <a:r>
              <a:rPr lang="en-US" altLang="zh-CN" sz="2800" b="1" dirty="0">
                <a:solidFill>
                  <a:srgbClr val="0033CC"/>
                </a:solidFill>
                <a:cs typeface="Times New Roman" pitchFamily="18" charset="0"/>
              </a:rPr>
              <a:t>1</a:t>
            </a:r>
            <a:r>
              <a:rPr lang="zh-CN" altLang="en-US" sz="2800" b="1" dirty="0">
                <a:solidFill>
                  <a:srgbClr val="0033CC"/>
                </a:solidFill>
                <a:cs typeface="Times New Roman" pitchFamily="18" charset="0"/>
              </a:rPr>
              <a:t>。</a:t>
            </a:r>
            <a:endParaRPr lang="zh-CN" altLang="en-US" sz="2800" b="1" dirty="0">
              <a:solidFill>
                <a:srgbClr val="0033CC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64A339F-0664-4F0B-B82C-65A4281ED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412" y="5349051"/>
            <a:ext cx="8893175" cy="600229"/>
          </a:xfrm>
          <a:prstGeom prst="rect">
            <a:avLst/>
          </a:prstGeom>
          <a:solidFill>
            <a:srgbClr val="FBE5B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zh-CN" altLang="en-US" sz="2800" b="1" dirty="0"/>
              <a:t>练一练：</a:t>
            </a:r>
            <a:r>
              <a:rPr lang="en-US" altLang="zh-CN" sz="2800" b="1" dirty="0"/>
              <a:t>01.1101     10.0001      11.1001</a:t>
            </a:r>
            <a:r>
              <a:rPr lang="zh-CN" altLang="en-US" sz="2800" b="1" dirty="0"/>
              <a:t>  如何规格化？</a:t>
            </a:r>
          </a:p>
        </p:txBody>
      </p:sp>
    </p:spTree>
    <p:extLst>
      <p:ext uri="{BB962C8B-B14F-4D97-AF65-F5344CB8AC3E}">
        <p14:creationId xmlns:p14="http://schemas.microsoft.com/office/powerpoint/2010/main" val="95781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53896D0A-AD59-4356-BB80-212838A0E5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92696"/>
            <a:ext cx="9144000" cy="990600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zh-CN" altLang="en-US" sz="28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例：设某机器用</a:t>
            </a:r>
            <a:r>
              <a:rPr lang="en-US" altLang="zh-CN" sz="28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32</a:t>
            </a:r>
            <a:r>
              <a:rPr lang="zh-CN" altLang="en-US" sz="28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位表示一个实数，阶码部分</a:t>
            </a:r>
            <a:r>
              <a:rPr lang="en-US" altLang="zh-CN" sz="28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28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位（含</a:t>
            </a:r>
            <a:r>
              <a:rPr lang="en-US" altLang="zh-CN" sz="28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位阶符），用定点整数补码表示；尾数部分</a:t>
            </a:r>
            <a:r>
              <a:rPr lang="en-US" altLang="zh-CN" sz="28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24</a:t>
            </a:r>
            <a:r>
              <a:rPr lang="zh-CN" altLang="en-US" sz="28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位（含数符</a:t>
            </a:r>
            <a:r>
              <a:rPr lang="en-US" altLang="zh-CN" sz="28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位），用规格化定点小数补码表示，基数为</a:t>
            </a:r>
            <a:r>
              <a:rPr lang="en-US" altLang="zh-CN" sz="28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EAD327B3-4F19-4BD4-B582-E0F4B18E89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" y="2060848"/>
            <a:ext cx="8839200" cy="15875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）求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X=256.5 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的第一种浮点表示格式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800" dirty="0"/>
              <a:t>  </a:t>
            </a:r>
            <a:r>
              <a:rPr lang="en-US" altLang="zh-CN" sz="2800" dirty="0"/>
              <a:t>X=(256.5)</a:t>
            </a:r>
            <a:r>
              <a:rPr lang="en-US" altLang="zh-CN" sz="2800" baseline="-10000" dirty="0"/>
              <a:t>10 </a:t>
            </a:r>
            <a:r>
              <a:rPr lang="en-US" altLang="zh-CN" sz="2800" dirty="0"/>
              <a:t>=+(100000000.1)</a:t>
            </a:r>
            <a:r>
              <a:rPr lang="en-US" altLang="zh-CN" sz="2800" baseline="-10000" dirty="0"/>
              <a:t>2 </a:t>
            </a:r>
            <a:r>
              <a:rPr lang="en-US" altLang="zh-CN" sz="2800" dirty="0"/>
              <a:t>=+(0.1000000001 x </a:t>
            </a:r>
            <a:r>
              <a:rPr lang="en-US" altLang="zh-CN" sz="2800" dirty="0">
                <a:ea typeface="MingLiU" panose="02020509000000000000" pitchFamily="49" charset="-120"/>
              </a:rPr>
              <a:t>2</a:t>
            </a:r>
            <a:r>
              <a:rPr lang="en-US" altLang="zh-CN" sz="2800" baseline="34000" dirty="0">
                <a:ea typeface="MingLiU" panose="02020509000000000000" pitchFamily="49" charset="-120"/>
              </a:rPr>
              <a:t>+9 </a:t>
            </a:r>
            <a:r>
              <a:rPr lang="en-US" altLang="zh-CN" sz="2800" dirty="0"/>
              <a:t>)</a:t>
            </a:r>
            <a:r>
              <a:rPr lang="en-US" altLang="zh-CN" sz="2800" baseline="-10000" dirty="0"/>
              <a:t>2</a:t>
            </a:r>
            <a:endParaRPr lang="en-US" altLang="zh-CN" sz="2800" dirty="0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800" dirty="0"/>
              <a:t>  8</a:t>
            </a:r>
            <a:r>
              <a:rPr lang="zh-CN" altLang="en-US" sz="2800" dirty="0"/>
              <a:t>位阶码为：（</a:t>
            </a:r>
            <a:r>
              <a:rPr lang="en-US" altLang="zh-CN" sz="2800" dirty="0"/>
              <a:t>+9</a:t>
            </a:r>
            <a:r>
              <a:rPr lang="zh-CN" altLang="en-US" sz="2800" dirty="0"/>
              <a:t>）补</a:t>
            </a:r>
            <a:r>
              <a:rPr lang="en-US" altLang="zh-CN" sz="2800" dirty="0"/>
              <a:t>=0000 1001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800" dirty="0"/>
              <a:t>  24</a:t>
            </a:r>
            <a:r>
              <a:rPr lang="zh-CN" altLang="en-US" sz="2800" dirty="0"/>
              <a:t>位尾数为：</a:t>
            </a:r>
            <a:r>
              <a:rPr lang="en-US" altLang="zh-CN" sz="2800" dirty="0"/>
              <a:t>(+0.10 0000 0001)</a:t>
            </a:r>
            <a:r>
              <a:rPr lang="zh-CN" altLang="en-US" sz="2800" dirty="0"/>
              <a:t>补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800" dirty="0"/>
              <a:t>                </a:t>
            </a:r>
            <a:r>
              <a:rPr lang="en-US" altLang="zh-CN" sz="2800" dirty="0"/>
              <a:t>=</a:t>
            </a:r>
            <a:r>
              <a:rPr lang="en-US" altLang="zh-CN" sz="2800" dirty="0">
                <a:solidFill>
                  <a:srgbClr val="FF0000"/>
                </a:solidFill>
              </a:rPr>
              <a:t>0</a:t>
            </a:r>
            <a:r>
              <a:rPr lang="en-US" altLang="zh-CN" sz="2800" dirty="0"/>
              <a:t>100 0000 0010 0000 0000 0000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800" dirty="0"/>
              <a:t>  </a:t>
            </a:r>
            <a:r>
              <a:rPr lang="zh-CN" altLang="en-US" sz="2800" dirty="0"/>
              <a:t>所求</a:t>
            </a:r>
            <a:r>
              <a:rPr lang="en-US" altLang="zh-CN" sz="2800" dirty="0"/>
              <a:t>256.5</a:t>
            </a:r>
            <a:r>
              <a:rPr lang="zh-CN" altLang="en-US" sz="2800" dirty="0"/>
              <a:t>的浮点表示格式为：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CN" altLang="en-US" sz="2800" dirty="0"/>
              <a:t> </a:t>
            </a:r>
            <a:r>
              <a:rPr lang="en-US" altLang="zh-CN" sz="2800" dirty="0"/>
              <a:t>0000 1001 </a:t>
            </a:r>
            <a:r>
              <a:rPr lang="en-US" altLang="zh-CN" sz="2800" dirty="0">
                <a:solidFill>
                  <a:srgbClr val="FF3300"/>
                </a:solidFill>
              </a:rPr>
              <a:t>0</a:t>
            </a:r>
            <a:r>
              <a:rPr lang="en-US" altLang="zh-CN" sz="2800" dirty="0"/>
              <a:t>100 0000 0010 0000 0000 0000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CN" sz="2800" dirty="0"/>
              <a:t>  </a:t>
            </a:r>
            <a:r>
              <a:rPr lang="zh-CN" altLang="en-US" sz="2800" dirty="0"/>
              <a:t>用</a:t>
            </a:r>
            <a:r>
              <a:rPr lang="en-US" altLang="zh-CN" sz="2800" dirty="0"/>
              <a:t>16</a:t>
            </a:r>
            <a:r>
              <a:rPr lang="zh-CN" altLang="en-US" sz="2800" dirty="0"/>
              <a:t>进制表示此结果则为：</a:t>
            </a:r>
            <a:r>
              <a:rPr lang="en-US" altLang="zh-CN" sz="2800" dirty="0"/>
              <a:t>(09402000)</a:t>
            </a:r>
            <a:r>
              <a:rPr lang="en-US" altLang="zh-CN" sz="2800" baseline="-10000" dirty="0"/>
              <a:t>16</a:t>
            </a:r>
            <a:endParaRPr lang="en-US" altLang="zh-CN" sz="2800" dirty="0"/>
          </a:p>
        </p:txBody>
      </p:sp>
    </p:spTree>
  </p:cSld>
  <p:clrMapOvr>
    <a:masterClrMapping/>
  </p:clrMapOvr>
  <p:transition>
    <p:strips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75D09C73-93FF-438D-BB7D-05B82FB2EA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686800" cy="4876800"/>
          </a:xfrm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en-US" altLang="zh-CN" sz="2800" dirty="0"/>
              <a:t>  Y=-(256. 5)</a:t>
            </a:r>
            <a:r>
              <a:rPr lang="en-US" altLang="zh-CN" sz="2800" baseline="-10000" dirty="0"/>
              <a:t>10 </a:t>
            </a:r>
            <a:r>
              <a:rPr lang="en-US" altLang="zh-CN" sz="2800" dirty="0"/>
              <a:t>=-(100000000.1)</a:t>
            </a:r>
            <a:r>
              <a:rPr lang="en-US" altLang="zh-CN" sz="2800" baseline="-10000" dirty="0"/>
              <a:t>2 </a:t>
            </a:r>
          </a:p>
          <a:p>
            <a:pPr>
              <a:buFont typeface="Monotype Sorts" pitchFamily="2" charset="2"/>
              <a:buNone/>
            </a:pPr>
            <a:r>
              <a:rPr lang="en-US" altLang="zh-CN" sz="2800" baseline="-10000" dirty="0"/>
              <a:t>                                      </a:t>
            </a:r>
            <a:r>
              <a:rPr lang="en-US" altLang="zh-CN" sz="2800" dirty="0"/>
              <a:t>=-0.1000000001 x</a:t>
            </a:r>
            <a:r>
              <a:rPr lang="en-US" altLang="zh-CN" sz="2800" dirty="0">
                <a:ea typeface="MingLiU" panose="02020509000000000000" pitchFamily="49" charset="-120"/>
              </a:rPr>
              <a:t>2</a:t>
            </a:r>
            <a:r>
              <a:rPr lang="en-US" altLang="zh-CN" sz="2800" baseline="34000" dirty="0">
                <a:ea typeface="MingLiU" panose="02020509000000000000" pitchFamily="49" charset="-120"/>
              </a:rPr>
              <a:t>+9 </a:t>
            </a:r>
            <a:endParaRPr lang="en-US" altLang="zh-CN" sz="2800" dirty="0"/>
          </a:p>
          <a:p>
            <a:pPr>
              <a:buFont typeface="Monotype Sorts" pitchFamily="2" charset="2"/>
              <a:buNone/>
            </a:pPr>
            <a:r>
              <a:rPr lang="en-US" altLang="zh-CN" sz="2800" dirty="0"/>
              <a:t>    8</a:t>
            </a:r>
            <a:r>
              <a:rPr lang="zh-CN" altLang="en-US" sz="2800" dirty="0"/>
              <a:t>位阶码为：</a:t>
            </a:r>
            <a:r>
              <a:rPr lang="en-US" altLang="zh-CN" sz="2800" dirty="0"/>
              <a:t>(+9)</a:t>
            </a:r>
            <a:r>
              <a:rPr lang="zh-CN" altLang="en-US" sz="2800" dirty="0"/>
              <a:t>补</a:t>
            </a:r>
            <a:r>
              <a:rPr lang="en-US" altLang="zh-CN" sz="2800" dirty="0"/>
              <a:t>=0000 1001</a:t>
            </a:r>
          </a:p>
          <a:p>
            <a:pPr>
              <a:buFont typeface="Monotype Sorts" pitchFamily="2" charset="2"/>
              <a:buNone/>
            </a:pPr>
            <a:r>
              <a:rPr lang="en-US" altLang="zh-CN" sz="2800" dirty="0"/>
              <a:t>    24</a:t>
            </a:r>
            <a:r>
              <a:rPr lang="zh-CN" altLang="en-US" sz="2800" dirty="0"/>
              <a:t>位尾数为：</a:t>
            </a:r>
            <a:r>
              <a:rPr lang="en-US" altLang="zh-CN" sz="2800" dirty="0"/>
              <a:t>(-0.10 0000 0001)</a:t>
            </a:r>
            <a:r>
              <a:rPr lang="zh-CN" altLang="en-US" sz="2800" dirty="0"/>
              <a:t>补    </a:t>
            </a:r>
            <a:endParaRPr lang="en-US" altLang="zh-CN" sz="2800" dirty="0"/>
          </a:p>
          <a:p>
            <a:pPr>
              <a:buFont typeface="Monotype Sorts" pitchFamily="2" charset="2"/>
              <a:buNone/>
            </a:pPr>
            <a:r>
              <a:rPr lang="zh-CN" altLang="en-US" sz="2800" dirty="0"/>
              <a:t>   </a:t>
            </a:r>
            <a:r>
              <a:rPr lang="en-US" altLang="zh-CN" sz="2800" dirty="0"/>
              <a:t>=1.011 1111 1110 0000 0000 0000</a:t>
            </a:r>
          </a:p>
          <a:p>
            <a:pPr>
              <a:buFont typeface="Monotype Sorts" pitchFamily="2" charset="2"/>
              <a:buNone/>
            </a:pPr>
            <a:r>
              <a:rPr lang="en-US" altLang="zh-CN" sz="2800" dirty="0"/>
              <a:t>    </a:t>
            </a:r>
            <a:r>
              <a:rPr lang="zh-CN" altLang="en-US" sz="2800" dirty="0"/>
              <a:t>所求</a:t>
            </a:r>
            <a:r>
              <a:rPr lang="en-US" altLang="zh-CN" sz="2800" dirty="0"/>
              <a:t>-256.5</a:t>
            </a:r>
            <a:r>
              <a:rPr lang="zh-CN" altLang="en-US" sz="2800" dirty="0"/>
              <a:t>的浮点表示格式为：  </a:t>
            </a:r>
          </a:p>
          <a:p>
            <a:pPr>
              <a:buFont typeface="Monotype Sorts" pitchFamily="2" charset="2"/>
              <a:buNone/>
            </a:pPr>
            <a:r>
              <a:rPr lang="zh-CN" altLang="en-US" sz="2800" dirty="0"/>
              <a:t>    </a:t>
            </a:r>
            <a:r>
              <a:rPr lang="en-US" altLang="zh-CN" sz="2800" dirty="0"/>
              <a:t>0000 1001</a:t>
            </a:r>
            <a:r>
              <a:rPr lang="en-US" altLang="zh-CN" sz="2800" dirty="0">
                <a:solidFill>
                  <a:srgbClr val="FF3300"/>
                </a:solidFill>
              </a:rPr>
              <a:t> 1</a:t>
            </a:r>
            <a:r>
              <a:rPr lang="en-US" altLang="zh-CN" sz="2800" dirty="0"/>
              <a:t>011 1111 1110 0000 0000 0000</a:t>
            </a:r>
          </a:p>
          <a:p>
            <a:pPr>
              <a:buFont typeface="Monotype Sorts" pitchFamily="2" charset="2"/>
              <a:buNone/>
            </a:pPr>
            <a:r>
              <a:rPr lang="en-US" altLang="zh-CN" sz="2800" dirty="0"/>
              <a:t>    </a:t>
            </a:r>
            <a:r>
              <a:rPr lang="zh-CN" altLang="en-US" sz="2800" dirty="0"/>
              <a:t>转化为</a:t>
            </a:r>
            <a:r>
              <a:rPr lang="en-US" altLang="zh-CN" sz="2800" dirty="0"/>
              <a:t>16</a:t>
            </a:r>
            <a:r>
              <a:rPr lang="zh-CN" altLang="en-US" sz="2800" dirty="0"/>
              <a:t>进制表示为</a:t>
            </a:r>
            <a:r>
              <a:rPr lang="en-US" altLang="zh-CN" sz="2800" dirty="0"/>
              <a:t>(09BFE000)</a:t>
            </a:r>
            <a:r>
              <a:rPr lang="en-US" altLang="zh-CN" sz="2800" baseline="-10000" dirty="0"/>
              <a:t>16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F56CC75A-7FBD-48AB-93C1-58FB8340C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664383"/>
            <a:ext cx="8382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+mn-cs"/>
              </a:rPr>
              <a:t> 2</a:t>
            </a:r>
            <a:r>
              <a:rPr kumimoji="1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+mn-cs"/>
              </a:rPr>
              <a:t>）求</a:t>
            </a: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+mn-cs"/>
              </a:rPr>
              <a:t>Y= -256.5 </a:t>
            </a:r>
            <a:r>
              <a:rPr kumimoji="1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+mn-cs"/>
              </a:rPr>
              <a:t>的第一种浮点表示格式</a:t>
            </a:r>
          </a:p>
        </p:txBody>
      </p:sp>
    </p:spTree>
  </p:cSld>
  <p:clrMapOvr>
    <a:masterClrMapping/>
  </p:clrMapOvr>
  <p:transition>
    <p:strips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>
            <a:extLst>
              <a:ext uri="{FF2B5EF4-FFF2-40B4-BE49-F238E27FC236}">
                <a16:creationId xmlns:a16="http://schemas.microsoft.com/office/drawing/2014/main" id="{433CDE92-D42B-4C19-92B2-97B31756DA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981075"/>
            <a:ext cx="7543800" cy="5029200"/>
          </a:xfrm>
        </p:spPr>
        <p:txBody>
          <a:bodyPr/>
          <a:lstStyle/>
          <a:p>
            <a:pPr>
              <a:lnSpc>
                <a:spcPct val="120000"/>
              </a:lnSpc>
              <a:buFont typeface="Monotype Sorts" pitchFamily="2" charset="2"/>
              <a:buNone/>
            </a:pPr>
            <a:r>
              <a:rPr lang="zh-CN" altLang="en-US" dirty="0"/>
              <a:t>                      </a:t>
            </a:r>
          </a:p>
        </p:txBody>
      </p:sp>
      <p:graphicFrame>
        <p:nvGraphicFramePr>
          <p:cNvPr id="257064" name="Group 40">
            <a:extLst>
              <a:ext uri="{FF2B5EF4-FFF2-40B4-BE49-F238E27FC236}">
                <a16:creationId xmlns:a16="http://schemas.microsoft.com/office/drawing/2014/main" id="{6198241B-D95A-4FCE-9B74-32F829A6EA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568327"/>
              </p:ext>
            </p:extLst>
          </p:nvPr>
        </p:nvGraphicFramePr>
        <p:xfrm>
          <a:off x="773113" y="908720"/>
          <a:ext cx="7543800" cy="3690937"/>
        </p:xfrm>
        <a:graphic>
          <a:graphicData uri="http://schemas.openxmlformats.org/drawingml/2006/table">
            <a:tbl>
              <a:tblPr/>
              <a:tblGrid>
                <a:gridCol w="238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977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典型值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浮点数编码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真值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13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阶码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k+1   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尾数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n+1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移码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） （</a:t>
                      </a: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补码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）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6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绝对值最大负数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11…1      1.000…0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2       </a:t>
                      </a:r>
                      <a:r>
                        <a:rPr kumimoji="0" lang="en-US" altLang="zh-CN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cs typeface="Arial" pitchFamily="34" charset="0"/>
                        </a:rPr>
                        <a:t>×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-1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）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绝对值最小负数</a:t>
                      </a:r>
                      <a:b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</a:b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（规格化）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00…0      1.011…1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2     </a:t>
                      </a:r>
                      <a:r>
                        <a:rPr kumimoji="0" lang="en-US" altLang="zh-CN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cs typeface="Arial" pitchFamily="34" charset="0"/>
                        </a:rPr>
                        <a:t>×</a:t>
                      </a: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(-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楷体_GB2312" pitchFamily="49" charset="-122"/>
                        </a:rPr>
                        <a:t>2</a:t>
                      </a:r>
                      <a:r>
                        <a:rPr kumimoji="0" lang="en-US" altLang="zh-CN" sz="2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-1</a:t>
                      </a:r>
                      <a:r>
                        <a:rPr kumimoji="0" lang="en-US" altLang="zh-CN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</a:t>
                      </a: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-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楷体_GB2312" pitchFamily="49" charset="-122"/>
                        </a:rPr>
                        <a:t>2</a:t>
                      </a:r>
                      <a:r>
                        <a:rPr kumimoji="0" lang="en-US" altLang="zh-CN" sz="2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-n</a:t>
                      </a: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）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6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非零最小正数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00…0      0.10…00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2     </a:t>
                      </a:r>
                      <a:r>
                        <a:rPr kumimoji="0" lang="en-US" altLang="zh-CN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cs typeface="Arial" pitchFamily="34" charset="0"/>
                        </a:rPr>
                        <a:t>×</a:t>
                      </a: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楷体_GB2312" pitchFamily="49" charset="-122"/>
                        </a:rPr>
                        <a:t>2</a:t>
                      </a:r>
                      <a:r>
                        <a:rPr kumimoji="0" lang="en-US" altLang="zh-CN" sz="2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-1</a:t>
                      </a: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）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6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最大正数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11…1      0.11…11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2       </a:t>
                      </a:r>
                      <a:r>
                        <a:rPr kumimoji="0" lang="en-US" altLang="zh-CN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cs typeface="Arial" pitchFamily="34" charset="0"/>
                        </a:rPr>
                        <a:t>×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1-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 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楷体_GB2312" pitchFamily="49" charset="-122"/>
                        </a:rPr>
                        <a:t>2</a:t>
                      </a:r>
                      <a:r>
                        <a:rPr kumimoji="0" lang="en-US" altLang="zh-CN" sz="2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-n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）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1711" name="Line 32">
            <a:extLst>
              <a:ext uri="{FF2B5EF4-FFF2-40B4-BE49-F238E27FC236}">
                <a16:creationId xmlns:a16="http://schemas.microsoft.com/office/drawing/2014/main" id="{382F8037-042E-406A-BD22-AB2E40C94A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78313" y="1333992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712" name="Text Box 33">
            <a:extLst>
              <a:ext uri="{FF2B5EF4-FFF2-40B4-BE49-F238E27FC236}">
                <a16:creationId xmlns:a16="http://schemas.microsoft.com/office/drawing/2014/main" id="{470DD37F-A661-4D0E-A268-B12682FBD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6113" y="2005505"/>
            <a:ext cx="91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楷体_GB2312" pitchFamily="49" charset="-122"/>
                <a:cs typeface="+mn-cs"/>
              </a:rPr>
              <a:t>2</a:t>
            </a:r>
            <a:r>
              <a:rPr kumimoji="0" lang="en-US" altLang="zh-CN" sz="2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</a:rPr>
              <a:t>k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楷体_GB2312" pitchFamily="49" charset="-122"/>
                <a:cs typeface="+mn-cs"/>
              </a:rPr>
              <a:t>-1</a:t>
            </a:r>
          </a:p>
        </p:txBody>
      </p:sp>
      <p:sp>
        <p:nvSpPr>
          <p:cNvPr id="71713" name="Text Box 34">
            <a:extLst>
              <a:ext uri="{FF2B5EF4-FFF2-40B4-BE49-F238E27FC236}">
                <a16:creationId xmlns:a16="http://schemas.microsoft.com/office/drawing/2014/main" id="{5CCD5521-604D-4B6B-975F-1EA062E80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6113" y="2581767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楷体_GB2312" pitchFamily="49" charset="-122"/>
                <a:cs typeface="+mn-cs"/>
              </a:rPr>
              <a:t>-2</a:t>
            </a:r>
            <a:r>
              <a:rPr kumimoji="0" lang="en-US" altLang="zh-CN" sz="2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</a:rPr>
              <a:t>k</a:t>
            </a:r>
          </a:p>
        </p:txBody>
      </p:sp>
      <p:sp>
        <p:nvSpPr>
          <p:cNvPr id="71714" name="Text Box 35">
            <a:extLst>
              <a:ext uri="{FF2B5EF4-FFF2-40B4-BE49-F238E27FC236}">
                <a16:creationId xmlns:a16="http://schemas.microsoft.com/office/drawing/2014/main" id="{0C6435BF-08EC-47E7-B8D3-6A3A441EC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6113" y="3862880"/>
            <a:ext cx="784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楷体_GB2312" pitchFamily="49" charset="-122"/>
                <a:cs typeface="+mn-cs"/>
              </a:rPr>
              <a:t>2</a:t>
            </a:r>
            <a:r>
              <a:rPr kumimoji="0" lang="en-US" altLang="zh-CN" sz="2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</a:rPr>
              <a:t>k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楷体_GB2312" pitchFamily="49" charset="-122"/>
                <a:cs typeface="+mn-cs"/>
              </a:rPr>
              <a:t>-1</a:t>
            </a:r>
          </a:p>
        </p:txBody>
      </p:sp>
      <p:sp>
        <p:nvSpPr>
          <p:cNvPr id="71715" name="Text Box 36">
            <a:extLst>
              <a:ext uri="{FF2B5EF4-FFF2-40B4-BE49-F238E27FC236}">
                <a16:creationId xmlns:a16="http://schemas.microsoft.com/office/drawing/2014/main" id="{D9EE8E6E-3FE0-4151-A37B-AAA64F669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6113" y="3253280"/>
            <a:ext cx="609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楷体_GB2312" pitchFamily="49" charset="-122"/>
                <a:cs typeface="+mn-cs"/>
              </a:rPr>
              <a:t>-2</a:t>
            </a:r>
            <a:r>
              <a:rPr kumimoji="0" lang="en-US" altLang="zh-CN" sz="2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</a:rPr>
              <a:t>k</a:t>
            </a:r>
          </a:p>
        </p:txBody>
      </p:sp>
      <p:sp>
        <p:nvSpPr>
          <p:cNvPr id="257065" name="Rectangle 41">
            <a:extLst>
              <a:ext uri="{FF2B5EF4-FFF2-40B4-BE49-F238E27FC236}">
                <a16:creationId xmlns:a16="http://schemas.microsoft.com/office/drawing/2014/main" id="{245AFBA5-1707-444F-9070-5ADC00258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3977180"/>
            <a:ext cx="2232025" cy="5032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7066" name="Rectangle 42">
            <a:extLst>
              <a:ext uri="{FF2B5EF4-FFF2-40B4-BE49-F238E27FC236}">
                <a16:creationId xmlns:a16="http://schemas.microsoft.com/office/drawing/2014/main" id="{45566C31-6078-43D1-AD6F-ED241BAF6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350" y="3991467"/>
            <a:ext cx="2376488" cy="5032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7068" name="Rectangle 44">
            <a:extLst>
              <a:ext uri="{FF2B5EF4-FFF2-40B4-BE49-F238E27FC236}">
                <a16:creationId xmlns:a16="http://schemas.microsoft.com/office/drawing/2014/main" id="{7C5B9CC3-456F-4047-8B81-78F8DF5E5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3370755"/>
            <a:ext cx="2232025" cy="5032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7069" name="Rectangle 45">
            <a:extLst>
              <a:ext uri="{FF2B5EF4-FFF2-40B4-BE49-F238E27FC236}">
                <a16:creationId xmlns:a16="http://schemas.microsoft.com/office/drawing/2014/main" id="{FB2EF32A-E301-4D39-A252-A97F546CB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3370755"/>
            <a:ext cx="2376487" cy="5032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7071" name="Rectangle 47">
            <a:extLst>
              <a:ext uri="{FF2B5EF4-FFF2-40B4-BE49-F238E27FC236}">
                <a16:creationId xmlns:a16="http://schemas.microsoft.com/office/drawing/2014/main" id="{25C67C18-C012-4015-9441-B3F7412FD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2670667"/>
            <a:ext cx="2232025" cy="5032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7072" name="Rectangle 48">
            <a:extLst>
              <a:ext uri="{FF2B5EF4-FFF2-40B4-BE49-F238E27FC236}">
                <a16:creationId xmlns:a16="http://schemas.microsoft.com/office/drawing/2014/main" id="{1C221A2A-5929-4B93-A53D-A874927FC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9889" y="2656380"/>
            <a:ext cx="2376487" cy="5032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7074" name="Rectangle 50">
            <a:extLst>
              <a:ext uri="{FF2B5EF4-FFF2-40B4-BE49-F238E27FC236}">
                <a16:creationId xmlns:a16="http://schemas.microsoft.com/office/drawing/2014/main" id="{D4B53496-4211-45E8-848F-3CEA58B8B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2049955"/>
            <a:ext cx="2232025" cy="5032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7075" name="Rectangle 51">
            <a:extLst>
              <a:ext uri="{FF2B5EF4-FFF2-40B4-BE49-F238E27FC236}">
                <a16:creationId xmlns:a16="http://schemas.microsoft.com/office/drawing/2014/main" id="{674DEC12-1EB0-4BC2-A066-A753CC07BD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350" y="2049955"/>
            <a:ext cx="2376488" cy="5032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F084C2D3-FA34-40EA-9B88-03F819581E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0213" y="-27384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altLang="en-US" sz="40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浮点数的表示范围</a:t>
            </a:r>
          </a:p>
        </p:txBody>
      </p:sp>
      <p:sp>
        <p:nvSpPr>
          <p:cNvPr id="56" name="Rectangle 1027">
            <a:extLst>
              <a:ext uri="{FF2B5EF4-FFF2-40B4-BE49-F238E27FC236}">
                <a16:creationId xmlns:a16="http://schemas.microsoft.com/office/drawing/2014/main" id="{8736CB9C-8DC2-469A-AE16-E69AE0903DF3}"/>
              </a:ext>
            </a:extLst>
          </p:cNvPr>
          <p:cNvSpPr txBox="1">
            <a:spLocks noChangeArrowheads="1"/>
          </p:cNvSpPr>
          <p:nvPr/>
        </p:nvSpPr>
        <p:spPr>
          <a:xfrm>
            <a:off x="680073" y="4957763"/>
            <a:ext cx="7484440" cy="1544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/>
              <a:t>   浮点数的溢出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―</a:t>
            </a:r>
            <a:r>
              <a:rPr lang="zh-CN" altLang="en-US" sz="2400" b="1" dirty="0"/>
              <a:t>根据</a:t>
            </a:r>
            <a:r>
              <a:rPr lang="zh-CN" altLang="en-US" sz="2400" b="1" dirty="0">
                <a:solidFill>
                  <a:srgbClr val="FF0000"/>
                </a:solidFill>
              </a:rPr>
              <a:t>规格化后</a:t>
            </a:r>
            <a:r>
              <a:rPr lang="zh-CN" altLang="en-US" sz="2400" b="1" dirty="0"/>
              <a:t>的阶码判断</a:t>
            </a:r>
          </a:p>
          <a:p>
            <a:pPr marL="485775" lvl="1" indent="-209550">
              <a:buFont typeface="Wingdings" panose="05000000000000000000" pitchFamily="2" charset="2"/>
              <a:buNone/>
            </a:pPr>
            <a:r>
              <a:rPr lang="zh-CN" altLang="en-US" sz="2400" b="1" dirty="0"/>
              <a:t>上溢</a:t>
            </a:r>
            <a:r>
              <a:rPr lang="en-US" altLang="zh-CN" sz="2400" b="1" dirty="0"/>
              <a:t>—</a:t>
            </a:r>
            <a:r>
              <a:rPr lang="zh-CN" altLang="en-US" sz="2400" b="1" dirty="0"/>
              <a:t>浮点数阶码大于机器最大阶码    </a:t>
            </a:r>
            <a:r>
              <a:rPr lang="en-US" altLang="zh-CN" sz="2400" b="1" dirty="0"/>
              <a:t>    </a:t>
            </a:r>
            <a:r>
              <a:rPr lang="zh-CN" altLang="en-US" sz="2400" b="1" dirty="0"/>
              <a:t>中断</a:t>
            </a:r>
          </a:p>
          <a:p>
            <a:pPr marL="485775" lvl="1" indent="-209550">
              <a:buFont typeface="Wingdings" panose="05000000000000000000" pitchFamily="2" charset="2"/>
              <a:buNone/>
            </a:pPr>
            <a:r>
              <a:rPr lang="zh-CN" altLang="en-US" sz="2400" b="1" dirty="0"/>
              <a:t>下溢</a:t>
            </a:r>
            <a:r>
              <a:rPr lang="en-US" altLang="zh-CN" sz="2400" b="1" dirty="0"/>
              <a:t>—</a:t>
            </a:r>
            <a:r>
              <a:rPr lang="zh-CN" altLang="en-US" sz="2400" b="1" dirty="0"/>
              <a:t>浮点数阶码小于机器最小阶码    </a:t>
            </a:r>
            <a:r>
              <a:rPr lang="en-US" altLang="zh-CN" sz="2400" b="1" dirty="0"/>
              <a:t>    </a:t>
            </a:r>
            <a:r>
              <a:rPr lang="zh-CN" altLang="en-US" sz="2400" b="1" dirty="0"/>
              <a:t>零处理</a:t>
            </a:r>
          </a:p>
          <a:p>
            <a:pPr marL="485775" lvl="1" indent="-209550">
              <a:buFont typeface="Wingdings" panose="05000000000000000000" pitchFamily="2" charset="2"/>
              <a:buNone/>
            </a:pPr>
            <a:endParaRPr lang="en-US" altLang="zh-CN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2570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500"/>
                                        <p:tgtEl>
                                          <p:spTgt spid="2570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" dur="500"/>
                                        <p:tgtEl>
                                          <p:spTgt spid="2570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" dur="500"/>
                                        <p:tgtEl>
                                          <p:spTgt spid="2570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" dur="500"/>
                                        <p:tgtEl>
                                          <p:spTgt spid="2570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1" dur="500"/>
                                        <p:tgtEl>
                                          <p:spTgt spid="257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6" dur="500"/>
                                        <p:tgtEl>
                                          <p:spTgt spid="257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1" dur="500"/>
                                        <p:tgtEl>
                                          <p:spTgt spid="257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65" grpId="0" animBg="1"/>
      <p:bldP spid="257066" grpId="0" animBg="1"/>
      <p:bldP spid="257068" grpId="0" animBg="1"/>
      <p:bldP spid="257069" grpId="0" animBg="1"/>
      <p:bldP spid="257071" grpId="0" animBg="1"/>
      <p:bldP spid="257072" grpId="0" animBg="1"/>
      <p:bldP spid="257074" grpId="0" animBg="1"/>
      <p:bldP spid="25707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3444" name="Group 36">
            <a:extLst>
              <a:ext uri="{FF2B5EF4-FFF2-40B4-BE49-F238E27FC236}">
                <a16:creationId xmlns:a16="http://schemas.microsoft.com/office/drawing/2014/main" id="{440E96D4-FF61-440C-9419-08ACE0CE6DF0}"/>
              </a:ext>
            </a:extLst>
          </p:cNvPr>
          <p:cNvGraphicFramePr>
            <a:graphicFrameLocks noGrp="1"/>
          </p:cNvGraphicFramePr>
          <p:nvPr/>
        </p:nvGraphicFramePr>
        <p:xfrm>
          <a:off x="273050" y="1628775"/>
          <a:ext cx="8640763" cy="3197227"/>
        </p:xfrm>
        <a:graphic>
          <a:graphicData uri="http://schemas.openxmlformats.org/drawingml/2006/table">
            <a:tbl>
              <a:tblPr/>
              <a:tblGrid>
                <a:gridCol w="1274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6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16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9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7645">
                <a:tc>
                  <a:txBody>
                    <a:bodyPr/>
                    <a:lstStyle>
                      <a:lvl1pPr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 marL="742950" indent="-285750"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 marL="742950" indent="-285750"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原码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 marL="742950" indent="-285750"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补码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 marL="742950" indent="-285750"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反码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 marL="742950" indent="-285750"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移码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9380">
                <a:tc>
                  <a:txBody>
                    <a:bodyPr/>
                    <a:lstStyle>
                      <a:lvl1pPr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 marL="742950" indent="-285750"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 marL="742950" indent="-285750"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0000 0000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1000 0000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 marL="742950" indent="-285750"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0000 0000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 marL="742950" indent="-285750"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0000 0000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1111 1111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 marL="742950" indent="-285750"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1000 0000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820">
                <a:tc>
                  <a:txBody>
                    <a:bodyPr/>
                    <a:lstStyle>
                      <a:lvl1pPr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 marL="742950" indent="-285750"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– 2</a:t>
                      </a:r>
                      <a:r>
                        <a:rPr kumimoji="0" lang="en-US" altLang="zh-CN" sz="20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n-1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1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—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1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1000 … 0000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 marL="742950" indent="-285750"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—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1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0000 … 0000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9380">
                <a:tc>
                  <a:txBody>
                    <a:bodyPr/>
                    <a:lstStyle>
                      <a:lvl1pPr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 marL="742950" indent="-285750"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范围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1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[1– 2</a:t>
                      </a:r>
                      <a:r>
                        <a:rPr kumimoji="0" lang="en-US" altLang="zh-CN" sz="20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n-1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, </a:t>
                      </a:r>
                      <a:b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</a:b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kumimoji="0" lang="en-US" altLang="zh-CN" sz="20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n-1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– 1]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1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[– 2</a:t>
                      </a:r>
                      <a:r>
                        <a:rPr kumimoji="0" lang="en-US" altLang="zh-CN" sz="20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n-1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, </a:t>
                      </a:r>
                      <a:b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</a:b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kumimoji="0" lang="en-US" altLang="zh-CN" sz="20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n-1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– 1]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1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[1– 2</a:t>
                      </a:r>
                      <a:r>
                        <a:rPr kumimoji="0" lang="en-US" altLang="zh-CN" sz="20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n-1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, </a:t>
                      </a:r>
                      <a:b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</a:b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kumimoji="0" lang="en-US" altLang="zh-CN" sz="20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n-1</a:t>
                      </a: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– 1]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35000"/>
                        </a:spcBef>
                        <a:buClr>
                          <a:schemeClr val="tx2"/>
                        </a:buClr>
                        <a:buSzPct val="90000"/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35000"/>
                        </a:spcBef>
                        <a:buClr>
                          <a:srgbClr val="CC6600"/>
                        </a:buClr>
                        <a:buSzPct val="105000"/>
                        <a:buFont typeface="Wingdings 2" panose="05020102010507070707" pitchFamily="18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2pPr>
                      <a:lvl3pPr marL="1143000" indent="-228600">
                        <a:spcBef>
                          <a:spcPct val="35000"/>
                        </a:spcBef>
                        <a:buClr>
                          <a:srgbClr val="000099"/>
                        </a:buClr>
                        <a:buSzPct val="85000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3pPr>
                      <a:lvl4pPr marL="1600200" indent="-228600">
                        <a:spcBef>
                          <a:spcPct val="35000"/>
                        </a:spcBef>
                        <a:buClr>
                          <a:schemeClr val="hlink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4pPr>
                      <a:lvl5pPr marL="2057400" indent="-228600">
                        <a:spcBef>
                          <a:spcPct val="35000"/>
                        </a:spcBef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3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 kumimoji="1" sz="24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1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[– 2</a:t>
                      </a:r>
                      <a:r>
                        <a:rPr kumimoji="0" lang="en-US" altLang="zh-CN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n-1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, </a:t>
                      </a:r>
                      <a:b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</a:b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kumimoji="0" lang="en-US" altLang="zh-CN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n-1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– 1]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27D610CC-C7B5-434F-B146-B024153DC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413" y="227013"/>
            <a:ext cx="807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kumimoji="1" lang="zh-CN" altLang="en-US" sz="3200" b="1" kern="0">
                <a:solidFill>
                  <a:srgbClr val="006600"/>
                </a:solidFill>
                <a:latin typeface="黑体" pitchFamily="49" charset="-122"/>
                <a:ea typeface="黑体" pitchFamily="49" charset="-122"/>
                <a:cs typeface="+mj-cs"/>
              </a:rPr>
              <a:t>四种机器数表示方式比较（定点整数为例）</a:t>
            </a:r>
            <a:endParaRPr kumimoji="1" lang="zh-CN" altLang="en-US" sz="3200" b="1" kern="0" dirty="0">
              <a:solidFill>
                <a:srgbClr val="006600"/>
              </a:solidFill>
              <a:latin typeface="黑体" pitchFamily="49" charset="-122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5" name="Text Box 1031">
            <a:extLst>
              <a:ext uri="{FF2B5EF4-FFF2-40B4-BE49-F238E27FC236}">
                <a16:creationId xmlns:a16="http://schemas.microsoft.com/office/drawing/2014/main" id="{54803DE1-D4CE-418D-A4F1-A6B465C3A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0111" y="2929156"/>
            <a:ext cx="2667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en-US" altLang="zh-CN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 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en-US" altLang="zh-CN" sz="2400" b="1" i="1" baseline="60000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–</a:t>
            </a:r>
            <a:r>
              <a:rPr kumimoji="0" lang="en-US" altLang="zh-CN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1)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×( 1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–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en-US" altLang="zh-CN" sz="2800" b="1" i="0" u="none" strike="noStrike" kern="1200" cap="none" spc="0" normalizeH="0" baseline="4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–</a:t>
            </a:r>
            <a:r>
              <a:rPr kumimoji="0" lang="en-US" altLang="zh-CN" sz="2400" b="1" i="1" u="none" strike="noStrike" kern="1200" cap="none" spc="0" normalizeH="0" baseline="4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)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DC1BA16-7F98-43A8-A08A-2A945E17EA52}"/>
              </a:ext>
            </a:extLst>
          </p:cNvPr>
          <p:cNvGrpSpPr/>
          <p:nvPr/>
        </p:nvGrpSpPr>
        <p:grpSpPr>
          <a:xfrm>
            <a:off x="395536" y="1124744"/>
            <a:ext cx="8374384" cy="4787917"/>
            <a:chOff x="446088" y="1340768"/>
            <a:chExt cx="8374384" cy="4787917"/>
          </a:xfrm>
        </p:grpSpPr>
        <p:sp>
          <p:nvSpPr>
            <p:cNvPr id="53253" name="Text Box 1029">
              <a:extLst>
                <a:ext uri="{FF2B5EF4-FFF2-40B4-BE49-F238E27FC236}">
                  <a16:creationId xmlns:a16="http://schemas.microsoft.com/office/drawing/2014/main" id="{4608E775-675F-4304-ABFB-46F2F732EE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088" y="2891756"/>
              <a:ext cx="29718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2" charset="2"/>
                <a:buChar char="n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105000"/>
                <a:buFont typeface="Wingdings 2" panose="05020102010507070707" pitchFamily="18" charset="2"/>
                <a:buChar char="ê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35000"/>
                </a:spcBef>
                <a:buClr>
                  <a:srgbClr val="000099"/>
                </a:buClr>
                <a:buSzPct val="85000"/>
                <a:buFont typeface="Wingdings" panose="05000000000000000000" pitchFamily="2" charset="2"/>
                <a:buChar char="Ø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Char char="–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kumimoji="0" lang="en-US" altLang="zh-CN" sz="24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 </a:t>
              </a:r>
              <a:r>
                <a:rPr kumimoji="0" lang="en-US" altLang="zh-CN" sz="28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kumimoji="0" lang="en-US" altLang="zh-CN" sz="2400" b="1" i="1" baseline="60000" dirty="0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k</a:t>
              </a:r>
              <a:r>
                <a:rPr kumimoji="0" lang="en-US" altLang="zh-CN" sz="28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–</a:t>
              </a:r>
              <a:r>
                <a:rPr kumimoji="0" lang="en-US" altLang="zh-CN" sz="24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kumimoji="0" lang="en-US" altLang="zh-CN" sz="24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)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×( -1</a:t>
              </a: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53254" name="Text Box 1030">
              <a:extLst>
                <a:ext uri="{FF2B5EF4-FFF2-40B4-BE49-F238E27FC236}">
                  <a16:creationId xmlns:a16="http://schemas.microsoft.com/office/drawing/2014/main" id="{326C0D93-32AD-4370-9552-6695C993C7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1775" y="4582443"/>
              <a:ext cx="3455988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2" charset="2"/>
                <a:buChar char="n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105000"/>
                <a:buFont typeface="Wingdings 2" panose="05020102010507070707" pitchFamily="18" charset="2"/>
                <a:buChar char="ê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35000"/>
                </a:spcBef>
                <a:buClr>
                  <a:srgbClr val="000099"/>
                </a:buClr>
                <a:buSzPct val="85000"/>
                <a:buFont typeface="Wingdings" panose="05000000000000000000" pitchFamily="2" charset="2"/>
                <a:buChar char="Ø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Char char="–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–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kumimoji="0" lang="en-US" altLang="zh-CN" sz="28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–2</a:t>
              </a:r>
              <a:r>
                <a:rPr kumimoji="0" lang="en-US" altLang="zh-CN" sz="2400" b="1" i="1" baseline="600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k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×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（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2</a:t>
              </a:r>
              <a:r>
                <a:rPr kumimoji="0" lang="en-US" altLang="zh-CN" sz="2400" b="1" i="0" u="none" strike="noStrike" kern="1200" cap="none" spc="0" normalizeH="0" baseline="4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–</a:t>
              </a:r>
              <a:r>
                <a:rPr kumimoji="0" lang="en-US" altLang="zh-CN" sz="2400" b="1" i="1" u="none" strike="noStrike" kern="1200" cap="none" spc="0" normalizeH="0" baseline="4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+2</a:t>
              </a:r>
              <a:r>
                <a:rPr kumimoji="0" lang="en-US" altLang="zh-CN" sz="2400" b="1" i="0" u="none" strike="noStrike" kern="1200" cap="none" spc="0" normalizeH="0" baseline="4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–</a:t>
              </a:r>
              <a:r>
                <a:rPr kumimoji="0" lang="en-US" altLang="zh-CN" sz="2400" b="1" i="1" u="none" strike="noStrike" kern="1200" cap="none" spc="0" normalizeH="0" baseline="4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n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）</a:t>
              </a:r>
              <a:endParaRPr kumimoji="0" lang="en-US" altLang="zh-CN" sz="2400" b="1" i="1" u="none" strike="noStrike" kern="1200" cap="none" spc="0" normalizeH="0" baseline="4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3256" name="Text Box 1032">
              <a:extLst>
                <a:ext uri="{FF2B5EF4-FFF2-40B4-BE49-F238E27FC236}">
                  <a16:creationId xmlns:a16="http://schemas.microsoft.com/office/drawing/2014/main" id="{981D4090-77FD-4BAF-8CE9-2B293E10FF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4663" y="3574381"/>
              <a:ext cx="2286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2" charset="2"/>
                <a:buChar char="n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105000"/>
                <a:buFont typeface="Wingdings 2" panose="05020102010507070707" pitchFamily="18" charset="2"/>
                <a:buChar char="ê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35000"/>
                </a:spcBef>
                <a:buClr>
                  <a:srgbClr val="000099"/>
                </a:buClr>
                <a:buSzPct val="85000"/>
                <a:buFont typeface="Wingdings" panose="05000000000000000000" pitchFamily="2" charset="2"/>
                <a:buChar char="Ø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Char char="–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kumimoji="0" lang="en-US" altLang="zh-CN" sz="24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- 2</a:t>
              </a:r>
              <a:r>
                <a:rPr kumimoji="0" lang="en-US" altLang="zh-CN" sz="2400" b="1" i="1" baseline="600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k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× 2</a:t>
              </a:r>
              <a:r>
                <a:rPr kumimoji="0" lang="en-US" altLang="zh-CN" sz="24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–1</a:t>
              </a:r>
              <a:endParaRPr kumimoji="0" lang="en-US" altLang="zh-CN" sz="2400" b="1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" name="Group 1033">
              <a:extLst>
                <a:ext uri="{FF2B5EF4-FFF2-40B4-BE49-F238E27FC236}">
                  <a16:creationId xmlns:a16="http://schemas.microsoft.com/office/drawing/2014/main" id="{03B08B28-3F4E-497F-991A-8518D966B2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5150" y="2302793"/>
              <a:ext cx="1409700" cy="838200"/>
              <a:chOff x="720" y="1661"/>
              <a:chExt cx="888" cy="528"/>
            </a:xfrm>
          </p:grpSpPr>
          <p:sp>
            <p:nvSpPr>
              <p:cNvPr id="72749" name="Text Box 1034">
                <a:extLst>
                  <a:ext uri="{FF2B5EF4-FFF2-40B4-BE49-F238E27FC236}">
                    <a16:creationId xmlns:a16="http://schemas.microsoft.com/office/drawing/2014/main" id="{726D8BA5-E291-4F7B-B6FB-B9B5819488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0" y="1901"/>
                <a:ext cx="8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35000"/>
                  </a:spcBef>
                  <a:buClr>
                    <a:schemeClr val="tx2"/>
                  </a:buClr>
                  <a:buSzPct val="90000"/>
                  <a:buFont typeface="Monotype Sorts" pitchFamily="2" charset="2"/>
                  <a:buChar char="n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105000"/>
                  <a:buFont typeface="Wingdings 2" panose="05020102010507070707" pitchFamily="18" charset="2"/>
                  <a:buChar char="ê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0099"/>
                  </a:buClr>
                  <a:buSzPct val="85000"/>
                  <a:buFont typeface="Wingdings" panose="05000000000000000000" pitchFamily="2" charset="2"/>
                  <a:buChar char="Ø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Char char="–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35000"/>
                  </a:spcBef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最小负数</a:t>
                </a:r>
              </a:p>
            </p:txBody>
          </p:sp>
          <p:sp>
            <p:nvSpPr>
              <p:cNvPr id="72750" name="Line 1035">
                <a:extLst>
                  <a:ext uri="{FF2B5EF4-FFF2-40B4-BE49-F238E27FC236}">
                    <a16:creationId xmlns:a16="http://schemas.microsoft.com/office/drawing/2014/main" id="{F5F6D6E7-AD5E-4E7B-B8EB-9D09DFDEB8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04" y="1661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" name="Group 1036">
              <a:extLst>
                <a:ext uri="{FF2B5EF4-FFF2-40B4-BE49-F238E27FC236}">
                  <a16:creationId xmlns:a16="http://schemas.microsoft.com/office/drawing/2014/main" id="{D8C81EA6-CC01-4348-8135-FDB21B1DD0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2138" y="2132931"/>
              <a:ext cx="1422400" cy="2530475"/>
              <a:chOff x="1992" y="1872"/>
              <a:chExt cx="896" cy="1867"/>
            </a:xfrm>
          </p:grpSpPr>
          <p:sp>
            <p:nvSpPr>
              <p:cNvPr id="72747" name="Text Box 1037">
                <a:extLst>
                  <a:ext uri="{FF2B5EF4-FFF2-40B4-BE49-F238E27FC236}">
                    <a16:creationId xmlns:a16="http://schemas.microsoft.com/office/drawing/2014/main" id="{4FDC0B6C-A74F-40EE-B356-245F0F5D27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92" y="3398"/>
                <a:ext cx="896" cy="3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35000"/>
                  </a:spcBef>
                  <a:buClr>
                    <a:schemeClr val="tx2"/>
                  </a:buClr>
                  <a:buSzPct val="90000"/>
                  <a:buFont typeface="Monotype Sorts" pitchFamily="2" charset="2"/>
                  <a:buChar char="n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105000"/>
                  <a:buFont typeface="Wingdings 2" panose="05020102010507070707" pitchFamily="18" charset="2"/>
                  <a:buChar char="ê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0099"/>
                  </a:buClr>
                  <a:buSzPct val="85000"/>
                  <a:buFont typeface="Wingdings" panose="05000000000000000000" pitchFamily="2" charset="2"/>
                  <a:buChar char="Ø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Char char="–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35000"/>
                  </a:spcBef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最大负数</a:t>
                </a:r>
              </a:p>
            </p:txBody>
          </p:sp>
          <p:sp>
            <p:nvSpPr>
              <p:cNvPr id="72748" name="Freeform 1038">
                <a:extLst>
                  <a:ext uri="{FF2B5EF4-FFF2-40B4-BE49-F238E27FC236}">
                    <a16:creationId xmlns:a16="http://schemas.microsoft.com/office/drawing/2014/main" id="{7662779C-C37B-4A57-8450-6D33A2BE50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8" y="1872"/>
                <a:ext cx="1" cy="1524"/>
              </a:xfrm>
              <a:custGeom>
                <a:avLst/>
                <a:gdLst>
                  <a:gd name="T0" fmla="*/ 0 w 1"/>
                  <a:gd name="T1" fmla="*/ 1524 h 1524"/>
                  <a:gd name="T2" fmla="*/ 1 w 1"/>
                  <a:gd name="T3" fmla="*/ 0 h 1524"/>
                  <a:gd name="T4" fmla="*/ 0 60000 65536"/>
                  <a:gd name="T5" fmla="*/ 0 60000 65536"/>
                  <a:gd name="T6" fmla="*/ 0 w 1"/>
                  <a:gd name="T7" fmla="*/ 0 h 1524"/>
                  <a:gd name="T8" fmla="*/ 1 w 1"/>
                  <a:gd name="T9" fmla="*/ 1524 h 152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524">
                    <a:moveTo>
                      <a:pt x="0" y="1524"/>
                    </a:moveTo>
                    <a:lnTo>
                      <a:pt x="1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" name="Group 1039">
              <a:extLst>
                <a:ext uri="{FF2B5EF4-FFF2-40B4-BE49-F238E27FC236}">
                  <a16:creationId xmlns:a16="http://schemas.microsoft.com/office/drawing/2014/main" id="{9EA4F2D2-146D-44AB-8490-DA92A2C8D0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19900" y="2302793"/>
              <a:ext cx="1409700" cy="838200"/>
              <a:chOff x="4296" y="1661"/>
              <a:chExt cx="888" cy="528"/>
            </a:xfrm>
          </p:grpSpPr>
          <p:sp>
            <p:nvSpPr>
              <p:cNvPr id="72745" name="Text Box 1040">
                <a:extLst>
                  <a:ext uri="{FF2B5EF4-FFF2-40B4-BE49-F238E27FC236}">
                    <a16:creationId xmlns:a16="http://schemas.microsoft.com/office/drawing/2014/main" id="{A31B1887-E838-4C30-9F24-0FCADE4985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96" y="1901"/>
                <a:ext cx="8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35000"/>
                  </a:spcBef>
                  <a:buClr>
                    <a:schemeClr val="tx2"/>
                  </a:buClr>
                  <a:buSzPct val="90000"/>
                  <a:buFont typeface="Monotype Sorts" pitchFamily="2" charset="2"/>
                  <a:buChar char="n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105000"/>
                  <a:buFont typeface="Wingdings 2" panose="05020102010507070707" pitchFamily="18" charset="2"/>
                  <a:buChar char="ê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0099"/>
                  </a:buClr>
                  <a:buSzPct val="85000"/>
                  <a:buFont typeface="Wingdings" panose="05000000000000000000" pitchFamily="2" charset="2"/>
                  <a:buChar char="Ø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Char char="–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35000"/>
                  </a:spcBef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最大正数</a:t>
                </a:r>
              </a:p>
            </p:txBody>
          </p:sp>
          <p:sp>
            <p:nvSpPr>
              <p:cNvPr id="72746" name="Line 1041">
                <a:extLst>
                  <a:ext uri="{FF2B5EF4-FFF2-40B4-BE49-F238E27FC236}">
                    <a16:creationId xmlns:a16="http://schemas.microsoft.com/office/drawing/2014/main" id="{AC41BC7C-E3BD-45B3-91CD-39B72D7B83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08" y="1661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5" name="Group 1042">
              <a:extLst>
                <a:ext uri="{FF2B5EF4-FFF2-40B4-BE49-F238E27FC236}">
                  <a16:creationId xmlns:a16="http://schemas.microsoft.com/office/drawing/2014/main" id="{25F09F72-45D2-4790-B1A4-4E62B2E2E5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43438" y="2132931"/>
              <a:ext cx="1422400" cy="1373187"/>
              <a:chOff x="2784" y="1661"/>
              <a:chExt cx="896" cy="1012"/>
            </a:xfrm>
          </p:grpSpPr>
          <p:sp>
            <p:nvSpPr>
              <p:cNvPr id="72743" name="Text Box 1043">
                <a:extLst>
                  <a:ext uri="{FF2B5EF4-FFF2-40B4-BE49-F238E27FC236}">
                    <a16:creationId xmlns:a16="http://schemas.microsoft.com/office/drawing/2014/main" id="{02535EDF-C77C-4AEC-920A-B832707E93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4" y="2333"/>
                <a:ext cx="896" cy="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35000"/>
                  </a:spcBef>
                  <a:buClr>
                    <a:schemeClr val="tx2"/>
                  </a:buClr>
                  <a:buSzPct val="90000"/>
                  <a:buFont typeface="Monotype Sorts" pitchFamily="2" charset="2"/>
                  <a:buChar char="n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105000"/>
                  <a:buFont typeface="Wingdings 2" panose="05020102010507070707" pitchFamily="18" charset="2"/>
                  <a:buChar char="ê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0099"/>
                  </a:buClr>
                  <a:buSzPct val="85000"/>
                  <a:buFont typeface="Wingdings" panose="05000000000000000000" pitchFamily="2" charset="2"/>
                  <a:buChar char="Ø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Char char="–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35000"/>
                  </a:spcBef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最小正数</a:t>
                </a:r>
              </a:p>
            </p:txBody>
          </p:sp>
          <p:sp>
            <p:nvSpPr>
              <p:cNvPr id="72744" name="Freeform 1044">
                <a:extLst>
                  <a:ext uri="{FF2B5EF4-FFF2-40B4-BE49-F238E27FC236}">
                    <a16:creationId xmlns:a16="http://schemas.microsoft.com/office/drawing/2014/main" id="{1F3DE99C-1BCA-49EF-B726-AAB84C9687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4" y="1661"/>
                <a:ext cx="1" cy="687"/>
              </a:xfrm>
              <a:custGeom>
                <a:avLst/>
                <a:gdLst>
                  <a:gd name="T0" fmla="*/ 0 w 1"/>
                  <a:gd name="T1" fmla="*/ 687 h 687"/>
                  <a:gd name="T2" fmla="*/ 1 w 1"/>
                  <a:gd name="T3" fmla="*/ 0 h 687"/>
                  <a:gd name="T4" fmla="*/ 0 60000 65536"/>
                  <a:gd name="T5" fmla="*/ 0 60000 65536"/>
                  <a:gd name="T6" fmla="*/ 0 w 1"/>
                  <a:gd name="T7" fmla="*/ 0 h 687"/>
                  <a:gd name="T8" fmla="*/ 1 w 1"/>
                  <a:gd name="T9" fmla="*/ 687 h 68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687">
                    <a:moveTo>
                      <a:pt x="0" y="687"/>
                    </a:moveTo>
                    <a:lnTo>
                      <a:pt x="1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3269" name="Text Box 1045">
              <a:extLst>
                <a:ext uri="{FF2B5EF4-FFF2-40B4-BE49-F238E27FC236}">
                  <a16:creationId xmlns:a16="http://schemas.microsoft.com/office/drawing/2014/main" id="{63E5BAEF-0079-4E59-A7B3-A6EFCAA63E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088" y="3356893"/>
              <a:ext cx="2590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2" charset="2"/>
                <a:buChar char="n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105000"/>
                <a:buFont typeface="Wingdings 2" panose="05020102010507070707" pitchFamily="18" charset="2"/>
                <a:buChar char="ê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35000"/>
                </a:spcBef>
                <a:buClr>
                  <a:srgbClr val="000099"/>
                </a:buClr>
                <a:buSzPct val="85000"/>
                <a:buFont typeface="Wingdings" panose="05000000000000000000" pitchFamily="2" charset="2"/>
                <a:buChar char="Ø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Char char="–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kumimoji="0" lang="en-US" altLang="zh-CN" sz="2400" b="1" i="0" u="none" strike="noStrike" kern="1200" cap="none" spc="0" normalizeH="0" baseline="5000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15</a:t>
              </a:r>
              <a:r>
                <a:rPr kumimoji="0" lang="en-US" altLang="zh-CN" sz="3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×( -1</a:t>
              </a: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)</a:t>
              </a:r>
              <a:r>
                <a:rPr kumimoji="0" lang="en-US" altLang="zh-CN" sz="3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53270" name="Text Box 1046">
              <a:extLst>
                <a:ext uri="{FF2B5EF4-FFF2-40B4-BE49-F238E27FC236}">
                  <a16:creationId xmlns:a16="http://schemas.microsoft.com/office/drawing/2014/main" id="{5B32201F-7446-41A1-BDA2-B5D4F1D468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0786" y="5017418"/>
              <a:ext cx="32004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2" charset="2"/>
                <a:buChar char="n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105000"/>
                <a:buFont typeface="Wingdings 2" panose="05020102010507070707" pitchFamily="18" charset="2"/>
                <a:buChar char="ê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35000"/>
                </a:spcBef>
                <a:buClr>
                  <a:srgbClr val="000099"/>
                </a:buClr>
                <a:buSzPct val="85000"/>
                <a:buFont typeface="Wingdings" panose="05000000000000000000" pitchFamily="2" charset="2"/>
                <a:buChar char="Ø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Char char="–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–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kumimoji="0" lang="en-US" altLang="zh-CN" sz="3200" b="1" i="0" u="none" strike="noStrike" kern="1200" cap="none" spc="0" normalizeH="0" baseline="4000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-</a:t>
              </a:r>
              <a:r>
                <a:rPr kumimoji="0" lang="en-US" altLang="zh-CN" sz="2400" b="1" i="0" u="none" strike="noStrike" kern="1200" cap="none" spc="0" normalizeH="0" baseline="5000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16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×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（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kumimoji="0" lang="en-US" altLang="zh-CN" sz="3200" b="1" i="0" u="none" strike="noStrike" kern="1200" cap="none" spc="0" normalizeH="0" baseline="4000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-</a:t>
              </a:r>
              <a:r>
                <a:rPr kumimoji="0" lang="en-US" altLang="zh-CN" sz="2400" b="1" i="0" u="none" strike="noStrike" kern="1200" cap="none" spc="0" normalizeH="0" baseline="5000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+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kumimoji="0" lang="en-US" altLang="zh-CN" sz="3200" b="1" i="0" u="none" strike="noStrike" kern="1200" cap="none" spc="0" normalizeH="0" baseline="4000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–10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）</a:t>
              </a:r>
              <a:r>
                <a:rPr kumimoji="0" lang="en-US" altLang="zh-CN" sz="3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53271" name="Text Box 1047">
              <a:extLst>
                <a:ext uri="{FF2B5EF4-FFF2-40B4-BE49-F238E27FC236}">
                  <a16:creationId xmlns:a16="http://schemas.microsoft.com/office/drawing/2014/main" id="{9861D7CA-F073-4BB8-80B2-89A50E0BEF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1863" y="3996656"/>
              <a:ext cx="22098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2" charset="2"/>
                <a:buChar char="n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105000"/>
                <a:buFont typeface="Wingdings 2" panose="05020102010507070707" pitchFamily="18" charset="2"/>
                <a:buChar char="ê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35000"/>
                </a:spcBef>
                <a:buClr>
                  <a:srgbClr val="000099"/>
                </a:buClr>
                <a:buSzPct val="85000"/>
                <a:buFont typeface="Wingdings" panose="05000000000000000000" pitchFamily="2" charset="2"/>
                <a:buChar char="Ø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Char char="–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kumimoji="0" lang="en-US" altLang="zh-CN" sz="3200" b="1" i="0" u="none" strike="noStrike" kern="1200" cap="none" spc="0" normalizeH="0" baseline="4000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-</a:t>
              </a:r>
              <a:r>
                <a:rPr kumimoji="0" lang="en-US" altLang="zh-CN" sz="2400" b="1" i="0" u="none" strike="noStrike" kern="1200" cap="none" spc="0" normalizeH="0" baseline="5000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16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× 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r>
                <a:rPr kumimoji="0" lang="en-US" altLang="zh-CN" sz="3200" b="1" i="0" u="none" strike="noStrike" kern="1200" cap="none" spc="0" normalizeH="0" baseline="40000" noProof="0" dirty="0">
                  <a:ln>
                    <a:noFill/>
                  </a:ln>
                  <a:solidFill>
                    <a:srgbClr val="FF993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-1</a:t>
              </a:r>
              <a:r>
                <a:rPr kumimoji="0" lang="en-US" altLang="zh-CN" sz="3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grpSp>
          <p:nvGrpSpPr>
            <p:cNvPr id="6" name="Group 1048">
              <a:extLst>
                <a:ext uri="{FF2B5EF4-FFF2-40B4-BE49-F238E27FC236}">
                  <a16:creationId xmlns:a16="http://schemas.microsoft.com/office/drawing/2014/main" id="{7025266C-B5AD-43AF-8F66-017B504D24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48687" y="5138085"/>
              <a:ext cx="2471785" cy="990600"/>
              <a:chOff x="144" y="3024"/>
              <a:chExt cx="1968" cy="624"/>
            </a:xfrm>
          </p:grpSpPr>
          <p:sp>
            <p:nvSpPr>
              <p:cNvPr id="72741" name="Text Box 1049">
                <a:extLst>
                  <a:ext uri="{FF2B5EF4-FFF2-40B4-BE49-F238E27FC236}">
                    <a16:creationId xmlns:a16="http://schemas.microsoft.com/office/drawing/2014/main" id="{9C24FD07-417B-4560-B8BA-31B6B562C5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" y="3024"/>
                <a:ext cx="163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35000"/>
                  </a:spcBef>
                  <a:buClr>
                    <a:schemeClr val="tx2"/>
                  </a:buClr>
                  <a:buSzPct val="90000"/>
                  <a:buFont typeface="Monotype Sorts" pitchFamily="2" charset="2"/>
                  <a:buChar char="n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105000"/>
                  <a:buFont typeface="Wingdings 2" panose="05020102010507070707" pitchFamily="18" charset="2"/>
                  <a:buChar char="ê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0099"/>
                  </a:buClr>
                  <a:buSzPct val="85000"/>
                  <a:buFont typeface="Wingdings" panose="05000000000000000000" pitchFamily="2" charset="2"/>
                  <a:buChar char="Ø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Char char="–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35000"/>
                  </a:spcBef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设   </a:t>
                </a:r>
                <a:r>
                  <a:rPr kumimoji="0" lang="en-US" altLang="zh-CN" sz="2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k</a:t>
                </a: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= 4</a:t>
                </a:r>
              </a:p>
            </p:txBody>
          </p:sp>
          <p:sp>
            <p:nvSpPr>
              <p:cNvPr id="72742" name="Text Box 1050">
                <a:extLst>
                  <a:ext uri="{FF2B5EF4-FFF2-40B4-BE49-F238E27FC236}">
                    <a16:creationId xmlns:a16="http://schemas.microsoft.com/office/drawing/2014/main" id="{567EC88A-99B6-48E8-9411-99514C7D12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0" y="3321"/>
                <a:ext cx="163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35000"/>
                  </a:spcBef>
                  <a:buClr>
                    <a:schemeClr val="tx2"/>
                  </a:buClr>
                  <a:buSzPct val="90000"/>
                  <a:buFont typeface="Monotype Sorts" pitchFamily="2" charset="2"/>
                  <a:buChar char="n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105000"/>
                  <a:buFont typeface="Wingdings 2" panose="05020102010507070707" pitchFamily="18" charset="2"/>
                  <a:buChar char="ê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0099"/>
                  </a:buClr>
                  <a:buSzPct val="85000"/>
                  <a:buFont typeface="Wingdings" panose="05000000000000000000" pitchFamily="2" charset="2"/>
                  <a:buChar char="Ø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Char char="–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35000"/>
                  </a:spcBef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chemeClr val="tx2"/>
                  </a:buClr>
                  <a:buChar char="»"/>
                  <a:defRPr kumimoji="1" sz="2800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 </a:t>
                </a:r>
                <a:r>
                  <a:rPr kumimoji="0" lang="en-US" altLang="zh-CN" sz="2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n</a:t>
                </a: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=10</a:t>
                </a:r>
              </a:p>
            </p:txBody>
          </p:sp>
        </p:grpSp>
        <p:grpSp>
          <p:nvGrpSpPr>
            <p:cNvPr id="7" name="Group 1051">
              <a:extLst>
                <a:ext uri="{FF2B5EF4-FFF2-40B4-BE49-F238E27FC236}">
                  <a16:creationId xmlns:a16="http://schemas.microsoft.com/office/drawing/2014/main" id="{BD93DBF4-38DC-4BA2-BA60-E4B3B579BF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3350" y="1386806"/>
              <a:ext cx="7018338" cy="1466850"/>
              <a:chOff x="384" y="930"/>
              <a:chExt cx="5020" cy="1180"/>
            </a:xfrm>
          </p:grpSpPr>
          <p:grpSp>
            <p:nvGrpSpPr>
              <p:cNvPr id="72723" name="Group 1052">
                <a:extLst>
                  <a:ext uri="{FF2B5EF4-FFF2-40B4-BE49-F238E27FC236}">
                    <a16:creationId xmlns:a16="http://schemas.microsoft.com/office/drawing/2014/main" id="{C8D157E7-531E-48EA-BD4D-42B51AD1D0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4" y="1229"/>
                <a:ext cx="4944" cy="525"/>
                <a:chOff x="384" y="1229"/>
                <a:chExt cx="4944" cy="525"/>
              </a:xfrm>
            </p:grpSpPr>
            <p:grpSp>
              <p:nvGrpSpPr>
                <p:cNvPr id="72734" name="Group 1053">
                  <a:extLst>
                    <a:ext uri="{FF2B5EF4-FFF2-40B4-BE49-F238E27FC236}">
                      <a16:creationId xmlns:a16="http://schemas.microsoft.com/office/drawing/2014/main" id="{0C3B1E34-F9C1-407D-8FB4-A34C90BB09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4" y="1229"/>
                  <a:ext cx="4944" cy="525"/>
                  <a:chOff x="384" y="1229"/>
                  <a:chExt cx="4944" cy="525"/>
                </a:xfrm>
              </p:grpSpPr>
              <p:grpSp>
                <p:nvGrpSpPr>
                  <p:cNvPr id="72736" name="Group 1054">
                    <a:extLst>
                      <a:ext uri="{FF2B5EF4-FFF2-40B4-BE49-F238E27FC236}">
                        <a16:creationId xmlns:a16="http://schemas.microsoft.com/office/drawing/2014/main" id="{69C4AB5B-79EB-4839-9FA6-A4C45F05E7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04" y="1229"/>
                    <a:ext cx="1752" cy="525"/>
                    <a:chOff x="1104" y="1229"/>
                    <a:chExt cx="1752" cy="525"/>
                  </a:xfrm>
                </p:grpSpPr>
                <p:sp>
                  <p:nvSpPr>
                    <p:cNvPr id="72739" name="Line 1055">
                      <a:extLst>
                        <a:ext uri="{FF2B5EF4-FFF2-40B4-BE49-F238E27FC236}">
                          <a16:creationId xmlns:a16="http://schemas.microsoft.com/office/drawing/2014/main" id="{F5730F35-EF3B-4913-969C-61767E5AC00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856" y="1661"/>
                      <a:ext cx="0" cy="93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folHlink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72740" name="Line 1056">
                      <a:extLst>
                        <a:ext uri="{FF2B5EF4-FFF2-40B4-BE49-F238E27FC236}">
                          <a16:creationId xmlns:a16="http://schemas.microsoft.com/office/drawing/2014/main" id="{1F115090-6BF2-4591-AD34-30B4EE82D8E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104" y="1229"/>
                      <a:ext cx="0" cy="432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folHlink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</p:grpSp>
              <p:sp>
                <p:nvSpPr>
                  <p:cNvPr id="72737" name="Line 1057">
                    <a:extLst>
                      <a:ext uri="{FF2B5EF4-FFF2-40B4-BE49-F238E27FC236}">
                        <a16:creationId xmlns:a16="http://schemas.microsoft.com/office/drawing/2014/main" id="{49D57B4E-1366-492D-BAA0-811EC52C5DF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64" y="1229"/>
                    <a:ext cx="0" cy="43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72738" name="Line 1058">
                    <a:extLst>
                      <a:ext uri="{FF2B5EF4-FFF2-40B4-BE49-F238E27FC236}">
                        <a16:creationId xmlns:a16="http://schemas.microsoft.com/office/drawing/2014/main" id="{B1A09EFB-B672-4E99-87B3-C2D9393823D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84" y="1661"/>
                    <a:ext cx="49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72735" name="Line 1059">
                  <a:extLst>
                    <a:ext uri="{FF2B5EF4-FFF2-40B4-BE49-F238E27FC236}">
                      <a16:creationId xmlns:a16="http://schemas.microsoft.com/office/drawing/2014/main" id="{B5F17675-0A35-4587-8B32-A9E11E48FE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08" y="1229"/>
                  <a:ext cx="0" cy="432"/>
                </a:xfrm>
                <a:prstGeom prst="line">
                  <a:avLst/>
                </a:prstGeom>
                <a:noFill/>
                <a:ln w="38100">
                  <a:solidFill>
                    <a:schemeClr val="folHlink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72724" name="Group 1060">
                <a:extLst>
                  <a:ext uri="{FF2B5EF4-FFF2-40B4-BE49-F238E27FC236}">
                    <a16:creationId xmlns:a16="http://schemas.microsoft.com/office/drawing/2014/main" id="{58595E1A-F742-42BE-98E4-2389E6B35F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4" y="930"/>
                <a:ext cx="5020" cy="1180"/>
                <a:chOff x="384" y="930"/>
                <a:chExt cx="5020" cy="1180"/>
              </a:xfrm>
            </p:grpSpPr>
            <p:sp>
              <p:nvSpPr>
                <p:cNvPr id="72725" name="Rectangle 1061">
                  <a:extLst>
                    <a:ext uri="{FF2B5EF4-FFF2-40B4-BE49-F238E27FC236}">
                      <a16:creationId xmlns:a16="http://schemas.microsoft.com/office/drawing/2014/main" id="{65C3360D-83BA-471A-97C8-AFC402F94C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4" y="1229"/>
                  <a:ext cx="720" cy="432"/>
                </a:xfrm>
                <a:prstGeom prst="rect">
                  <a:avLst/>
                </a:prstGeom>
                <a:solidFill>
                  <a:schemeClr val="folHlink">
                    <a:alpha val="50195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35000"/>
                    </a:spcBef>
                    <a:buClr>
                      <a:schemeClr val="tx2"/>
                    </a:buClr>
                    <a:buSzPct val="90000"/>
                    <a:buFont typeface="Monotype Sorts" pitchFamily="2" charset="2"/>
                    <a:buChar char="n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35000"/>
                    </a:spcBef>
                    <a:buClr>
                      <a:srgbClr val="CC6600"/>
                    </a:buClr>
                    <a:buSzPct val="105000"/>
                    <a:buFont typeface="Wingdings 2" panose="05020102010507070707" pitchFamily="18" charset="2"/>
                    <a:buChar char="ê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35000"/>
                    </a:spcBef>
                    <a:buClr>
                      <a:srgbClr val="000099"/>
                    </a:buClr>
                    <a:buSzPct val="85000"/>
                    <a:buFont typeface="Wingdings" panose="05000000000000000000" pitchFamily="2" charset="2"/>
                    <a:buChar char="Ø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35000"/>
                    </a:spcBef>
                    <a:buClr>
                      <a:schemeClr val="hlink"/>
                    </a:buClr>
                    <a:buChar char="–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35000"/>
                    </a:spcBef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666699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2726" name="Line 1062">
                  <a:extLst>
                    <a:ext uri="{FF2B5EF4-FFF2-40B4-BE49-F238E27FC236}">
                      <a16:creationId xmlns:a16="http://schemas.microsoft.com/office/drawing/2014/main" id="{DD4AC391-8EA4-4896-A552-5A0D596D90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48" y="1229"/>
                  <a:ext cx="0" cy="43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2727" name="Rectangle 1063">
                  <a:extLst>
                    <a:ext uri="{FF2B5EF4-FFF2-40B4-BE49-F238E27FC236}">
                      <a16:creationId xmlns:a16="http://schemas.microsoft.com/office/drawing/2014/main" id="{5A9A8CE8-C3C0-4E7F-B9FF-54008F3BE6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08" y="1229"/>
                  <a:ext cx="720" cy="432"/>
                </a:xfrm>
                <a:prstGeom prst="rect">
                  <a:avLst/>
                </a:prstGeom>
                <a:solidFill>
                  <a:schemeClr val="folHlink">
                    <a:alpha val="50195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35000"/>
                    </a:spcBef>
                    <a:buClr>
                      <a:schemeClr val="tx2"/>
                    </a:buClr>
                    <a:buSzPct val="90000"/>
                    <a:buFont typeface="Monotype Sorts" pitchFamily="2" charset="2"/>
                    <a:buChar char="n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35000"/>
                    </a:spcBef>
                    <a:buClr>
                      <a:srgbClr val="CC6600"/>
                    </a:buClr>
                    <a:buSzPct val="105000"/>
                    <a:buFont typeface="Wingdings 2" panose="05020102010507070707" pitchFamily="18" charset="2"/>
                    <a:buChar char="ê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35000"/>
                    </a:spcBef>
                    <a:buClr>
                      <a:srgbClr val="000099"/>
                    </a:buClr>
                    <a:buSzPct val="85000"/>
                    <a:buFont typeface="Wingdings" panose="05000000000000000000" pitchFamily="2" charset="2"/>
                    <a:buChar char="Ø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35000"/>
                    </a:spcBef>
                    <a:buClr>
                      <a:schemeClr val="hlink"/>
                    </a:buClr>
                    <a:buChar char="–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35000"/>
                    </a:spcBef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666699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2728" name="Text Box 1064">
                  <a:extLst>
                    <a:ext uri="{FF2B5EF4-FFF2-40B4-BE49-F238E27FC236}">
                      <a16:creationId xmlns:a16="http://schemas.microsoft.com/office/drawing/2014/main" id="{737F1250-A964-4880-AAF5-3FA9D957E88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321" y="1342"/>
                  <a:ext cx="789" cy="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35000"/>
                    </a:spcBef>
                    <a:buClr>
                      <a:schemeClr val="tx2"/>
                    </a:buClr>
                    <a:buSzPct val="90000"/>
                    <a:buFont typeface="Monotype Sorts" pitchFamily="2" charset="2"/>
                    <a:buChar char="n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35000"/>
                    </a:spcBef>
                    <a:buClr>
                      <a:srgbClr val="CC6600"/>
                    </a:buClr>
                    <a:buSzPct val="105000"/>
                    <a:buFont typeface="Wingdings 2" panose="05020102010507070707" pitchFamily="18" charset="2"/>
                    <a:buChar char="ê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35000"/>
                    </a:spcBef>
                    <a:buClr>
                      <a:srgbClr val="000099"/>
                    </a:buClr>
                    <a:buSzPct val="85000"/>
                    <a:buFont typeface="Wingdings" panose="05000000000000000000" pitchFamily="2" charset="2"/>
                    <a:buChar char="Ø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35000"/>
                    </a:spcBef>
                    <a:buClr>
                      <a:schemeClr val="hlink"/>
                    </a:buClr>
                    <a:buChar char="–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35000"/>
                    </a:spcBef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负数区</a:t>
                  </a:r>
                </a:p>
              </p:txBody>
            </p:sp>
            <p:sp>
              <p:nvSpPr>
                <p:cNvPr id="72729" name="Text Box 1065">
                  <a:extLst>
                    <a:ext uri="{FF2B5EF4-FFF2-40B4-BE49-F238E27FC236}">
                      <a16:creationId xmlns:a16="http://schemas.microsoft.com/office/drawing/2014/main" id="{8C3CDC8C-4688-48F6-8BC3-4528823B35C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81" y="1342"/>
                  <a:ext cx="789" cy="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35000"/>
                    </a:spcBef>
                    <a:buClr>
                      <a:schemeClr val="tx2"/>
                    </a:buClr>
                    <a:buSzPct val="90000"/>
                    <a:buFont typeface="Monotype Sorts" pitchFamily="2" charset="2"/>
                    <a:buChar char="n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35000"/>
                    </a:spcBef>
                    <a:buClr>
                      <a:srgbClr val="CC6600"/>
                    </a:buClr>
                    <a:buSzPct val="105000"/>
                    <a:buFont typeface="Wingdings 2" panose="05020102010507070707" pitchFamily="18" charset="2"/>
                    <a:buChar char="ê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35000"/>
                    </a:spcBef>
                    <a:buClr>
                      <a:srgbClr val="000099"/>
                    </a:buClr>
                    <a:buSzPct val="85000"/>
                    <a:buFont typeface="Wingdings" panose="05000000000000000000" pitchFamily="2" charset="2"/>
                    <a:buChar char="Ø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35000"/>
                    </a:spcBef>
                    <a:buClr>
                      <a:schemeClr val="hlink"/>
                    </a:buClr>
                    <a:buChar char="–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35000"/>
                    </a:spcBef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正数区</a:t>
                  </a:r>
                </a:p>
              </p:txBody>
            </p:sp>
            <p:sp>
              <p:nvSpPr>
                <p:cNvPr id="72730" name="Text Box 1066">
                  <a:extLst>
                    <a:ext uri="{FF2B5EF4-FFF2-40B4-BE49-F238E27FC236}">
                      <a16:creationId xmlns:a16="http://schemas.microsoft.com/office/drawing/2014/main" id="{0A72D4CF-8540-46FF-B6A4-F04F2CC102D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38" y="1342"/>
                  <a:ext cx="570" cy="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35000"/>
                    </a:spcBef>
                    <a:buClr>
                      <a:schemeClr val="tx2"/>
                    </a:buClr>
                    <a:buSzPct val="90000"/>
                    <a:buFont typeface="Monotype Sorts" pitchFamily="2" charset="2"/>
                    <a:buChar char="n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35000"/>
                    </a:spcBef>
                    <a:buClr>
                      <a:srgbClr val="CC6600"/>
                    </a:buClr>
                    <a:buSzPct val="105000"/>
                    <a:buFont typeface="Wingdings 2" panose="05020102010507070707" pitchFamily="18" charset="2"/>
                    <a:buChar char="ê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35000"/>
                    </a:spcBef>
                    <a:buClr>
                      <a:srgbClr val="000099"/>
                    </a:buClr>
                    <a:buSzPct val="85000"/>
                    <a:buFont typeface="Wingdings" panose="05000000000000000000" pitchFamily="2" charset="2"/>
                    <a:buChar char="Ø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35000"/>
                    </a:spcBef>
                    <a:buClr>
                      <a:schemeClr val="hlink"/>
                    </a:buClr>
                    <a:buChar char="–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35000"/>
                    </a:spcBef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下溢</a:t>
                  </a:r>
                </a:p>
              </p:txBody>
            </p:sp>
            <p:sp>
              <p:nvSpPr>
                <p:cNvPr id="72731" name="Text Box 1067">
                  <a:extLst>
                    <a:ext uri="{FF2B5EF4-FFF2-40B4-BE49-F238E27FC236}">
                      <a16:creationId xmlns:a16="http://schemas.microsoft.com/office/drawing/2014/main" id="{7D16DEE4-65EF-4138-A2D2-05CE5F785B0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35" y="1743"/>
                  <a:ext cx="240" cy="3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35000"/>
                    </a:spcBef>
                    <a:buClr>
                      <a:schemeClr val="tx2"/>
                    </a:buClr>
                    <a:buSzPct val="90000"/>
                    <a:buFont typeface="Monotype Sorts" pitchFamily="2" charset="2"/>
                    <a:buChar char="n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35000"/>
                    </a:spcBef>
                    <a:buClr>
                      <a:srgbClr val="CC6600"/>
                    </a:buClr>
                    <a:buSzPct val="105000"/>
                    <a:buFont typeface="Wingdings 2" panose="05020102010507070707" pitchFamily="18" charset="2"/>
                    <a:buChar char="ê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35000"/>
                    </a:spcBef>
                    <a:buClr>
                      <a:srgbClr val="000099"/>
                    </a:buClr>
                    <a:buSzPct val="85000"/>
                    <a:buFont typeface="Wingdings" panose="05000000000000000000" pitchFamily="2" charset="2"/>
                    <a:buChar char="Ø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35000"/>
                    </a:spcBef>
                    <a:buClr>
                      <a:schemeClr val="hlink"/>
                    </a:buClr>
                    <a:buChar char="–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35000"/>
                    </a:spcBef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9933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0</a:t>
                  </a:r>
                </a:p>
              </p:txBody>
            </p:sp>
            <p:sp>
              <p:nvSpPr>
                <p:cNvPr id="72732" name="Text Box 1068">
                  <a:extLst>
                    <a:ext uri="{FF2B5EF4-FFF2-40B4-BE49-F238E27FC236}">
                      <a16:creationId xmlns:a16="http://schemas.microsoft.com/office/drawing/2014/main" id="{F5744567-7D21-48E1-AD99-0D1FBB4EB3A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" y="930"/>
                  <a:ext cx="796" cy="3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35000"/>
                    </a:spcBef>
                    <a:buClr>
                      <a:schemeClr val="tx2"/>
                    </a:buClr>
                    <a:buSzPct val="90000"/>
                    <a:buFont typeface="Monotype Sorts" pitchFamily="2" charset="2"/>
                    <a:buChar char="n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35000"/>
                    </a:spcBef>
                    <a:buClr>
                      <a:srgbClr val="CC6600"/>
                    </a:buClr>
                    <a:buSzPct val="105000"/>
                    <a:buFont typeface="Wingdings 2" panose="05020102010507070707" pitchFamily="18" charset="2"/>
                    <a:buChar char="ê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35000"/>
                    </a:spcBef>
                    <a:buClr>
                      <a:srgbClr val="000099"/>
                    </a:buClr>
                    <a:buSzPct val="85000"/>
                    <a:buFont typeface="Wingdings" panose="05000000000000000000" pitchFamily="2" charset="2"/>
                    <a:buChar char="Ø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35000"/>
                    </a:spcBef>
                    <a:buClr>
                      <a:schemeClr val="hlink"/>
                    </a:buClr>
                    <a:buChar char="–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35000"/>
                    </a:spcBef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负上溢</a:t>
                  </a:r>
                </a:p>
              </p:txBody>
            </p:sp>
            <p:sp>
              <p:nvSpPr>
                <p:cNvPr id="72733" name="Text Box 1069">
                  <a:extLst>
                    <a:ext uri="{FF2B5EF4-FFF2-40B4-BE49-F238E27FC236}">
                      <a16:creationId xmlns:a16="http://schemas.microsoft.com/office/drawing/2014/main" id="{1FF2E027-5D89-427D-AA7F-12D406F1AC0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08" y="930"/>
                  <a:ext cx="796" cy="3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35000"/>
                    </a:spcBef>
                    <a:buClr>
                      <a:schemeClr val="tx2"/>
                    </a:buClr>
                    <a:buSzPct val="90000"/>
                    <a:buFont typeface="Monotype Sorts" pitchFamily="2" charset="2"/>
                    <a:buChar char="n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1pPr>
                  <a:lvl2pPr marL="742950" indent="-285750">
                    <a:spcBef>
                      <a:spcPct val="35000"/>
                    </a:spcBef>
                    <a:buClr>
                      <a:srgbClr val="CC6600"/>
                    </a:buClr>
                    <a:buSzPct val="105000"/>
                    <a:buFont typeface="Wingdings 2" panose="05020102010507070707" pitchFamily="18" charset="2"/>
                    <a:buChar char="ê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2pPr>
                  <a:lvl3pPr marL="1143000" indent="-228600">
                    <a:spcBef>
                      <a:spcPct val="35000"/>
                    </a:spcBef>
                    <a:buClr>
                      <a:srgbClr val="000099"/>
                    </a:buClr>
                    <a:buSzPct val="85000"/>
                    <a:buFont typeface="Wingdings" panose="05000000000000000000" pitchFamily="2" charset="2"/>
                    <a:buChar char="Ø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3pPr>
                  <a:lvl4pPr marL="1600200" indent="-228600">
                    <a:spcBef>
                      <a:spcPct val="35000"/>
                    </a:spcBef>
                    <a:buClr>
                      <a:schemeClr val="hlink"/>
                    </a:buClr>
                    <a:buChar char="–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4pPr>
                  <a:lvl5pPr marL="2057400" indent="-228600">
                    <a:spcBef>
                      <a:spcPct val="35000"/>
                    </a:spcBef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chemeClr val="tx2"/>
                    </a:buClr>
                    <a:buChar char="»"/>
                    <a:defRPr kumimoji="1" sz="2800">
                      <a:solidFill>
                        <a:schemeClr val="tx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正上溢</a:t>
                  </a:r>
                </a:p>
              </p:txBody>
            </p:sp>
          </p:grpSp>
        </p:grpSp>
        <p:sp>
          <p:nvSpPr>
            <p:cNvPr id="47" name="Text Box 1069">
              <a:extLst>
                <a:ext uri="{FF2B5EF4-FFF2-40B4-BE49-F238E27FC236}">
                  <a16:creationId xmlns:a16="http://schemas.microsoft.com/office/drawing/2014/main" id="{AFB1EC00-87F8-4933-85B3-D719B73E9A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3800" y="1340768"/>
              <a:ext cx="111283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2" charset="2"/>
                <a:buChar char="n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105000"/>
                <a:buFont typeface="Wingdings 2" panose="05020102010507070707" pitchFamily="18" charset="2"/>
                <a:buChar char="ê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35000"/>
                </a:spcBef>
                <a:buClr>
                  <a:srgbClr val="000099"/>
                </a:buClr>
                <a:buSzPct val="85000"/>
                <a:buFont typeface="Wingdings" panose="05000000000000000000" pitchFamily="2" charset="2"/>
                <a:buChar char="Ø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Char char="–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正下溢</a:t>
              </a:r>
            </a:p>
          </p:txBody>
        </p:sp>
        <p:sp>
          <p:nvSpPr>
            <p:cNvPr id="48" name="Text Box 1069">
              <a:extLst>
                <a:ext uri="{FF2B5EF4-FFF2-40B4-BE49-F238E27FC236}">
                  <a16:creationId xmlns:a16="http://schemas.microsoft.com/office/drawing/2014/main" id="{A92ECA8B-9595-4EAE-9DD4-48ABE42463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1275" y="1340768"/>
              <a:ext cx="111283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2" charset="2"/>
                <a:buChar char="n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105000"/>
                <a:buFont typeface="Wingdings 2" panose="05020102010507070707" pitchFamily="18" charset="2"/>
                <a:buChar char="ê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35000"/>
                </a:spcBef>
                <a:buClr>
                  <a:srgbClr val="000099"/>
                </a:buClr>
                <a:buSzPct val="85000"/>
                <a:buFont typeface="Wingdings" panose="05000000000000000000" pitchFamily="2" charset="2"/>
                <a:buChar char="Ø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Char char="–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Char char="»"/>
                <a:defRPr kumimoji="1" sz="280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负下溢</a:t>
              </a:r>
            </a:p>
          </p:txBody>
        </p:sp>
      </p:grpSp>
      <p:sp>
        <p:nvSpPr>
          <p:cNvPr id="51" name="Text Box 1045">
            <a:extLst>
              <a:ext uri="{FF2B5EF4-FFF2-40B4-BE49-F238E27FC236}">
                <a16:creationId xmlns:a16="http://schemas.microsoft.com/office/drawing/2014/main" id="{7D05054F-180A-4EF4-A6D5-ADC43A0B4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0105" y="3306030"/>
            <a:ext cx="2590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05000"/>
              <a:buFont typeface="Wingdings 2" panose="05020102010507070707" pitchFamily="18" charset="2"/>
              <a:buChar char="ê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anose="05000000000000000000" pitchFamily="2" charset="2"/>
              <a:buChar char="Ø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Char char="–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Char char="»"/>
              <a:defRPr kumimoji="1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lvl="0" eaLnBrk="0" fontAlgn="base" hangingPunct="0"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zh-CN" sz="3200" b="1" dirty="0">
                <a:solidFill>
                  <a:srgbClr val="FF9933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r>
              <a:rPr kumimoji="0" lang="en-US" altLang="zh-CN" sz="2400" b="1" i="0" u="none" strike="noStrike" kern="1200" cap="none" spc="0" normalizeH="0" baseline="5000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15</a:t>
            </a:r>
            <a:r>
              <a:rPr kumimoji="0" lang="en-US" altLang="zh-CN" sz="3200" b="1" i="0" u="none" strike="noStrike" kern="1200" cap="none" spc="0" normalizeH="0" baseline="3000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×( 1-2</a:t>
            </a:r>
            <a:r>
              <a:rPr kumimoji="0" lang="en-US" altLang="zh-CN" b="1" baseline="40000" dirty="0">
                <a:solidFill>
                  <a:srgbClr val="FF9933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–10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)</a:t>
            </a:r>
            <a:r>
              <a:rPr kumimoji="0" lang="en-US" altLang="zh-CN" sz="3200" b="1" i="0" u="none" strike="noStrike" kern="1200" cap="none" spc="0" normalizeH="0" baseline="3000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63067"/>
            <a:ext cx="8229600" cy="845653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宋体" panose="02010600030101010101" pitchFamily="2" charset="-122"/>
              </a:rPr>
              <a:t>IEEE 754 </a:t>
            </a:r>
            <a:r>
              <a:rPr lang="zh-CN" altLang="en-US" dirty="0">
                <a:ea typeface="宋体" panose="02010600030101010101" pitchFamily="2" charset="-122"/>
              </a:rPr>
              <a:t>标准之父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525963"/>
          </a:xfrm>
        </p:spPr>
        <p:txBody>
          <a:bodyPr/>
          <a:lstStyle/>
          <a:p>
            <a:r>
              <a:rPr lang="en-US" altLang="zh-CN" sz="2800" dirty="0">
                <a:solidFill>
                  <a:srgbClr val="000000"/>
                </a:solidFill>
              </a:rPr>
              <a:t>80</a:t>
            </a:r>
            <a:r>
              <a:rPr lang="zh-CN" altLang="en-US" sz="2800" dirty="0">
                <a:solidFill>
                  <a:srgbClr val="000000"/>
                </a:solidFill>
              </a:rPr>
              <a:t>年代初，各机器内部浮点数表示还没有统一</a:t>
            </a:r>
          </a:p>
          <a:p>
            <a:r>
              <a:rPr lang="zh-CN" altLang="en-US" sz="2800" dirty="0">
                <a:solidFill>
                  <a:srgbClr val="000000"/>
                </a:solidFill>
              </a:rPr>
              <a:t>相互不兼容，机器之间传送数据时很麻烦</a:t>
            </a:r>
            <a:endParaRPr lang="en-US" altLang="zh-CN" sz="2800" dirty="0">
              <a:solidFill>
                <a:srgbClr val="000000"/>
              </a:solidFill>
            </a:endParaRPr>
          </a:p>
          <a:p>
            <a:r>
              <a:rPr lang="en-US" altLang="zh-CN" sz="2800" dirty="0">
                <a:cs typeface="Arial" panose="020B0604020202020204" pitchFamily="34" charset="0"/>
              </a:rPr>
              <a:t>1970</a:t>
            </a:r>
            <a:r>
              <a:rPr lang="zh-CN" altLang="en-US" sz="2800" dirty="0">
                <a:cs typeface="Arial" panose="020B0604020202020204" pitchFamily="34" charset="0"/>
              </a:rPr>
              <a:t>年代后期</a:t>
            </a:r>
            <a:r>
              <a:rPr lang="en-US" altLang="zh-CN" sz="2800" dirty="0">
                <a:cs typeface="Arial" panose="020B0604020202020204" pitchFamily="34" charset="0"/>
              </a:rPr>
              <a:t>, IEEE</a:t>
            </a:r>
            <a:r>
              <a:rPr lang="zh-CN" altLang="en-US" sz="2800" dirty="0">
                <a:cs typeface="Arial" panose="020B0604020202020204" pitchFamily="34" charset="0"/>
              </a:rPr>
              <a:t>着手制定浮点数标准</a:t>
            </a:r>
          </a:p>
          <a:p>
            <a:r>
              <a:rPr lang="en-US" altLang="zh-CN" sz="2800" dirty="0">
                <a:cs typeface="Arial" panose="020B0604020202020204" pitchFamily="34" charset="0"/>
              </a:rPr>
              <a:t>1985</a:t>
            </a:r>
            <a:r>
              <a:rPr lang="zh-CN" altLang="en-US" sz="2800" dirty="0">
                <a:cs typeface="Arial" panose="020B0604020202020204" pitchFamily="34" charset="0"/>
              </a:rPr>
              <a:t>年完成浮点数标准</a:t>
            </a:r>
            <a:r>
              <a:rPr lang="en-US" altLang="zh-CN" sz="2800" dirty="0">
                <a:cs typeface="Arial" panose="020B0604020202020204" pitchFamily="34" charset="0"/>
              </a:rPr>
              <a:t>IEEE 754</a:t>
            </a:r>
            <a:r>
              <a:rPr lang="zh-CN" altLang="en-US" sz="2800" dirty="0">
                <a:cs typeface="Arial" panose="020B0604020202020204" pitchFamily="34" charset="0"/>
              </a:rPr>
              <a:t>的制定，沿用至今</a:t>
            </a:r>
          </a:p>
          <a:p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267169" y="3291886"/>
            <a:ext cx="7392591" cy="2475311"/>
            <a:chOff x="1689559" y="3246181"/>
            <a:chExt cx="9856788" cy="3300414"/>
          </a:xfrm>
        </p:grpSpPr>
        <p:sp>
          <p:nvSpPr>
            <p:cNvPr id="5" name="Rectangle 3"/>
            <p:cNvSpPr txBox="1">
              <a:spLocks noChangeArrowheads="1"/>
            </p:cNvSpPr>
            <p:nvPr/>
          </p:nvSpPr>
          <p:spPr bwMode="auto">
            <a:xfrm>
              <a:off x="1689559" y="4000544"/>
              <a:ext cx="5268912" cy="420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7625" tIns="19050" rIns="47625" bIns="19050" numCol="1" anchor="t" anchorCtr="0" compatLnSpc="1">
              <a:prstTxWarp prst="textNoShape">
                <a:avLst/>
              </a:prstTxWarp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lang="zh-CN" altLang="en-US" sz="2400" dirty="0" smtClean="0">
                  <a:solidFill>
                    <a:schemeClr val="tx1"/>
                  </a:solidFill>
                  <a:latin typeface="+mn-ea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lang="zh-CN" altLang="en-US" sz="2000" dirty="0" smtClean="0">
                  <a:solidFill>
                    <a:srgbClr val="C00000"/>
                  </a:solidFill>
                  <a:latin typeface="+mn-ea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lang="zh-CN" altLang="en-US" sz="2000" dirty="0" smtClean="0">
                  <a:solidFill>
                    <a:schemeClr val="tx1"/>
                  </a:solidFill>
                  <a:latin typeface="+mn-ea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>
                <a:buFontTx/>
                <a:buNone/>
              </a:pPr>
              <a:endParaRPr lang="zh-CN" altLang="en-US" sz="1800" kern="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6" name="Group 12"/>
            <p:cNvGrpSpPr>
              <a:grpSpLocks/>
            </p:cNvGrpSpPr>
            <p:nvPr/>
          </p:nvGrpSpPr>
          <p:grpSpPr bwMode="auto">
            <a:xfrm>
              <a:off x="1689559" y="3246181"/>
              <a:ext cx="9856788" cy="3300414"/>
              <a:chOff x="104" y="1850"/>
              <a:chExt cx="6209" cy="2079"/>
            </a:xfrm>
          </p:grpSpPr>
          <p:pic>
            <p:nvPicPr>
              <p:cNvPr id="8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7" y="2484"/>
                <a:ext cx="2641" cy="9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6"/>
              <p:cNvSpPr txBox="1">
                <a:spLocks noChangeArrowheads="1"/>
              </p:cNvSpPr>
              <p:nvPr/>
            </p:nvSpPr>
            <p:spPr bwMode="auto">
              <a:xfrm>
                <a:off x="3961" y="3550"/>
                <a:ext cx="2352" cy="3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1" lang="en-US" altLang="zh-CN" b="1" dirty="0">
                    <a:latin typeface="Tahoma" panose="020B0604030504040204" pitchFamily="34" charset="0"/>
                  </a:rPr>
                  <a:t>Prof. William </a:t>
                </a:r>
                <a:r>
                  <a:rPr kumimoji="1" lang="en-US" altLang="zh-CN" b="1" dirty="0" err="1">
                    <a:latin typeface="Tahoma" panose="020B0604030504040204" pitchFamily="34" charset="0"/>
                  </a:rPr>
                  <a:t>Kahan</a:t>
                </a:r>
                <a:r>
                  <a:rPr kumimoji="1" lang="en-US" altLang="zh-CN" dirty="0">
                    <a:latin typeface="Tahoma" panose="020B0604030504040204" pitchFamily="34" charset="0"/>
                  </a:rPr>
                  <a:t> </a:t>
                </a:r>
              </a:p>
            </p:txBody>
          </p:sp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387" y="3464"/>
                <a:ext cx="2925" cy="4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500" b="1" i="1" u="sng" dirty="0">
                    <a:solidFill>
                      <a:srgbClr val="0033CC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www.cs.berkeley.edu/~wkahan/</a:t>
                </a:r>
              </a:p>
              <a:p>
                <a:r>
                  <a:rPr lang="en-US" altLang="zh-CN" sz="1500" b="1" i="1" u="sng" dirty="0">
                    <a:solidFill>
                      <a:srgbClr val="0033CC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ieee754status/754story.html</a:t>
                </a:r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/>
            </p:nvSpPr>
            <p:spPr bwMode="auto">
              <a:xfrm>
                <a:off x="104" y="1850"/>
                <a:ext cx="3857" cy="6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500" b="1" i="1" dirty="0">
                    <a:solidFill>
                      <a:srgbClr val="0033CC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This standard was primarily the work of one person, UC Berkeley math professor William </a:t>
                </a:r>
                <a:r>
                  <a:rPr lang="en-US" altLang="zh-CN" sz="1500" b="1" i="1" dirty="0" err="1">
                    <a:solidFill>
                      <a:srgbClr val="0033CC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Kahan</a:t>
                </a:r>
                <a:r>
                  <a:rPr lang="en-US" altLang="zh-CN" sz="1500" b="1" i="1" dirty="0">
                    <a:solidFill>
                      <a:srgbClr val="0033CC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.</a:t>
                </a:r>
                <a:endParaRPr lang="zh-CN" altLang="en-US" sz="1500" b="1" i="1" dirty="0">
                  <a:solidFill>
                    <a:srgbClr val="0033CC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8846" y="3312856"/>
              <a:ext cx="3810000" cy="24955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151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D2D9D7EB-F825-48A7-8716-EF8DCE600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0"/>
            <a:ext cx="7543800" cy="7254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IEEE754</a:t>
            </a:r>
            <a:r>
              <a:rPr lang="zh-CN" altLang="en-US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标准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8C4813A-527C-4B7D-9ADA-08C6A14CB78D}"/>
              </a:ext>
            </a:extLst>
          </p:cNvPr>
          <p:cNvGrpSpPr/>
          <p:nvPr/>
        </p:nvGrpSpPr>
        <p:grpSpPr>
          <a:xfrm>
            <a:off x="550311" y="1340768"/>
            <a:ext cx="6720538" cy="566738"/>
            <a:chOff x="1772327" y="1918270"/>
            <a:chExt cx="6720538" cy="566738"/>
          </a:xfrm>
        </p:grpSpPr>
        <p:graphicFrame>
          <p:nvGraphicFramePr>
            <p:cNvPr id="10" name="Group 3">
              <a:extLst>
                <a:ext uri="{FF2B5EF4-FFF2-40B4-BE49-F238E27FC236}">
                  <a16:creationId xmlns:a16="http://schemas.microsoft.com/office/drawing/2014/main" id="{C12A9BEB-BB63-4B19-8A8B-ECA1684BC17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16109913"/>
                </p:ext>
              </p:extLst>
            </p:nvPr>
          </p:nvGraphicFramePr>
          <p:xfrm>
            <a:off x="3871653" y="1918270"/>
            <a:ext cx="4621212" cy="566738"/>
          </p:xfrm>
          <a:graphic>
            <a:graphicData uri="http://schemas.openxmlformats.org/drawingml/2006/table">
              <a:tbl>
                <a:tblPr/>
                <a:tblGrid>
                  <a:gridCol w="769937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463427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387848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</a:tblGrid>
                <a:tr h="566738">
                  <a:tc>
                    <a:txBody>
                      <a:bodyPr/>
                      <a:lstStyle>
                        <a:lvl1pPr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600"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1pPr>
                        <a:lvl2pPr marL="742950" indent="-271463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200">
                            <a:solidFill>
                              <a:schemeClr val="accent2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2pPr>
                        <a:lvl3pPr marL="1143000" indent="-233363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100"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3pPr>
                        <a:lvl4pPr marL="1600200" indent="-293688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4pPr>
                        <a:lvl5pPr marL="2057400" indent="-18415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5pPr>
                        <a:lvl6pPr marL="25146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6pPr>
                        <a:lvl7pPr marL="29718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7pPr>
                        <a:lvl8pPr marL="34290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8pPr>
                        <a:lvl9pPr marL="38862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9pPr>
                      </a:lstStyle>
                      <a:p>
                        <a:pPr marL="0" marR="0" lvl="0" indent="0" algn="ctr" defTabSz="914400" rtl="0" eaLnBrk="1" fontAlgn="base" latinLnBrk="0" hangingPunct="1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SzTx/>
                          <a:buFont typeface="Wingdings" panose="05000000000000000000" pitchFamily="2" charset="2"/>
                          <a:buNone/>
                          <a:tabLst/>
                        </a:pPr>
                        <a:r>
                          <a:rPr kumimoji="0" lang="en-US" sz="26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S</a:t>
                        </a:r>
                        <a:r>
                          <a:rPr kumimoji="0" lang="en-US" sz="1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(1bit)</a:t>
                        </a:r>
                      </a:p>
                    </a:txBody>
                    <a:tcPr marT="45628" marB="45628" horzOverflow="overflow">
                      <a:lnL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FF7C80"/>
                      </a:solidFill>
                    </a:tcPr>
                  </a:tc>
                  <a:tc>
                    <a:txBody>
                      <a:bodyPr/>
                      <a:lstStyle>
                        <a:lvl1pPr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600"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1pPr>
                        <a:lvl2pPr marL="742950" indent="-271463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200">
                            <a:solidFill>
                              <a:schemeClr val="accent2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2pPr>
                        <a:lvl3pPr marL="1143000" indent="-233363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100"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3pPr>
                        <a:lvl4pPr marL="1600200" indent="-293688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4pPr>
                        <a:lvl5pPr marL="2057400" indent="-18415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5pPr>
                        <a:lvl6pPr marL="25146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6pPr>
                        <a:lvl7pPr marL="29718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7pPr>
                        <a:lvl8pPr marL="34290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8pPr>
                        <a:lvl9pPr marL="38862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9pPr>
                      </a:lstStyle>
                      <a:p>
                        <a:pPr marL="0" marR="0" lvl="0" indent="0" algn="ctr" defTabSz="914400" rtl="0" eaLnBrk="1" fontAlgn="base" latinLnBrk="0" hangingPunct="1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SzTx/>
                          <a:buFont typeface="Wingdings" panose="05000000000000000000" pitchFamily="2" charset="2"/>
                          <a:buNone/>
                          <a:tabLst/>
                        </a:pPr>
                        <a:r>
                          <a:rPr kumimoji="0" lang="en-US" sz="2600" b="0" i="0" u="none" strike="noStrike" cap="none" normalizeH="0" baseline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E</a:t>
                        </a:r>
                        <a:r>
                          <a:rPr kumimoji="0" lang="en-US" sz="1000" b="0" i="0" u="none" strike="noStrike" cap="none" normalizeH="0" baseline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(23~30</a:t>
                        </a:r>
                        <a:r>
                          <a:rPr kumimoji="0" lang="zh-CN" altLang="en-US" sz="1000" b="0" i="0" u="none" strike="noStrike" cap="none" normalizeH="0" baseline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共</a:t>
                        </a:r>
                        <a:r>
                          <a:rPr kumimoji="0" lang="en-US" sz="1000" b="0" i="0" u="none" strike="noStrike" cap="none" normalizeH="0" baseline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8bit</a:t>
                        </a:r>
                        <a:r>
                          <a:rPr kumimoji="0" lang="en-US" sz="10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)</a:t>
                        </a:r>
                      </a:p>
                    </a:txBody>
                    <a:tcPr marT="45628" marB="45628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33CCFF"/>
                      </a:solidFill>
                    </a:tcPr>
                  </a:tc>
                  <a:tc>
                    <a:txBody>
                      <a:bodyPr/>
                      <a:lstStyle>
                        <a:lvl1pPr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600"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1pPr>
                        <a:lvl2pPr marL="742950" indent="-271463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200">
                            <a:solidFill>
                              <a:schemeClr val="accent2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2pPr>
                        <a:lvl3pPr marL="1143000" indent="-233363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100"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3pPr>
                        <a:lvl4pPr marL="1600200" indent="-293688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4pPr>
                        <a:lvl5pPr marL="2057400" indent="-18415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5pPr>
                        <a:lvl6pPr marL="25146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6pPr>
                        <a:lvl7pPr marL="29718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7pPr>
                        <a:lvl8pPr marL="34290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8pPr>
                        <a:lvl9pPr marL="38862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9pPr>
                      </a:lstStyle>
                      <a:p>
                        <a:pPr marL="0" marR="0" lvl="0" indent="0" algn="ctr" defTabSz="914400" rtl="0" eaLnBrk="1" fontAlgn="base" latinLnBrk="0" hangingPunct="1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SzTx/>
                          <a:buFont typeface="Wingdings" panose="05000000000000000000" pitchFamily="2" charset="2"/>
                          <a:buNone/>
                          <a:tabLst/>
                        </a:pPr>
                        <a:r>
                          <a:rPr kumimoji="0" lang="en-US" sz="26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0066FF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M</a:t>
                        </a:r>
                        <a:r>
                          <a:rPr kumimoji="0" lang="en-US" sz="1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0066FF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(0~22</a:t>
                        </a:r>
                        <a:r>
                          <a:rPr kumimoji="0" lang="zh-CN" altLang="en-US" sz="1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0066FF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共</a:t>
                        </a:r>
                        <a:r>
                          <a:rPr kumimoji="0" lang="en-US" sz="1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0066FF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23bit)</a:t>
                        </a:r>
                      </a:p>
                    </a:txBody>
                    <a:tcPr marT="45628" marB="45628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CCFFCC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384067C-67AF-418B-B7BA-954B263AB479}"/>
                </a:ext>
              </a:extLst>
            </p:cNvPr>
            <p:cNvSpPr/>
            <p:nvPr/>
          </p:nvSpPr>
          <p:spPr>
            <a:xfrm>
              <a:off x="1772327" y="2033861"/>
              <a:ext cx="188263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/>
                <a:t>32</a:t>
              </a:r>
              <a:r>
                <a:rPr lang="zh-CN" altLang="en-US" sz="2000" b="1" dirty="0"/>
                <a:t>浮点数 </a:t>
              </a:r>
              <a:r>
                <a:rPr lang="en-US" altLang="zh-CN" sz="2000" b="1" i="1" dirty="0"/>
                <a:t>float</a:t>
              </a:r>
              <a:endParaRPr lang="zh-CN" altLang="en-US" sz="2000" b="1" i="1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779047E-A065-4534-8728-24475901A874}"/>
              </a:ext>
            </a:extLst>
          </p:cNvPr>
          <p:cNvGrpSpPr/>
          <p:nvPr/>
        </p:nvGrpSpPr>
        <p:grpSpPr>
          <a:xfrm>
            <a:off x="539552" y="2225006"/>
            <a:ext cx="7991773" cy="533276"/>
            <a:chOff x="1761568" y="2802508"/>
            <a:chExt cx="7991773" cy="533276"/>
          </a:xfrm>
        </p:grpSpPr>
        <p:graphicFrame>
          <p:nvGraphicFramePr>
            <p:cNvPr id="13" name="Group 14">
              <a:extLst>
                <a:ext uri="{FF2B5EF4-FFF2-40B4-BE49-F238E27FC236}">
                  <a16:creationId xmlns:a16="http://schemas.microsoft.com/office/drawing/2014/main" id="{33488EEA-4BC5-4299-9D5F-88410CF10E5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19104346"/>
                </p:ext>
              </p:extLst>
            </p:nvPr>
          </p:nvGraphicFramePr>
          <p:xfrm>
            <a:off x="3871654" y="2802508"/>
            <a:ext cx="5881687" cy="533276"/>
          </p:xfrm>
          <a:graphic>
            <a:graphicData uri="http://schemas.openxmlformats.org/drawingml/2006/table">
              <a:tbl>
                <a:tblPr/>
                <a:tblGrid>
                  <a:gridCol w="788987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444377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3648323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</a:tblGrid>
                <a:tr h="533276">
                  <a:tc>
                    <a:txBody>
                      <a:bodyPr/>
                      <a:lstStyle>
                        <a:lvl1pPr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600"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1pPr>
                        <a:lvl2pPr marL="742950" indent="-271463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200">
                            <a:solidFill>
                              <a:schemeClr val="accent2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2pPr>
                        <a:lvl3pPr marL="1143000" indent="-233363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100"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3pPr>
                        <a:lvl4pPr marL="1600200" indent="-293688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4pPr>
                        <a:lvl5pPr marL="2057400" indent="-18415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5pPr>
                        <a:lvl6pPr marL="25146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6pPr>
                        <a:lvl7pPr marL="29718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7pPr>
                        <a:lvl8pPr marL="34290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8pPr>
                        <a:lvl9pPr marL="38862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9pPr>
                      </a:lstStyle>
                      <a:p>
                        <a:pPr marL="0" marR="0" lvl="0" indent="0" algn="ctr" defTabSz="914400" rtl="0" eaLnBrk="1" fontAlgn="base" latinLnBrk="0" hangingPunct="1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SzTx/>
                          <a:buFont typeface="Wingdings" panose="05000000000000000000" pitchFamily="2" charset="2"/>
                          <a:buNone/>
                          <a:tabLst/>
                        </a:pPr>
                        <a:r>
                          <a:rPr kumimoji="0" lang="en-US" sz="26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S</a:t>
                        </a:r>
                        <a:r>
                          <a:rPr kumimoji="0" lang="en-US" sz="1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(1bit)</a:t>
                        </a:r>
                      </a:p>
                    </a:txBody>
                    <a:tcPr marL="90000" marR="90000" marT="46450" marB="46450" horzOverflow="overflow">
                      <a:lnL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FF7C80"/>
                      </a:solidFill>
                    </a:tcPr>
                  </a:tc>
                  <a:tc>
                    <a:txBody>
                      <a:bodyPr/>
                      <a:lstStyle>
                        <a:lvl1pPr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600"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1pPr>
                        <a:lvl2pPr marL="742950" indent="-271463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200">
                            <a:solidFill>
                              <a:schemeClr val="accent2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2pPr>
                        <a:lvl3pPr marL="1143000" indent="-233363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100"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3pPr>
                        <a:lvl4pPr marL="1600200" indent="-293688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4pPr>
                        <a:lvl5pPr marL="2057400" indent="-18415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5pPr>
                        <a:lvl6pPr marL="25146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6pPr>
                        <a:lvl7pPr marL="29718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7pPr>
                        <a:lvl8pPr marL="34290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8pPr>
                        <a:lvl9pPr marL="38862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9pPr>
                      </a:lstStyle>
                      <a:p>
                        <a:pPr marL="0" marR="0" lvl="0" indent="0" algn="ctr" defTabSz="914400" rtl="0" eaLnBrk="1" fontAlgn="base" latinLnBrk="0" hangingPunct="1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SzTx/>
                          <a:buFont typeface="Wingdings" panose="05000000000000000000" pitchFamily="2" charset="2"/>
                          <a:buNone/>
                          <a:tabLst/>
                        </a:pPr>
                        <a:r>
                          <a:rPr kumimoji="0" lang="en-US" sz="26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E</a:t>
                        </a:r>
                        <a:r>
                          <a:rPr kumimoji="0" lang="en-US" sz="1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(52~62</a:t>
                        </a:r>
                        <a:r>
                          <a:rPr kumimoji="0" lang="zh-CN" altLang="en-US" sz="1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共</a:t>
                        </a:r>
                        <a:r>
                          <a:rPr kumimoji="0" lang="en-US" sz="1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11bit)</a:t>
                        </a:r>
                      </a:p>
                    </a:txBody>
                    <a:tcPr marT="45375" marB="45375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33CCFF"/>
                      </a:solidFill>
                    </a:tcPr>
                  </a:tc>
                  <a:tc>
                    <a:txBody>
                      <a:bodyPr/>
                      <a:lstStyle>
                        <a:lvl1pPr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600"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1pPr>
                        <a:lvl2pPr marL="742950" indent="-271463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200">
                            <a:solidFill>
                              <a:schemeClr val="accent2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2pPr>
                        <a:lvl3pPr marL="1143000" indent="-233363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 sz="2100"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3pPr>
                        <a:lvl4pPr marL="1600200" indent="-293688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4pPr>
                        <a:lvl5pPr marL="2057400" indent="-18415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5pPr>
                        <a:lvl6pPr marL="25146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6pPr>
                        <a:lvl7pPr marL="29718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7pPr>
                        <a:lvl8pPr marL="34290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8pPr>
                        <a:lvl9pPr marL="3886200" indent="-184150" eaLnBrk="0" fontAlgn="base" hangingPunct="0">
                          <a:lnSpc>
                            <a:spcPct val="120000"/>
                          </a:lnSpc>
                          <a:spcBef>
                            <a:spcPct val="25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Font typeface="Wingdings" panose="05000000000000000000" pitchFamily="2" charset="2"/>
                          <a:defRPr>
                            <a:solidFill>
                              <a:schemeClr val="tx1"/>
                            </a:solidFill>
                            <a:latin typeface="Verdana" panose="020B0604030504040204" pitchFamily="34" charset="0"/>
                            <a:ea typeface="华文新魏" panose="02010800040101010101" pitchFamily="2" charset="-122"/>
                          </a:defRPr>
                        </a:lvl9pPr>
                      </a:lstStyle>
                      <a:p>
                        <a:pPr marL="0" marR="0" lvl="0" indent="0" algn="ctr" defTabSz="914400" rtl="0" eaLnBrk="1" fontAlgn="base" latinLnBrk="0" hangingPunct="1">
                          <a:lnSpc>
                            <a:spcPct val="12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2"/>
                          </a:buClr>
                          <a:buSzTx/>
                          <a:buFont typeface="Wingdings" panose="05000000000000000000" pitchFamily="2" charset="2"/>
                          <a:buNone/>
                          <a:tabLst/>
                        </a:pPr>
                        <a:r>
                          <a:rPr kumimoji="0" lang="en-US" sz="26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0066FF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M</a:t>
                        </a:r>
                        <a:r>
                          <a:rPr kumimoji="0" lang="en-US" sz="1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0066FF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(0~51</a:t>
                        </a:r>
                        <a:r>
                          <a:rPr kumimoji="0" lang="zh-CN" altLang="en-US" sz="1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0066FF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共</a:t>
                        </a:r>
                        <a:r>
                          <a:rPr kumimoji="0" lang="en-US" sz="1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0066FF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52bit)</a:t>
                        </a:r>
                      </a:p>
                    </a:txBody>
                    <a:tcPr marT="45375" marB="45375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CCFFCC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CEAE158-9907-4865-81D6-3E2DFFD342AA}"/>
                </a:ext>
              </a:extLst>
            </p:cNvPr>
            <p:cNvSpPr/>
            <p:nvPr/>
          </p:nvSpPr>
          <p:spPr>
            <a:xfrm>
              <a:off x="1761568" y="2886647"/>
              <a:ext cx="21611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/>
                <a:t>64</a:t>
              </a:r>
              <a:r>
                <a:rPr lang="zh-CN" altLang="en-US" sz="2000" b="1" dirty="0"/>
                <a:t>浮点数 </a:t>
              </a:r>
              <a:r>
                <a:rPr lang="en-US" altLang="zh-CN" sz="2000" b="1" i="1" dirty="0"/>
                <a:t>double</a:t>
              </a:r>
              <a:endParaRPr lang="zh-CN" altLang="en-US" sz="2000" b="1" i="1" dirty="0"/>
            </a:p>
          </p:txBody>
        </p:sp>
      </p:grp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A5BCD64C-6BC3-448C-847A-A9C30CCC074F}"/>
              </a:ext>
            </a:extLst>
          </p:cNvPr>
          <p:cNvSpPr txBox="1">
            <a:spLocks/>
          </p:cNvSpPr>
          <p:nvPr/>
        </p:nvSpPr>
        <p:spPr>
          <a:xfrm>
            <a:off x="179512" y="3347664"/>
            <a:ext cx="8784976" cy="2779715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400" dirty="0"/>
              <a:t>构成：阶码</a:t>
            </a:r>
            <a:r>
              <a:rPr lang="en-US" altLang="zh-CN" sz="4400" dirty="0"/>
              <a:t>E</a:t>
            </a:r>
            <a:r>
              <a:rPr lang="zh-CN" altLang="en-US" sz="4400" dirty="0"/>
              <a:t>，尾数</a:t>
            </a:r>
            <a:r>
              <a:rPr lang="en-US" altLang="zh-CN" sz="4400" dirty="0"/>
              <a:t>M</a:t>
            </a:r>
            <a:r>
              <a:rPr lang="zh-CN" altLang="en-US" sz="4400" dirty="0"/>
              <a:t>，符号位</a:t>
            </a:r>
            <a:r>
              <a:rPr lang="en-US" altLang="zh-CN" sz="4400" dirty="0"/>
              <a:t>S</a:t>
            </a:r>
          </a:p>
          <a:p>
            <a:pPr>
              <a:lnSpc>
                <a:spcPct val="150000"/>
              </a:lnSpc>
            </a:pPr>
            <a:r>
              <a:rPr lang="zh-CN" altLang="en-US" sz="4400" dirty="0"/>
              <a:t>阶码和尾码的位数的分配实际是表示范围和精度的折衷</a:t>
            </a:r>
            <a:endParaRPr lang="en-US" altLang="zh-CN" sz="4400" dirty="0"/>
          </a:p>
          <a:p>
            <a:pPr>
              <a:lnSpc>
                <a:spcPct val="150000"/>
              </a:lnSpc>
            </a:pPr>
            <a:r>
              <a:rPr lang="en-US" altLang="zh-CN" sz="4400" dirty="0"/>
              <a:t>N = (−1)</a:t>
            </a:r>
            <a:r>
              <a:rPr lang="en-US" altLang="zh-CN" sz="4400" baseline="50000" dirty="0"/>
              <a:t>S  </a:t>
            </a:r>
            <a:r>
              <a:rPr lang="en-US" altLang="zh-CN" sz="4400" b="1" dirty="0"/>
              <a:t>╳</a:t>
            </a:r>
            <a:r>
              <a:rPr lang="en-US" altLang="zh-CN" sz="4400" dirty="0"/>
              <a:t>  M </a:t>
            </a:r>
            <a:r>
              <a:rPr lang="en-US" altLang="zh-CN" sz="4400" b="1" dirty="0"/>
              <a:t> ╳ </a:t>
            </a:r>
            <a:r>
              <a:rPr lang="en-US" altLang="zh-CN" sz="4400" dirty="0"/>
              <a:t>2</a:t>
            </a:r>
            <a:r>
              <a:rPr lang="en-US" altLang="zh-CN" sz="4400" baseline="50000" dirty="0"/>
              <a:t>e</a:t>
            </a:r>
            <a:r>
              <a:rPr lang="en-US" altLang="zh-CN" sz="4400" dirty="0"/>
              <a:t> </a:t>
            </a:r>
          </a:p>
          <a:p>
            <a:pPr>
              <a:lnSpc>
                <a:spcPct val="150000"/>
              </a:lnSpc>
            </a:pPr>
            <a:r>
              <a:rPr lang="zh-CN" altLang="en-US" sz="4400" dirty="0"/>
              <a:t>阶码移码表示，偏移量</a:t>
            </a:r>
            <a:r>
              <a:rPr lang="en-US" altLang="zh-CN" sz="4400" dirty="0"/>
              <a:t>127/1023</a:t>
            </a:r>
            <a:r>
              <a:rPr lang="zh-CN" altLang="en-US" sz="4400" dirty="0"/>
              <a:t>，尾数原码表示，符号位放在第一位</a:t>
            </a:r>
            <a:endParaRPr lang="en-US" altLang="zh-CN" sz="4400" dirty="0"/>
          </a:p>
          <a:p>
            <a:pPr lvl="1">
              <a:lnSpc>
                <a:spcPct val="150000"/>
              </a:lnSpc>
            </a:pPr>
            <a:r>
              <a:rPr lang="zh-CN" altLang="en-US" sz="4400" dirty="0"/>
              <a:t>方便定点数逻辑比较浮点数大小</a:t>
            </a:r>
            <a:endParaRPr lang="en-US" altLang="zh-CN" sz="4400" dirty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54347" y="3997081"/>
            <a:ext cx="5498220" cy="5469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" name="矩形 3"/>
          <p:cNvSpPr/>
          <p:nvPr/>
        </p:nvSpPr>
        <p:spPr>
          <a:xfrm>
            <a:off x="2775058" y="2814736"/>
            <a:ext cx="5456798" cy="5469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浮点数标准 </a:t>
            </a:r>
            <a:r>
              <a:rPr lang="en-US" altLang="zh-CN" dirty="0"/>
              <a:t>IEEE754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5155" y="2150792"/>
            <a:ext cx="8694795" cy="459057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zh-CN" altLang="en-US" b="1" dirty="0"/>
              <a:t>规格化数</a:t>
            </a:r>
            <a:r>
              <a:rPr lang="en-US" altLang="zh-CN" dirty="0"/>
              <a:t>(Normal)     </a:t>
            </a:r>
            <a:r>
              <a:rPr lang="zh-CN" altLang="en-US" dirty="0"/>
              <a:t>指数真值</a:t>
            </a:r>
            <a:r>
              <a:rPr lang="en-US" altLang="zh-CN" dirty="0"/>
              <a:t>e</a:t>
            </a:r>
            <a:r>
              <a:rPr lang="zh-CN" altLang="en-US" dirty="0"/>
              <a:t>变成阶码</a:t>
            </a:r>
            <a:r>
              <a:rPr lang="en-US" altLang="zh-CN" dirty="0"/>
              <a:t>E</a:t>
            </a:r>
            <a:r>
              <a:rPr lang="zh-CN" altLang="en-US" dirty="0"/>
              <a:t>时，</a:t>
            </a:r>
            <a:r>
              <a:rPr lang="en-US" altLang="zh-CN" dirty="0">
                <a:solidFill>
                  <a:srgbClr val="A50021"/>
                </a:solidFill>
              </a:rPr>
              <a:t>e=E-127</a:t>
            </a:r>
            <a:endParaRPr lang="zh-CN" altLang="en-US" dirty="0">
              <a:solidFill>
                <a:srgbClr val="C00000"/>
              </a:solidFill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zh-CN" altLang="en-US" dirty="0"/>
              <a:t>    </a:t>
            </a:r>
            <a:r>
              <a:rPr lang="en-US" altLang="zh-CN" dirty="0"/>
              <a:t>1≤e≤254/</a:t>
            </a:r>
            <a:r>
              <a:rPr lang="en-US" altLang="zh-CN" dirty="0">
                <a:solidFill>
                  <a:srgbClr val="C00000"/>
                </a:solidFill>
              </a:rPr>
              <a:t>2046</a:t>
            </a:r>
            <a:r>
              <a:rPr lang="en-US" altLang="zh-CN" dirty="0"/>
              <a:t>     (−1)</a:t>
            </a:r>
            <a:r>
              <a:rPr lang="en-US" altLang="zh-CN" baseline="70000" dirty="0"/>
              <a:t>s </a:t>
            </a:r>
            <a:r>
              <a:rPr lang="en-US" altLang="zh-CN" dirty="0"/>
              <a:t>× </a:t>
            </a:r>
            <a:r>
              <a:rPr lang="en-US" altLang="zh-CN" dirty="0">
                <a:solidFill>
                  <a:srgbClr val="0000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1</a:t>
            </a:r>
            <a:r>
              <a:rPr lang="en-US" altLang="zh-CN" dirty="0"/>
              <a:t>.M × 2</a:t>
            </a:r>
            <a:r>
              <a:rPr lang="en-US" altLang="zh-CN" baseline="70000" dirty="0"/>
              <a:t>E−127</a:t>
            </a:r>
            <a:r>
              <a:rPr lang="en-US" altLang="zh-CN" dirty="0"/>
              <a:t>       </a:t>
            </a:r>
            <a:r>
              <a:rPr lang="en-US" altLang="zh-CN" dirty="0">
                <a:solidFill>
                  <a:srgbClr val="C00000"/>
                </a:solidFill>
              </a:rPr>
              <a:t>(−1)</a:t>
            </a:r>
            <a:r>
              <a:rPr lang="en-US" altLang="zh-CN" baseline="70000" dirty="0">
                <a:solidFill>
                  <a:srgbClr val="C00000"/>
                </a:solidFill>
              </a:rPr>
              <a:t>s </a:t>
            </a:r>
            <a:r>
              <a:rPr lang="en-US" altLang="zh-CN" dirty="0">
                <a:solidFill>
                  <a:srgbClr val="C00000"/>
                </a:solidFill>
              </a:rPr>
              <a:t>× </a:t>
            </a:r>
            <a:r>
              <a:rPr lang="en-US" altLang="zh-CN" dirty="0">
                <a:solidFill>
                  <a:srgbClr val="0000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1</a:t>
            </a:r>
            <a:r>
              <a:rPr lang="en-US" altLang="zh-CN" dirty="0">
                <a:solidFill>
                  <a:srgbClr val="C00000"/>
                </a:solidFill>
              </a:rPr>
              <a:t>.M × 2</a:t>
            </a:r>
            <a:r>
              <a:rPr lang="en-US" altLang="zh-CN" baseline="70000" dirty="0">
                <a:solidFill>
                  <a:srgbClr val="C00000"/>
                </a:solidFill>
              </a:rPr>
              <a:t>E−1023</a:t>
            </a:r>
            <a:endParaRPr lang="en-US" altLang="zh-CN" dirty="0">
              <a:solidFill>
                <a:srgbClr val="C00000"/>
              </a:solidFill>
            </a:endParaRPr>
          </a:p>
          <a:p>
            <a:pPr>
              <a:lnSpc>
                <a:spcPct val="170000"/>
              </a:lnSpc>
            </a:pPr>
            <a:r>
              <a:rPr lang="zh-CN" altLang="en-US" b="1" dirty="0"/>
              <a:t>非规格化数</a:t>
            </a:r>
            <a:r>
              <a:rPr lang="en-US" altLang="zh-CN" dirty="0"/>
              <a:t>(Subnormal)     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altLang="zh-CN" dirty="0"/>
              <a:t>         e=0                  (−1)</a:t>
            </a:r>
            <a:r>
              <a:rPr lang="en-US" altLang="zh-CN" baseline="70000" dirty="0"/>
              <a:t>s </a:t>
            </a:r>
            <a:r>
              <a:rPr lang="en-US" altLang="zh-CN" dirty="0"/>
              <a:t>× 0.M × 2</a:t>
            </a:r>
            <a:r>
              <a:rPr lang="en-US" altLang="zh-CN" baseline="70000" dirty="0"/>
              <a:t>−126</a:t>
            </a:r>
            <a:r>
              <a:rPr lang="en-US" altLang="zh-CN" dirty="0"/>
              <a:t>        </a:t>
            </a:r>
            <a:r>
              <a:rPr lang="en-US" altLang="zh-CN" dirty="0">
                <a:solidFill>
                  <a:srgbClr val="C00000"/>
                </a:solidFill>
              </a:rPr>
              <a:t>(−1)</a:t>
            </a:r>
            <a:r>
              <a:rPr lang="en-US" altLang="zh-CN" baseline="70000" dirty="0">
                <a:solidFill>
                  <a:srgbClr val="C00000"/>
                </a:solidFill>
              </a:rPr>
              <a:t>s </a:t>
            </a:r>
            <a:r>
              <a:rPr lang="en-US" altLang="zh-CN" dirty="0">
                <a:solidFill>
                  <a:srgbClr val="C00000"/>
                </a:solidFill>
              </a:rPr>
              <a:t>× 0.M × 2</a:t>
            </a:r>
            <a:r>
              <a:rPr lang="en-US" altLang="zh-CN" baseline="70000" dirty="0">
                <a:solidFill>
                  <a:srgbClr val="C00000"/>
                </a:solidFill>
              </a:rPr>
              <a:t>−1022</a:t>
            </a:r>
            <a:endParaRPr lang="en-US" altLang="zh-CN" dirty="0">
              <a:solidFill>
                <a:srgbClr val="C00000"/>
              </a:solidFill>
            </a:endParaRPr>
          </a:p>
          <a:p>
            <a:pPr>
              <a:lnSpc>
                <a:spcPct val="170000"/>
              </a:lnSpc>
            </a:pPr>
            <a:r>
              <a:rPr lang="zh-CN" altLang="en-US" dirty="0"/>
              <a:t>尾数</a:t>
            </a:r>
            <a:r>
              <a:rPr lang="zh-CN" altLang="en-US" b="1" dirty="0">
                <a:solidFill>
                  <a:srgbClr val="0033CC"/>
                </a:solidFill>
              </a:rPr>
              <a:t>原码表示</a:t>
            </a:r>
            <a:r>
              <a:rPr lang="zh-CN" altLang="en-US" dirty="0"/>
              <a:t>，表示区间对称</a:t>
            </a:r>
            <a:endParaRPr lang="en-US" altLang="zh-CN" dirty="0"/>
          </a:p>
          <a:p>
            <a:pPr>
              <a:lnSpc>
                <a:spcPct val="170000"/>
              </a:lnSpc>
            </a:pPr>
            <a:r>
              <a:rPr lang="zh-CN" altLang="en-US" dirty="0"/>
              <a:t>规格化数最高数字位</a:t>
            </a:r>
            <a:r>
              <a:rPr lang="zh-CN" altLang="en-US" b="1" dirty="0">
                <a:solidFill>
                  <a:srgbClr val="FF0000"/>
                </a:solidFill>
              </a:rPr>
              <a:t>恒为</a:t>
            </a:r>
            <a:r>
              <a:rPr lang="en-US" altLang="zh-CN" b="1" dirty="0">
                <a:solidFill>
                  <a:srgbClr val="FF0000"/>
                </a:solidFill>
              </a:rPr>
              <a:t>1</a:t>
            </a:r>
            <a:r>
              <a:rPr lang="zh-CN" altLang="en-US" dirty="0"/>
              <a:t>，该位为</a:t>
            </a:r>
            <a:r>
              <a:rPr lang="zh-CN" altLang="en-US" b="1" dirty="0">
                <a:solidFill>
                  <a:srgbClr val="0000FF"/>
                </a:solidFill>
              </a:rPr>
              <a:t>隐藏位</a:t>
            </a:r>
            <a:r>
              <a:rPr lang="zh-CN" altLang="en-US" dirty="0"/>
              <a:t>，可节约尾数数据位</a:t>
            </a:r>
          </a:p>
          <a:p>
            <a:pPr>
              <a:lnSpc>
                <a:spcPct val="170000"/>
              </a:lnSpc>
            </a:pPr>
            <a:endParaRPr lang="zh-CN" altLang="en-US" dirty="0"/>
          </a:p>
          <a:p>
            <a:pPr>
              <a:lnSpc>
                <a:spcPct val="170000"/>
              </a:lnSpc>
            </a:pPr>
            <a:endParaRPr lang="en-US" altLang="zh-CN" dirty="0"/>
          </a:p>
          <a:p>
            <a:pPr>
              <a:lnSpc>
                <a:spcPct val="170000"/>
              </a:lnSpc>
            </a:pP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89" y="1271916"/>
            <a:ext cx="4301609" cy="6383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8808" y="1286167"/>
            <a:ext cx="4281143" cy="62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4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32</a:t>
            </a:r>
            <a:r>
              <a:rPr lang="zh-CN" altLang="en-US" dirty="0"/>
              <a:t>位单精度浮点数编码格式</a:t>
            </a:r>
          </a:p>
        </p:txBody>
      </p:sp>
      <p:sp>
        <p:nvSpPr>
          <p:cNvPr id="5" name="Rectangle 99"/>
          <p:cNvSpPr>
            <a:spLocks noChangeArrowheads="1"/>
          </p:cNvSpPr>
          <p:nvPr/>
        </p:nvSpPr>
        <p:spPr bwMode="auto">
          <a:xfrm>
            <a:off x="802993" y="2251196"/>
            <a:ext cx="7615022" cy="31983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lIns="67500" tIns="35100" rIns="67500" bIns="35100" anchor="ctr" anchorCtr="0"/>
          <a:lstStyle>
            <a:lvl1pPr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endParaRPr lang="zh-CN" altLang="en-US" sz="1350"/>
          </a:p>
        </p:txBody>
      </p:sp>
      <p:sp>
        <p:nvSpPr>
          <p:cNvPr id="6" name="Rectangle 36"/>
          <p:cNvSpPr>
            <a:spLocks noChangeArrowheads="1"/>
          </p:cNvSpPr>
          <p:nvPr/>
        </p:nvSpPr>
        <p:spPr bwMode="auto">
          <a:xfrm>
            <a:off x="5165767" y="4992604"/>
            <a:ext cx="3252249" cy="45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 anchor="ctr" anchorCtr="0"/>
          <a:lstStyle>
            <a:lvl1pPr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1800" dirty="0"/>
              <a:t>+0/-0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802993" y="4992604"/>
            <a:ext cx="4362773" cy="456902"/>
            <a:chOff x="1070657" y="5513805"/>
            <a:chExt cx="5817031" cy="609202"/>
          </a:xfrm>
        </p:grpSpPr>
        <p:sp>
          <p:nvSpPr>
            <p:cNvPr id="7" name="Rectangle 35"/>
            <p:cNvSpPr>
              <a:spLocks noChangeArrowheads="1"/>
            </p:cNvSpPr>
            <p:nvPr/>
          </p:nvSpPr>
          <p:spPr bwMode="auto">
            <a:xfrm>
              <a:off x="4520686" y="5513805"/>
              <a:ext cx="2367002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/>
                <a:t>0</a:t>
              </a:r>
            </a:p>
          </p:txBody>
        </p:sp>
        <p:sp>
          <p:nvSpPr>
            <p:cNvPr id="8" name="Rectangle 34"/>
            <p:cNvSpPr>
              <a:spLocks noChangeArrowheads="1"/>
            </p:cNvSpPr>
            <p:nvPr/>
          </p:nvSpPr>
          <p:spPr bwMode="auto">
            <a:xfrm>
              <a:off x="2745963" y="5513805"/>
              <a:ext cx="1774724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/>
                <a:t>0</a:t>
              </a:r>
            </a:p>
          </p:txBody>
        </p:sp>
        <p:sp>
          <p:nvSpPr>
            <p:cNvPr id="9" name="Rectangle 33"/>
            <p:cNvSpPr>
              <a:spLocks noChangeArrowheads="1"/>
            </p:cNvSpPr>
            <p:nvPr/>
          </p:nvSpPr>
          <p:spPr bwMode="auto">
            <a:xfrm>
              <a:off x="1070657" y="5513805"/>
              <a:ext cx="1675305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/>
                <a:t>0/1</a:t>
              </a:r>
            </a:p>
          </p:txBody>
        </p:sp>
      </p:grpSp>
      <p:sp>
        <p:nvSpPr>
          <p:cNvPr id="10" name="Rectangle 32"/>
          <p:cNvSpPr>
            <a:spLocks noChangeArrowheads="1"/>
          </p:cNvSpPr>
          <p:nvPr/>
        </p:nvSpPr>
        <p:spPr bwMode="auto">
          <a:xfrm>
            <a:off x="5165767" y="4535703"/>
            <a:ext cx="3252249" cy="45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 anchor="ctr" anchorCtr="0"/>
          <a:lstStyle>
            <a:lvl1pPr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1800" dirty="0">
                <a:solidFill>
                  <a:srgbClr val="FF6600"/>
                </a:solidFill>
              </a:rPr>
              <a:t> </a:t>
            </a:r>
            <a:r>
              <a:rPr lang="en-US" altLang="zh-CN" sz="1800" b="1" dirty="0">
                <a:solidFill>
                  <a:srgbClr val="C00000"/>
                </a:solidFill>
              </a:rPr>
              <a:t>(</a:t>
            </a:r>
            <a:r>
              <a:rPr lang="en-US" altLang="zh-CN" sz="1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−</a:t>
            </a:r>
            <a:r>
              <a:rPr lang="en-US" altLang="zh-CN" sz="1800" b="1" dirty="0">
                <a:solidFill>
                  <a:srgbClr val="C00000"/>
                </a:solidFill>
              </a:rPr>
              <a:t>1)</a:t>
            </a:r>
            <a:r>
              <a:rPr lang="en-US" altLang="zh-CN" sz="1800" b="1" baseline="50000" dirty="0">
                <a:solidFill>
                  <a:srgbClr val="C00000"/>
                </a:solidFill>
              </a:rPr>
              <a:t>S</a:t>
            </a:r>
            <a:r>
              <a:rPr lang="en-US" altLang="zh-CN" sz="1500" b="1" dirty="0">
                <a:solidFill>
                  <a:srgbClr val="C00000"/>
                </a:solidFill>
              </a:rPr>
              <a:t>× </a:t>
            </a:r>
            <a:r>
              <a:rPr lang="en-US" altLang="zh-CN" sz="1800" b="1" dirty="0">
                <a:solidFill>
                  <a:srgbClr val="C00000"/>
                </a:solidFill>
              </a:rPr>
              <a:t>(0.M)</a:t>
            </a:r>
            <a:r>
              <a:rPr lang="en-US" altLang="zh-CN" sz="1800" b="1" baseline="50000" dirty="0">
                <a:solidFill>
                  <a:srgbClr val="C00000"/>
                </a:solidFill>
              </a:rPr>
              <a:t> </a:t>
            </a:r>
            <a:r>
              <a:rPr lang="en-US" altLang="zh-CN" sz="1500" b="1" dirty="0">
                <a:solidFill>
                  <a:srgbClr val="C00000"/>
                </a:solidFill>
              </a:rPr>
              <a:t>×</a:t>
            </a:r>
            <a:r>
              <a:rPr lang="en-US" altLang="zh-CN" sz="1800" b="1" dirty="0">
                <a:solidFill>
                  <a:srgbClr val="C00000"/>
                </a:solidFill>
              </a:rPr>
              <a:t>2</a:t>
            </a:r>
            <a:r>
              <a:rPr lang="en-US" altLang="zh-CN" sz="1500" b="1" baseline="50000" dirty="0">
                <a:solidFill>
                  <a:srgbClr val="C00000"/>
                </a:solidFill>
              </a:rPr>
              <a:t>(−126)</a:t>
            </a:r>
            <a:endParaRPr lang="en-US" altLang="zh-CN" sz="1800" b="1" dirty="0">
              <a:solidFill>
                <a:srgbClr val="C00000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802993" y="4535703"/>
            <a:ext cx="4362773" cy="456902"/>
            <a:chOff x="1070657" y="4904604"/>
            <a:chExt cx="5817031" cy="609202"/>
          </a:xfrm>
        </p:grpSpPr>
        <p:sp>
          <p:nvSpPr>
            <p:cNvPr id="11" name="Rectangle 31"/>
            <p:cNvSpPr>
              <a:spLocks noChangeArrowheads="1"/>
            </p:cNvSpPr>
            <p:nvPr/>
          </p:nvSpPr>
          <p:spPr bwMode="auto">
            <a:xfrm>
              <a:off x="4520686" y="4904604"/>
              <a:ext cx="2367002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 dirty="0">
                  <a:solidFill>
                    <a:srgbClr val="C00000"/>
                  </a:solidFill>
                </a:rPr>
                <a:t>       M </a:t>
              </a:r>
              <a:r>
                <a:rPr lang="en-US" altLang="zh-CN" sz="15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15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非零</a:t>
              </a:r>
              <a:r>
                <a:rPr lang="en-US" altLang="zh-CN" sz="15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</a:p>
          </p:txBody>
        </p:sp>
        <p:sp>
          <p:nvSpPr>
            <p:cNvPr id="12" name="Rectangle 30"/>
            <p:cNvSpPr>
              <a:spLocks noChangeArrowheads="1"/>
            </p:cNvSpPr>
            <p:nvPr/>
          </p:nvSpPr>
          <p:spPr bwMode="auto">
            <a:xfrm>
              <a:off x="2745963" y="4904604"/>
              <a:ext cx="1774724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3" name="Rectangle 29"/>
            <p:cNvSpPr>
              <a:spLocks noChangeArrowheads="1"/>
            </p:cNvSpPr>
            <p:nvPr/>
          </p:nvSpPr>
          <p:spPr bwMode="auto">
            <a:xfrm>
              <a:off x="1070657" y="4904604"/>
              <a:ext cx="1675305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 dirty="0">
                  <a:solidFill>
                    <a:srgbClr val="C00000"/>
                  </a:solidFill>
                </a:rPr>
                <a:t>0/1</a:t>
              </a:r>
            </a:p>
          </p:txBody>
        </p:sp>
      </p:grpSp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5165767" y="4078801"/>
            <a:ext cx="3252249" cy="45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 anchor="ctr" anchorCtr="0"/>
          <a:lstStyle>
            <a:lvl1pPr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altLang="zh-CN" sz="1800" dirty="0">
                <a:solidFill>
                  <a:srgbClr val="FF6600"/>
                </a:solidFill>
              </a:rPr>
              <a:t> </a:t>
            </a:r>
            <a:r>
              <a:rPr lang="en-US" altLang="zh-CN" sz="1800" b="1" dirty="0">
                <a:solidFill>
                  <a:srgbClr val="C00000"/>
                </a:solidFill>
              </a:rPr>
              <a:t>(</a:t>
            </a:r>
            <a:r>
              <a:rPr lang="en-US" altLang="zh-CN" sz="1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−</a:t>
            </a:r>
            <a:r>
              <a:rPr lang="en-US" altLang="zh-CN" sz="1800" b="1" dirty="0">
                <a:solidFill>
                  <a:srgbClr val="C00000"/>
                </a:solidFill>
              </a:rPr>
              <a:t>1)</a:t>
            </a:r>
            <a:r>
              <a:rPr lang="en-US" altLang="zh-CN" sz="1800" b="1" baseline="50000" dirty="0">
                <a:solidFill>
                  <a:srgbClr val="C00000"/>
                </a:solidFill>
              </a:rPr>
              <a:t>S</a:t>
            </a:r>
            <a:r>
              <a:rPr lang="en-US" altLang="zh-CN" sz="1500" b="1" dirty="0">
                <a:solidFill>
                  <a:srgbClr val="C00000"/>
                </a:solidFill>
              </a:rPr>
              <a:t>× </a:t>
            </a:r>
            <a:r>
              <a:rPr lang="en-US" altLang="zh-CN" sz="1800" b="1" dirty="0">
                <a:solidFill>
                  <a:srgbClr val="C00000"/>
                </a:solidFill>
              </a:rPr>
              <a:t>(1.M)</a:t>
            </a:r>
            <a:r>
              <a:rPr lang="en-US" altLang="zh-CN" sz="1800" b="1" baseline="50000" dirty="0">
                <a:solidFill>
                  <a:srgbClr val="C00000"/>
                </a:solidFill>
              </a:rPr>
              <a:t> </a:t>
            </a:r>
            <a:r>
              <a:rPr lang="en-US" altLang="zh-CN" sz="1500" b="1" dirty="0">
                <a:solidFill>
                  <a:srgbClr val="C00000"/>
                </a:solidFill>
              </a:rPr>
              <a:t>×</a:t>
            </a:r>
            <a:r>
              <a:rPr lang="en-US" altLang="zh-CN" sz="1800" b="1" dirty="0">
                <a:solidFill>
                  <a:srgbClr val="C00000"/>
                </a:solidFill>
              </a:rPr>
              <a:t>2</a:t>
            </a:r>
            <a:r>
              <a:rPr lang="en-US" altLang="zh-CN" sz="1500" b="1" baseline="50000" dirty="0">
                <a:solidFill>
                  <a:srgbClr val="C00000"/>
                </a:solidFill>
              </a:rPr>
              <a:t>(E−127)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802993" y="4078801"/>
            <a:ext cx="4362773" cy="456902"/>
            <a:chOff x="1070657" y="4295402"/>
            <a:chExt cx="5817031" cy="609202"/>
          </a:xfrm>
        </p:grpSpPr>
        <p:sp>
          <p:nvSpPr>
            <p:cNvPr id="15" name="Rectangle 27"/>
            <p:cNvSpPr>
              <a:spLocks noChangeArrowheads="1"/>
            </p:cNvSpPr>
            <p:nvPr/>
          </p:nvSpPr>
          <p:spPr bwMode="auto">
            <a:xfrm>
              <a:off x="4520686" y="4295402"/>
              <a:ext cx="2367002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 dirty="0">
                  <a:solidFill>
                    <a:srgbClr val="C00000"/>
                  </a:solidFill>
                </a:rPr>
                <a:t>M</a:t>
              </a:r>
            </a:p>
          </p:txBody>
        </p:sp>
        <p:sp>
          <p:nvSpPr>
            <p:cNvPr id="16" name="Rectangle 26"/>
            <p:cNvSpPr>
              <a:spLocks noChangeArrowheads="1"/>
            </p:cNvSpPr>
            <p:nvPr/>
          </p:nvSpPr>
          <p:spPr bwMode="auto">
            <a:xfrm>
              <a:off x="2745963" y="4295402"/>
              <a:ext cx="1774724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>
                  <a:solidFill>
                    <a:srgbClr val="C00000"/>
                  </a:solidFill>
                </a:rPr>
                <a:t>1~254</a:t>
              </a:r>
            </a:p>
          </p:txBody>
        </p:sp>
        <p:sp>
          <p:nvSpPr>
            <p:cNvPr id="17" name="Rectangle 25"/>
            <p:cNvSpPr>
              <a:spLocks noChangeArrowheads="1"/>
            </p:cNvSpPr>
            <p:nvPr/>
          </p:nvSpPr>
          <p:spPr bwMode="auto">
            <a:xfrm>
              <a:off x="1070657" y="4295402"/>
              <a:ext cx="1675305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 dirty="0">
                  <a:solidFill>
                    <a:srgbClr val="C00000"/>
                  </a:solidFill>
                </a:rPr>
                <a:t>0/1</a:t>
              </a:r>
            </a:p>
          </p:txBody>
        </p:sp>
      </p:grp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5165767" y="3621900"/>
            <a:ext cx="3252249" cy="45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 anchor="ctr" anchorCtr="0"/>
          <a:lstStyle>
            <a:lvl1pPr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1800" dirty="0"/>
              <a:t> - ∞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802993" y="3621900"/>
            <a:ext cx="4362773" cy="456902"/>
            <a:chOff x="1070657" y="3686200"/>
            <a:chExt cx="5817031" cy="609202"/>
          </a:xfrm>
        </p:grpSpPr>
        <p:sp>
          <p:nvSpPr>
            <p:cNvPr id="19" name="Rectangle 23"/>
            <p:cNvSpPr>
              <a:spLocks noChangeArrowheads="1"/>
            </p:cNvSpPr>
            <p:nvPr/>
          </p:nvSpPr>
          <p:spPr bwMode="auto">
            <a:xfrm>
              <a:off x="4520686" y="3686200"/>
              <a:ext cx="2367002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/>
                <a:t>0</a:t>
              </a:r>
            </a:p>
          </p:txBody>
        </p:sp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2745963" y="3686200"/>
              <a:ext cx="1774724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 dirty="0"/>
                <a:t>255</a:t>
              </a:r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1070657" y="3686200"/>
              <a:ext cx="1675305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/>
                <a:t>1</a:t>
              </a:r>
            </a:p>
          </p:txBody>
        </p:sp>
      </p:grp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5165767" y="3164998"/>
            <a:ext cx="3252249" cy="45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 anchor="ctr" anchorCtr="0"/>
          <a:lstStyle>
            <a:lvl1pPr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1800" dirty="0"/>
              <a:t> +∞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802993" y="3164998"/>
            <a:ext cx="4362773" cy="456902"/>
            <a:chOff x="1070657" y="3076998"/>
            <a:chExt cx="5817031" cy="609202"/>
          </a:xfrm>
        </p:grpSpPr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4520686" y="3076998"/>
              <a:ext cx="2367002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 dirty="0"/>
                <a:t>0</a:t>
              </a:r>
            </a:p>
          </p:txBody>
        </p:sp>
        <p:sp>
          <p:nvSpPr>
            <p:cNvPr id="24" name="Rectangle 18"/>
            <p:cNvSpPr>
              <a:spLocks noChangeArrowheads="1"/>
            </p:cNvSpPr>
            <p:nvPr/>
          </p:nvSpPr>
          <p:spPr bwMode="auto">
            <a:xfrm>
              <a:off x="2745963" y="3076998"/>
              <a:ext cx="1774724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/>
                <a:t>255</a:t>
              </a:r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070657" y="3076998"/>
              <a:ext cx="1675305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/>
                <a:t>0</a:t>
              </a:r>
            </a:p>
          </p:txBody>
        </p:sp>
      </p:grpSp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5165767" y="2708098"/>
            <a:ext cx="3252249" cy="45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 anchor="ctr" anchorCtr="0"/>
          <a:lstStyle>
            <a:lvl1pPr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1800" dirty="0"/>
              <a:t> </a:t>
            </a:r>
            <a:r>
              <a:rPr lang="en-US" altLang="zh-CN" sz="1800" dirty="0" err="1"/>
              <a:t>sNaN</a:t>
            </a:r>
            <a:r>
              <a:rPr lang="en-US" altLang="zh-CN" sz="1800" dirty="0"/>
              <a:t>  </a:t>
            </a:r>
            <a:r>
              <a:rPr lang="en-US" altLang="zh-CN" sz="1800" dirty="0">
                <a:solidFill>
                  <a:schemeClr val="accent2"/>
                </a:solidFill>
              </a:rPr>
              <a:t>Signaling </a:t>
            </a:r>
            <a:r>
              <a:rPr lang="en-US" altLang="zh-CN" sz="1800" dirty="0" err="1">
                <a:solidFill>
                  <a:schemeClr val="accent2"/>
                </a:solidFill>
              </a:rPr>
              <a:t>NaN</a:t>
            </a:r>
            <a:endParaRPr lang="en-US" altLang="zh-CN" sz="1800" dirty="0">
              <a:solidFill>
                <a:schemeClr val="accent2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802993" y="2708098"/>
            <a:ext cx="4316784" cy="456902"/>
            <a:chOff x="1070657" y="2467797"/>
            <a:chExt cx="5755712" cy="609202"/>
          </a:xfrm>
        </p:grpSpPr>
        <p:sp>
          <p:nvSpPr>
            <p:cNvPr id="27" name="Rectangle 15"/>
            <p:cNvSpPr>
              <a:spLocks noChangeArrowheads="1"/>
            </p:cNvSpPr>
            <p:nvPr/>
          </p:nvSpPr>
          <p:spPr bwMode="auto">
            <a:xfrm>
              <a:off x="4459367" y="2467797"/>
              <a:ext cx="2367002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非零  </a:t>
              </a:r>
              <a:r>
                <a:rPr lang="en-US" altLang="zh-CN" sz="1800" dirty="0"/>
                <a:t>0xxxx</a:t>
              </a:r>
            </a:p>
          </p:txBody>
        </p:sp>
        <p:sp>
          <p:nvSpPr>
            <p:cNvPr id="28" name="Rectangle 14"/>
            <p:cNvSpPr>
              <a:spLocks noChangeArrowheads="1"/>
            </p:cNvSpPr>
            <p:nvPr/>
          </p:nvSpPr>
          <p:spPr bwMode="auto">
            <a:xfrm>
              <a:off x="2745963" y="2467797"/>
              <a:ext cx="1774724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 dirty="0"/>
                <a:t>255</a:t>
              </a:r>
            </a:p>
          </p:txBody>
        </p:sp>
        <p:sp>
          <p:nvSpPr>
            <p:cNvPr id="29" name="Rectangle 13"/>
            <p:cNvSpPr>
              <a:spLocks noChangeArrowheads="1"/>
            </p:cNvSpPr>
            <p:nvPr/>
          </p:nvSpPr>
          <p:spPr bwMode="auto">
            <a:xfrm>
              <a:off x="1070657" y="2467797"/>
              <a:ext cx="1675305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 dirty="0"/>
                <a:t>0/1</a:t>
              </a:r>
            </a:p>
          </p:txBody>
        </p:sp>
      </p:grp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5165767" y="2251196"/>
            <a:ext cx="3252249" cy="45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 anchor="ctr" anchorCtr="0"/>
          <a:lstStyle>
            <a:lvl1pPr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zh-CN" sz="1800" dirty="0"/>
              <a:t> </a:t>
            </a:r>
            <a:r>
              <a:rPr lang="en-US" altLang="zh-CN" sz="1800" dirty="0" err="1"/>
              <a:t>NaN</a:t>
            </a:r>
            <a:r>
              <a:rPr lang="en-US" altLang="zh-CN" sz="1800" dirty="0"/>
              <a:t>   </a:t>
            </a:r>
            <a:r>
              <a:rPr lang="en-US" altLang="zh-CN" sz="1800" dirty="0">
                <a:solidFill>
                  <a:schemeClr val="accent2"/>
                </a:solidFill>
              </a:rPr>
              <a:t>Not a Number</a:t>
            </a:r>
            <a:endParaRPr lang="en-US" altLang="zh-CN" sz="1800" dirty="0"/>
          </a:p>
        </p:txBody>
      </p:sp>
      <p:grpSp>
        <p:nvGrpSpPr>
          <p:cNvPr id="50" name="组合 49"/>
          <p:cNvGrpSpPr/>
          <p:nvPr/>
        </p:nvGrpSpPr>
        <p:grpSpPr>
          <a:xfrm>
            <a:off x="802993" y="2251196"/>
            <a:ext cx="4362773" cy="456902"/>
            <a:chOff x="1070657" y="1858595"/>
            <a:chExt cx="5817031" cy="609202"/>
          </a:xfrm>
        </p:grpSpPr>
        <p:sp>
          <p:nvSpPr>
            <p:cNvPr id="31" name="Rectangle 11"/>
            <p:cNvSpPr>
              <a:spLocks noChangeArrowheads="1"/>
            </p:cNvSpPr>
            <p:nvPr/>
          </p:nvSpPr>
          <p:spPr bwMode="auto">
            <a:xfrm>
              <a:off x="4520686" y="1858595"/>
              <a:ext cx="2367002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 dirty="0"/>
                <a:t>     1xxxx</a:t>
              </a:r>
            </a:p>
          </p:txBody>
        </p:sp>
        <p:sp>
          <p:nvSpPr>
            <p:cNvPr id="32" name="Rectangle 10"/>
            <p:cNvSpPr>
              <a:spLocks noChangeArrowheads="1"/>
            </p:cNvSpPr>
            <p:nvPr/>
          </p:nvSpPr>
          <p:spPr bwMode="auto">
            <a:xfrm>
              <a:off x="2745963" y="1858595"/>
              <a:ext cx="1774724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 dirty="0"/>
                <a:t>255</a:t>
              </a:r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auto">
            <a:xfrm>
              <a:off x="1070657" y="1858595"/>
              <a:ext cx="1675305" cy="6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00" tIns="35100" rIns="67500" bIns="35100" anchor="ctr" anchorCtr="0"/>
            <a:lstStyle>
              <a:lvl1pPr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Verdana" panose="020B0604030504040204" pitchFamily="34" charset="0"/>
                  <a:ea typeface="华文新魏" panose="0201080004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None/>
              </a:pPr>
              <a:r>
                <a:rPr lang="en-US" altLang="zh-CN" sz="1800" dirty="0"/>
                <a:t>0/1</a:t>
              </a:r>
            </a:p>
          </p:txBody>
        </p:sp>
      </p:grpSp>
      <p:sp>
        <p:nvSpPr>
          <p:cNvPr id="34" name="Rectangle 8"/>
          <p:cNvSpPr>
            <a:spLocks noChangeArrowheads="1"/>
          </p:cNvSpPr>
          <p:nvPr/>
        </p:nvSpPr>
        <p:spPr bwMode="auto">
          <a:xfrm>
            <a:off x="5165767" y="1794295"/>
            <a:ext cx="3252249" cy="45690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 anchor="ctr" anchorCtr="0"/>
          <a:lstStyle>
            <a:lvl1pPr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</a:t>
            </a:r>
          </a:p>
        </p:txBody>
      </p: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3390514" y="1794295"/>
            <a:ext cx="1775252" cy="45690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 anchor="ctr" anchorCtr="0"/>
          <a:lstStyle>
            <a:lvl1pPr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尾数</a:t>
            </a: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059472" y="1794295"/>
            <a:ext cx="1331043" cy="45690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 anchor="ctr" anchorCtr="0"/>
          <a:lstStyle>
            <a:lvl1pPr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阶码</a:t>
            </a: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802993" y="1794295"/>
            <a:ext cx="1256479" cy="45690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500" tIns="35100" rIns="67500" bIns="35100" anchor="ctr" anchorCtr="0"/>
          <a:lstStyle>
            <a:lvl1pPr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Verdana" panose="020B0604030504040204" pitchFamily="34" charset="0"/>
                <a:ea typeface="华文新魏" panose="0201080004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符号位</a:t>
            </a:r>
          </a:p>
        </p:txBody>
      </p:sp>
      <p:sp>
        <p:nvSpPr>
          <p:cNvPr id="45" name="Line 47"/>
          <p:cNvSpPr>
            <a:spLocks noChangeShapeType="1"/>
          </p:cNvSpPr>
          <p:nvPr/>
        </p:nvSpPr>
        <p:spPr bwMode="auto">
          <a:xfrm>
            <a:off x="2059472" y="1794295"/>
            <a:ext cx="0" cy="3655211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7500" tIns="35100" rIns="67500" bIns="35100" anchor="ctr" anchorCtr="1"/>
          <a:lstStyle/>
          <a:p>
            <a:pPr algn="ctr"/>
            <a:endParaRPr lang="zh-CN" altLang="en-US" sz="1500"/>
          </a:p>
        </p:txBody>
      </p:sp>
      <p:sp>
        <p:nvSpPr>
          <p:cNvPr id="46" name="Line 48"/>
          <p:cNvSpPr>
            <a:spLocks noChangeShapeType="1"/>
          </p:cNvSpPr>
          <p:nvPr/>
        </p:nvSpPr>
        <p:spPr bwMode="auto">
          <a:xfrm>
            <a:off x="3390515" y="1794295"/>
            <a:ext cx="0" cy="3655211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7500" tIns="35100" rIns="67500" bIns="35100" anchor="ctr" anchorCtr="1"/>
          <a:lstStyle/>
          <a:p>
            <a:pPr algn="ctr"/>
            <a:endParaRPr lang="zh-CN" altLang="en-US" sz="1500"/>
          </a:p>
        </p:txBody>
      </p:sp>
      <p:sp>
        <p:nvSpPr>
          <p:cNvPr id="47" name="Line 49"/>
          <p:cNvSpPr>
            <a:spLocks noChangeShapeType="1"/>
          </p:cNvSpPr>
          <p:nvPr/>
        </p:nvSpPr>
        <p:spPr bwMode="auto">
          <a:xfrm>
            <a:off x="5165766" y="1794295"/>
            <a:ext cx="0" cy="3655211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7500" tIns="35100" rIns="67500" bIns="35100" anchor="ctr" anchorCtr="1"/>
          <a:lstStyle/>
          <a:p>
            <a:pPr algn="ctr"/>
            <a:r>
              <a:rPr lang="en-US" altLang="zh-CN" sz="1500" dirty="0"/>
              <a:t> </a:t>
            </a:r>
            <a:endParaRPr lang="zh-CN" altLang="en-US" sz="1500" dirty="0"/>
          </a:p>
        </p:txBody>
      </p:sp>
      <p:grpSp>
        <p:nvGrpSpPr>
          <p:cNvPr id="70" name="组合 69"/>
          <p:cNvGrpSpPr/>
          <p:nvPr/>
        </p:nvGrpSpPr>
        <p:grpSpPr>
          <a:xfrm>
            <a:off x="802993" y="2708098"/>
            <a:ext cx="7615022" cy="2741408"/>
            <a:chOff x="1070657" y="2467797"/>
            <a:chExt cx="10153363" cy="3655210"/>
          </a:xfrm>
        </p:grpSpPr>
        <p:sp>
          <p:nvSpPr>
            <p:cNvPr id="54" name="Line 39"/>
            <p:cNvSpPr>
              <a:spLocks noChangeShapeType="1"/>
            </p:cNvSpPr>
            <p:nvPr/>
          </p:nvSpPr>
          <p:spPr bwMode="auto">
            <a:xfrm>
              <a:off x="1070657" y="2467797"/>
              <a:ext cx="101533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7500" tIns="35100" rIns="67500" bIns="35100" anchor="ctr" anchorCtr="0"/>
            <a:lstStyle/>
            <a:p>
              <a:pPr algn="l"/>
              <a:endParaRPr lang="zh-CN" altLang="en-US" sz="1500"/>
            </a:p>
          </p:txBody>
        </p:sp>
        <p:sp>
          <p:nvSpPr>
            <p:cNvPr id="57" name="Line 40"/>
            <p:cNvSpPr>
              <a:spLocks noChangeShapeType="1"/>
            </p:cNvSpPr>
            <p:nvPr/>
          </p:nvSpPr>
          <p:spPr bwMode="auto">
            <a:xfrm>
              <a:off x="1070657" y="3076998"/>
              <a:ext cx="101533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7500" tIns="35100" rIns="67500" bIns="35100" anchor="ctr" anchorCtr="0"/>
            <a:lstStyle/>
            <a:p>
              <a:pPr algn="l"/>
              <a:endParaRPr lang="zh-CN" altLang="en-US" sz="1500"/>
            </a:p>
          </p:txBody>
        </p:sp>
        <p:sp>
          <p:nvSpPr>
            <p:cNvPr id="60" name="Line 41"/>
            <p:cNvSpPr>
              <a:spLocks noChangeShapeType="1"/>
            </p:cNvSpPr>
            <p:nvPr/>
          </p:nvSpPr>
          <p:spPr bwMode="auto">
            <a:xfrm>
              <a:off x="1070657" y="3686200"/>
              <a:ext cx="101533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7500" tIns="35100" rIns="67500" bIns="35100" anchor="ctr" anchorCtr="0"/>
            <a:lstStyle/>
            <a:p>
              <a:pPr algn="l"/>
              <a:endParaRPr lang="zh-CN" altLang="en-US" sz="1500"/>
            </a:p>
          </p:txBody>
        </p:sp>
        <p:sp>
          <p:nvSpPr>
            <p:cNvPr id="63" name="Line 42"/>
            <p:cNvSpPr>
              <a:spLocks noChangeShapeType="1"/>
            </p:cNvSpPr>
            <p:nvPr/>
          </p:nvSpPr>
          <p:spPr bwMode="auto">
            <a:xfrm>
              <a:off x="1070657" y="4295402"/>
              <a:ext cx="101533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7500" tIns="35100" rIns="67500" bIns="35100" anchor="ctr" anchorCtr="0"/>
            <a:lstStyle/>
            <a:p>
              <a:pPr algn="l"/>
              <a:endParaRPr lang="zh-CN" altLang="en-US" sz="1500"/>
            </a:p>
          </p:txBody>
        </p:sp>
        <p:sp>
          <p:nvSpPr>
            <p:cNvPr id="66" name="Line 43"/>
            <p:cNvSpPr>
              <a:spLocks noChangeShapeType="1"/>
            </p:cNvSpPr>
            <p:nvPr/>
          </p:nvSpPr>
          <p:spPr bwMode="auto">
            <a:xfrm>
              <a:off x="1070657" y="4904604"/>
              <a:ext cx="101533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7500" tIns="35100" rIns="67500" bIns="35100" anchor="ctr" anchorCtr="0"/>
            <a:lstStyle/>
            <a:p>
              <a:pPr algn="l"/>
              <a:endParaRPr lang="zh-CN" altLang="en-US" sz="1500"/>
            </a:p>
          </p:txBody>
        </p:sp>
        <p:sp>
          <p:nvSpPr>
            <p:cNvPr id="68" name="Line 45"/>
            <p:cNvSpPr>
              <a:spLocks noChangeShapeType="1"/>
            </p:cNvSpPr>
            <p:nvPr/>
          </p:nvSpPr>
          <p:spPr bwMode="auto">
            <a:xfrm>
              <a:off x="1070657" y="6123007"/>
              <a:ext cx="10153363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7500" tIns="35100" rIns="67500" bIns="35100" anchor="ctr" anchorCtr="0"/>
            <a:lstStyle/>
            <a:p>
              <a:pPr algn="l"/>
              <a:endParaRPr lang="zh-CN" altLang="en-US" sz="1500"/>
            </a:p>
          </p:txBody>
        </p:sp>
        <p:sp>
          <p:nvSpPr>
            <p:cNvPr id="69" name="Line 44"/>
            <p:cNvSpPr>
              <a:spLocks noChangeShapeType="1"/>
            </p:cNvSpPr>
            <p:nvPr/>
          </p:nvSpPr>
          <p:spPr bwMode="auto">
            <a:xfrm>
              <a:off x="1070657" y="5513805"/>
              <a:ext cx="101533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7500" tIns="35100" rIns="67500" bIns="35100" anchor="ctr" anchorCtr="0"/>
            <a:lstStyle/>
            <a:p>
              <a:pPr algn="l"/>
              <a:endParaRPr lang="zh-CN" altLang="en-US" sz="1500"/>
            </a:p>
          </p:txBody>
        </p:sp>
      </p:grpSp>
    </p:spTree>
    <p:extLst>
      <p:ext uri="{BB962C8B-B14F-4D97-AF65-F5344CB8AC3E}">
        <p14:creationId xmlns:p14="http://schemas.microsoft.com/office/powerpoint/2010/main" val="265955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  <p:bldP spid="18" grpId="0"/>
      <p:bldP spid="22" grpId="0"/>
      <p:bldP spid="26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浮点程序 例</a:t>
            </a:r>
          </a:p>
        </p:txBody>
      </p:sp>
      <p:sp>
        <p:nvSpPr>
          <p:cNvPr id="4" name="内容占位符 5"/>
          <p:cNvSpPr>
            <a:spLocks noGrp="1"/>
          </p:cNvSpPr>
          <p:nvPr>
            <p:ph idx="1"/>
          </p:nvPr>
        </p:nvSpPr>
        <p:spPr>
          <a:xfrm>
            <a:off x="746325" y="1594342"/>
            <a:ext cx="3073321" cy="3217229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zh-CN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main</a:t>
            </a:r>
            <a:r>
              <a:rPr lang="en-US" altLang="zh-CN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()</a:t>
            </a:r>
            <a:endParaRPr lang="zh-CN" altLang="zh-CN" sz="27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{</a:t>
            </a:r>
            <a:endParaRPr lang="zh-CN" altLang="zh-CN" sz="27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 err="1">
                <a:solidFill>
                  <a:srgbClr val="0000A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int</a:t>
            </a:r>
            <a:r>
              <a:rPr lang="en-US" altLang="zh-CN" b="1" dirty="0">
                <a:solidFill>
                  <a:srgbClr val="0000A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b="1" dirty="0">
                <a:solidFill>
                  <a:srgbClr val="F000F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; </a:t>
            </a:r>
            <a:r>
              <a:rPr lang="en-US" altLang="zh-CN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en-US" altLang="zh-CN" b="1" dirty="0">
                <a:solidFill>
                  <a:srgbClr val="F000F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27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printf</a:t>
            </a:r>
            <a:r>
              <a:rPr lang="en-US" altLang="zh-CN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b="1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"a=%</a:t>
            </a:r>
            <a:r>
              <a:rPr lang="en-US" altLang="zh-CN" b="1" dirty="0" err="1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d"</a:t>
            </a:r>
            <a:r>
              <a:rPr lang="en-US" altLang="zh-CN" b="1" dirty="0" err="1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b="1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27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0000A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return</a:t>
            </a:r>
            <a:r>
              <a:rPr lang="en-US" altLang="zh-CN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27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  <a:endParaRPr lang="zh-CN" altLang="zh-CN" sz="27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b="1" dirty="0">
                <a:solidFill>
                  <a:srgbClr val="FF0000"/>
                </a:solidFill>
              </a:rPr>
              <a:t>程序出错 </a:t>
            </a:r>
            <a:r>
              <a:rPr lang="en-US" altLang="zh-CN" b="1" dirty="0">
                <a:solidFill>
                  <a:srgbClr val="FF0000"/>
                </a:solidFill>
              </a:rPr>
              <a:t>Why</a:t>
            </a:r>
            <a:r>
              <a:rPr lang="zh-CN" altLang="en-US" b="1" dirty="0">
                <a:solidFill>
                  <a:srgbClr val="FF0000"/>
                </a:solidFill>
              </a:rPr>
              <a:t>？</a:t>
            </a:r>
            <a:endParaRPr lang="en-US" altLang="zh-CN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CN" altLang="en-US" b="1" dirty="0"/>
          </a:p>
        </p:txBody>
      </p:sp>
      <p:sp>
        <p:nvSpPr>
          <p:cNvPr id="5" name="内容占位符 6"/>
          <p:cNvSpPr txBox="1">
            <a:spLocks/>
          </p:cNvSpPr>
          <p:nvPr/>
        </p:nvSpPr>
        <p:spPr>
          <a:xfrm>
            <a:off x="4087867" y="1617249"/>
            <a:ext cx="4347002" cy="31943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1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main</a:t>
            </a: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()</a:t>
            </a:r>
            <a:endParaRPr lang="zh-CN" altLang="zh-CN" sz="27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{</a:t>
            </a:r>
            <a:endParaRPr lang="zh-CN" altLang="zh-CN" sz="27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100" b="1" dirty="0">
                <a:solidFill>
                  <a:srgbClr val="0000A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float </a:t>
            </a:r>
            <a:r>
              <a:rPr lang="en-US" altLang="zh-CN" sz="21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100" b="1" dirty="0">
                <a:solidFill>
                  <a:srgbClr val="F000F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1.0</a:t>
            </a: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21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=-</a:t>
            </a:r>
            <a:r>
              <a:rPr lang="en-US" altLang="zh-CN" sz="2100" b="1" dirty="0">
                <a:solidFill>
                  <a:srgbClr val="F000F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1.0</a:t>
            </a: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27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1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1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en-US" altLang="zh-CN" sz="2100" b="1" dirty="0">
                <a:solidFill>
                  <a:srgbClr val="F000F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;  </a:t>
            </a:r>
            <a:r>
              <a:rPr lang="en-US" altLang="zh-CN" sz="21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100" b="1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en-US" altLang="zh-CN" sz="2100" b="1" dirty="0">
                <a:solidFill>
                  <a:srgbClr val="F000F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27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100" b="1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printf</a:t>
            </a: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100" b="1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"a=%f b=%f"</a:t>
            </a: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2100" b="1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100" b="1" dirty="0" err="1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2100" b="1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);</a:t>
            </a:r>
            <a:endParaRPr lang="zh-CN" altLang="zh-CN" sz="27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100" b="1" dirty="0">
                <a:solidFill>
                  <a:srgbClr val="0000A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return</a:t>
            </a: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27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1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  <a:endParaRPr lang="zh-CN" altLang="zh-CN" sz="2700" b="1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sz="21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271645" y="4949371"/>
          <a:ext cx="6571552" cy="378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</a:tblGrid>
              <a:tr h="378359"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5868144" y="3863060"/>
            <a:ext cx="2834946" cy="415499"/>
          </a:xfrm>
          <a:prstGeom prst="rect">
            <a:avLst/>
          </a:prstGeom>
          <a:solidFill>
            <a:schemeClr val="tx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a=1.#INF00 b=-1.#INF00</a:t>
            </a:r>
          </a:p>
        </p:txBody>
      </p:sp>
      <p:sp>
        <p:nvSpPr>
          <p:cNvPr id="8" name="矩形 7"/>
          <p:cNvSpPr/>
          <p:nvPr/>
        </p:nvSpPr>
        <p:spPr>
          <a:xfrm>
            <a:off x="5843720" y="4385491"/>
            <a:ext cx="2859370" cy="42608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500" dirty="0">
                <a:solidFill>
                  <a:srgbClr val="00FF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500" b="1" dirty="0">
                <a:solidFill>
                  <a:srgbClr val="00FF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=  </a:t>
            </a:r>
            <a:r>
              <a:rPr lang="zh-CN" altLang="en-US" sz="1500" b="1" dirty="0">
                <a:solidFill>
                  <a:srgbClr val="00FF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正无穷    </a:t>
            </a:r>
            <a:r>
              <a:rPr lang="en-US" altLang="zh-CN" sz="1500" b="1" dirty="0">
                <a:solidFill>
                  <a:srgbClr val="00FF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b=</a:t>
            </a:r>
            <a:r>
              <a:rPr lang="zh-CN" altLang="en-US" sz="1500" b="1" dirty="0">
                <a:solidFill>
                  <a:srgbClr val="00FF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负无穷</a:t>
            </a:r>
            <a:endParaRPr lang="en-US" altLang="zh-CN" sz="1500" b="1" dirty="0">
              <a:solidFill>
                <a:srgbClr val="00FF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271645" y="5391139"/>
          <a:ext cx="6571552" cy="378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05361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</a:tblGrid>
              <a:tr h="378359"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2E4E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0" dirty="0"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zh-CN" altLang="en-US" sz="1800" b="0" dirty="0">
                        <a:latin typeface="Consolas" panose="020B06090202040302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34290" marB="34290" anchor="ctr" anchorCtr="1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733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latin typeface="宋体" panose="02010600030101010101" pitchFamily="2" charset="-122"/>
              </a:rPr>
              <a:t>浮点数的表示范围与精度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526612"/>
            <a:ext cx="8640960" cy="2675217"/>
          </a:xfrm>
        </p:spPr>
        <p:txBody>
          <a:bodyPr>
            <a:normAutofit/>
          </a:bodyPr>
          <a:lstStyle/>
          <a:p>
            <a:r>
              <a:rPr lang="zh-CN" altLang="zh-CN" dirty="0"/>
              <a:t>阶码越</a:t>
            </a:r>
            <a:r>
              <a:rPr lang="zh-CN" altLang="en-US" dirty="0"/>
              <a:t>长</a:t>
            </a:r>
            <a:r>
              <a:rPr lang="zh-CN" altLang="zh-CN" dirty="0"/>
              <a:t>，表示范围越大</a:t>
            </a:r>
            <a:r>
              <a:rPr lang="zh-CN" altLang="en-US" dirty="0"/>
              <a:t>，精度越高 </a:t>
            </a:r>
            <a:r>
              <a:rPr lang="en-US" altLang="zh-CN" dirty="0"/>
              <a:t>(</a:t>
            </a:r>
            <a:r>
              <a:rPr lang="zh-CN" altLang="en-US" dirty="0"/>
              <a:t>规格化</a:t>
            </a:r>
            <a:r>
              <a:rPr lang="en-US" altLang="zh-CN" dirty="0"/>
              <a:t>)</a:t>
            </a:r>
            <a:endParaRPr lang="zh-CN" altLang="zh-CN" dirty="0"/>
          </a:p>
          <a:p>
            <a:r>
              <a:rPr lang="zh-CN" altLang="en-US" dirty="0"/>
              <a:t>阶码相同，</a:t>
            </a:r>
            <a:r>
              <a:rPr lang="zh-CN" altLang="zh-CN" dirty="0"/>
              <a:t>尾数</a:t>
            </a:r>
            <a:r>
              <a:rPr lang="zh-CN" altLang="en-US" dirty="0"/>
              <a:t>越长</a:t>
            </a:r>
            <a:r>
              <a:rPr lang="zh-CN" altLang="zh-CN" dirty="0"/>
              <a:t>，数据精度越高</a:t>
            </a:r>
          </a:p>
          <a:p>
            <a:r>
              <a:rPr lang="zh-CN" altLang="en-US" dirty="0"/>
              <a:t>浮点数</a:t>
            </a:r>
            <a:r>
              <a:rPr lang="zh-CN" altLang="zh-CN" dirty="0"/>
              <a:t>扩大</a:t>
            </a:r>
            <a:r>
              <a:rPr lang="zh-CN" altLang="en-US" dirty="0"/>
              <a:t>了</a:t>
            </a:r>
            <a:r>
              <a:rPr lang="zh-CN" altLang="zh-CN" dirty="0"/>
              <a:t>数值表示的范围</a:t>
            </a:r>
            <a:r>
              <a:rPr lang="zh-CN" altLang="en-US" dirty="0"/>
              <a:t>，</a:t>
            </a:r>
            <a:r>
              <a:rPr lang="en-US" altLang="zh-CN" dirty="0"/>
              <a:t> </a:t>
            </a:r>
            <a:r>
              <a:rPr lang="zh-CN" altLang="zh-CN" dirty="0"/>
              <a:t>未增加表示数值的个数</a:t>
            </a:r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3554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float</a:t>
            </a:r>
            <a:r>
              <a:rPr lang="zh-CN" altLang="en-US" dirty="0"/>
              <a:t>型与真值之间的变换流程</a:t>
            </a:r>
          </a:p>
        </p:txBody>
      </p:sp>
      <p:sp>
        <p:nvSpPr>
          <p:cNvPr id="3" name="矩形 2"/>
          <p:cNvSpPr/>
          <p:nvPr/>
        </p:nvSpPr>
        <p:spPr>
          <a:xfrm>
            <a:off x="1460597" y="1833601"/>
            <a:ext cx="6269727" cy="35270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浮点数真值    十进制数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460596" y="5131504"/>
            <a:ext cx="6269727" cy="35270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单精度 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float  32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位二进制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1460596" y="2255167"/>
            <a:ext cx="2406677" cy="755615"/>
            <a:chOff x="1883962" y="1863890"/>
            <a:chExt cx="3208902" cy="1007486"/>
          </a:xfrm>
        </p:grpSpPr>
        <p:sp>
          <p:nvSpPr>
            <p:cNvPr id="21" name="矩形 20"/>
            <p:cNvSpPr/>
            <p:nvPr/>
          </p:nvSpPr>
          <p:spPr>
            <a:xfrm>
              <a:off x="1883962" y="2401101"/>
              <a:ext cx="3208902" cy="47027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 </a:t>
              </a:r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 </a:t>
              </a:r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(-1)</a:t>
              </a:r>
              <a:r>
                <a:rPr lang="en-US" altLang="zh-CN" sz="1500" baseline="30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× 2 </a:t>
              </a:r>
              <a:r>
                <a:rPr lang="en-US" altLang="zh-CN" sz="1500" baseline="30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× </a:t>
              </a:r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1.M</a:t>
              </a:r>
              <a:endPara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下箭头 27"/>
            <p:cNvSpPr/>
            <p:nvPr/>
          </p:nvSpPr>
          <p:spPr>
            <a:xfrm>
              <a:off x="3383978" y="1863890"/>
              <a:ext cx="243329" cy="491249"/>
            </a:xfrm>
            <a:prstGeom prst="downArrow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460596" y="3066325"/>
            <a:ext cx="2406677" cy="768933"/>
            <a:chOff x="1883961" y="2945433"/>
            <a:chExt cx="3208903" cy="1025244"/>
          </a:xfrm>
        </p:grpSpPr>
        <p:sp>
          <p:nvSpPr>
            <p:cNvPr id="23" name="矩形 22"/>
            <p:cNvSpPr/>
            <p:nvPr/>
          </p:nvSpPr>
          <p:spPr>
            <a:xfrm>
              <a:off x="1883961" y="3500402"/>
              <a:ext cx="3208903" cy="470275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 = e + </a:t>
              </a:r>
              <a:r>
                <a:rPr lang="en-US" altLang="zh-CN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127</a:t>
              </a:r>
              <a:endPara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下箭头 28"/>
            <p:cNvSpPr/>
            <p:nvPr/>
          </p:nvSpPr>
          <p:spPr>
            <a:xfrm>
              <a:off x="3353683" y="2945433"/>
              <a:ext cx="243329" cy="491249"/>
            </a:xfrm>
            <a:prstGeom prst="downArrow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460596" y="3894845"/>
            <a:ext cx="2406677" cy="757137"/>
            <a:chOff x="1883961" y="4050126"/>
            <a:chExt cx="3208903" cy="1009516"/>
          </a:xfrm>
        </p:grpSpPr>
        <p:sp>
          <p:nvSpPr>
            <p:cNvPr id="25" name="矩形 24"/>
            <p:cNvSpPr/>
            <p:nvPr/>
          </p:nvSpPr>
          <p:spPr>
            <a:xfrm>
              <a:off x="1883961" y="4589367"/>
              <a:ext cx="3208903" cy="47027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保存</a:t>
              </a:r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r>
                <a:rPr lang="zh-CN" altLang="en-US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r>
                <a:rPr lang="zh-CN" altLang="en-US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endPara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下箭头 29"/>
            <p:cNvSpPr/>
            <p:nvPr/>
          </p:nvSpPr>
          <p:spPr>
            <a:xfrm>
              <a:off x="3346539" y="4050126"/>
              <a:ext cx="243329" cy="491249"/>
            </a:xfrm>
            <a:prstGeom prst="downArrow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1" name="下箭头 30"/>
          <p:cNvSpPr/>
          <p:nvPr/>
        </p:nvSpPr>
        <p:spPr>
          <a:xfrm>
            <a:off x="2552172" y="4714683"/>
            <a:ext cx="182497" cy="368437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43" name="组合 42"/>
          <p:cNvGrpSpPr/>
          <p:nvPr/>
        </p:nvGrpSpPr>
        <p:grpSpPr>
          <a:xfrm>
            <a:off x="4319753" y="4298444"/>
            <a:ext cx="3410570" cy="772545"/>
            <a:chOff x="5696170" y="4588258"/>
            <a:chExt cx="4547427" cy="1030060"/>
          </a:xfrm>
        </p:grpSpPr>
        <p:sp>
          <p:nvSpPr>
            <p:cNvPr id="26" name="矩形 25"/>
            <p:cNvSpPr/>
            <p:nvPr/>
          </p:nvSpPr>
          <p:spPr>
            <a:xfrm>
              <a:off x="5696170" y="4588258"/>
              <a:ext cx="4547427" cy="47027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从</a:t>
              </a:r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</a:t>
              </a:r>
              <a:r>
                <a:rPr lang="zh-CN" altLang="en-US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位二进制中提取</a:t>
              </a:r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r>
                <a:rPr lang="zh-CN" altLang="en-US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r>
                <a:rPr lang="zh-CN" altLang="en-US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endParaRPr lang="zh-CN" altLang="en-US" sz="1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下箭头 35"/>
            <p:cNvSpPr/>
            <p:nvPr/>
          </p:nvSpPr>
          <p:spPr>
            <a:xfrm flipV="1">
              <a:off x="7819964" y="5127069"/>
              <a:ext cx="243329" cy="491249"/>
            </a:xfrm>
            <a:prstGeom prst="downArrow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319753" y="3482384"/>
            <a:ext cx="3410570" cy="772535"/>
            <a:chOff x="5696170" y="3500178"/>
            <a:chExt cx="4547427" cy="1030047"/>
          </a:xfrm>
        </p:grpSpPr>
        <p:sp>
          <p:nvSpPr>
            <p:cNvPr id="24" name="矩形 23"/>
            <p:cNvSpPr/>
            <p:nvPr/>
          </p:nvSpPr>
          <p:spPr>
            <a:xfrm>
              <a:off x="5696170" y="3500178"/>
              <a:ext cx="4547427" cy="470275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= </a:t>
              </a:r>
              <a:r>
                <a:rPr lang="en-US" altLang="zh-CN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127</a:t>
              </a:r>
              <a:endPara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下箭头 36"/>
            <p:cNvSpPr/>
            <p:nvPr/>
          </p:nvSpPr>
          <p:spPr>
            <a:xfrm flipV="1">
              <a:off x="7819963" y="4038976"/>
              <a:ext cx="243329" cy="491249"/>
            </a:xfrm>
            <a:prstGeom prst="downArrow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319753" y="2658075"/>
            <a:ext cx="3410570" cy="764226"/>
            <a:chOff x="5696170" y="2401100"/>
            <a:chExt cx="4547427" cy="1018968"/>
          </a:xfrm>
        </p:grpSpPr>
        <p:sp>
          <p:nvSpPr>
            <p:cNvPr id="22" name="矩形 21"/>
            <p:cNvSpPr/>
            <p:nvPr/>
          </p:nvSpPr>
          <p:spPr>
            <a:xfrm>
              <a:off x="5696170" y="2401100"/>
              <a:ext cx="4547427" cy="47027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计算</a:t>
              </a:r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(-1)</a:t>
              </a:r>
              <a:r>
                <a:rPr lang="en-US" altLang="zh-CN" sz="1500" baseline="30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s</a:t>
              </a:r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× 2 </a:t>
              </a:r>
              <a:r>
                <a:rPr lang="en-US" altLang="zh-CN" sz="1500" baseline="30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e</a:t>
              </a:r>
              <a:r>
                <a:rPr lang="en-US" altLang="zh-CN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× 1.M</a:t>
              </a:r>
              <a:r>
                <a:rPr lang="zh-CN" altLang="en-US" sz="15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，按权展开</a:t>
              </a:r>
            </a:p>
          </p:txBody>
        </p:sp>
        <p:sp>
          <p:nvSpPr>
            <p:cNvPr id="38" name="下箭头 37"/>
            <p:cNvSpPr/>
            <p:nvPr/>
          </p:nvSpPr>
          <p:spPr>
            <a:xfrm flipV="1">
              <a:off x="7819961" y="2928819"/>
              <a:ext cx="243329" cy="491249"/>
            </a:xfrm>
            <a:prstGeom prst="downArrow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9" name="下箭头 38"/>
          <p:cNvSpPr/>
          <p:nvPr/>
        </p:nvSpPr>
        <p:spPr>
          <a:xfrm flipV="1">
            <a:off x="5912596" y="2255087"/>
            <a:ext cx="182497" cy="368437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81582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8">
            <a:extLst>
              <a:ext uri="{FF2B5EF4-FFF2-40B4-BE49-F238E27FC236}">
                <a16:creationId xmlns:a16="http://schemas.microsoft.com/office/drawing/2014/main" id="{9B15DDBA-40E5-4DFD-9C50-CA3D7E2E8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0"/>
            <a:ext cx="7543800" cy="7254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IEEE754</a:t>
            </a:r>
            <a:r>
              <a:rPr lang="zh-CN" altLang="en-US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标准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0FDAF24E-C8AE-4AEF-B065-68F5C33278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5" y="981075"/>
            <a:ext cx="8928992" cy="48768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例：若浮点数的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754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标准存储格式为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(41360000)</a:t>
            </a:r>
            <a:r>
              <a:rPr lang="en-US" altLang="zh-CN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16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，求其浮点数的十进制数值</a:t>
            </a:r>
            <a:r>
              <a:rPr lang="zh-CN" altLang="en-US" dirty="0">
                <a:latin typeface="+mn-ea"/>
              </a:rPr>
              <a:t>。</a:t>
            </a:r>
            <a:r>
              <a:rPr lang="zh-CN" altLang="en-US" sz="2100" dirty="0"/>
              <a:t>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200" dirty="0"/>
              <a:t>解：将</a:t>
            </a:r>
            <a:r>
              <a:rPr lang="en-US" altLang="zh-CN" sz="2200" dirty="0"/>
              <a:t>16</a:t>
            </a:r>
            <a:r>
              <a:rPr lang="zh-CN" altLang="en-US" sz="2200" dirty="0"/>
              <a:t>进制数展开后，可得二制数格式为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200" dirty="0"/>
              <a:t>           </a:t>
            </a:r>
            <a:r>
              <a:rPr lang="en-US" altLang="zh-CN" sz="2200" dirty="0"/>
              <a:t>0    </a:t>
            </a:r>
            <a:r>
              <a:rPr lang="en-US" altLang="zh-CN" sz="2200" dirty="0">
                <a:solidFill>
                  <a:srgbClr val="0000CC"/>
                </a:solidFill>
              </a:rPr>
              <a:t>100 00010</a:t>
            </a:r>
            <a:r>
              <a:rPr lang="en-US" altLang="zh-CN" sz="2200" dirty="0"/>
              <a:t>011 0110 0000 0000 0000 0000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200" dirty="0"/>
              <a:t>           S    </a:t>
            </a:r>
            <a:r>
              <a:rPr lang="zh-CN" altLang="en-US" sz="2200" dirty="0"/>
              <a:t>阶码</a:t>
            </a:r>
            <a:r>
              <a:rPr lang="en-US" altLang="zh-CN" sz="2200" dirty="0"/>
              <a:t>(8</a:t>
            </a:r>
            <a:r>
              <a:rPr lang="zh-CN" altLang="en-US" sz="2200" dirty="0"/>
              <a:t>位</a:t>
            </a:r>
            <a:r>
              <a:rPr lang="en-US" altLang="zh-CN" sz="2200" dirty="0"/>
              <a:t>)         </a:t>
            </a:r>
            <a:r>
              <a:rPr lang="zh-CN" altLang="en-US" sz="2200" dirty="0"/>
              <a:t>尾数</a:t>
            </a:r>
            <a:r>
              <a:rPr lang="en-US" altLang="zh-CN" sz="2200" dirty="0"/>
              <a:t>(23</a:t>
            </a:r>
            <a:r>
              <a:rPr lang="zh-CN" altLang="en-US" sz="2200" dirty="0"/>
              <a:t>位</a:t>
            </a:r>
            <a:r>
              <a:rPr lang="en-US" altLang="zh-CN" sz="2200" dirty="0"/>
              <a:t>)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200" dirty="0"/>
              <a:t>指数</a:t>
            </a:r>
            <a:r>
              <a:rPr lang="en-US" altLang="zh-CN" sz="2200" dirty="0"/>
              <a:t>e=</a:t>
            </a:r>
            <a:r>
              <a:rPr lang="zh-CN" altLang="en-US" sz="2200" dirty="0"/>
              <a:t>阶码</a:t>
            </a:r>
            <a:r>
              <a:rPr lang="en-US" altLang="zh-CN" sz="2200" dirty="0"/>
              <a:t>-127=10000010-01111111=00000011=(3)</a:t>
            </a:r>
            <a:r>
              <a:rPr lang="en-US" altLang="zh-CN" sz="2200" baseline="-25000" dirty="0"/>
              <a:t>10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200" dirty="0"/>
              <a:t>包括隐藏位</a:t>
            </a:r>
            <a:r>
              <a:rPr lang="en-US" altLang="zh-CN" sz="2200" dirty="0"/>
              <a:t>1</a:t>
            </a:r>
            <a:r>
              <a:rPr lang="zh-CN" altLang="en-US" sz="2200" dirty="0"/>
              <a:t>的尾数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200" dirty="0"/>
              <a:t>1.M=1.011 0110 0000 0000 0000 0000=1.011011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zh-CN" altLang="en-US" sz="2200" dirty="0"/>
              <a:t>于是有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altLang="zh-CN" sz="2200" dirty="0"/>
              <a:t>x=(-1)</a:t>
            </a:r>
            <a:r>
              <a:rPr lang="en-US" altLang="zh-CN" sz="2200" baseline="30000" dirty="0"/>
              <a:t>S</a:t>
            </a:r>
            <a:r>
              <a:rPr lang="en-US" altLang="zh-CN" sz="2200" dirty="0"/>
              <a:t>×1.M×2</a:t>
            </a:r>
            <a:r>
              <a:rPr lang="en-US" altLang="zh-CN" sz="2200" baseline="30000" dirty="0"/>
              <a:t>e</a:t>
            </a:r>
            <a:r>
              <a:rPr lang="en-US" altLang="zh-CN" sz="2200" dirty="0"/>
              <a:t>=+(1.011011)×2</a:t>
            </a:r>
            <a:r>
              <a:rPr lang="en-US" altLang="zh-CN" sz="2200" baseline="30000" dirty="0"/>
              <a:t>3</a:t>
            </a:r>
            <a:r>
              <a:rPr lang="en-US" altLang="zh-CN" sz="2200" dirty="0"/>
              <a:t>=+1011.011=(11.375)</a:t>
            </a:r>
            <a:r>
              <a:rPr lang="en-US" altLang="zh-CN" sz="2200" baseline="-25000" dirty="0"/>
              <a:t>10</a:t>
            </a:r>
            <a:r>
              <a:rPr lang="en-US" altLang="zh-CN" sz="2100" dirty="0"/>
              <a:t>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8">
            <a:extLst>
              <a:ext uri="{FF2B5EF4-FFF2-40B4-BE49-F238E27FC236}">
                <a16:creationId xmlns:a16="http://schemas.microsoft.com/office/drawing/2014/main" id="{3C716229-2322-4C96-BBB2-C608D9635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0"/>
            <a:ext cx="7543800" cy="7254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IEEE754</a:t>
            </a:r>
            <a:r>
              <a:rPr lang="zh-CN" altLang="en-US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标准（举例）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0D41A70B-833D-4FE7-B9AD-9B132CC5B7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908050"/>
            <a:ext cx="8748713" cy="504031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zh-CN" altLang="en-US" sz="2600" dirty="0"/>
              <a:t>例：将数</a:t>
            </a:r>
            <a:r>
              <a:rPr lang="en-US" altLang="zh-CN" sz="2600" dirty="0"/>
              <a:t>(20.59375)</a:t>
            </a:r>
            <a:r>
              <a:rPr lang="en-US" altLang="zh-CN" sz="2600" baseline="-25000" dirty="0"/>
              <a:t>10</a:t>
            </a:r>
            <a:r>
              <a:rPr lang="zh-CN" altLang="en-US" sz="2600" dirty="0"/>
              <a:t>转换成</a:t>
            </a:r>
            <a:r>
              <a:rPr lang="en-US" altLang="zh-CN" sz="2600" dirty="0"/>
              <a:t>IEEE754</a:t>
            </a:r>
            <a:r>
              <a:rPr lang="zh-CN" altLang="en-US" sz="2600" dirty="0"/>
              <a:t>标准的</a:t>
            </a:r>
            <a:r>
              <a:rPr lang="en-US" altLang="zh-CN" sz="2600" dirty="0"/>
              <a:t>32</a:t>
            </a:r>
            <a:r>
              <a:rPr lang="zh-CN" altLang="en-US" sz="2600" dirty="0"/>
              <a:t>位浮点数的二进制存储格式。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zh-CN" altLang="en-US" sz="2600" dirty="0"/>
              <a:t>解</a:t>
            </a:r>
            <a:r>
              <a:rPr lang="en-US" altLang="zh-CN" sz="2600" dirty="0"/>
              <a:t>:</a:t>
            </a:r>
            <a:r>
              <a:rPr lang="zh-CN" altLang="en-US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2600" dirty="0"/>
              <a:t>分别将整数和分数部分转换成二进制数：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zh-CN" altLang="en-US" sz="2600" dirty="0"/>
              <a:t>     </a:t>
            </a:r>
            <a:r>
              <a:rPr lang="en-US" altLang="zh-CN" sz="2600" dirty="0"/>
              <a:t>20.59375=10100.10011B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altLang="zh-CN" sz="2600" dirty="0">
                <a:solidFill>
                  <a:srgbClr val="C00000"/>
                </a:solidFill>
              </a:rPr>
              <a:t>   </a:t>
            </a:r>
            <a:r>
              <a:rPr lang="zh-CN" altLang="en-US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2600" dirty="0"/>
              <a:t>移动小数点，使其在第</a:t>
            </a:r>
            <a:r>
              <a:rPr lang="en-US" altLang="zh-CN" sz="2600" dirty="0"/>
              <a:t>1</a:t>
            </a:r>
            <a:r>
              <a:rPr lang="zh-CN" altLang="en-US" sz="2600" dirty="0"/>
              <a:t>，</a:t>
            </a:r>
            <a:r>
              <a:rPr lang="en-US" altLang="zh-CN" sz="2600" dirty="0"/>
              <a:t>2</a:t>
            </a:r>
            <a:r>
              <a:rPr lang="zh-CN" altLang="en-US" sz="2600" dirty="0"/>
              <a:t>位之间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altLang="zh-CN" sz="2600" dirty="0"/>
              <a:t>      10100.10011=1.</a:t>
            </a:r>
            <a:r>
              <a:rPr lang="en-US" altLang="zh-CN" sz="2600" dirty="0">
                <a:solidFill>
                  <a:srgbClr val="996600"/>
                </a:solidFill>
              </a:rPr>
              <a:t>010010011</a:t>
            </a:r>
            <a:r>
              <a:rPr lang="en-US" altLang="zh-CN" sz="2600" dirty="0"/>
              <a:t>×2</a:t>
            </a:r>
            <a:r>
              <a:rPr lang="en-US" altLang="zh-CN" sz="2600" baseline="30000" dirty="0"/>
              <a:t>4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altLang="zh-CN" sz="2600" dirty="0"/>
              <a:t> 	e=4</a:t>
            </a:r>
            <a:endParaRPr lang="zh-CN" altLang="en-US" sz="2600" dirty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altLang="zh-CN" sz="2600" dirty="0"/>
              <a:t>	S=0, E=4+127=131=(100 00011)</a:t>
            </a:r>
            <a:r>
              <a:rPr lang="en-US" altLang="zh-CN" sz="2600" baseline="-25000" dirty="0"/>
              <a:t>2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altLang="zh-CN" sz="2600" dirty="0"/>
              <a:t>   </a:t>
            </a:r>
            <a:r>
              <a:rPr lang="zh-CN" altLang="en-US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en-US" altLang="zh-CN" sz="2600" dirty="0"/>
              <a:t>32</a:t>
            </a:r>
            <a:r>
              <a:rPr lang="zh-CN" altLang="en-US" sz="2600" dirty="0"/>
              <a:t>位浮点数的二进制存储格式为：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altLang="zh-CN" sz="2200" b="1" dirty="0">
                <a:solidFill>
                  <a:schemeClr val="accent2"/>
                </a:solidFill>
              </a:rPr>
              <a:t>  		</a:t>
            </a:r>
            <a:r>
              <a:rPr lang="en-US" altLang="zh-CN" sz="2400" b="1" dirty="0">
                <a:solidFill>
                  <a:srgbClr val="0000CC"/>
                </a:solidFill>
              </a:rPr>
              <a:t>0</a:t>
            </a:r>
            <a:r>
              <a:rPr lang="en-US" altLang="zh-CN" sz="2400" b="1" dirty="0">
                <a:solidFill>
                  <a:schemeClr val="accent2"/>
                </a:solidFill>
              </a:rPr>
              <a:t> </a:t>
            </a:r>
            <a:r>
              <a:rPr lang="en-US" altLang="zh-CN" sz="2400" dirty="0">
                <a:solidFill>
                  <a:srgbClr val="A50021"/>
                </a:solidFill>
              </a:rPr>
              <a:t>10000011 </a:t>
            </a:r>
            <a:r>
              <a:rPr lang="en-US" altLang="zh-CN" sz="2400" dirty="0">
                <a:solidFill>
                  <a:srgbClr val="996600"/>
                </a:solidFill>
              </a:rPr>
              <a:t>01001001100000000000000</a:t>
            </a:r>
            <a:r>
              <a:rPr lang="en-US" altLang="zh-CN" sz="2400" dirty="0"/>
              <a:t>=(41A4C000)</a:t>
            </a:r>
            <a:r>
              <a:rPr lang="en-US" altLang="zh-CN" sz="2400" baseline="-25000" dirty="0"/>
              <a:t>16</a:t>
            </a:r>
            <a:r>
              <a:rPr lang="en-US" altLang="zh-CN" sz="2600" dirty="0"/>
              <a:t>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0FCF96-6D0C-4B9C-AF30-2229545E0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IEEE754</a:t>
            </a: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标准（举例）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CC438A-3000-4A0E-8CDB-4CF572372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30" y="1380975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【2018</a:t>
            </a:r>
            <a:r>
              <a:rPr lang="zh-CN" altLang="en-US" dirty="0"/>
              <a:t>统考真题</a:t>
            </a:r>
            <a:r>
              <a:rPr lang="en-US" altLang="zh-CN" dirty="0"/>
              <a:t>】IEEE754</a:t>
            </a:r>
            <a:r>
              <a:rPr lang="zh-CN" altLang="en-US" dirty="0"/>
              <a:t>单精度浮点格式表示的数中，最小的规格化正数是（）。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A.</a:t>
            </a:r>
          </a:p>
          <a:p>
            <a:pPr marL="0" indent="0">
              <a:buNone/>
            </a:pPr>
            <a:r>
              <a:rPr lang="en-US" altLang="zh-CN" dirty="0"/>
              <a:t>B.</a:t>
            </a:r>
          </a:p>
          <a:p>
            <a:pPr marL="0" indent="0">
              <a:buNone/>
            </a:pPr>
            <a:r>
              <a:rPr lang="en-US" altLang="zh-CN" dirty="0"/>
              <a:t>C.</a:t>
            </a:r>
          </a:p>
          <a:p>
            <a:pPr marL="0" indent="0">
              <a:buNone/>
            </a:pPr>
            <a:r>
              <a:rPr lang="en-US" altLang="zh-CN" dirty="0"/>
              <a:t>D.</a:t>
            </a:r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82E9856-92A5-4E51-BDD5-A3063DA03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92896"/>
            <a:ext cx="147806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2F6E67B-4321-48DB-A427-4D0F45FA0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068960"/>
            <a:ext cx="147806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03652097-A1E6-4ABA-9C0F-E02100730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645024"/>
            <a:ext cx="1478059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237DA372-4C43-47AB-822B-D651CCE09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221088"/>
            <a:ext cx="1478059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412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0FCF96-6D0C-4B9C-AF30-2229545E0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IEEE754</a:t>
            </a: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标准（举例）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CC438A-3000-4A0E-8CDB-4CF572372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30" y="1380975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dirty="0"/>
              <a:t>【2018</a:t>
            </a:r>
            <a:r>
              <a:rPr lang="zh-CN" altLang="en-US" dirty="0"/>
              <a:t>统考真题</a:t>
            </a:r>
            <a:r>
              <a:rPr lang="en-US" altLang="zh-CN" dirty="0"/>
              <a:t>】IEEE754</a:t>
            </a:r>
            <a:r>
              <a:rPr lang="zh-CN" altLang="en-US" dirty="0"/>
              <a:t>单精度浮点格式表示的数中，最小的规格化正数是（</a:t>
            </a:r>
            <a:r>
              <a:rPr lang="en-US" altLang="zh-CN" dirty="0">
                <a:solidFill>
                  <a:srgbClr val="FF0000"/>
                </a:solidFill>
              </a:rPr>
              <a:t>A</a:t>
            </a:r>
            <a:r>
              <a:rPr lang="zh-CN" altLang="en-US" dirty="0"/>
              <a:t>）。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A.</a:t>
            </a:r>
          </a:p>
          <a:p>
            <a:pPr marL="0" indent="0">
              <a:buNone/>
            </a:pPr>
            <a:r>
              <a:rPr lang="en-US" altLang="zh-CN" dirty="0"/>
              <a:t>B.</a:t>
            </a:r>
          </a:p>
          <a:p>
            <a:pPr marL="0" indent="0">
              <a:buNone/>
            </a:pPr>
            <a:r>
              <a:rPr lang="en-US" altLang="zh-CN" dirty="0"/>
              <a:t>C.</a:t>
            </a:r>
          </a:p>
          <a:p>
            <a:pPr marL="0" indent="0">
              <a:buNone/>
            </a:pPr>
            <a:r>
              <a:rPr lang="en-US" altLang="zh-CN" dirty="0"/>
              <a:t>D.</a:t>
            </a:r>
          </a:p>
          <a:p>
            <a:pPr marL="0" indent="0">
              <a:buNone/>
            </a:pPr>
            <a:r>
              <a:rPr lang="zh-CN" altLang="en-US" dirty="0"/>
              <a:t>移码的取值范围是</a:t>
            </a:r>
            <a:r>
              <a:rPr lang="en-US" altLang="zh-CN" dirty="0"/>
              <a:t>1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～</a:t>
            </a:r>
            <a:r>
              <a:rPr lang="en-US" altLang="zh-CN" dirty="0"/>
              <a:t>254</a:t>
            </a:r>
            <a:r>
              <a:rPr lang="zh-CN" altLang="en-US" dirty="0"/>
              <a:t>。取</a:t>
            </a:r>
            <a:r>
              <a:rPr lang="en-US" altLang="zh-CN" dirty="0"/>
              <a:t>1</a:t>
            </a:r>
            <a:r>
              <a:rPr lang="zh-CN" altLang="en-US" dirty="0"/>
              <a:t>时，得阶码值</a:t>
            </a:r>
            <a:r>
              <a:rPr lang="en-US" altLang="zh-CN" dirty="0"/>
              <a:t>1-127=-126</a:t>
            </a:r>
            <a:r>
              <a:rPr lang="zh-CN" altLang="en-US" dirty="0"/>
              <a:t>（</a:t>
            </a:r>
            <a:r>
              <a:rPr lang="en-US" altLang="zh-CN" dirty="0"/>
              <a:t>127</a:t>
            </a:r>
            <a:r>
              <a:rPr lang="zh-CN" altLang="en-US" dirty="0"/>
              <a:t>为标准规定的偏置值），尾数全取</a:t>
            </a:r>
            <a:r>
              <a:rPr lang="en-US" altLang="zh-CN" dirty="0"/>
              <a:t>0</a:t>
            </a:r>
            <a:r>
              <a:rPr lang="zh-CN" altLang="en-US" dirty="0"/>
              <a:t>。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82E9856-92A5-4E51-BDD5-A3063DA03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76872"/>
            <a:ext cx="147806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2F6E67B-4321-48DB-A427-4D0F45FA0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80928"/>
            <a:ext cx="147806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03652097-A1E6-4ABA-9C0F-E02100730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284984"/>
            <a:ext cx="1478059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237DA372-4C43-47AB-822B-D651CCE09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789040"/>
            <a:ext cx="1478059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859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06488"/>
          </a:xfrm>
        </p:spPr>
        <p:txBody>
          <a:bodyPr/>
          <a:lstStyle/>
          <a:p>
            <a:pPr eaLnBrk="1" hangingPunct="1"/>
            <a:r>
              <a:rPr lang="en-US" altLang="zh-CN" dirty="0"/>
              <a:t>3.5.2  </a:t>
            </a:r>
            <a:r>
              <a:rPr lang="zh-CN" altLang="en-US" dirty="0"/>
              <a:t>浮点数的运算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476250" y="819150"/>
            <a:ext cx="8229600" cy="511016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zh-CN" altLang="en-US" dirty="0"/>
              <a:t>设两规格化浮点数为：</a:t>
            </a:r>
          </a:p>
          <a:p>
            <a:pPr>
              <a:buNone/>
              <a:defRPr/>
            </a:pPr>
            <a:r>
              <a:rPr lang="zh-CN" altLang="en-US" dirty="0"/>
              <a:t>  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＝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×2</a:t>
            </a:r>
            <a:r>
              <a:rPr lang="en-US" altLang="zh-CN" dirty="0"/>
              <a:t> </a:t>
            </a:r>
            <a:r>
              <a:rPr lang="en-US" altLang="zh-C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 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＝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×2</a:t>
            </a:r>
            <a:r>
              <a:rPr lang="en-US" altLang="zh-CN" baseline="30000" dirty="0">
                <a:latin typeface="Times New Roman" pitchFamily="18" charset="0"/>
                <a:cs typeface="Times New Roman" pitchFamily="18" charset="0"/>
              </a:rPr>
              <a:t>Ey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</a:t>
            </a:r>
            <a:r>
              <a:rPr lang="zh-CN" altLang="en-US" b="1" dirty="0">
                <a:latin typeface="Times New Roman" pitchFamily="18" charset="0"/>
                <a:cs typeface="Times New Roman" pitchFamily="18" charset="0"/>
              </a:rPr>
              <a:t>设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zh-CN" altLang="en-US" b="1" baseline="-30000" dirty="0">
                <a:latin typeface="Times New Roman" pitchFamily="18" charset="0"/>
                <a:cs typeface="Times New Roman" pitchFamily="18" charset="0"/>
              </a:rPr>
              <a:t>ｘ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zh-CN" altLang="en-US" b="1" dirty="0">
                <a:latin typeface="Times New Roman" pitchFamily="18" charset="0"/>
                <a:cs typeface="Times New Roman" pitchFamily="18" charset="0"/>
              </a:rPr>
              <a:t>＝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zh-CN" altLang="en-US" b="1" baseline="-30000" dirty="0">
                <a:latin typeface="Times New Roman" pitchFamily="18" charset="0"/>
                <a:cs typeface="Times New Roman" pitchFamily="18" charset="0"/>
              </a:rPr>
              <a:t>ｙ</a:t>
            </a: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zh-CN" altLang="en-US" b="1" dirty="0">
                <a:latin typeface="宋体" pitchFamily="2" charset="-122"/>
              </a:rPr>
              <a:t>	</a:t>
            </a:r>
            <a:r>
              <a:rPr lang="zh-CN" altLang="en-US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X±Y</a:t>
            </a:r>
            <a:r>
              <a:rPr lang="zh-CN" altLang="en-US" b="1" dirty="0">
                <a:latin typeface="Times New Roman" pitchFamily="18" charset="0"/>
                <a:cs typeface="Times New Roman" pitchFamily="18" charset="0"/>
              </a:rPr>
              <a:t>＝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(M</a:t>
            </a:r>
            <a:r>
              <a:rPr lang="zh-CN" altLang="en-US" b="1" baseline="-30000" dirty="0">
                <a:latin typeface="Times New Roman" pitchFamily="18" charset="0"/>
                <a:cs typeface="Times New Roman" pitchFamily="18" charset="0"/>
              </a:rPr>
              <a:t>ｘ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b="1" baseline="30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zh-CN" altLang="en-US" b="1" baseline="30000" dirty="0">
                <a:latin typeface="Times New Roman" pitchFamily="18" charset="0"/>
                <a:cs typeface="Times New Roman" pitchFamily="18" charset="0"/>
              </a:rPr>
              <a:t>ｘ－</a:t>
            </a:r>
            <a:r>
              <a:rPr lang="en-US" altLang="zh-CN" b="1" baseline="30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zh-CN" altLang="en-US" b="1" baseline="30000" dirty="0">
                <a:latin typeface="Times New Roman" pitchFamily="18" charset="0"/>
                <a:cs typeface="Times New Roman" pitchFamily="18" charset="0"/>
              </a:rPr>
              <a:t>ｙ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±M</a:t>
            </a:r>
            <a:r>
              <a:rPr lang="zh-CN" altLang="en-US" b="1" baseline="-30000" dirty="0">
                <a:latin typeface="Times New Roman" pitchFamily="18" charset="0"/>
                <a:cs typeface="Times New Roman" pitchFamily="18" charset="0"/>
              </a:rPr>
              <a:t>ｙ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)2</a:t>
            </a:r>
            <a:r>
              <a:rPr lang="en-US" altLang="zh-CN" b="1" baseline="30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zh-CN" altLang="en-US" b="1" baseline="30000" dirty="0">
                <a:latin typeface="Times New Roman" pitchFamily="18" charset="0"/>
                <a:cs typeface="Times New Roman" pitchFamily="18" charset="0"/>
              </a:rPr>
              <a:t>ｙ</a:t>
            </a:r>
            <a:r>
              <a:rPr lang="zh-CN" altLang="en-US" b="1" dirty="0">
                <a:latin typeface="Times New Roman" pitchFamily="18" charset="0"/>
                <a:cs typeface="Times New Roman" pitchFamily="18" charset="0"/>
              </a:rPr>
              <a:t>，　　</a:t>
            </a:r>
            <a:endParaRPr lang="en-US" altLang="zh-CN" dirty="0"/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zh-CN" altLang="en-US" dirty="0"/>
              <a:t> 加减运算的规则为：</a:t>
            </a:r>
          </a:p>
          <a:p>
            <a:pPr eaLnBrk="1" fontAlgn="auto" hangingPunct="1"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zh-CN" altLang="en-US" dirty="0"/>
              <a:t> ①对阶 </a:t>
            </a:r>
            <a:r>
              <a:rPr lang="zh-CN" altLang="en-US" dirty="0">
                <a:latin typeface="Times New Roman" pitchFamily="18" charset="0"/>
              </a:rPr>
              <a:t>  </a:t>
            </a:r>
            <a:endParaRPr lang="zh-CN" altLang="en-US" dirty="0"/>
          </a:p>
          <a:p>
            <a:pPr eaLnBrk="1" fontAlgn="auto" hangingPunct="1"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zh-CN" altLang="en-US" dirty="0"/>
              <a:t> ②尾数相加减</a:t>
            </a:r>
            <a:r>
              <a:rPr lang="zh-CN" altLang="en-US" dirty="0">
                <a:latin typeface="Times New Roman" pitchFamily="18" charset="0"/>
              </a:rPr>
              <a:t>  </a:t>
            </a:r>
            <a:endParaRPr lang="zh-CN" altLang="en-US" dirty="0"/>
          </a:p>
          <a:p>
            <a:pPr eaLnBrk="1" fontAlgn="auto" hangingPunct="1"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zh-CN" altLang="en-US" dirty="0"/>
              <a:t> ③规格化</a:t>
            </a:r>
          </a:p>
          <a:p>
            <a:pPr eaLnBrk="1" fontAlgn="auto" hangingPunct="1"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zh-CN" altLang="en-US" dirty="0"/>
              <a:t> ④舍入</a:t>
            </a:r>
          </a:p>
          <a:p>
            <a:pPr eaLnBrk="1" fontAlgn="auto" hangingPunct="1"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zh-CN" altLang="en-US" dirty="0"/>
              <a:t> ⑤判溢出</a:t>
            </a:r>
            <a:r>
              <a:rPr lang="zh-CN" altLang="en-US" dirty="0">
                <a:latin typeface="Times New Roman" pitchFamily="18" charset="0"/>
              </a:rPr>
              <a:t> </a:t>
            </a:r>
            <a:r>
              <a:rPr lang="zh-CN" altLang="en-US" dirty="0"/>
              <a:t> </a:t>
            </a:r>
            <a:r>
              <a:rPr lang="zh-CN" altLang="en-US" dirty="0">
                <a:latin typeface="Times New Roman" pitchFamily="18" charset="0"/>
              </a:rPr>
              <a:t> </a:t>
            </a:r>
            <a:endParaRPr lang="zh-CN" altLang="en-US" dirty="0"/>
          </a:p>
          <a:p>
            <a:pPr eaLnBrk="1" fontAlgn="auto" hangingPunct="1">
              <a:spcAft>
                <a:spcPts val="0"/>
              </a:spcAft>
              <a:buFont typeface="Monotype Sorts" pitchFamily="2" charset="2"/>
              <a:buNone/>
              <a:defRPr/>
            </a:pPr>
            <a:endParaRPr lang="en-US" altLang="zh-CN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88913"/>
            <a:ext cx="7772400" cy="762000"/>
          </a:xfrm>
        </p:spPr>
        <p:txBody>
          <a:bodyPr/>
          <a:lstStyle/>
          <a:p>
            <a:pPr algn="l" eaLnBrk="1" hangingPunct="1"/>
            <a:r>
              <a:rPr lang="zh-CN" altLang="en-US" sz="3200" b="1"/>
              <a:t>①   对阶 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839200" cy="54102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zh-CN" altLang="en-US" dirty="0"/>
              <a:t>    实质是使两数的小数点位置对齐，即两数阶码相等。对阶的原则是</a:t>
            </a:r>
            <a:r>
              <a:rPr lang="zh-CN" altLang="en-US" b="1" dirty="0">
                <a:solidFill>
                  <a:srgbClr val="FF0000"/>
                </a:solidFill>
              </a:rPr>
              <a:t>小阶向大阶看齐</a:t>
            </a:r>
            <a:r>
              <a:rPr lang="zh-CN" altLang="en-US" dirty="0"/>
              <a:t>。</a:t>
            </a:r>
          </a:p>
          <a:p>
            <a:pPr eaLnBrk="1" hangingPunct="1">
              <a:buFont typeface="Arial" charset="0"/>
              <a:buNone/>
            </a:pPr>
            <a:r>
              <a:rPr lang="zh-CN" altLang="en-US" dirty="0"/>
              <a:t>   方法：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altLang="zh-CN" dirty="0">
                <a:latin typeface="+mn-ea"/>
              </a:rPr>
              <a:t>(1)</a:t>
            </a:r>
            <a:r>
              <a:rPr lang="zh-CN" altLang="en-US" dirty="0"/>
              <a:t>求阶差△</a:t>
            </a:r>
            <a:r>
              <a:rPr lang="en-US" altLang="zh-CN" dirty="0"/>
              <a:t>E</a:t>
            </a:r>
            <a:r>
              <a:rPr lang="zh-CN" altLang="en-US" dirty="0"/>
              <a:t>＝</a:t>
            </a:r>
            <a:r>
              <a:rPr lang="en-US" altLang="zh-CN" dirty="0"/>
              <a:t>E</a:t>
            </a:r>
            <a:r>
              <a:rPr lang="en-US" altLang="zh-CN" baseline="-25000" dirty="0"/>
              <a:t>X</a:t>
            </a:r>
            <a:r>
              <a:rPr lang="zh-CN" altLang="en-US" dirty="0"/>
              <a:t>－</a:t>
            </a:r>
            <a:r>
              <a:rPr lang="en-US" altLang="zh-CN" dirty="0"/>
              <a:t>E</a:t>
            </a:r>
            <a:r>
              <a:rPr lang="en-US" altLang="zh-CN" baseline="-25000" dirty="0"/>
              <a:t>Y</a:t>
            </a:r>
            <a:endParaRPr lang="en-US" altLang="zh-CN" dirty="0"/>
          </a:p>
          <a:p>
            <a:pPr>
              <a:buNone/>
            </a:pPr>
            <a:r>
              <a:rPr lang="en-US" altLang="zh-CN" dirty="0">
                <a:latin typeface="+mn-ea"/>
              </a:rPr>
              <a:t>(2)</a:t>
            </a:r>
            <a:r>
              <a:rPr lang="zh-CN" altLang="en-US" dirty="0"/>
              <a:t>保留大阶（作为和或差的阶）</a:t>
            </a:r>
            <a:r>
              <a:rPr lang="en-US" altLang="zh-CN" dirty="0"/>
              <a:t>E</a:t>
            </a:r>
            <a:r>
              <a:rPr lang="zh-CN" altLang="en-US" dirty="0"/>
              <a:t>＝</a:t>
            </a:r>
            <a:r>
              <a:rPr lang="en-US" altLang="zh-CN" dirty="0"/>
              <a:t>max</a:t>
            </a:r>
            <a:r>
              <a:rPr lang="zh-CN" altLang="en-US" dirty="0"/>
              <a:t>｛</a:t>
            </a:r>
            <a:r>
              <a:rPr lang="en-US" altLang="zh-CN" dirty="0" err="1"/>
              <a:t>E</a:t>
            </a:r>
            <a:r>
              <a:rPr lang="en-US" altLang="zh-CN" baseline="-25000" dirty="0" err="1"/>
              <a:t>X</a:t>
            </a:r>
            <a:r>
              <a:rPr lang="en-US" altLang="zh-CN" dirty="0" err="1"/>
              <a:t>,E</a:t>
            </a:r>
            <a:r>
              <a:rPr lang="en-US" altLang="zh-CN" baseline="-25000" dirty="0" err="1"/>
              <a:t>y</a:t>
            </a:r>
            <a:r>
              <a:rPr lang="en-US" altLang="zh-CN" dirty="0"/>
              <a:t> </a:t>
            </a:r>
            <a:r>
              <a:rPr lang="zh-CN" altLang="en-US" dirty="0"/>
              <a:t>｝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altLang="zh-CN" dirty="0">
                <a:latin typeface="+mn-ea"/>
              </a:rPr>
              <a:t>(3)</a:t>
            </a:r>
            <a:r>
              <a:rPr lang="zh-CN" altLang="en-US" b="1" dirty="0">
                <a:solidFill>
                  <a:srgbClr val="0033CC"/>
                </a:solidFill>
              </a:rPr>
              <a:t>小阶</a:t>
            </a:r>
            <a:r>
              <a:rPr lang="zh-CN" altLang="en-US" dirty="0"/>
              <a:t>数的尾数</a:t>
            </a:r>
            <a:r>
              <a:rPr lang="zh-CN" altLang="en-US" b="1" dirty="0">
                <a:solidFill>
                  <a:srgbClr val="0033CC"/>
                </a:solidFill>
              </a:rPr>
              <a:t>右移</a:t>
            </a:r>
            <a:r>
              <a:rPr lang="zh-CN" altLang="en-US" dirty="0"/>
              <a:t>｜△</a:t>
            </a:r>
            <a:r>
              <a:rPr lang="en-US" altLang="zh-CN" dirty="0"/>
              <a:t>E</a:t>
            </a:r>
            <a:r>
              <a:rPr lang="zh-CN" altLang="en-US" dirty="0"/>
              <a:t>｜位。</a:t>
            </a:r>
          </a:p>
          <a:p>
            <a:pPr eaLnBrk="1" hangingPunct="1"/>
            <a:endParaRPr lang="en-US" altLang="zh-CN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zh-CN" altLang="en-US" sz="3200" b="1"/>
              <a:t>② 尾数相加减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12890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zh-CN" altLang="en-US" dirty="0"/>
              <a:t>求和就是对尾数进行定点加（减）运算，即：</a:t>
            </a:r>
          </a:p>
          <a:p>
            <a:pPr eaLnBrk="1" hangingPunct="1">
              <a:buFont typeface="Arial" charset="0"/>
              <a:buNone/>
            </a:pPr>
            <a:r>
              <a:rPr lang="en-US" altLang="zh-CN" dirty="0"/>
              <a:t>   </a:t>
            </a:r>
            <a:r>
              <a:rPr lang="en-US" altLang="zh-CN" dirty="0" err="1"/>
              <a:t>Mx±My</a:t>
            </a:r>
            <a:r>
              <a:rPr lang="zh-CN" altLang="en-US" dirty="0"/>
              <a:t>＝</a:t>
            </a:r>
            <a:r>
              <a:rPr lang="en-US" altLang="zh-CN" dirty="0"/>
              <a:t>Mx</a:t>
            </a:r>
          </a:p>
          <a:p>
            <a:pPr eaLnBrk="1" hangingPunct="1"/>
            <a:endParaRPr lang="en-US" altLang="zh-CN" dirty="0"/>
          </a:p>
          <a:p>
            <a:pPr eaLnBrk="1" hangingPunct="1"/>
            <a:endParaRPr lang="en-US" altLang="zh-CN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zh-CN" altLang="en-US" sz="3200" b="1"/>
              <a:t>③  规格化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206375" y="1314450"/>
            <a:ext cx="8326438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zh-CN" altLang="en-US" dirty="0"/>
              <a:t>    </a:t>
            </a:r>
            <a:r>
              <a:rPr lang="zh-CN" altLang="en-US" b="1" dirty="0"/>
              <a:t>规格化：</a:t>
            </a:r>
            <a:r>
              <a:rPr lang="zh-CN" altLang="en-US" dirty="0"/>
              <a:t>尾数加减后，若结果不是规格化浮点数，还必须将尾数移位，使之成为规格化数，并相应调整阶码，这一过程叫做规格化。</a:t>
            </a:r>
            <a:endParaRPr lang="en-US" altLang="zh-CN" dirty="0"/>
          </a:p>
          <a:p>
            <a:pPr eaLnBrk="1" hangingPunct="1">
              <a:buFont typeface="Arial" charset="0"/>
              <a:buNone/>
            </a:pPr>
            <a:endParaRPr lang="zh-CN" altLang="en-US" dirty="0"/>
          </a:p>
          <a:p>
            <a:pPr eaLnBrk="1" hangingPunct="1"/>
            <a:endParaRPr lang="en-US" altLang="zh-CN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zh-CN" altLang="en-US" sz="3200" b="1"/>
              <a:t>④舍入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0" y="1268413"/>
            <a:ext cx="8847138" cy="452596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zh-CN" altLang="en-US" dirty="0"/>
              <a:t>    尾数右移时会丢失一些有效数据，可按计算机选定的舍入方法操作，常用的舍入法：</a:t>
            </a:r>
            <a:endParaRPr lang="en-US" altLang="zh-CN" dirty="0"/>
          </a:p>
          <a:p>
            <a:pPr lvl="1" eaLnBrk="1" hangingPunct="1">
              <a:lnSpc>
                <a:spcPct val="90000"/>
              </a:lnSpc>
            </a:pPr>
            <a:r>
              <a:rPr lang="en-US" altLang="zh-CN" dirty="0"/>
              <a:t>0</a:t>
            </a:r>
            <a:r>
              <a:rPr lang="zh-CN" altLang="en-US" dirty="0"/>
              <a:t>舍</a:t>
            </a:r>
            <a:r>
              <a:rPr lang="en-US" altLang="zh-CN" dirty="0"/>
              <a:t>1</a:t>
            </a:r>
            <a:r>
              <a:rPr lang="zh-CN" altLang="en-US" dirty="0"/>
              <a:t>入：类似”四舍五入”</a:t>
            </a:r>
            <a:r>
              <a:rPr lang="en-US" altLang="zh-CN" dirty="0"/>
              <a:t>,</a:t>
            </a:r>
            <a:r>
              <a:rPr lang="zh-CN" altLang="en-US" dirty="0"/>
              <a:t>丢弃的最高位为</a:t>
            </a:r>
            <a:r>
              <a:rPr lang="en-US" altLang="zh-CN" dirty="0"/>
              <a:t>1,</a:t>
            </a:r>
            <a:r>
              <a:rPr lang="zh-CN" altLang="en-US" dirty="0"/>
              <a:t>进</a:t>
            </a:r>
            <a:r>
              <a:rPr lang="en-US" altLang="zh-CN" dirty="0"/>
              <a:t>1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dirty="0"/>
              <a:t>恒舍：截尾</a:t>
            </a:r>
            <a:endParaRPr lang="en-US" altLang="zh-CN" dirty="0"/>
          </a:p>
          <a:p>
            <a:pPr lvl="1" eaLnBrk="1" hangingPunct="1">
              <a:lnSpc>
                <a:spcPct val="90000"/>
              </a:lnSpc>
            </a:pPr>
            <a:r>
              <a:rPr lang="zh-CN" altLang="en-US" dirty="0"/>
              <a:t>恒置</a:t>
            </a:r>
            <a:r>
              <a:rPr lang="en-US" altLang="zh-CN" dirty="0"/>
              <a:t>1</a:t>
            </a:r>
          </a:p>
          <a:p>
            <a:pPr lvl="1" eaLnBrk="1" hangingPunct="1">
              <a:lnSpc>
                <a:spcPct val="90000"/>
              </a:lnSpc>
              <a:buFont typeface="Arial" charset="0"/>
              <a:buNone/>
            </a:pPr>
            <a:endParaRPr lang="en-US" altLang="zh-CN" sz="2200" dirty="0"/>
          </a:p>
          <a:p>
            <a:pPr lvl="1" eaLnBrk="1" hangingPunct="1">
              <a:lnSpc>
                <a:spcPct val="90000"/>
              </a:lnSpc>
            </a:pPr>
            <a:endParaRPr lang="zh-CN" altLang="en-US" sz="2200" dirty="0"/>
          </a:p>
          <a:p>
            <a:pPr eaLnBrk="1" hangingPunct="1">
              <a:buFont typeface="Arial" charset="0"/>
              <a:buNone/>
            </a:pPr>
            <a:r>
              <a:rPr lang="zh-CN" altLang="en-US" dirty="0"/>
              <a:t></a:t>
            </a:r>
          </a:p>
          <a:p>
            <a:pPr eaLnBrk="1" hangingPunct="1"/>
            <a:endParaRPr lang="en-US" altLang="zh-CN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zh-CN" altLang="en-US" sz="3200" b="1"/>
              <a:t>⑤ 判溢出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33475"/>
            <a:ext cx="8077200" cy="5634038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endParaRPr lang="en-US" altLang="zh-CN" dirty="0"/>
          </a:p>
          <a:p>
            <a:pPr lvl="1" eaLnBrk="1" hangingPunct="1">
              <a:lnSpc>
                <a:spcPct val="90000"/>
              </a:lnSpc>
            </a:pPr>
            <a:r>
              <a:rPr lang="zh-CN" altLang="en-US" dirty="0"/>
              <a:t>尾数溢出的处理方法：</a:t>
            </a:r>
            <a:r>
              <a:rPr lang="zh-CN" altLang="en-US" b="1" dirty="0">
                <a:solidFill>
                  <a:srgbClr val="A50021"/>
                </a:solidFill>
              </a:rPr>
              <a:t>尾数右移，阶码加</a:t>
            </a:r>
            <a:r>
              <a:rPr lang="en-US" altLang="zh-CN" b="1" dirty="0">
                <a:solidFill>
                  <a:srgbClr val="A50021"/>
                </a:solidFill>
              </a:rPr>
              <a:t>1</a:t>
            </a:r>
            <a:r>
              <a:rPr lang="zh-CN" altLang="en-US" dirty="0"/>
              <a:t>。尾数右移时，最低位从最右端流出，并</a:t>
            </a:r>
            <a:r>
              <a:rPr lang="zh-CN" altLang="en-US" dirty="0">
                <a:latin typeface="宋体" pitchFamily="2" charset="-122"/>
              </a:rPr>
              <a:t>进行舍入处理</a:t>
            </a:r>
            <a:r>
              <a:rPr lang="zh-CN" altLang="en-US" dirty="0"/>
              <a:t>。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dirty="0"/>
              <a:t>尾数进行规格化处理：</a:t>
            </a:r>
            <a:r>
              <a:rPr lang="zh-CN" altLang="en-US" b="1" dirty="0">
                <a:solidFill>
                  <a:srgbClr val="A50021"/>
                </a:solidFill>
              </a:rPr>
              <a:t>尾数左移，阶码减</a:t>
            </a:r>
            <a:r>
              <a:rPr lang="en-US" altLang="zh-CN" b="1" dirty="0">
                <a:solidFill>
                  <a:srgbClr val="A50021"/>
                </a:solidFill>
              </a:rPr>
              <a:t>1</a:t>
            </a:r>
            <a:r>
              <a:rPr lang="zh-CN" altLang="en-US" dirty="0"/>
              <a:t>。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dirty="0"/>
              <a:t>阶码上溢，结果溢出。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dirty="0"/>
              <a:t>阶码下溢，则数值为</a:t>
            </a:r>
            <a:r>
              <a:rPr lang="en-US" altLang="zh-CN" dirty="0"/>
              <a:t>0</a:t>
            </a:r>
            <a:r>
              <a:rPr lang="zh-CN" altLang="en-US" dirty="0"/>
              <a:t>。</a:t>
            </a:r>
            <a:endParaRPr lang="en-US" altLang="zh-CN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0"/>
            <a:ext cx="3944937" cy="6858000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 lim="800000"/>
            <a:headEnd/>
            <a:tailEnd/>
          </a:ln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9B4A6351-B120-4745-9264-6C8A24BC7720}"/>
              </a:ext>
            </a:extLst>
          </p:cNvPr>
          <p:cNvSpPr/>
          <p:nvPr/>
        </p:nvSpPr>
        <p:spPr>
          <a:xfrm>
            <a:off x="3419872" y="2564904"/>
            <a:ext cx="1152128" cy="504056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1A34F3D-2268-4ABD-A6E0-4BFF5E7D4329}"/>
              </a:ext>
            </a:extLst>
          </p:cNvPr>
          <p:cNvSpPr/>
          <p:nvPr/>
        </p:nvSpPr>
        <p:spPr>
          <a:xfrm>
            <a:off x="3434651" y="4193187"/>
            <a:ext cx="1152128" cy="504056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6988" y="188640"/>
            <a:ext cx="8505452" cy="720080"/>
          </a:xfrm>
        </p:spPr>
        <p:txBody>
          <a:bodyPr>
            <a:normAutofit/>
          </a:bodyPr>
          <a:lstStyle/>
          <a:p>
            <a:pPr algn="l" eaLnBrk="1" hangingPunct="1"/>
            <a:r>
              <a:rPr lang="zh-CN" altLang="en-US" sz="2400" dirty="0"/>
              <a:t>例： 浮点数</a:t>
            </a:r>
            <a:r>
              <a:rPr lang="en-US" altLang="zh-CN" sz="2400" dirty="0"/>
              <a:t>X</a:t>
            </a:r>
            <a:r>
              <a:rPr lang="zh-CN" altLang="en-US" sz="2400" dirty="0"/>
              <a:t>＝</a:t>
            </a:r>
            <a:r>
              <a:rPr lang="en-US" altLang="zh-CN" sz="2400" dirty="0"/>
              <a:t>0.1101×2</a:t>
            </a:r>
            <a:r>
              <a:rPr lang="en-US" altLang="zh-CN" sz="2400" baseline="30000" dirty="0"/>
              <a:t>10</a:t>
            </a:r>
            <a:r>
              <a:rPr lang="en-US" altLang="zh-CN" sz="2400" dirty="0"/>
              <a:t>,Y</a:t>
            </a:r>
            <a:r>
              <a:rPr lang="zh-CN" altLang="en-US" sz="2400" dirty="0"/>
              <a:t>＝－</a:t>
            </a:r>
            <a:r>
              <a:rPr lang="en-US" altLang="zh-CN" sz="2400" dirty="0"/>
              <a:t>0.1010×2</a:t>
            </a:r>
            <a:r>
              <a:rPr lang="en-US" altLang="zh-CN" sz="2400" baseline="30000" dirty="0"/>
              <a:t>11</a:t>
            </a:r>
            <a:r>
              <a:rPr lang="zh-CN" altLang="en-US" sz="2400" dirty="0"/>
              <a:t>   求</a:t>
            </a:r>
            <a:r>
              <a:rPr lang="en-US" altLang="zh-CN" sz="2400" dirty="0"/>
              <a:t>X+Y</a:t>
            </a:r>
            <a:r>
              <a:rPr lang="zh-CN" altLang="en-US" sz="2400" dirty="0"/>
              <a:t>。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0" y="908719"/>
            <a:ext cx="8839200" cy="2489239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buFont typeface="Arial" charset="0"/>
              <a:buNone/>
            </a:pPr>
            <a:r>
              <a:rPr lang="zh-CN" altLang="en-US" dirty="0"/>
              <a:t>解：设采用补码，且尾数</a:t>
            </a:r>
            <a:r>
              <a:rPr lang="en-US" altLang="zh-CN" dirty="0"/>
              <a:t>6</a:t>
            </a:r>
            <a:r>
              <a:rPr lang="zh-CN" altLang="en-US" dirty="0"/>
              <a:t>位，阶码</a:t>
            </a:r>
            <a:r>
              <a:rPr lang="en-US" altLang="zh-CN" dirty="0"/>
              <a:t>4</a:t>
            </a:r>
            <a:r>
              <a:rPr lang="zh-CN" altLang="en-US" dirty="0"/>
              <a:t>位，均含双符号位，则</a:t>
            </a:r>
            <a:endParaRPr lang="en-US" altLang="zh-CN" dirty="0"/>
          </a:p>
          <a:p>
            <a:pPr eaLnBrk="1" hangingPunct="1">
              <a:buFont typeface="Arial" charset="0"/>
              <a:buNone/>
            </a:pPr>
            <a:r>
              <a:rPr lang="zh-CN" altLang="en-US" dirty="0"/>
              <a:t>                  阶符     阶码       数符    尾数</a:t>
            </a:r>
            <a:endParaRPr lang="en-US" altLang="zh-CN" dirty="0"/>
          </a:p>
          <a:p>
            <a:pPr eaLnBrk="1" hangingPunct="1">
              <a:buFont typeface="Monotype Sorts" pitchFamily="2" charset="2"/>
              <a:buNone/>
            </a:pPr>
            <a:r>
              <a:rPr lang="zh-CN" altLang="en-US" dirty="0"/>
              <a:t>   </a:t>
            </a:r>
            <a:r>
              <a:rPr lang="en-US" altLang="zh-CN" dirty="0"/>
              <a:t>	</a:t>
            </a:r>
            <a:r>
              <a:rPr lang="zh-CN" altLang="en-US" dirty="0"/>
              <a:t>     </a:t>
            </a:r>
            <a:r>
              <a:rPr lang="en-US" altLang="zh-CN" dirty="0"/>
              <a:t>X</a:t>
            </a:r>
            <a:r>
              <a:rPr lang="zh-CN" altLang="en-US" dirty="0"/>
              <a:t>      </a:t>
            </a:r>
            <a:r>
              <a:rPr lang="en-US" altLang="zh-CN" dirty="0"/>
              <a:t>00</a:t>
            </a:r>
            <a:r>
              <a:rPr lang="zh-CN" altLang="en-US" dirty="0"/>
              <a:t>         </a:t>
            </a:r>
            <a:r>
              <a:rPr lang="en-US" altLang="zh-CN" dirty="0"/>
              <a:t>10</a:t>
            </a:r>
            <a:r>
              <a:rPr lang="zh-CN" altLang="en-US" dirty="0"/>
              <a:t>            </a:t>
            </a:r>
            <a:r>
              <a:rPr lang="en-US" altLang="zh-CN" dirty="0"/>
              <a:t>00</a:t>
            </a:r>
            <a:r>
              <a:rPr lang="zh-CN" altLang="en-US" dirty="0"/>
              <a:t>       </a:t>
            </a:r>
            <a:r>
              <a:rPr lang="en-US" altLang="zh-CN" dirty="0"/>
              <a:t>1101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altLang="zh-CN" dirty="0">
                <a:latin typeface="Times New Roman" pitchFamily="18" charset="0"/>
              </a:rPr>
              <a:t> </a:t>
            </a:r>
            <a:r>
              <a:rPr lang="zh-CN" altLang="en-US" dirty="0">
                <a:latin typeface="Times New Roman" pitchFamily="18" charset="0"/>
              </a:rPr>
              <a:t>         </a:t>
            </a:r>
            <a:r>
              <a:rPr lang="en-US" altLang="zh-CN" dirty="0"/>
              <a:t>Y	</a:t>
            </a:r>
            <a:r>
              <a:rPr lang="zh-CN" altLang="en-US" dirty="0"/>
              <a:t>   </a:t>
            </a:r>
            <a:r>
              <a:rPr lang="en-US" altLang="zh-CN" dirty="0"/>
              <a:t>00</a:t>
            </a:r>
            <a:r>
              <a:rPr lang="zh-CN" altLang="en-US" dirty="0"/>
              <a:t>         </a:t>
            </a:r>
            <a:r>
              <a:rPr lang="en-US" altLang="zh-CN" dirty="0"/>
              <a:t>11</a:t>
            </a:r>
            <a:r>
              <a:rPr lang="zh-CN" altLang="en-US" dirty="0"/>
              <a:t>            </a:t>
            </a:r>
            <a:r>
              <a:rPr lang="en-US" altLang="zh-CN" dirty="0"/>
              <a:t>11</a:t>
            </a:r>
            <a:r>
              <a:rPr lang="zh-CN" altLang="en-US" dirty="0"/>
              <a:t>       </a:t>
            </a:r>
            <a:r>
              <a:rPr lang="en-US" altLang="zh-CN" dirty="0"/>
              <a:t>0110</a:t>
            </a:r>
            <a:r>
              <a:rPr lang="zh-CN" altLang="en-US" dirty="0"/>
              <a:t>      </a:t>
            </a:r>
            <a:endParaRPr lang="en-US" altLang="zh-CN" dirty="0"/>
          </a:p>
          <a:p>
            <a:pPr eaLnBrk="1" hangingPunct="1">
              <a:buFont typeface="Monotype Sorts" pitchFamily="2" charset="2"/>
              <a:buNone/>
            </a:pPr>
            <a:r>
              <a:rPr lang="en-US" altLang="zh-CN" b="1" dirty="0">
                <a:solidFill>
                  <a:srgbClr val="0033CC"/>
                </a:solidFill>
                <a:latin typeface="Times New Roman" pitchFamily="18" charset="0"/>
              </a:rPr>
              <a:t>   </a:t>
            </a:r>
            <a:r>
              <a:rPr lang="en-US" altLang="zh-CN" b="1" dirty="0">
                <a:solidFill>
                  <a:srgbClr val="0033CC"/>
                </a:solidFill>
              </a:rPr>
              <a:t>① </a:t>
            </a:r>
            <a:r>
              <a:rPr lang="zh-CN" altLang="en-US" b="1" dirty="0">
                <a:solidFill>
                  <a:srgbClr val="0033CC"/>
                </a:solidFill>
              </a:rPr>
              <a:t>对阶</a:t>
            </a:r>
            <a:endParaRPr lang="en-US" altLang="zh-CN" b="1" dirty="0">
              <a:solidFill>
                <a:srgbClr val="0033CC"/>
              </a:solidFill>
            </a:endParaRPr>
          </a:p>
          <a:p>
            <a:pPr eaLnBrk="1" hangingPunct="1">
              <a:buFont typeface="Monotype Sorts" pitchFamily="2" charset="2"/>
              <a:buNone/>
            </a:pPr>
            <a:r>
              <a:rPr lang="zh-CN" altLang="en-US" dirty="0"/>
              <a:t>               </a:t>
            </a:r>
            <a:r>
              <a:rPr lang="en-US" altLang="zh-CN" dirty="0"/>
              <a:t>[</a:t>
            </a:r>
            <a:r>
              <a:rPr lang="zh-CN" altLang="en-US" dirty="0"/>
              <a:t>△</a:t>
            </a:r>
            <a:r>
              <a:rPr lang="en-US" altLang="zh-CN" dirty="0"/>
              <a:t>E]</a:t>
            </a:r>
            <a:r>
              <a:rPr lang="zh-CN" altLang="en-US" sz="1900" dirty="0"/>
              <a:t>补</a:t>
            </a:r>
            <a:r>
              <a:rPr lang="zh-CN" altLang="en-US" dirty="0"/>
              <a:t>＝</a:t>
            </a:r>
            <a:r>
              <a:rPr lang="en-US" altLang="zh-CN" dirty="0"/>
              <a:t>EX</a:t>
            </a:r>
            <a:r>
              <a:rPr lang="zh-CN" altLang="en-US" dirty="0"/>
              <a:t>－</a:t>
            </a:r>
            <a:r>
              <a:rPr lang="en-US" altLang="zh-CN" dirty="0"/>
              <a:t>EY</a:t>
            </a:r>
            <a:r>
              <a:rPr lang="zh-CN" altLang="en-US" dirty="0"/>
              <a:t>＝</a:t>
            </a:r>
            <a:r>
              <a:rPr lang="en-US" altLang="zh-CN" dirty="0"/>
              <a:t>0010</a:t>
            </a:r>
            <a:r>
              <a:rPr lang="zh-CN" altLang="en-US" dirty="0"/>
              <a:t>＋</a:t>
            </a:r>
            <a:r>
              <a:rPr lang="en-US" altLang="zh-CN" dirty="0"/>
              <a:t>1101</a:t>
            </a:r>
            <a:r>
              <a:rPr lang="zh-CN" altLang="en-US" dirty="0"/>
              <a:t>＝</a:t>
            </a:r>
            <a:r>
              <a:rPr lang="en-US" altLang="zh-CN" dirty="0"/>
              <a:t>1111,</a:t>
            </a:r>
          </a:p>
          <a:p>
            <a:pPr>
              <a:buNone/>
            </a:pPr>
            <a:r>
              <a:rPr lang="zh-CN" altLang="en-US" dirty="0"/>
              <a:t>                即△＝－</a:t>
            </a:r>
            <a:r>
              <a:rPr lang="en-US" altLang="zh-CN" dirty="0"/>
              <a:t>1</a:t>
            </a:r>
            <a:r>
              <a:rPr lang="en-US" altLang="zh-CN" dirty="0">
                <a:latin typeface="Times New Roman" pitchFamily="18" charset="0"/>
              </a:rPr>
              <a:t>  </a:t>
            </a:r>
            <a:r>
              <a:rPr lang="en-US" altLang="zh-CN" dirty="0"/>
              <a:t>X</a:t>
            </a:r>
            <a:r>
              <a:rPr lang="zh-CN" altLang="en-US" dirty="0"/>
              <a:t>阶码小，</a:t>
            </a:r>
            <a:r>
              <a:rPr lang="en-US" altLang="zh-CN" dirty="0"/>
              <a:t> M</a:t>
            </a:r>
            <a:r>
              <a:rPr lang="en-US" altLang="zh-CN" baseline="-25000" dirty="0"/>
              <a:t>X</a:t>
            </a:r>
            <a:r>
              <a:rPr lang="en-US" altLang="zh-CN" dirty="0"/>
              <a:t> </a:t>
            </a:r>
            <a:r>
              <a:rPr lang="zh-CN" altLang="en-US" dirty="0"/>
              <a:t>右移</a:t>
            </a:r>
            <a:r>
              <a:rPr lang="en-US" altLang="zh-CN" dirty="0"/>
              <a:t>1</a:t>
            </a:r>
            <a:r>
              <a:rPr lang="zh-CN" altLang="en-US" dirty="0"/>
              <a:t>位，保留阶码</a:t>
            </a:r>
            <a:r>
              <a:rPr lang="en-US" altLang="zh-CN" dirty="0"/>
              <a:t>E=0011</a:t>
            </a:r>
            <a:r>
              <a:rPr lang="zh-CN" altLang="en-US" dirty="0"/>
              <a:t>。</a:t>
            </a:r>
            <a:r>
              <a:rPr lang="en-US" altLang="zh-CN" dirty="0"/>
              <a:t>    </a:t>
            </a:r>
          </a:p>
          <a:p>
            <a:pPr>
              <a:buNone/>
            </a:pPr>
            <a:r>
              <a:rPr lang="en-US" altLang="zh-CN" dirty="0"/>
              <a:t>   ∴ M</a:t>
            </a:r>
            <a:r>
              <a:rPr lang="en-US" altLang="zh-CN" baseline="-25000" dirty="0"/>
              <a:t>X    </a:t>
            </a:r>
            <a:r>
              <a:rPr lang="en-US" altLang="zh-CN" dirty="0"/>
              <a:t>=00.0110  </a:t>
            </a:r>
            <a:r>
              <a:rPr lang="en-US" altLang="zh-CN" u="sng" dirty="0"/>
              <a:t>1</a:t>
            </a:r>
            <a:r>
              <a:rPr lang="en-US" altLang="zh-CN" dirty="0"/>
              <a:t>   </a:t>
            </a:r>
            <a:r>
              <a:rPr lang="zh-CN" altLang="en-US" dirty="0"/>
              <a:t>下划线上的数是右移出去而保留的附加位。</a:t>
            </a:r>
            <a:endParaRPr lang="en-US" altLang="zh-CN" dirty="0"/>
          </a:p>
          <a:p>
            <a:pPr>
              <a:buNone/>
            </a:pPr>
            <a:endParaRPr lang="en-US" altLang="zh-CN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8824" y="3288978"/>
            <a:ext cx="822960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②尾数相加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减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5496" y="3685991"/>
            <a:ext cx="8458200" cy="46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［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en-US" altLang="zh-CN" sz="2000" b="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＋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en-US" altLang="zh-CN" sz="2000" b="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］</a:t>
            </a:r>
            <a:r>
              <a:rPr kumimoji="0" lang="zh-CN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补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＝［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</a:t>
            </a:r>
            <a:r>
              <a:rPr kumimoji="0" lang="en-US" altLang="zh-CN" sz="2000" b="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］</a:t>
            </a:r>
            <a:r>
              <a:rPr kumimoji="0" lang="zh-CN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补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＋［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en-US" altLang="zh-CN" sz="2000" b="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］</a:t>
            </a:r>
            <a:r>
              <a:rPr kumimoji="0" lang="zh-CN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补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＝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00.0110</a:t>
            </a:r>
            <a:r>
              <a:rPr kumimoji="0" lang="zh-CN" alt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2000" b="0" i="0" u="sng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＋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11.0110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＝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11.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00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 </a:t>
            </a:r>
            <a:r>
              <a:rPr kumimoji="0" lang="en-US" altLang="zh-CN" sz="20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   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  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14640" y="4037002"/>
            <a:ext cx="1217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0033CC"/>
                </a:solidFill>
                <a:ea typeface="+mn-ea"/>
              </a:rPr>
              <a:t>③规格化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5496" y="4535711"/>
            <a:ext cx="8229600" cy="333449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altLang="zh-CN" sz="2000" dirty="0"/>
              <a:t>    </a:t>
            </a:r>
            <a:r>
              <a:rPr lang="zh-CN" altLang="en-US" sz="2000" dirty="0"/>
              <a:t>结果＝</a:t>
            </a:r>
            <a:r>
              <a:rPr lang="en-US" altLang="zh-CN" sz="2000" dirty="0">
                <a:latin typeface="+mn-lt"/>
                <a:ea typeface="+mn-ea"/>
              </a:rPr>
              <a:t>11.0010 </a:t>
            </a:r>
            <a:r>
              <a:rPr lang="zh-CN" altLang="en-US" sz="2000" dirty="0"/>
              <a:t> ；左规，移</a:t>
            </a:r>
            <a:r>
              <a:rPr lang="en-US" altLang="zh-CN" sz="2000" dirty="0"/>
              <a:t>2</a:t>
            </a:r>
            <a:r>
              <a:rPr lang="zh-CN" altLang="en-US" sz="2000" dirty="0"/>
              <a:t>位，阶码</a:t>
            </a:r>
            <a:r>
              <a:rPr lang="en-US" altLang="zh-CN" sz="2000" dirty="0"/>
              <a:t>-2</a:t>
            </a:r>
            <a:r>
              <a:rPr lang="zh-CN" altLang="en-US" sz="2000" dirty="0"/>
              <a:t>，</a:t>
            </a:r>
            <a:r>
              <a:rPr lang="en-US" altLang="zh-CN" sz="2000" dirty="0"/>
              <a:t>E=0011-0010=0001</a:t>
            </a:r>
            <a:endParaRPr lang="en-US" altLang="zh-CN" sz="2000" dirty="0">
              <a:latin typeface="+mn-lt"/>
              <a:ea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496" y="4829090"/>
            <a:ext cx="64807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FF33CC"/>
                </a:solidFill>
                <a:latin typeface="Calibri"/>
              </a:rPr>
              <a:t> </a:t>
            </a:r>
            <a:r>
              <a:rPr lang="zh-CN" altLang="en-US" sz="2000" b="1" dirty="0">
                <a:solidFill>
                  <a:srgbClr val="0033CC"/>
                </a:solidFill>
                <a:ea typeface="+mn-ea"/>
              </a:rPr>
              <a:t>④舍入        </a:t>
            </a:r>
            <a:r>
              <a:rPr lang="zh-CN" altLang="en-US" sz="2000" dirty="0"/>
              <a:t>采用</a:t>
            </a:r>
            <a:r>
              <a:rPr lang="en-US" altLang="zh-CN" sz="2000" dirty="0"/>
              <a:t>0</a:t>
            </a:r>
            <a:r>
              <a:rPr lang="zh-CN" altLang="en-US" sz="2000" dirty="0"/>
              <a:t>舍</a:t>
            </a:r>
            <a:r>
              <a:rPr lang="en-US" altLang="zh-CN" sz="2000" dirty="0"/>
              <a:t>1</a:t>
            </a:r>
            <a:r>
              <a:rPr lang="zh-CN" altLang="en-US" sz="2000" dirty="0"/>
              <a:t>入法，</a:t>
            </a:r>
            <a:r>
              <a:rPr lang="zh-CN" altLang="en-US" sz="2000" dirty="0">
                <a:ea typeface="+mn-ea"/>
              </a:rPr>
              <a:t>无舍入。</a:t>
            </a:r>
            <a:endParaRPr lang="en-US" altLang="zh-CN" sz="2000" dirty="0">
              <a:ea typeface="+mn-ea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496" y="5299669"/>
            <a:ext cx="8229600" cy="1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zh-CN" altLang="en-US" sz="2000" b="1" dirty="0">
                <a:solidFill>
                  <a:srgbClr val="0033CC"/>
                </a:solidFill>
                <a:ea typeface="+mn-ea"/>
              </a:rPr>
              <a:t> ⑤判溢出</a:t>
            </a:r>
            <a:endParaRPr lang="en-US" altLang="zh-CN" sz="2000" b="1" dirty="0">
              <a:solidFill>
                <a:srgbClr val="0033CC"/>
              </a:solidFill>
              <a:ea typeface="+mn-ea"/>
            </a:endParaRP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zh-CN" altLang="en-US" sz="2000" dirty="0">
                <a:latin typeface="+mn-lt"/>
                <a:ea typeface="+mn-ea"/>
              </a:rPr>
              <a:t>     阶码符号为</a:t>
            </a:r>
            <a:r>
              <a:rPr lang="en-US" altLang="zh-CN" sz="2000" dirty="0">
                <a:latin typeface="+mn-lt"/>
                <a:ea typeface="+mn-ea"/>
              </a:rPr>
              <a:t>00</a:t>
            </a:r>
            <a:r>
              <a:rPr lang="zh-CN" altLang="en-US" sz="2000" dirty="0">
                <a:latin typeface="+mn-lt"/>
                <a:ea typeface="+mn-ea"/>
              </a:rPr>
              <a:t>，未溢出，最终结果为</a:t>
            </a: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zh-CN" altLang="en-US" sz="2000" dirty="0">
                <a:latin typeface="+mn-lt"/>
                <a:ea typeface="+mn-ea"/>
              </a:rPr>
              <a:t>                     </a:t>
            </a:r>
            <a:r>
              <a:rPr lang="en-US" altLang="zh-CN" sz="2000" dirty="0">
                <a:latin typeface="+mn-lt"/>
                <a:ea typeface="+mn-ea"/>
              </a:rPr>
              <a:t>X</a:t>
            </a:r>
            <a:r>
              <a:rPr lang="zh-CN" altLang="en-US" sz="2000" dirty="0">
                <a:latin typeface="+mn-lt"/>
                <a:ea typeface="+mn-ea"/>
              </a:rPr>
              <a:t>＋</a:t>
            </a:r>
            <a:r>
              <a:rPr lang="en-US" altLang="zh-CN" sz="2000" dirty="0">
                <a:latin typeface="+mn-lt"/>
                <a:ea typeface="+mn-ea"/>
              </a:rPr>
              <a:t>Y</a:t>
            </a:r>
            <a:r>
              <a:rPr lang="zh-CN" altLang="en-US" sz="2000" dirty="0">
                <a:latin typeface="+mn-lt"/>
                <a:ea typeface="+mn-ea"/>
              </a:rPr>
              <a:t>＝－</a:t>
            </a:r>
            <a:r>
              <a:rPr lang="en-US" altLang="zh-CN" sz="2000" dirty="0">
                <a:latin typeface="+mn-lt"/>
                <a:ea typeface="+mn-ea"/>
              </a:rPr>
              <a:t>0.1110×2</a:t>
            </a:r>
            <a:r>
              <a:rPr lang="en-US" altLang="zh-CN" sz="2000" baseline="30000" dirty="0">
                <a:latin typeface="+mn-lt"/>
                <a:ea typeface="+mn-ea"/>
              </a:rPr>
              <a:t>01</a:t>
            </a:r>
            <a:endParaRPr lang="en-US" altLang="zh-CN" sz="2000" dirty="0">
              <a:latin typeface="+mn-lt"/>
              <a:ea typeface="+mn-ea"/>
            </a:endParaRP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endParaRPr lang="zh-CN" altLang="en-US" sz="3200" dirty="0">
              <a:latin typeface="+mn-lt"/>
              <a:ea typeface="+mn-ea"/>
            </a:endParaRP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Char char="•"/>
              <a:defRPr/>
            </a:pPr>
            <a:endParaRPr lang="en-US" altLang="zh-CN" sz="3200" dirty="0">
              <a:latin typeface="+mn-lt"/>
              <a:ea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55576" y="1484784"/>
            <a:ext cx="32403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291805BB-54FB-4787-A40E-4679B6131849}"/>
              </a:ext>
            </a:extLst>
          </p:cNvPr>
          <p:cNvSpPr txBox="1"/>
          <p:nvPr/>
        </p:nvSpPr>
        <p:spPr>
          <a:xfrm flipH="1">
            <a:off x="4283968" y="1496560"/>
            <a:ext cx="4555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尾数规格化后才能做第一步对阶！！！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6988" y="188640"/>
            <a:ext cx="8505452" cy="720080"/>
          </a:xfrm>
        </p:spPr>
        <p:txBody>
          <a:bodyPr>
            <a:normAutofit/>
          </a:bodyPr>
          <a:lstStyle/>
          <a:p>
            <a:pPr algn="l" eaLnBrk="1" hangingPunct="1"/>
            <a:r>
              <a:rPr lang="zh-CN" altLang="en-US" sz="2800" b="1" dirty="0"/>
              <a:t>例 两浮点数</a:t>
            </a:r>
            <a:r>
              <a:rPr lang="en-US" altLang="zh-CN" sz="2800" b="1" dirty="0"/>
              <a:t>X</a:t>
            </a:r>
            <a:r>
              <a:rPr lang="zh-CN" altLang="en-US" sz="2800" b="1" dirty="0"/>
              <a:t>＝</a:t>
            </a:r>
            <a:r>
              <a:rPr lang="en-US" altLang="zh-CN" sz="2800" b="1" dirty="0"/>
              <a:t>0.1101×2</a:t>
            </a:r>
            <a:r>
              <a:rPr lang="en-US" altLang="zh-CN" sz="2800" b="1" baseline="30000" dirty="0"/>
              <a:t>10</a:t>
            </a:r>
            <a:r>
              <a:rPr lang="en-US" altLang="zh-CN" sz="2800" b="1" dirty="0"/>
              <a:t>,Y</a:t>
            </a:r>
            <a:r>
              <a:rPr lang="zh-CN" altLang="en-US" sz="2800" b="1" dirty="0"/>
              <a:t>＝－</a:t>
            </a:r>
            <a:r>
              <a:rPr lang="en-US" altLang="zh-CN" sz="2800" b="1" dirty="0"/>
              <a:t>0.1010×2</a:t>
            </a:r>
            <a:r>
              <a:rPr lang="en-US" altLang="zh-CN" sz="2800" b="1" baseline="30000" dirty="0"/>
              <a:t>11</a:t>
            </a:r>
            <a:r>
              <a:rPr lang="zh-CN" altLang="en-US" sz="2800" b="1" dirty="0"/>
              <a:t>   求</a:t>
            </a:r>
            <a:r>
              <a:rPr lang="en-US" altLang="zh-CN" sz="2800" b="1" dirty="0"/>
              <a:t>X-Y</a:t>
            </a:r>
            <a:r>
              <a:rPr lang="zh-CN" altLang="en-US" sz="2800" b="1" dirty="0"/>
              <a:t>。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0" y="951225"/>
            <a:ext cx="8892480" cy="2621791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en-US" sz="2000" dirty="0"/>
              <a:t>解：设采用补码，且尾数</a:t>
            </a:r>
            <a:r>
              <a:rPr lang="en-US" altLang="zh-CN" sz="2000" dirty="0"/>
              <a:t>6</a:t>
            </a:r>
            <a:r>
              <a:rPr lang="zh-CN" altLang="en-US" sz="2000" dirty="0"/>
              <a:t>位，阶码</a:t>
            </a:r>
            <a:r>
              <a:rPr lang="en-US" altLang="zh-CN" sz="2000" dirty="0"/>
              <a:t>4</a:t>
            </a:r>
            <a:r>
              <a:rPr lang="zh-CN" altLang="en-US" sz="2000" dirty="0"/>
              <a:t>位，均含双符号位，则</a:t>
            </a:r>
            <a:endParaRPr lang="en-US" altLang="zh-CN" sz="2000" dirty="0"/>
          </a:p>
          <a:p>
            <a:pPr eaLnBrk="1" hangingPunct="1">
              <a:buFont typeface="Arial" charset="0"/>
              <a:buNone/>
            </a:pPr>
            <a:r>
              <a:rPr lang="zh-CN" altLang="en-US" sz="2000" dirty="0"/>
              <a:t>                  阶符     阶码  数值    尾数</a:t>
            </a:r>
            <a:endParaRPr lang="en-US" altLang="zh-CN" sz="2000" dirty="0"/>
          </a:p>
          <a:p>
            <a:pPr eaLnBrk="1" hangingPunct="1">
              <a:buFont typeface="Monotype Sorts" pitchFamily="2" charset="2"/>
              <a:buNone/>
            </a:pPr>
            <a:r>
              <a:rPr lang="zh-CN" altLang="en-US" sz="2000" dirty="0"/>
              <a:t>   </a:t>
            </a:r>
            <a:r>
              <a:rPr lang="en-US" altLang="zh-CN" sz="2000" dirty="0"/>
              <a:t>	</a:t>
            </a:r>
            <a:r>
              <a:rPr lang="zh-CN" altLang="en-US" sz="2000" dirty="0"/>
              <a:t>     </a:t>
            </a:r>
            <a:r>
              <a:rPr lang="en-US" altLang="zh-CN" sz="2000" dirty="0"/>
              <a:t>X</a:t>
            </a:r>
            <a:r>
              <a:rPr lang="zh-CN" altLang="en-US" sz="2000" dirty="0"/>
              <a:t>      </a:t>
            </a:r>
            <a:r>
              <a:rPr lang="en-US" altLang="zh-CN" sz="2000" dirty="0"/>
              <a:t>00</a:t>
            </a:r>
            <a:r>
              <a:rPr lang="zh-CN" altLang="en-US" sz="2000" dirty="0"/>
              <a:t>        </a:t>
            </a:r>
            <a:r>
              <a:rPr lang="en-US" altLang="zh-CN" sz="2000" dirty="0"/>
              <a:t>10</a:t>
            </a:r>
            <a:r>
              <a:rPr lang="zh-CN" altLang="en-US" sz="2000" dirty="0"/>
              <a:t>            </a:t>
            </a:r>
            <a:r>
              <a:rPr lang="en-US" altLang="zh-CN" sz="2000" dirty="0"/>
              <a:t>00</a:t>
            </a:r>
            <a:r>
              <a:rPr lang="zh-CN" altLang="en-US" sz="2000" dirty="0"/>
              <a:t>       </a:t>
            </a:r>
            <a:r>
              <a:rPr lang="en-US" altLang="zh-CN" sz="2000" dirty="0"/>
              <a:t>1101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altLang="zh-CN" sz="2000" dirty="0">
                <a:latin typeface="Times New Roman" pitchFamily="18" charset="0"/>
              </a:rPr>
              <a:t> </a:t>
            </a:r>
            <a:r>
              <a:rPr lang="zh-CN" altLang="en-US" sz="2000" dirty="0">
                <a:latin typeface="Times New Roman" pitchFamily="18" charset="0"/>
              </a:rPr>
              <a:t>         </a:t>
            </a:r>
            <a:r>
              <a:rPr lang="en-US" altLang="zh-CN" sz="2000" dirty="0"/>
              <a:t>Y	</a:t>
            </a:r>
            <a:r>
              <a:rPr lang="zh-CN" altLang="en-US" sz="2000" dirty="0"/>
              <a:t>   </a:t>
            </a:r>
            <a:r>
              <a:rPr lang="en-US" altLang="zh-CN" sz="2000" dirty="0"/>
              <a:t>00</a:t>
            </a:r>
            <a:r>
              <a:rPr lang="zh-CN" altLang="en-US" sz="2000" dirty="0"/>
              <a:t>        </a:t>
            </a:r>
            <a:r>
              <a:rPr lang="en-US" altLang="zh-CN" sz="2000" dirty="0"/>
              <a:t>11</a:t>
            </a:r>
            <a:r>
              <a:rPr lang="zh-CN" altLang="en-US" sz="2000" dirty="0"/>
              <a:t>            </a:t>
            </a:r>
            <a:r>
              <a:rPr lang="en-US" altLang="zh-CN" sz="2000" dirty="0"/>
              <a:t>11</a:t>
            </a:r>
            <a:r>
              <a:rPr lang="zh-CN" altLang="en-US" sz="2000" dirty="0"/>
              <a:t>       </a:t>
            </a:r>
            <a:r>
              <a:rPr lang="en-US" altLang="zh-CN" sz="2000" dirty="0"/>
              <a:t>0110</a:t>
            </a:r>
            <a:r>
              <a:rPr lang="zh-CN" altLang="en-US" sz="2000" dirty="0"/>
              <a:t>      </a:t>
            </a:r>
            <a:endParaRPr lang="en-US" altLang="zh-CN" sz="2000" dirty="0"/>
          </a:p>
          <a:p>
            <a:pPr eaLnBrk="1" hangingPunct="1">
              <a:buFont typeface="Monotype Sorts" pitchFamily="2" charset="2"/>
              <a:buNone/>
            </a:pPr>
            <a:r>
              <a:rPr lang="en-US" altLang="zh-CN" sz="2000" b="1" dirty="0">
                <a:solidFill>
                  <a:srgbClr val="0033CC"/>
                </a:solidFill>
                <a:latin typeface="Times New Roman" pitchFamily="18" charset="0"/>
              </a:rPr>
              <a:t> </a:t>
            </a:r>
            <a:r>
              <a:rPr lang="en-US" altLang="zh-CN" sz="2000" b="1" dirty="0">
                <a:solidFill>
                  <a:srgbClr val="0033CC"/>
                </a:solidFill>
              </a:rPr>
              <a:t>① </a:t>
            </a:r>
            <a:r>
              <a:rPr lang="zh-CN" altLang="en-US" sz="2000" b="1" dirty="0">
                <a:solidFill>
                  <a:srgbClr val="0033CC"/>
                </a:solidFill>
              </a:rPr>
              <a:t>对阶  </a:t>
            </a:r>
            <a:r>
              <a:rPr lang="en-US" altLang="zh-CN" sz="2000" dirty="0"/>
              <a:t>[</a:t>
            </a:r>
            <a:r>
              <a:rPr lang="zh-CN" altLang="en-US" sz="2000" dirty="0"/>
              <a:t>△</a:t>
            </a:r>
            <a:r>
              <a:rPr lang="en-US" altLang="zh-CN" sz="2000" dirty="0"/>
              <a:t>E]</a:t>
            </a:r>
            <a:r>
              <a:rPr lang="zh-CN" altLang="en-US" sz="1200" dirty="0"/>
              <a:t>补</a:t>
            </a:r>
            <a:r>
              <a:rPr lang="zh-CN" altLang="en-US" sz="2000" dirty="0"/>
              <a:t>＝</a:t>
            </a:r>
            <a:r>
              <a:rPr lang="en-US" altLang="zh-CN" sz="2000" dirty="0"/>
              <a:t>EX</a:t>
            </a:r>
            <a:r>
              <a:rPr lang="zh-CN" altLang="en-US" sz="2000" dirty="0"/>
              <a:t>－</a:t>
            </a:r>
            <a:r>
              <a:rPr lang="en-US" altLang="zh-CN" sz="2000" dirty="0"/>
              <a:t>EY</a:t>
            </a:r>
            <a:r>
              <a:rPr lang="zh-CN" altLang="en-US" sz="2000" dirty="0"/>
              <a:t>＝</a:t>
            </a:r>
            <a:r>
              <a:rPr lang="en-US" altLang="zh-CN" sz="2000" dirty="0"/>
              <a:t>0010</a:t>
            </a:r>
            <a:r>
              <a:rPr lang="zh-CN" altLang="en-US" sz="2000" dirty="0"/>
              <a:t>＋</a:t>
            </a:r>
            <a:r>
              <a:rPr lang="en-US" altLang="zh-CN" sz="2000" dirty="0"/>
              <a:t>1101</a:t>
            </a:r>
            <a:r>
              <a:rPr lang="zh-CN" altLang="en-US" sz="2000" dirty="0"/>
              <a:t>＝</a:t>
            </a:r>
            <a:r>
              <a:rPr lang="en-US" altLang="zh-CN" sz="2000" dirty="0"/>
              <a:t>1111,</a:t>
            </a:r>
          </a:p>
          <a:p>
            <a:pPr>
              <a:buNone/>
            </a:pPr>
            <a:r>
              <a:rPr lang="zh-CN" altLang="en-US" sz="2000" dirty="0"/>
              <a:t>                即△＝－</a:t>
            </a:r>
            <a:r>
              <a:rPr lang="en-US" altLang="zh-CN" sz="2000" dirty="0"/>
              <a:t>1</a:t>
            </a:r>
            <a:r>
              <a:rPr lang="en-US" altLang="zh-CN" sz="2000" dirty="0">
                <a:latin typeface="Times New Roman" pitchFamily="18" charset="0"/>
              </a:rPr>
              <a:t>    </a:t>
            </a:r>
            <a:r>
              <a:rPr lang="en-US" altLang="zh-CN" sz="2000" dirty="0"/>
              <a:t> X</a:t>
            </a:r>
            <a:r>
              <a:rPr lang="zh-CN" altLang="en-US" sz="2000" dirty="0"/>
              <a:t>阶码小，</a:t>
            </a:r>
            <a:r>
              <a:rPr lang="en-US" altLang="zh-CN" sz="2000" dirty="0"/>
              <a:t> M</a:t>
            </a:r>
            <a:r>
              <a:rPr lang="en-US" altLang="zh-CN" sz="2000" baseline="-25000" dirty="0"/>
              <a:t>X</a:t>
            </a:r>
            <a:r>
              <a:rPr lang="en-US" altLang="zh-CN" sz="2000" dirty="0"/>
              <a:t> </a:t>
            </a:r>
            <a:r>
              <a:rPr lang="zh-CN" altLang="en-US" sz="2000" dirty="0"/>
              <a:t>右移</a:t>
            </a:r>
            <a:r>
              <a:rPr lang="en-US" altLang="zh-CN" sz="2000" dirty="0"/>
              <a:t>1</a:t>
            </a:r>
            <a:r>
              <a:rPr lang="zh-CN" altLang="en-US" sz="2000" dirty="0"/>
              <a:t>位，保留阶码</a:t>
            </a:r>
            <a:r>
              <a:rPr lang="en-US" altLang="zh-CN" sz="2000" dirty="0"/>
              <a:t>E=0011</a:t>
            </a:r>
            <a:r>
              <a:rPr lang="zh-CN" altLang="en-US" sz="2000" dirty="0"/>
              <a:t>。</a:t>
            </a:r>
            <a:r>
              <a:rPr lang="en-US" altLang="zh-CN" sz="2000" dirty="0"/>
              <a:t>    </a:t>
            </a:r>
          </a:p>
          <a:p>
            <a:pPr>
              <a:buNone/>
            </a:pPr>
            <a:r>
              <a:rPr lang="en-US" altLang="zh-CN" sz="2000" dirty="0"/>
              <a:t>   ∴ M</a:t>
            </a:r>
            <a:r>
              <a:rPr lang="en-US" altLang="zh-CN" sz="2000" baseline="-25000" dirty="0"/>
              <a:t>X    </a:t>
            </a:r>
            <a:r>
              <a:rPr lang="en-US" altLang="zh-CN" sz="2000" dirty="0"/>
              <a:t>  =00.0110  </a:t>
            </a:r>
            <a:r>
              <a:rPr lang="en-US" altLang="zh-CN" sz="2000" u="sng" dirty="0"/>
              <a:t>1</a:t>
            </a:r>
            <a:r>
              <a:rPr lang="en-US" altLang="zh-CN" sz="2000" dirty="0"/>
              <a:t>   </a:t>
            </a:r>
            <a:r>
              <a:rPr lang="zh-CN" altLang="en-US" sz="2000" dirty="0"/>
              <a:t>下划线上的数是右移出去而保留的附加位。</a:t>
            </a:r>
            <a:endParaRPr lang="en-US" altLang="zh-CN" sz="2000" dirty="0"/>
          </a:p>
          <a:p>
            <a:pPr>
              <a:buNone/>
            </a:pPr>
            <a:endParaRPr lang="en-US" altLang="zh-CN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5496" y="3360986"/>
            <a:ext cx="822960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②尾数相加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减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5496" y="3757999"/>
            <a:ext cx="8458200" cy="46308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［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en-US" altLang="zh-CN" sz="2000" b="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lang="en-US" altLang="zh-CN" sz="2000" noProof="0" dirty="0"/>
              <a:t> </a:t>
            </a:r>
            <a:r>
              <a:rPr lang="en-US" altLang="zh-CN" sz="2000" dirty="0"/>
              <a:t>—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en-US" altLang="zh-CN" sz="2000" b="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］</a:t>
            </a:r>
            <a:r>
              <a:rPr kumimoji="0" lang="zh-CN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补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＝［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</a:t>
            </a:r>
            <a:r>
              <a:rPr kumimoji="0" lang="en-US" altLang="zh-CN" sz="2000" b="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］</a:t>
            </a:r>
            <a:r>
              <a:rPr kumimoji="0" lang="zh-CN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补</a:t>
            </a:r>
            <a:r>
              <a:rPr lang="zh-CN" altLang="en-US" sz="2000" dirty="0"/>
              <a:t>＋［ </a:t>
            </a:r>
            <a:r>
              <a:rPr lang="en-US" altLang="zh-CN" sz="2000" dirty="0"/>
              <a:t>— M</a:t>
            </a:r>
            <a:r>
              <a:rPr kumimoji="0" lang="en-US" altLang="zh-CN" sz="2000" b="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］</a:t>
            </a:r>
            <a:r>
              <a:rPr kumimoji="0" lang="zh-CN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补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＝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00.0110</a:t>
            </a:r>
            <a:r>
              <a:rPr kumimoji="0" lang="zh-CN" alt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2000" b="0" i="0" u="sng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＋</a:t>
            </a:r>
            <a:r>
              <a:rPr lang="en-US" altLang="zh-CN" sz="2000" dirty="0"/>
              <a:t>00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.1010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＝</a:t>
            </a:r>
            <a:r>
              <a:rPr lang="en-US" altLang="zh-CN" sz="2000" dirty="0"/>
              <a:t>0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1.0000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 </a:t>
            </a:r>
            <a:r>
              <a:rPr kumimoji="0" lang="en-US" altLang="zh-CN" sz="20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   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  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42632" y="4037002"/>
            <a:ext cx="1217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0033CC"/>
                </a:solidFill>
                <a:ea typeface="+mn-ea"/>
              </a:rPr>
              <a:t>③规格化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5496" y="4463703"/>
            <a:ext cx="8229600" cy="333449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zh-CN" altLang="en-US" sz="2000" dirty="0"/>
              <a:t>   结果</a:t>
            </a:r>
            <a:r>
              <a:rPr lang="zh-CN" altLang="en-US" sz="2000" baseline="-25000" dirty="0"/>
              <a:t> </a:t>
            </a:r>
            <a:r>
              <a:rPr lang="zh-CN" altLang="en-US" sz="2000" dirty="0"/>
              <a:t>＝</a:t>
            </a:r>
            <a:r>
              <a:rPr lang="en-US" altLang="zh-CN" sz="2000" dirty="0"/>
              <a:t>00.1</a:t>
            </a:r>
            <a:r>
              <a:rPr lang="en-US" altLang="zh-CN" sz="2000" dirty="0">
                <a:latin typeface="+mn-lt"/>
                <a:ea typeface="+mn-ea"/>
              </a:rPr>
              <a:t>000 </a:t>
            </a:r>
            <a:r>
              <a:rPr lang="en-US" altLang="zh-CN" sz="2000" u="sng" dirty="0">
                <a:latin typeface="+mn-lt"/>
                <a:ea typeface="+mn-ea"/>
              </a:rPr>
              <a:t>01</a:t>
            </a:r>
            <a:r>
              <a:rPr lang="en-US" altLang="zh-CN" sz="2000" dirty="0">
                <a:latin typeface="+mn-lt"/>
                <a:ea typeface="+mn-ea"/>
              </a:rPr>
              <a:t> </a:t>
            </a:r>
            <a:r>
              <a:rPr lang="zh-CN" altLang="en-US" sz="2000" dirty="0"/>
              <a:t>  ；右规，移</a:t>
            </a:r>
            <a:r>
              <a:rPr lang="en-US" altLang="zh-CN" sz="2000" dirty="0"/>
              <a:t>1</a:t>
            </a:r>
            <a:r>
              <a:rPr lang="zh-CN" altLang="en-US" sz="2000" dirty="0"/>
              <a:t>位，阶码＋</a:t>
            </a:r>
            <a:r>
              <a:rPr lang="en-US" altLang="zh-CN" sz="2000" dirty="0"/>
              <a:t>1</a:t>
            </a:r>
            <a:r>
              <a:rPr lang="zh-CN" altLang="en-US" sz="2000" dirty="0"/>
              <a:t>，</a:t>
            </a:r>
            <a:r>
              <a:rPr lang="en-US" altLang="zh-CN" sz="2000" dirty="0"/>
              <a:t>E=0011+0001=01 00</a:t>
            </a:r>
            <a:endParaRPr lang="en-US" altLang="zh-CN" sz="2000" dirty="0">
              <a:latin typeface="+mn-lt"/>
              <a:ea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496" y="4723605"/>
            <a:ext cx="64807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33CC"/>
                </a:solidFill>
                <a:ea typeface="+mn-ea"/>
              </a:rPr>
              <a:t>④舍入        </a:t>
            </a:r>
            <a:r>
              <a:rPr lang="zh-CN" altLang="en-US" sz="2000" dirty="0"/>
              <a:t>采用</a:t>
            </a:r>
            <a:r>
              <a:rPr lang="en-US" altLang="zh-CN" sz="2000" dirty="0"/>
              <a:t>0</a:t>
            </a:r>
            <a:r>
              <a:rPr lang="zh-CN" altLang="en-US" sz="2000" dirty="0"/>
              <a:t>舍</a:t>
            </a:r>
            <a:r>
              <a:rPr lang="en-US" altLang="zh-CN" sz="2000" dirty="0"/>
              <a:t>1</a:t>
            </a:r>
            <a:r>
              <a:rPr lang="zh-CN" altLang="en-US" sz="2000" dirty="0"/>
              <a:t>入法，因丢失的最高位为</a:t>
            </a:r>
            <a:r>
              <a:rPr lang="en-US" altLang="zh-CN" sz="2000" dirty="0"/>
              <a:t>0</a:t>
            </a:r>
            <a:r>
              <a:rPr lang="zh-CN" altLang="en-US" sz="2000" dirty="0"/>
              <a:t>，</a:t>
            </a:r>
            <a:r>
              <a:rPr lang="zh-CN" altLang="en-US" sz="2000" dirty="0">
                <a:ea typeface="+mn-ea"/>
              </a:rPr>
              <a:t>无舍入。</a:t>
            </a:r>
            <a:endParaRPr lang="en-US" altLang="zh-CN" sz="2000" dirty="0">
              <a:ea typeface="+mn-ea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496" y="5155653"/>
            <a:ext cx="8229600" cy="1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zh-CN" altLang="en-US" sz="2000" b="1" dirty="0">
                <a:solidFill>
                  <a:srgbClr val="0033CC"/>
                </a:solidFill>
                <a:ea typeface="+mn-ea"/>
              </a:rPr>
              <a:t>⑤判溢出</a:t>
            </a:r>
            <a:endParaRPr lang="en-US" altLang="zh-CN" sz="2000" b="1" dirty="0">
              <a:solidFill>
                <a:srgbClr val="0033CC"/>
              </a:solidFill>
              <a:ea typeface="+mn-ea"/>
            </a:endParaRP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zh-CN" altLang="en-US" sz="2000" dirty="0">
                <a:latin typeface="+mn-lt"/>
                <a:ea typeface="+mn-ea"/>
              </a:rPr>
              <a:t>     阶码符号为</a:t>
            </a:r>
            <a:r>
              <a:rPr lang="en-US" altLang="zh-CN" sz="2000" dirty="0">
                <a:latin typeface="+mn-lt"/>
                <a:ea typeface="+mn-ea"/>
              </a:rPr>
              <a:t>01</a:t>
            </a:r>
            <a:r>
              <a:rPr lang="zh-CN" altLang="en-US" sz="2000" dirty="0">
                <a:latin typeface="+mn-lt"/>
                <a:ea typeface="+mn-ea"/>
              </a:rPr>
              <a:t>，上溢，出错。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zh-CN" altLang="en-US" sz="2000" dirty="0">
                <a:latin typeface="+mn-lt"/>
                <a:ea typeface="+mn-ea"/>
              </a:rPr>
              <a:t>     </a:t>
            </a:r>
            <a:endParaRPr lang="en-US" altLang="zh-CN" sz="2000" dirty="0">
              <a:latin typeface="+mn-lt"/>
              <a:ea typeface="+mn-ea"/>
            </a:endParaRP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endParaRPr lang="zh-CN" altLang="en-US" sz="3200" dirty="0">
              <a:latin typeface="+mn-lt"/>
              <a:ea typeface="+mn-ea"/>
            </a:endParaRP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Char char="•"/>
              <a:defRPr/>
            </a:pPr>
            <a:endParaRPr lang="en-US" altLang="zh-CN" sz="3200" dirty="0">
              <a:latin typeface="+mn-lt"/>
              <a:ea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827584" y="1628800"/>
            <a:ext cx="32403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3.5.2 </a:t>
            </a:r>
            <a:r>
              <a:rPr lang="zh-CN" altLang="en-US" dirty="0"/>
              <a:t>浮点乘除法运算</a:t>
            </a:r>
            <a:r>
              <a:rPr lang="zh-CN" altLang="en-US" dirty="0">
                <a:solidFill>
                  <a:srgbClr val="FF0000"/>
                </a:solidFill>
              </a:rPr>
              <a:t>（</a:t>
            </a:r>
            <a:r>
              <a:rPr lang="zh-CN" altLang="en-US" b="1" dirty="0">
                <a:solidFill>
                  <a:srgbClr val="FF0000"/>
                </a:solidFill>
              </a:rPr>
              <a:t>自学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431800" y="1358900"/>
            <a:ext cx="8229600" cy="4525963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altLang="zh-CN" b="1" dirty="0"/>
              <a:t>1.</a:t>
            </a:r>
            <a:r>
              <a:rPr lang="zh-CN" altLang="en-US" b="1" dirty="0"/>
              <a:t>乘法</a:t>
            </a:r>
            <a:r>
              <a:rPr lang="zh-CN" altLang="en-US" dirty="0"/>
              <a:t> 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zh-CN" altLang="en-US" dirty="0"/>
              <a:t>若两规格化浮点数为：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altLang="zh-CN" dirty="0"/>
              <a:t>X</a:t>
            </a:r>
            <a:r>
              <a:rPr lang="zh-CN" altLang="en-US" dirty="0"/>
              <a:t>＝</a:t>
            </a:r>
            <a:r>
              <a:rPr lang="en-US" altLang="zh-CN" dirty="0"/>
              <a:t>Mx×2</a:t>
            </a:r>
            <a:r>
              <a:rPr lang="en-US" altLang="zh-CN" baseline="30000" dirty="0"/>
              <a:t>E</a:t>
            </a:r>
            <a:r>
              <a:rPr lang="en-US" altLang="zh-CN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dirty="0"/>
              <a:t>,Y</a:t>
            </a:r>
            <a:r>
              <a:rPr lang="zh-CN" altLang="en-US" dirty="0"/>
              <a:t>＝</a:t>
            </a:r>
            <a:r>
              <a:rPr lang="en-US" altLang="zh-CN" dirty="0"/>
              <a:t>My×2</a:t>
            </a:r>
            <a:r>
              <a:rPr lang="en-US" altLang="zh-CN" baseline="30000" dirty="0"/>
              <a:t>Ey</a:t>
            </a:r>
            <a:endParaRPr lang="en-US" altLang="zh-CN" dirty="0"/>
          </a:p>
          <a:p>
            <a:pPr eaLnBrk="1" hangingPunct="1">
              <a:buFont typeface="Monotype Sorts" pitchFamily="2" charset="2"/>
              <a:buNone/>
            </a:pPr>
            <a:r>
              <a:rPr lang="zh-CN" altLang="en-US" dirty="0"/>
              <a:t>则</a:t>
            </a:r>
            <a:r>
              <a:rPr lang="zh-CN" altLang="en-US" dirty="0">
                <a:latin typeface="Times New Roman" pitchFamily="18" charset="0"/>
              </a:rPr>
              <a:t> </a:t>
            </a:r>
            <a:r>
              <a:rPr lang="zh-CN" altLang="en-US" dirty="0"/>
              <a:t> </a:t>
            </a:r>
            <a:r>
              <a:rPr lang="en-US" altLang="zh-CN" dirty="0"/>
              <a:t>X×Y</a:t>
            </a:r>
            <a:r>
              <a:rPr lang="zh-CN" altLang="en-US" dirty="0"/>
              <a:t>＝</a:t>
            </a:r>
            <a:r>
              <a:rPr lang="en-US" altLang="zh-CN" dirty="0"/>
              <a:t>(</a:t>
            </a:r>
            <a:r>
              <a:rPr lang="en-US" altLang="zh-CN" dirty="0" err="1"/>
              <a:t>Mx×My</a:t>
            </a:r>
            <a:r>
              <a:rPr lang="en-US" altLang="zh-CN" dirty="0"/>
              <a:t>)×2</a:t>
            </a:r>
            <a:r>
              <a:rPr lang="en-US" altLang="zh-CN" baseline="30000" dirty="0"/>
              <a:t>Ex</a:t>
            </a:r>
            <a:r>
              <a:rPr lang="en-US" altLang="zh-CN" dirty="0"/>
              <a:t>+</a:t>
            </a:r>
            <a:r>
              <a:rPr lang="en-US" altLang="zh-CN" baseline="30000" dirty="0"/>
              <a:t>Ey</a:t>
            </a:r>
            <a:endParaRPr lang="en-US" altLang="zh-CN" dirty="0"/>
          </a:p>
          <a:p>
            <a:pPr eaLnBrk="1" hangingPunct="1">
              <a:buFont typeface="Monotype Sorts" pitchFamily="2" charset="2"/>
              <a:buNone/>
            </a:pPr>
            <a:r>
              <a:rPr lang="zh-CN" altLang="en-US" dirty="0"/>
              <a:t>即乘积的尾数等于两乘数之积，阶码相加。</a:t>
            </a:r>
          </a:p>
          <a:p>
            <a:pPr eaLnBrk="1" hangingPunct="1">
              <a:buFont typeface="Monotype Sorts" pitchFamily="2" charset="2"/>
              <a:buNone/>
            </a:pPr>
            <a:endParaRPr lang="en-US" altLang="zh-CN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6513"/>
            <a:ext cx="8229600" cy="1143001"/>
          </a:xfrm>
        </p:spPr>
        <p:txBody>
          <a:bodyPr/>
          <a:lstStyle/>
          <a:p>
            <a:pPr eaLnBrk="1" hangingPunct="1"/>
            <a:r>
              <a:rPr lang="zh-CN" altLang="en-US"/>
              <a:t>浮点乘法运算方法</a:t>
            </a:r>
          </a:p>
        </p:txBody>
      </p:sp>
      <p:sp>
        <p:nvSpPr>
          <p:cNvPr id="67587" name="Rectangle 4"/>
          <p:cNvSpPr>
            <a:spLocks noChangeArrowheads="1"/>
          </p:cNvSpPr>
          <p:nvPr/>
        </p:nvSpPr>
        <p:spPr bwMode="auto">
          <a:xfrm>
            <a:off x="685800" y="773113"/>
            <a:ext cx="8001000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35000"/>
              </a:spcBef>
              <a:buClr>
                <a:schemeClr val="tx2"/>
              </a:buClr>
              <a:buSzPct val="90000"/>
            </a:pPr>
            <a:r>
              <a:rPr kumimoji="1" lang="en-US" altLang="zh-CN" dirty="0">
                <a:latin typeface="黑体" pitchFamily="49" charset="-122"/>
                <a:ea typeface="黑体" pitchFamily="49" charset="-122"/>
              </a:rPr>
              <a:t>X*Y=</a:t>
            </a:r>
            <a:r>
              <a:rPr kumimoji="1" lang="zh-CN" altLang="en-US" dirty="0">
                <a:latin typeface="黑体" pitchFamily="49" charset="-122"/>
                <a:ea typeface="黑体" pitchFamily="49" charset="-122"/>
              </a:rPr>
              <a:t>（</a:t>
            </a:r>
            <a:r>
              <a:rPr kumimoji="1" lang="en-US" altLang="zh-CN" dirty="0">
                <a:latin typeface="黑体" pitchFamily="49" charset="-122"/>
                <a:ea typeface="黑体" pitchFamily="49" charset="-122"/>
              </a:rPr>
              <a:t>Mx*My</a:t>
            </a:r>
            <a:r>
              <a:rPr kumimoji="1" lang="zh-CN" altLang="en-US" dirty="0">
                <a:latin typeface="黑体" pitchFamily="49" charset="-122"/>
                <a:ea typeface="黑体" pitchFamily="49" charset="-122"/>
              </a:rPr>
              <a:t>）*</a:t>
            </a:r>
            <a:r>
              <a:rPr kumimoji="1" lang="en-US" altLang="zh-CN" dirty="0">
                <a:latin typeface="黑体" pitchFamily="49" charset="-122"/>
                <a:ea typeface="黑体" pitchFamily="49" charset="-122"/>
              </a:rPr>
              <a:t>2</a:t>
            </a:r>
            <a:r>
              <a:rPr kumimoji="1" lang="zh-CN" altLang="en-US" baseline="30000" dirty="0">
                <a:latin typeface="黑体" pitchFamily="49" charset="-122"/>
                <a:ea typeface="黑体" pitchFamily="49" charset="-122"/>
              </a:rPr>
              <a:t>（</a:t>
            </a:r>
            <a:r>
              <a:rPr kumimoji="1" lang="en-US" altLang="zh-CN" baseline="30000" dirty="0" err="1">
                <a:latin typeface="黑体" pitchFamily="49" charset="-122"/>
                <a:ea typeface="黑体" pitchFamily="49" charset="-122"/>
              </a:rPr>
              <a:t>Ex+Ey</a:t>
            </a:r>
            <a:r>
              <a:rPr kumimoji="1" lang="zh-CN" altLang="en-US" baseline="30000" dirty="0">
                <a:latin typeface="黑体" pitchFamily="49" charset="-122"/>
                <a:ea typeface="黑体" pitchFamily="49" charset="-122"/>
              </a:rPr>
              <a:t>）</a:t>
            </a:r>
          </a:p>
          <a:p>
            <a:pPr marL="342900" indent="-342900">
              <a:spcBef>
                <a:spcPct val="35000"/>
              </a:spcBef>
              <a:buClr>
                <a:schemeClr val="tx2"/>
              </a:buClr>
              <a:buSzPct val="90000"/>
            </a:pPr>
            <a:r>
              <a:rPr kumimoji="1" lang="zh-CN" altLang="en-US" dirty="0">
                <a:latin typeface="黑体" pitchFamily="49" charset="-122"/>
                <a:ea typeface="黑体" pitchFamily="49" charset="-122"/>
              </a:rPr>
              <a:t>规则：</a:t>
            </a:r>
          </a:p>
          <a:p>
            <a:pPr marL="1085850" lvl="2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itchFamily="2" charset="2"/>
              <a:buChar char="Ø"/>
            </a:pPr>
            <a:r>
              <a:rPr kumimoji="1" lang="zh-CN" altLang="en-US" sz="2200" dirty="0">
                <a:latin typeface="黑体" pitchFamily="49" charset="-122"/>
                <a:ea typeface="黑体" pitchFamily="49" charset="-122"/>
              </a:rPr>
              <a:t>检测操作数是否为</a:t>
            </a:r>
            <a:r>
              <a:rPr kumimoji="1" lang="en-US" altLang="zh-CN" sz="2200" dirty="0">
                <a:latin typeface="黑体" pitchFamily="49" charset="-122"/>
                <a:ea typeface="黑体" pitchFamily="49" charset="-122"/>
              </a:rPr>
              <a:t>0</a:t>
            </a:r>
            <a:r>
              <a:rPr kumimoji="1" lang="zh-CN" altLang="en-US" sz="2200" dirty="0">
                <a:latin typeface="黑体" pitchFamily="49" charset="-122"/>
                <a:ea typeface="黑体" pitchFamily="49" charset="-122"/>
              </a:rPr>
              <a:t>，若其中有一个操作数为</a:t>
            </a:r>
            <a:r>
              <a:rPr kumimoji="1" lang="en-US" altLang="zh-CN" sz="2200" dirty="0">
                <a:latin typeface="黑体" pitchFamily="49" charset="-122"/>
                <a:ea typeface="黑体" pitchFamily="49" charset="-122"/>
              </a:rPr>
              <a:t>0</a:t>
            </a:r>
            <a:r>
              <a:rPr kumimoji="1" lang="zh-CN" altLang="en-US" sz="2200" dirty="0">
                <a:latin typeface="黑体" pitchFamily="49" charset="-122"/>
                <a:ea typeface="黑体" pitchFamily="49" charset="-122"/>
              </a:rPr>
              <a:t>，则置结果为</a:t>
            </a:r>
            <a:r>
              <a:rPr kumimoji="1" lang="en-US" altLang="zh-CN" sz="2200" dirty="0">
                <a:latin typeface="黑体" pitchFamily="49" charset="-122"/>
                <a:ea typeface="黑体" pitchFamily="49" charset="-122"/>
              </a:rPr>
              <a:t>0</a:t>
            </a:r>
            <a:r>
              <a:rPr kumimoji="1" lang="zh-CN" altLang="en-US" sz="2200" dirty="0">
                <a:latin typeface="黑体" pitchFamily="49" charset="-122"/>
                <a:ea typeface="黑体" pitchFamily="49" charset="-122"/>
              </a:rPr>
              <a:t>；</a:t>
            </a:r>
          </a:p>
          <a:p>
            <a:pPr marL="1085850" lvl="2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itchFamily="2" charset="2"/>
              <a:buChar char="Ø"/>
            </a:pPr>
            <a:r>
              <a:rPr kumimoji="1" lang="zh-CN" altLang="en-US" sz="2200" dirty="0">
                <a:latin typeface="黑体" pitchFamily="49" charset="-122"/>
                <a:ea typeface="黑体" pitchFamily="49" charset="-122"/>
              </a:rPr>
              <a:t>阶码相加，阶符相同的加可能会溢出，若溢出，则作溢出处理；</a:t>
            </a:r>
            <a:r>
              <a:rPr kumimoji="1" lang="en-US" altLang="zh-CN" sz="2200" dirty="0">
                <a:latin typeface="黑体" pitchFamily="49" charset="-122"/>
                <a:ea typeface="黑体" pitchFamily="49" charset="-122"/>
              </a:rPr>
              <a:t>(</a:t>
            </a:r>
            <a:r>
              <a:rPr kumimoji="1" lang="zh-CN" altLang="en-US" sz="2200" dirty="0">
                <a:latin typeface="黑体" pitchFamily="49" charset="-122"/>
                <a:ea typeface="黑体" pitchFamily="49" charset="-122"/>
              </a:rPr>
              <a:t>阶码一般是移码</a:t>
            </a:r>
            <a:r>
              <a:rPr kumimoji="1" lang="en-US" altLang="zh-CN" sz="2200" dirty="0">
                <a:latin typeface="黑体" pitchFamily="49" charset="-122"/>
                <a:ea typeface="黑体" pitchFamily="49" charset="-122"/>
              </a:rPr>
              <a:t>)</a:t>
            </a:r>
          </a:p>
          <a:p>
            <a:pPr marL="1085850" lvl="2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itchFamily="2" charset="2"/>
              <a:buChar char="Ø"/>
            </a:pPr>
            <a:r>
              <a:rPr kumimoji="1" lang="zh-CN" altLang="en-US" sz="2200" dirty="0">
                <a:latin typeface="黑体" pitchFamily="49" charset="-122"/>
                <a:ea typeface="黑体" pitchFamily="49" charset="-122"/>
              </a:rPr>
              <a:t>尾数相乘；</a:t>
            </a:r>
          </a:p>
          <a:p>
            <a:pPr marL="1085850" lvl="2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itchFamily="2" charset="2"/>
              <a:buChar char="Ø"/>
            </a:pPr>
            <a:r>
              <a:rPr kumimoji="1" lang="zh-CN" altLang="en-US" sz="2200" dirty="0">
                <a:latin typeface="黑体" pitchFamily="49" charset="-122"/>
                <a:ea typeface="黑体" pitchFamily="49" charset="-122"/>
              </a:rPr>
              <a:t>尾数乘积规格化</a:t>
            </a:r>
            <a:r>
              <a:rPr kumimoji="1" lang="en-US" altLang="zh-CN" sz="2200" dirty="0">
                <a:latin typeface="黑体" pitchFamily="49" charset="-122"/>
                <a:ea typeface="黑体" pitchFamily="49" charset="-122"/>
              </a:rPr>
              <a:t>,</a:t>
            </a:r>
            <a:r>
              <a:rPr kumimoji="1" lang="zh-CN" altLang="en-US" sz="2200" dirty="0">
                <a:latin typeface="黑体" pitchFamily="49" charset="-122"/>
                <a:ea typeface="黑体" pitchFamily="49" charset="-122"/>
              </a:rPr>
              <a:t>只有</a:t>
            </a:r>
            <a:r>
              <a:rPr kumimoji="1" lang="zh-CN" altLang="en-US" sz="22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左规</a:t>
            </a:r>
            <a:r>
              <a:rPr kumimoji="1" lang="en-US" altLang="zh-CN" sz="2200" dirty="0">
                <a:latin typeface="黑体" pitchFamily="49" charset="-122"/>
                <a:ea typeface="黑体" pitchFamily="49" charset="-122"/>
              </a:rPr>
              <a:t>.</a:t>
            </a:r>
          </a:p>
          <a:p>
            <a:pPr marL="1085850" lvl="2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itchFamily="2" charset="2"/>
              <a:buChar char="Ø"/>
            </a:pPr>
            <a:r>
              <a:rPr kumimoji="1" lang="zh-CN" altLang="en-US" sz="2200" dirty="0">
                <a:latin typeface="黑体" pitchFamily="49" charset="-122"/>
                <a:ea typeface="黑体" pitchFamily="49" charset="-122"/>
              </a:rPr>
              <a:t>舍入</a:t>
            </a:r>
          </a:p>
          <a:p>
            <a:pPr marL="1428750" lvl="3" indent="-228600">
              <a:spcBef>
                <a:spcPct val="35000"/>
              </a:spcBef>
              <a:buClr>
                <a:schemeClr val="hlink"/>
              </a:buClr>
              <a:buFontTx/>
              <a:buChar char="–"/>
            </a:pPr>
            <a:r>
              <a:rPr kumimoji="1" lang="zh-CN" altLang="en-US" sz="2200" dirty="0">
                <a:latin typeface="黑体" pitchFamily="49" charset="-122"/>
                <a:ea typeface="黑体" pitchFamily="49" charset="-122"/>
              </a:rPr>
              <a:t>截断处理</a:t>
            </a:r>
            <a:r>
              <a:rPr kumimoji="1" lang="en-US" altLang="zh-CN" sz="2200" dirty="0">
                <a:latin typeface="黑体" pitchFamily="49" charset="-122"/>
                <a:ea typeface="黑体" pitchFamily="49" charset="-122"/>
              </a:rPr>
              <a:t>:</a:t>
            </a:r>
            <a:r>
              <a:rPr kumimoji="1" lang="zh-CN" altLang="en-US" sz="2200" dirty="0">
                <a:latin typeface="黑体" pitchFamily="49" charset="-122"/>
                <a:ea typeface="黑体" pitchFamily="49" charset="-122"/>
              </a:rPr>
              <a:t>无条件地丢掉正常尾数最低位之后的全部数值</a:t>
            </a:r>
          </a:p>
          <a:p>
            <a:pPr marL="1428750" lvl="3" indent="-228600">
              <a:spcBef>
                <a:spcPct val="35000"/>
              </a:spcBef>
              <a:buClr>
                <a:schemeClr val="hlink"/>
              </a:buClr>
              <a:buFontTx/>
              <a:buChar char="–"/>
            </a:pPr>
            <a:r>
              <a:rPr kumimoji="1" lang="zh-CN" altLang="en-US" sz="2200" dirty="0">
                <a:latin typeface="黑体" pitchFamily="49" charset="-122"/>
                <a:ea typeface="黑体" pitchFamily="49" charset="-122"/>
              </a:rPr>
              <a:t>舍入处理</a:t>
            </a:r>
            <a:r>
              <a:rPr kumimoji="1" lang="en-US" altLang="zh-CN" sz="2200" dirty="0">
                <a:latin typeface="黑体" pitchFamily="49" charset="-122"/>
                <a:ea typeface="黑体" pitchFamily="49" charset="-122"/>
              </a:rPr>
              <a:t>:</a:t>
            </a:r>
            <a:r>
              <a:rPr kumimoji="1" lang="zh-CN" altLang="en-US" sz="2200" dirty="0">
                <a:latin typeface="黑体" pitchFamily="49" charset="-122"/>
                <a:ea typeface="黑体" pitchFamily="49" charset="-122"/>
              </a:rPr>
              <a:t>运算过程中保留右移中移出的若干高位的值</a:t>
            </a:r>
            <a:r>
              <a:rPr kumimoji="1" lang="en-US" altLang="zh-CN" sz="2200" dirty="0">
                <a:latin typeface="黑体" pitchFamily="49" charset="-122"/>
                <a:ea typeface="黑体" pitchFamily="49" charset="-122"/>
              </a:rPr>
              <a:t>,</a:t>
            </a:r>
            <a:r>
              <a:rPr kumimoji="1" lang="zh-CN" altLang="en-US" sz="2200" dirty="0">
                <a:latin typeface="黑体" pitchFamily="49" charset="-122"/>
                <a:ea typeface="黑体" pitchFamily="49" charset="-122"/>
              </a:rPr>
              <a:t>然而再按某种规则用这些位上的值修正尾数</a:t>
            </a:r>
          </a:p>
          <a:p>
            <a:pPr marL="1085850" lvl="2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itchFamily="2" charset="2"/>
              <a:buChar char="Ø"/>
            </a:pPr>
            <a:r>
              <a:rPr kumimoji="1" lang="zh-CN" altLang="en-US" sz="2200" dirty="0">
                <a:latin typeface="黑体" pitchFamily="49" charset="-122"/>
                <a:ea typeface="黑体" pitchFamily="49" charset="-122"/>
              </a:rPr>
              <a:t>判溢出</a:t>
            </a:r>
          </a:p>
          <a:p>
            <a:pPr marL="1085850" lvl="2" indent="-228600">
              <a:spcBef>
                <a:spcPct val="35000"/>
              </a:spcBef>
              <a:buClr>
                <a:srgbClr val="000099"/>
              </a:buClr>
              <a:buSzPct val="85000"/>
              <a:buFont typeface="Wingdings" pitchFamily="2" charset="2"/>
              <a:buChar char="Ø"/>
            </a:pPr>
            <a:endParaRPr kumimoji="1" lang="en-US" altLang="zh-CN" sz="20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FEBB763-77D2-48AD-8C2F-DC202F9A6DFA}"/>
              </a:ext>
            </a:extLst>
          </p:cNvPr>
          <p:cNvSpPr/>
          <p:nvPr/>
        </p:nvSpPr>
        <p:spPr>
          <a:xfrm>
            <a:off x="5652120" y="3241627"/>
            <a:ext cx="7920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zh-CN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b="1" dirty="0"/>
              <a:t>乘法运算步骤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657225" y="773113"/>
            <a:ext cx="8001000" cy="3051175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zh-CN" altLang="en-US" sz="3600" b="1" dirty="0">
                <a:latin typeface="+mj-lt"/>
                <a:ea typeface="+mj-ea"/>
                <a:cs typeface="+mj-cs"/>
              </a:rPr>
              <a:t>①判零并置结果数符</a:t>
            </a:r>
            <a:r>
              <a:rPr lang="zh-CN" altLang="en-US" dirty="0">
                <a:latin typeface="Times New Roman" pitchFamily="18" charset="0"/>
              </a:rPr>
              <a:t>  </a:t>
            </a:r>
            <a:r>
              <a:rPr lang="zh-CN" altLang="en-US" dirty="0"/>
              <a:t> </a:t>
            </a:r>
          </a:p>
          <a:p>
            <a:pPr eaLnBrk="1" hangingPunct="1">
              <a:buFont typeface="Monotype Sorts" pitchFamily="2" charset="2"/>
              <a:buNone/>
              <a:defRPr/>
            </a:pPr>
            <a:r>
              <a:rPr lang="zh-CN" altLang="en-US" dirty="0"/>
              <a:t>    检测操作数是否为零，如操作数中有一个为零，乘积必为零，也就无需做其他操作。只有两个操作数均不为零时，方可进行乘法运算。乘法结果的数符按同号相乘为正，异号相乘为负的规则确定。</a:t>
            </a:r>
          </a:p>
          <a:p>
            <a:pPr eaLnBrk="1" hangingPunct="1">
              <a:buFont typeface="Monotype Sorts" pitchFamily="2" charset="2"/>
              <a:buNone/>
              <a:defRPr/>
            </a:pPr>
            <a:endParaRPr lang="en-US" altLang="zh-CN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279400"/>
            <a:ext cx="8229600" cy="1143000"/>
          </a:xfrm>
        </p:spPr>
        <p:txBody>
          <a:bodyPr/>
          <a:lstStyle/>
          <a:p>
            <a:pPr algn="l" eaLnBrk="1" hangingPunct="1"/>
            <a:r>
              <a:rPr lang="zh-CN" altLang="en-US" sz="3600" b="1"/>
              <a:t>②阶码相加并判溢出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58900"/>
            <a:ext cx="8077200" cy="4813300"/>
          </a:xfrm>
        </p:spPr>
        <p:txBody>
          <a:bodyPr/>
          <a:lstStyle/>
          <a:p>
            <a:pPr eaLnBrk="1" hangingPunct="1"/>
            <a:r>
              <a:rPr lang="zh-CN" altLang="en-US" dirty="0"/>
              <a:t> 如果阶码用补码表示，则阶码相加按常规补码加法进行。</a:t>
            </a:r>
          </a:p>
          <a:p>
            <a:pPr eaLnBrk="1" hangingPunct="1"/>
            <a:r>
              <a:rPr lang="zh-CN" altLang="en-US" dirty="0"/>
              <a:t> 如果阶码用移码表示，则因阶码本身已有一个偏移量</a:t>
            </a:r>
            <a:r>
              <a:rPr lang="en-US" altLang="zh-CN" dirty="0"/>
              <a:t>2</a:t>
            </a:r>
            <a:r>
              <a:rPr lang="en-US" altLang="zh-CN" baseline="30000" dirty="0"/>
              <a:t>m</a:t>
            </a:r>
            <a:r>
              <a:rPr lang="zh-CN" altLang="en-US" dirty="0"/>
              <a:t>，故相加后偏移量将加倍。因此，移码相加后应作修正，即</a:t>
            </a:r>
            <a:r>
              <a:rPr lang="en-US" altLang="zh-CN" dirty="0"/>
              <a:t>-2</a:t>
            </a:r>
            <a:r>
              <a:rPr lang="en-US" altLang="zh-CN" baseline="30000" dirty="0"/>
              <a:t>m</a:t>
            </a:r>
            <a:r>
              <a:rPr lang="zh-CN" altLang="en-US" dirty="0"/>
              <a:t>，改变符号位。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zh-CN" altLang="en-US" dirty="0"/>
              <a:t>    阶码相加有可能溢出。同号相加时，若为正阶码，则可能</a:t>
            </a:r>
            <a:r>
              <a:rPr lang="zh-CN" altLang="en-US" dirty="0">
                <a:solidFill>
                  <a:srgbClr val="FF0000"/>
                </a:solidFill>
              </a:rPr>
              <a:t>上溢</a:t>
            </a:r>
            <a:r>
              <a:rPr lang="zh-CN" altLang="en-US" dirty="0"/>
              <a:t>；若为负阶码，则可能</a:t>
            </a:r>
            <a:r>
              <a:rPr lang="zh-CN" altLang="en-US" dirty="0">
                <a:solidFill>
                  <a:srgbClr val="FF0066"/>
                </a:solidFill>
              </a:rPr>
              <a:t>下溢</a:t>
            </a:r>
            <a:r>
              <a:rPr lang="zh-CN" altLang="en-US" dirty="0"/>
              <a:t>。</a:t>
            </a:r>
          </a:p>
          <a:p>
            <a:pPr eaLnBrk="1" hangingPunct="1"/>
            <a:endParaRPr lang="en-US" altLang="zh-CN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zh-CN" altLang="en-US" b="1"/>
              <a:t>③尾数相乘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/>
              <a:t>对不同码制的数，可采用相应码制的定点乘法方案来实现，乘积的尾数等于两个相乘数的尾数之积。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/>
              <a:t>浮点乘法包含两组定点运算，即定点整数阶码运算和定点小数的尾数运算。两组运算可以分步执行，以便共用一个加法器。如用软件实现，也可并行操作，以提高运算速度。通常，浮点运算部件也可设置一个专门的阶码加法器。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zh-CN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zh-CN" altLang="en-US" b="1"/>
              <a:t>④规格化并判溢出 </a:t>
            </a:r>
            <a:r>
              <a:rPr lang="zh-CN" altLang="en-US">
                <a:latin typeface="Times New Roman" pitchFamily="18" charset="0"/>
              </a:rPr>
              <a:t> </a:t>
            </a:r>
            <a:endParaRPr lang="zh-CN" alt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54200"/>
            <a:ext cx="8534400" cy="4495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dirty="0"/>
              <a:t>浮点乘法也有乘积结果的规格化、舍入及溢出判断等问题。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dirty="0"/>
              <a:t>由于参加运算的数为规格化的数，因而乘积的尾数的绝对值必大于等于</a:t>
            </a:r>
            <a:r>
              <a:rPr lang="en-US" altLang="zh-CN" dirty="0"/>
              <a:t>1/4</a:t>
            </a:r>
            <a:r>
              <a:rPr lang="zh-CN" altLang="en-US" dirty="0"/>
              <a:t>，所以乘法的左规，最多只需左规</a:t>
            </a:r>
            <a:r>
              <a:rPr lang="en-US" altLang="zh-CN" dirty="0"/>
              <a:t>1</a:t>
            </a:r>
            <a:r>
              <a:rPr lang="zh-CN" altLang="en-US" dirty="0"/>
              <a:t>位。</a:t>
            </a:r>
            <a:endParaRPr lang="en-US" altLang="zh-CN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dirty="0"/>
              <a:t>［</a:t>
            </a:r>
            <a:r>
              <a:rPr lang="en-US" altLang="zh-CN" dirty="0"/>
              <a:t>-1</a:t>
            </a:r>
            <a:r>
              <a:rPr lang="zh-CN" altLang="en-US" dirty="0"/>
              <a:t>］补是有意义的，所以，当两数都为</a:t>
            </a:r>
            <a:r>
              <a:rPr lang="en-US" altLang="zh-CN" dirty="0"/>
              <a:t>-1</a:t>
            </a:r>
            <a:r>
              <a:rPr lang="zh-CN" altLang="en-US" dirty="0"/>
              <a:t>时，尾数相乘后，尾数的符号会出现</a:t>
            </a:r>
            <a:r>
              <a:rPr lang="en-US" altLang="zh-CN" dirty="0"/>
              <a:t>01</a:t>
            </a:r>
            <a:r>
              <a:rPr lang="zh-CN" altLang="en-US" dirty="0"/>
              <a:t>的情况（即尾数为</a:t>
            </a:r>
            <a:r>
              <a:rPr lang="en-US" altLang="zh-CN" dirty="0"/>
              <a:t>01</a:t>
            </a:r>
            <a:r>
              <a:rPr lang="zh-CN" altLang="en-US" dirty="0"/>
              <a:t>．</a:t>
            </a:r>
            <a:r>
              <a:rPr lang="en-US" altLang="zh-CN" dirty="0"/>
              <a:t>0</a:t>
            </a:r>
            <a:r>
              <a:rPr lang="en-US" altLang="zh-CN" dirty="0">
                <a:latin typeface="Times New Roman" pitchFamily="18" charset="0"/>
              </a:rPr>
              <a:t>…</a:t>
            </a:r>
            <a:r>
              <a:rPr lang="en-US" altLang="zh-CN" dirty="0"/>
              <a:t>0</a:t>
            </a:r>
            <a:r>
              <a:rPr lang="zh-CN" altLang="en-US" dirty="0"/>
              <a:t>），此时应右规一位，浮点乘法中右规也只能是</a:t>
            </a:r>
            <a:r>
              <a:rPr lang="en-US" altLang="zh-CN" dirty="0"/>
              <a:t>1</a:t>
            </a:r>
            <a:r>
              <a:rPr lang="zh-CN" altLang="en-US" dirty="0"/>
              <a:t>位。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dirty="0"/>
              <a:t>注意：</a:t>
            </a:r>
            <a:r>
              <a:rPr lang="zh-CN" altLang="en-US" dirty="0">
                <a:solidFill>
                  <a:srgbClr val="FF0066"/>
                </a:solidFill>
              </a:rPr>
              <a:t>规格化处理可能会引起溢出</a:t>
            </a:r>
            <a:r>
              <a:rPr lang="zh-CN" altLang="en-US" dirty="0"/>
              <a:t>。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zh-CN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idx="1"/>
          </p:nvPr>
        </p:nvSpPr>
        <p:spPr>
          <a:xfrm>
            <a:off x="431800" y="638175"/>
            <a:ext cx="822960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altLang="zh-CN" b="1" dirty="0"/>
              <a:t>2.</a:t>
            </a:r>
            <a:r>
              <a:rPr lang="zh-CN" altLang="en-US" dirty="0"/>
              <a:t>除法</a:t>
            </a:r>
            <a:endParaRPr lang="en-US" altLang="zh-CN" dirty="0"/>
          </a:p>
          <a:p>
            <a:pPr eaLnBrk="1" hangingPunct="1">
              <a:buFont typeface="Arial" charset="0"/>
              <a:buNone/>
            </a:pPr>
            <a:r>
              <a:rPr lang="zh-CN" altLang="en-US" dirty="0"/>
              <a:t>若</a:t>
            </a:r>
            <a:r>
              <a:rPr lang="en-US" altLang="zh-CN" dirty="0"/>
              <a:t>X</a:t>
            </a:r>
            <a:r>
              <a:rPr lang="zh-CN" altLang="en-US" dirty="0"/>
              <a:t>＝</a:t>
            </a:r>
            <a:r>
              <a:rPr lang="en-US" altLang="zh-CN" dirty="0"/>
              <a:t>Mx×2Ex,Y</a:t>
            </a:r>
            <a:r>
              <a:rPr lang="zh-CN" altLang="en-US" dirty="0"/>
              <a:t>＝</a:t>
            </a:r>
            <a:r>
              <a:rPr lang="en-US" altLang="zh-CN" dirty="0"/>
              <a:t>My×2</a:t>
            </a:r>
            <a:r>
              <a:rPr lang="en-US" altLang="zh-CN" baseline="30000" dirty="0"/>
              <a:t>Ey</a:t>
            </a:r>
            <a:r>
              <a:rPr lang="zh-CN" altLang="en-US" dirty="0"/>
              <a:t>，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zh-CN" altLang="en-US" dirty="0"/>
              <a:t>则</a:t>
            </a:r>
            <a:r>
              <a:rPr lang="en-US" altLang="zh-CN" dirty="0"/>
              <a:t>X÷Y</a:t>
            </a:r>
            <a:r>
              <a:rPr lang="zh-CN" altLang="en-US" dirty="0"/>
              <a:t>＝</a:t>
            </a:r>
            <a:r>
              <a:rPr lang="en-US" altLang="zh-CN" dirty="0"/>
              <a:t>(</a:t>
            </a:r>
            <a:r>
              <a:rPr lang="en-US" altLang="zh-CN" dirty="0" err="1"/>
              <a:t>Mx÷My</a:t>
            </a:r>
            <a:r>
              <a:rPr lang="en-US" altLang="zh-CN" dirty="0"/>
              <a:t>)×2</a:t>
            </a:r>
            <a:r>
              <a:rPr lang="en-US" altLang="zh-CN" baseline="30000" dirty="0"/>
              <a:t>E</a:t>
            </a:r>
            <a:r>
              <a:rPr lang="en-US" altLang="zh-CN" dirty="0"/>
              <a:t>x-</a:t>
            </a:r>
            <a:r>
              <a:rPr lang="en-US" altLang="zh-CN" baseline="30000" dirty="0"/>
              <a:t>E</a:t>
            </a:r>
            <a:r>
              <a:rPr lang="en-US" altLang="zh-CN" dirty="0"/>
              <a:t>y</a:t>
            </a:r>
          </a:p>
          <a:p>
            <a:pPr eaLnBrk="1" hangingPunct="1">
              <a:buFont typeface="Arial" charset="0"/>
              <a:buNone/>
            </a:pPr>
            <a:r>
              <a:rPr lang="zh-CN" altLang="en-US" dirty="0"/>
              <a:t>即浮点除法运算是</a:t>
            </a:r>
            <a:r>
              <a:rPr lang="zh-CN" altLang="en-US" dirty="0">
                <a:solidFill>
                  <a:srgbClr val="FF0066"/>
                </a:solidFill>
              </a:rPr>
              <a:t>尾数相除</a:t>
            </a:r>
            <a:r>
              <a:rPr lang="zh-CN" altLang="en-US" dirty="0"/>
              <a:t>，</a:t>
            </a:r>
            <a:r>
              <a:rPr lang="zh-CN" altLang="en-US" dirty="0">
                <a:solidFill>
                  <a:srgbClr val="FF0066"/>
                </a:solidFill>
              </a:rPr>
              <a:t>阶码相减</a:t>
            </a:r>
            <a:r>
              <a:rPr lang="zh-CN" altLang="en-US" dirty="0"/>
              <a:t>。</a:t>
            </a:r>
          </a:p>
          <a:p>
            <a:pPr eaLnBrk="1" hangingPunct="1"/>
            <a:endParaRPr lang="en-US" altLang="zh-CN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zh-CN" altLang="en-US" b="1"/>
              <a:t>①判零并置商的数符</a:t>
            </a:r>
            <a:r>
              <a:rPr lang="zh-CN" altLang="en-US">
                <a:latin typeface="Times New Roman" pitchFamily="18" charset="0"/>
              </a:rPr>
              <a:t> </a:t>
            </a:r>
            <a:endParaRPr lang="zh-CN" alt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zh-CN" altLang="en-US"/>
              <a:t>   检测操作数是否为零，如果被除数为零而除数不为零，商和余数均置成零，除法无需进行。若除数为零，则商为∞，引起上溢，置上溢中断标志，进行中断处理，除法不应进行。只有两个操作数均不为零时，除法才进行下去。商的数符置位规定与乘法相同。通常将判断被除数、除数是否为零的过程称为</a:t>
            </a:r>
            <a:r>
              <a:rPr lang="zh-CN" altLang="en-US">
                <a:solidFill>
                  <a:srgbClr val="FF0066"/>
                </a:solidFill>
              </a:rPr>
              <a:t>预置</a:t>
            </a:r>
            <a:r>
              <a:rPr lang="zh-CN" altLang="en-US"/>
              <a:t>。</a:t>
            </a:r>
          </a:p>
          <a:p>
            <a:pPr eaLnBrk="1" hangingPunct="1"/>
            <a:endParaRPr lang="en-US" altLang="zh-CN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zh-CN" altLang="en-US" sz="3600" b="1"/>
              <a:t>②尾数调整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就是要使｜被除数尾数｜＜｜除数尾数｜，即｜</a:t>
            </a:r>
            <a:r>
              <a:rPr lang="en-US" altLang="zh-CN"/>
              <a:t>M</a:t>
            </a:r>
            <a:r>
              <a:rPr lang="en-US" altLang="zh-CN" baseline="-16000"/>
              <a:t>X</a:t>
            </a:r>
            <a:r>
              <a:rPr lang="zh-CN" altLang="en-US"/>
              <a:t>｜＜｜</a:t>
            </a:r>
            <a:r>
              <a:rPr lang="en-US" altLang="zh-CN"/>
              <a:t>M</a:t>
            </a:r>
            <a:r>
              <a:rPr lang="en-US" altLang="zh-CN" baseline="-16000"/>
              <a:t>Y</a:t>
            </a:r>
            <a:r>
              <a:rPr lang="zh-CN" altLang="en-US"/>
              <a:t>｜。</a:t>
            </a:r>
          </a:p>
          <a:p>
            <a:pPr eaLnBrk="1" hangingPunct="1"/>
            <a:r>
              <a:rPr lang="zh-CN" altLang="en-US"/>
              <a:t>对尾数来说，当被除数绝对值大于等于除数的绝对值（｜</a:t>
            </a:r>
            <a:r>
              <a:rPr lang="en-US" altLang="zh-CN"/>
              <a:t>M</a:t>
            </a:r>
            <a:r>
              <a:rPr lang="en-US" altLang="zh-CN" baseline="-16000"/>
              <a:t>X</a:t>
            </a:r>
            <a:r>
              <a:rPr lang="zh-CN" altLang="en-US"/>
              <a:t>｜≥｜</a:t>
            </a:r>
            <a:r>
              <a:rPr lang="en-US" altLang="zh-CN"/>
              <a:t>M</a:t>
            </a:r>
            <a:r>
              <a:rPr lang="en-US" altLang="zh-CN" baseline="-16000"/>
              <a:t>Y</a:t>
            </a:r>
            <a:r>
              <a:rPr lang="zh-CN" altLang="en-US"/>
              <a:t>｜）时，在定点除法运算中是不允许的（会溢出），但是在浮点运算中则是允许的。此时则需调整尾数，即</a:t>
            </a:r>
            <a:r>
              <a:rPr lang="en-US" altLang="zh-CN"/>
              <a:t>MX</a:t>
            </a:r>
            <a:r>
              <a:rPr lang="zh-CN" altLang="en-US"/>
              <a:t>右移一位，相应</a:t>
            </a:r>
            <a:r>
              <a:rPr lang="en-US" altLang="zh-CN"/>
              <a:t>E</a:t>
            </a:r>
            <a:r>
              <a:rPr lang="en-US" altLang="zh-CN" baseline="-16000"/>
              <a:t>X</a:t>
            </a:r>
            <a:r>
              <a:rPr lang="en-US" altLang="zh-CN"/>
              <a:t>+1</a:t>
            </a:r>
            <a:r>
              <a:rPr lang="zh-CN" altLang="en-US"/>
              <a:t>。</a:t>
            </a:r>
          </a:p>
          <a:p>
            <a:pPr eaLnBrk="1" hangingPunct="1"/>
            <a:endParaRPr lang="en-US" altLang="zh-CN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zh-CN" altLang="en-US" sz="3600" b="1"/>
              <a:t>③求阶差并判溢出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如果阶码用补码表示，则减后不需修正。</a:t>
            </a:r>
          </a:p>
          <a:p>
            <a:pPr eaLnBrk="1" hangingPunct="1"/>
            <a:r>
              <a:rPr lang="zh-CN" altLang="en-US"/>
              <a:t>如果阶码用移码表示，由于偏置常数在求阶差的过程中丢失了，故需加上偏置常数</a:t>
            </a:r>
            <a:r>
              <a:rPr lang="en-US" altLang="zh-CN"/>
              <a:t>2</a:t>
            </a:r>
            <a:r>
              <a:rPr lang="en-US" altLang="zh-CN" baseline="30000"/>
              <a:t>m</a:t>
            </a:r>
            <a:r>
              <a:rPr lang="zh-CN" altLang="en-US"/>
              <a:t>。</a:t>
            </a:r>
          </a:p>
          <a:p>
            <a:pPr eaLnBrk="1" hangingPunct="1"/>
            <a:r>
              <a:rPr lang="zh-CN" altLang="en-US"/>
              <a:t>异号阶码相减，有可能发生溢出。</a:t>
            </a:r>
          </a:p>
          <a:p>
            <a:pPr eaLnBrk="1" hangingPunct="1"/>
            <a:endParaRPr lang="en-US" altLang="zh-CN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zh-CN" altLang="en-US" sz="3600" b="1"/>
              <a:t>④尾数相除，得规则化商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/>
              <a:t>尾数相除用定点小数除法进行。如果机器设置专门的阶码运算部件和尾数运算部件，则阶码运算与尾数运算可以同时进行，否则需分步执行。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/>
              <a:t>尾数相除正好得规则化商。因两操作数均已规格化，即｜</a:t>
            </a:r>
            <a:r>
              <a:rPr lang="en-US" altLang="zh-CN"/>
              <a:t>M</a:t>
            </a:r>
            <a:r>
              <a:rPr lang="zh-CN" altLang="en-US"/>
              <a:t>｜≥</a:t>
            </a:r>
            <a:r>
              <a:rPr lang="en-US" altLang="zh-CN"/>
              <a:t>1/2</a:t>
            </a:r>
            <a:r>
              <a:rPr lang="zh-CN" altLang="en-US"/>
              <a:t>，相除后其商（尾数）的绝对值必然大于等于</a:t>
            </a:r>
            <a:r>
              <a:rPr lang="en-US" altLang="zh-CN"/>
              <a:t>1/2</a:t>
            </a:r>
            <a:r>
              <a:rPr lang="zh-CN" altLang="en-US"/>
              <a:t>，故无需左规。在进行尾数调整后，商的绝对值必然小于</a:t>
            </a:r>
            <a:r>
              <a:rPr lang="en-US" altLang="zh-CN"/>
              <a:t>1</a:t>
            </a:r>
            <a:r>
              <a:rPr lang="zh-CN" altLang="en-US"/>
              <a:t>，也不需要右规。因此，按上述操作产生的商不需要规格化处理。 　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zh-CN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/>
              <a:t>3.6 </a:t>
            </a:r>
            <a:r>
              <a:rPr lang="zh-CN" altLang="en-US"/>
              <a:t>运算部件</a:t>
            </a:r>
          </a:p>
        </p:txBody>
      </p:sp>
      <p:pic>
        <p:nvPicPr>
          <p:cNvPr id="77827" name="内容占位符 4" descr="图3.9.TIF"/>
          <p:cNvPicPr>
            <a:picLocks noGrp="1" noChangeAspect="1"/>
          </p:cNvPicPr>
          <p:nvPr>
            <p:ph idx="1"/>
          </p:nvPr>
        </p:nvPicPr>
        <p:blipFill rotWithShape="1">
          <a:blip r:embed="rId4" cstate="print"/>
          <a:srcRect l="2168" t="2600" r="1333" b="1523"/>
          <a:stretch/>
        </p:blipFill>
        <p:spPr>
          <a:xfrm>
            <a:off x="179511" y="1052736"/>
            <a:ext cx="6408712" cy="4536504"/>
          </a:xfrm>
        </p:spPr>
      </p:pic>
      <p:graphicFrame>
        <p:nvGraphicFramePr>
          <p:cNvPr id="4" name="Object 5">
            <a:extLst>
              <a:ext uri="{FF2B5EF4-FFF2-40B4-BE49-F238E27FC236}">
                <a16:creationId xmlns:a16="http://schemas.microsoft.com/office/drawing/2014/main" id="{E1FBF5BE-5ADD-429E-AB44-15EB9AB5DA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67897"/>
              </p:ext>
            </p:extLst>
          </p:nvPr>
        </p:nvGraphicFramePr>
        <p:xfrm>
          <a:off x="4788025" y="1052736"/>
          <a:ext cx="4355976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Worksheet" r:id="rId5" imgW="3560760" imgH="1156680" progId="Excel.Sheet.8">
                  <p:link updateAutomatic="1"/>
                </p:oleObj>
              </mc:Choice>
              <mc:Fallback>
                <p:oleObj name="Worksheet" r:id="rId5" imgW="3560760" imgH="1156680" progId="Excel.Sheet.8">
                  <p:link updateAutomatic="1"/>
                  <p:pic>
                    <p:nvPicPr>
                      <p:cNvPr id="819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5" y="1052736"/>
                        <a:ext cx="4355976" cy="17281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806942" y="6021288"/>
            <a:ext cx="360363" cy="360363"/>
          </a:xfrm>
          <a:prstGeom prst="actionButtonBackPrevious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914400" y="3733800"/>
            <a:ext cx="6858000" cy="21002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kumimoji="1" lang="en-US" altLang="zh-CN"/>
              <a:t>8086</a:t>
            </a:r>
            <a:r>
              <a:rPr kumimoji="1" lang="zh-CN" altLang="en-US"/>
              <a:t>的乘法指令：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kumimoji="1" lang="en-US" altLang="zh-CN"/>
              <a:t>AX×OPAD=(DX),(AX)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kumimoji="1" lang="en-US" altLang="zh-CN"/>
              <a:t>8086</a:t>
            </a:r>
            <a:r>
              <a:rPr kumimoji="1" lang="zh-CN" altLang="en-US"/>
              <a:t>的除法指令</a:t>
            </a:r>
            <a:r>
              <a:rPr kumimoji="1" lang="en-US" altLang="zh-CN"/>
              <a:t>: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kumimoji="1" lang="en-US" altLang="zh-CN"/>
              <a:t>(DX)(AX) ÷OPAD→</a:t>
            </a:r>
            <a:r>
              <a:rPr kumimoji="1" lang="zh-CN" altLang="en-US"/>
              <a:t>商在</a:t>
            </a:r>
            <a:r>
              <a:rPr kumimoji="1" lang="en-US" altLang="zh-CN"/>
              <a:t>AX, </a:t>
            </a:r>
            <a:r>
              <a:rPr kumimoji="1" lang="zh-CN" altLang="en-US"/>
              <a:t>余数在</a:t>
            </a:r>
            <a:r>
              <a:rPr kumimoji="1" lang="en-US" altLang="zh-CN"/>
              <a:t>DX</a:t>
            </a:r>
          </a:p>
        </p:txBody>
      </p:sp>
      <p:graphicFrame>
        <p:nvGraphicFramePr>
          <p:cNvPr id="819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7642751"/>
              </p:ext>
            </p:extLst>
          </p:nvPr>
        </p:nvGraphicFramePr>
        <p:xfrm>
          <a:off x="838200" y="1176338"/>
          <a:ext cx="7620000" cy="2478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Worksheet" r:id="rId4" imgW="3560760" imgH="1156680" progId="Excel.Sheet.8">
                  <p:link updateAutomatic="1"/>
                </p:oleObj>
              </mc:Choice>
              <mc:Fallback>
                <p:oleObj name="Worksheet" r:id="rId4" imgW="3560760" imgH="1156680" progId="Excel.Sheet.8">
                  <p:link updateAutomatic="1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176338"/>
                        <a:ext cx="7620000" cy="2478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/>
              <a:t>浮点运算器</a:t>
            </a:r>
            <a:endParaRPr lang="zh-CN" altLang="en-US"/>
          </a:p>
        </p:txBody>
      </p:sp>
      <p:sp>
        <p:nvSpPr>
          <p:cNvPr id="78851" name="Rectangle 1026"/>
          <p:cNvSpPr>
            <a:spLocks noGrp="1" noChangeArrowheads="1"/>
          </p:cNvSpPr>
          <p:nvPr>
            <p:ph idx="1"/>
          </p:nvPr>
        </p:nvSpPr>
        <p:spPr>
          <a:xfrm>
            <a:off x="476250" y="1403350"/>
            <a:ext cx="82296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zh-CN" altLang="en-US" sz="2800" dirty="0"/>
              <a:t>根据浮点运算算法，浮点运算器一般包括阶码运算和尾数运算两个部分。</a:t>
            </a:r>
          </a:p>
          <a:p>
            <a:pPr eaLnBrk="1" hangingPunct="1"/>
            <a:r>
              <a:rPr lang="zh-CN" altLang="en-US" sz="2800" dirty="0"/>
              <a:t>阶码运算是一个定点整数运算部件；</a:t>
            </a:r>
          </a:p>
          <a:p>
            <a:pPr eaLnBrk="1" hangingPunct="1"/>
            <a:r>
              <a:rPr lang="zh-CN" altLang="en-US" sz="2800" dirty="0"/>
              <a:t>尾数运算是一个定点小数运算部件。</a:t>
            </a:r>
          </a:p>
          <a:p>
            <a:pPr eaLnBrk="1" hangingPunct="1"/>
            <a:r>
              <a:rPr lang="en-US" altLang="zh-CN" sz="2800" dirty="0"/>
              <a:t>Intel 80287</a:t>
            </a:r>
            <a:r>
              <a:rPr lang="zh-CN" altLang="en-US" sz="2800" dirty="0"/>
              <a:t>支持</a:t>
            </a:r>
            <a:r>
              <a:rPr lang="en-US" altLang="zh-CN" sz="2800" dirty="0"/>
              <a:t>80</a:t>
            </a:r>
            <a:r>
              <a:rPr lang="zh-CN" altLang="en-US" sz="2800" dirty="0"/>
              <a:t>位浮点数运算，其中阶码</a:t>
            </a:r>
            <a:r>
              <a:rPr lang="en-US" altLang="zh-CN" sz="2800" dirty="0"/>
              <a:t>16</a:t>
            </a:r>
            <a:r>
              <a:rPr lang="zh-CN" altLang="en-US" sz="2800" dirty="0"/>
              <a:t>位，尾数</a:t>
            </a:r>
            <a:r>
              <a:rPr lang="en-US" altLang="zh-CN" sz="2800" dirty="0"/>
              <a:t>64</a:t>
            </a:r>
            <a:r>
              <a:rPr lang="zh-CN" altLang="en-US" sz="2800" dirty="0"/>
              <a:t>位。关键运算部件有：</a:t>
            </a:r>
          </a:p>
          <a:p>
            <a:pPr lvl="1" eaLnBrk="1" hangingPunct="1"/>
            <a:r>
              <a:rPr lang="zh-CN" altLang="en-US" dirty="0"/>
              <a:t>指数模块：通过指数总线从寄存器中获得运算的阶码，运算结果通过指数总线送回寄存器栈。</a:t>
            </a:r>
          </a:p>
          <a:p>
            <a:pPr lvl="1" eaLnBrk="1" hangingPunct="1"/>
            <a:r>
              <a:rPr lang="zh-CN" altLang="en-US" dirty="0"/>
              <a:t>算术运算部件：负责尾数的四则运算</a:t>
            </a:r>
          </a:p>
          <a:p>
            <a:pPr lvl="1" eaLnBrk="1" hangingPunct="1"/>
            <a:r>
              <a:rPr lang="zh-CN" altLang="en-US" dirty="0"/>
              <a:t>可编程移位器：尾数的移位。</a:t>
            </a:r>
          </a:p>
          <a:p>
            <a:pPr eaLnBrk="1" hangingPunct="1"/>
            <a:endParaRPr lang="en-US" altLang="zh-CN" sz="24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4EDD79-9BE1-4459-A505-EE89A1881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2961FD-5A69-4EA9-9DE3-7FA9F2DA7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507288" cy="2980928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下列关于浮点运算器的描述中正确的是（   ）。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A.</a:t>
            </a:r>
            <a:r>
              <a:rPr lang="zh-CN" altLang="en-US" dirty="0"/>
              <a:t>浮点运算器可用阶码部件和尾数部件实现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B.</a:t>
            </a:r>
            <a:r>
              <a:rPr lang="zh-CN" altLang="en-US" dirty="0"/>
              <a:t>阶码部件可实现加、减、乘、除四种运算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C.</a:t>
            </a:r>
            <a:r>
              <a:rPr lang="zh-CN" altLang="en-US" dirty="0"/>
              <a:t>阶码部件可以进行相加、相减和比较操作。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D.</a:t>
            </a:r>
            <a:r>
              <a:rPr lang="zh-CN" altLang="en-US" dirty="0"/>
              <a:t>尾数部件只进行乘法和减法运算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94FA880-FA05-4F25-9461-988D46C015C7}"/>
              </a:ext>
            </a:extLst>
          </p:cNvPr>
          <p:cNvSpPr txBox="1"/>
          <p:nvPr/>
        </p:nvSpPr>
        <p:spPr>
          <a:xfrm>
            <a:off x="7812360" y="1600201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C  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576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2382</TotalTime>
  <Words>4242</Words>
  <Application>Microsoft Office PowerPoint</Application>
  <PresentationFormat>全屏显示(4:3)</PresentationFormat>
  <Paragraphs>518</Paragraphs>
  <Slides>47</Slides>
  <Notes>34</Notes>
  <HiddenSlides>0</HiddenSlides>
  <MMClips>0</MMClips>
  <ScaleCrop>false</ScaleCrop>
  <HeadingPairs>
    <vt:vector size="8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链接</vt:lpstr>
      </vt:variant>
      <vt:variant>
        <vt:i4>2</vt:i4>
      </vt:variant>
      <vt:variant>
        <vt:lpstr>幻灯片标题</vt:lpstr>
      </vt:variant>
      <vt:variant>
        <vt:i4>47</vt:i4>
      </vt:variant>
    </vt:vector>
  </HeadingPairs>
  <TitlesOfParts>
    <vt:vector size="67" baseType="lpstr">
      <vt:lpstr>Monotype Sorts</vt:lpstr>
      <vt:lpstr>Segoe UI Black</vt:lpstr>
      <vt:lpstr>黑体</vt:lpstr>
      <vt:lpstr>楷体</vt:lpstr>
      <vt:lpstr>楷体_GB2312</vt:lpstr>
      <vt:lpstr>隶书</vt:lpstr>
      <vt:lpstr>宋体</vt:lpstr>
      <vt:lpstr>微软雅黑</vt:lpstr>
      <vt:lpstr>Arial</vt:lpstr>
      <vt:lpstr>Calibri</vt:lpstr>
      <vt:lpstr>Consolas</vt:lpstr>
      <vt:lpstr>Courier New</vt:lpstr>
      <vt:lpstr>Segoe UI</vt:lpstr>
      <vt:lpstr>Tahoma</vt:lpstr>
      <vt:lpstr>Times New Roman</vt:lpstr>
      <vt:lpstr>Verdana</vt:lpstr>
      <vt:lpstr>Wingdings</vt:lpstr>
      <vt:lpstr>Office 主题</vt:lpstr>
      <vt:lpstr>file:///D:\计算机组成\新讲稿\B3.7.xls</vt:lpstr>
      <vt:lpstr>file:///D:\计算机组成\新讲稿\B3.7.xls</vt:lpstr>
      <vt:lpstr>3.5 浮点数的表示与运算</vt:lpstr>
      <vt:lpstr>浮点数如何表示…</vt:lpstr>
      <vt:lpstr>3.5.1 浮点数的表示</vt:lpstr>
      <vt:lpstr>浮点数的表示格式</vt:lpstr>
      <vt:lpstr>浮点数尾数的规格化</vt:lpstr>
      <vt:lpstr>PowerPoint 演示文稿</vt:lpstr>
      <vt:lpstr>PowerPoint 演示文稿</vt:lpstr>
      <vt:lpstr>例：设某机器用32位表示一个实数，阶码部分8位（含1位阶符），用定点整数补码表示；尾数部分24位（含数符1位），用规格化定点小数补码表示，基数为2。</vt:lpstr>
      <vt:lpstr>PowerPoint 演示文稿</vt:lpstr>
      <vt:lpstr>浮点数的表示范围</vt:lpstr>
      <vt:lpstr>PowerPoint 演示文稿</vt:lpstr>
      <vt:lpstr>PowerPoint 演示文稿</vt:lpstr>
      <vt:lpstr>IEEE 754 标准之父</vt:lpstr>
      <vt:lpstr>IEEE754标准</vt:lpstr>
      <vt:lpstr>浮点数标准 IEEE754</vt:lpstr>
      <vt:lpstr>32位单精度浮点数编码格式</vt:lpstr>
      <vt:lpstr>浮点程序 例</vt:lpstr>
      <vt:lpstr>浮点数的表示范围与精度</vt:lpstr>
      <vt:lpstr>float型与真值之间的变换流程</vt:lpstr>
      <vt:lpstr>IEEE754标准</vt:lpstr>
      <vt:lpstr>IEEE754标准（举例）</vt:lpstr>
      <vt:lpstr>IEEE754标准（举例）</vt:lpstr>
      <vt:lpstr>IEEE754标准（举例）</vt:lpstr>
      <vt:lpstr>3.5.2  浮点数的运算</vt:lpstr>
      <vt:lpstr>①   对阶 </vt:lpstr>
      <vt:lpstr>② 尾数相加减</vt:lpstr>
      <vt:lpstr>③  规格化</vt:lpstr>
      <vt:lpstr>④舍入</vt:lpstr>
      <vt:lpstr>⑤ 判溢出</vt:lpstr>
      <vt:lpstr>PowerPoint 演示文稿</vt:lpstr>
      <vt:lpstr>例： 浮点数X＝0.1101×210,Y＝－0.1010×211   求X+Y。</vt:lpstr>
      <vt:lpstr>例 两浮点数X＝0.1101×210,Y＝－0.1010×211   求X-Y。</vt:lpstr>
      <vt:lpstr>3.5.2 浮点乘除法运算（自学）</vt:lpstr>
      <vt:lpstr>浮点乘法运算方法</vt:lpstr>
      <vt:lpstr>乘法运算步骤</vt:lpstr>
      <vt:lpstr>②阶码相加并判溢出</vt:lpstr>
      <vt:lpstr>③尾数相乘</vt:lpstr>
      <vt:lpstr>④规格化并判溢出  </vt:lpstr>
      <vt:lpstr>PowerPoint 演示文稿</vt:lpstr>
      <vt:lpstr>①判零并置商的数符 </vt:lpstr>
      <vt:lpstr>②尾数调整</vt:lpstr>
      <vt:lpstr>③求阶差并判溢出</vt:lpstr>
      <vt:lpstr>④尾数相除，得规则化商</vt:lpstr>
      <vt:lpstr>3.6 运算部件</vt:lpstr>
      <vt:lpstr>PowerPoint 演示文稿</vt:lpstr>
      <vt:lpstr>浮点运算器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3.5 浮点数的运算方法</dc:title>
  <dc:creator>某同学</dc:creator>
  <cp:lastModifiedBy>某同学</cp:lastModifiedBy>
  <cp:revision>58</cp:revision>
  <dcterms:created xsi:type="dcterms:W3CDTF">2020-02-24T08:14:54Z</dcterms:created>
  <dcterms:modified xsi:type="dcterms:W3CDTF">2025-03-05T05:38:00Z</dcterms:modified>
</cp:coreProperties>
</file>