
<file path=[Content_Types].xml><?xml version="1.0" encoding="utf-8"?>
<Types xmlns="http://schemas.openxmlformats.org/package/2006/content-types">
  <Default Extension="vml" ContentType="application/vnd.openxmlformats-officedocument.vmlDrawing"/>
  <Default Extension="ppt" ContentType="application/vnd.ms-powerpoin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</p:sldMasterIdLst>
  <p:sldIdLst>
    <p:sldId id="286" r:id="rId6"/>
    <p:sldId id="287" r:id="rId7"/>
    <p:sldId id="342" r:id="rId8"/>
    <p:sldId id="343" r:id="rId9"/>
    <p:sldId id="347" r:id="rId10"/>
    <p:sldId id="380" r:id="rId11"/>
    <p:sldId id="381" r:id="rId12"/>
    <p:sldId id="349" r:id="rId13"/>
    <p:sldId id="350" r:id="rId14"/>
    <p:sldId id="351" r:id="rId15"/>
    <p:sldId id="357" r:id="rId16"/>
    <p:sldId id="356" r:id="rId17"/>
    <p:sldId id="408" r:id="rId18"/>
    <p:sldId id="409" r:id="rId19"/>
    <p:sldId id="358" r:id="rId20"/>
    <p:sldId id="352" r:id="rId21"/>
    <p:sldId id="359" r:id="rId22"/>
    <p:sldId id="410" r:id="rId23"/>
    <p:sldId id="355" r:id="rId24"/>
    <p:sldId id="348" r:id="rId25"/>
    <p:sldId id="428" r:id="rId26"/>
    <p:sldId id="429" r:id="rId27"/>
    <p:sldId id="313" r:id="rId28"/>
    <p:sldId id="257" r:id="rId29"/>
    <p:sldId id="315" r:id="rId30"/>
    <p:sldId id="316" r:id="rId31"/>
    <p:sldId id="258" r:id="rId32"/>
    <p:sldId id="311" r:id="rId33"/>
    <p:sldId id="312" r:id="rId34"/>
    <p:sldId id="318" r:id="rId35"/>
    <p:sldId id="317" r:id="rId36"/>
    <p:sldId id="319" r:id="rId37"/>
    <p:sldId id="320" r:id="rId38"/>
    <p:sldId id="321" r:id="rId39"/>
  </p:sldIdLst>
  <p:sldSz cx="9144000" cy="6858000" type="screen4x3"/>
  <p:notesSz cx="6854825" cy="9083675"/>
  <p:custDataLst>
    <p:tags r:id="rId4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205"/>
        <p:guide pos="2867"/>
      </p:guideLst>
    </p:cSldViewPr>
  </p:slide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3" Type="http://schemas.openxmlformats.org/officeDocument/2006/relationships/tags" Target="tags/tag1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矩形 3073"/>
          <p:cNvSpPr/>
          <p:nvPr/>
        </p:nvSpPr>
        <p:spPr>
          <a:xfrm rot="-5400000">
            <a:off x="3200400" y="-1570037"/>
            <a:ext cx="2743200" cy="9144000"/>
          </a:xfrm>
          <a:prstGeom prst="rect">
            <a:avLst/>
          </a:prstGeom>
          <a:solidFill>
            <a:srgbClr val="015F85"/>
          </a:soli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3" name="矩形 3074"/>
          <p:cNvSpPr/>
          <p:nvPr/>
        </p:nvSpPr>
        <p:spPr>
          <a:xfrm>
            <a:off x="1152525" y="6673850"/>
            <a:ext cx="2020888" cy="187325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1">
            <a:spAutoFit/>
          </a:bodyPr>
          <a:p>
            <a:pPr lvl="0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© 2006 Cisco Systems, Inc. All rights reserved.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4" name="矩形 3075"/>
          <p:cNvSpPr/>
          <p:nvPr/>
        </p:nvSpPr>
        <p:spPr>
          <a:xfrm>
            <a:off x="3402013" y="6673850"/>
            <a:ext cx="649287" cy="187325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0">
            <a:spAutoFit/>
          </a:bodyPr>
          <a:p>
            <a:pPr lvl="0" algn="r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Cisco Public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5" name="矩形 3076"/>
          <p:cNvSpPr/>
          <p:nvPr/>
        </p:nvSpPr>
        <p:spPr>
          <a:xfrm>
            <a:off x="193675" y="6673850"/>
            <a:ext cx="962025" cy="187325"/>
          </a:xfrm>
          <a:prstGeom prst="rect">
            <a:avLst/>
          </a:prstGeom>
          <a:noFill/>
          <a:ln w="9525">
            <a:noFill/>
          </a:ln>
        </p:spPr>
        <p:txBody>
          <a:bodyPr lIns="82124" tIns="41061" rIns="82124" bIns="41061" anchor="b" anchorCtr="0">
            <a:spAutoFit/>
          </a:bodyPr>
          <a:p>
            <a:pPr lvl="0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ITE I Chapter 6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6" name="矩形 3077"/>
          <p:cNvSpPr/>
          <p:nvPr/>
        </p:nvSpPr>
        <p:spPr>
          <a:xfrm>
            <a:off x="8683625" y="6627813"/>
            <a:ext cx="233363" cy="233362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0">
            <a:spAutoFit/>
          </a:bodyPr>
          <a:p>
            <a:pPr lvl="0" algn="r" defTabSz="814705"/>
            <a:fld id="{9A0DB2DC-4C9A-4742-B13C-FB6460FD3503}" type="slidenum">
              <a:rPr lang="zh-CN" altLang="en-US" sz="10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0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127" name="组合 3078"/>
          <p:cNvGrpSpPr/>
          <p:nvPr/>
        </p:nvGrpSpPr>
        <p:grpSpPr>
          <a:xfrm>
            <a:off x="609600" y="525463"/>
            <a:ext cx="1447800" cy="769937"/>
            <a:chOff x="0" y="0"/>
            <a:chExt cx="1889" cy="1002"/>
          </a:xfrm>
        </p:grpSpPr>
        <p:sp>
          <p:nvSpPr>
            <p:cNvPr id="5128" name="矩形 3079"/>
            <p:cNvSpPr>
              <a:spLocks noChangeAspect="1" noTextEdit="1"/>
            </p:cNvSpPr>
            <p:nvPr/>
          </p:nvSpPr>
          <p:spPr>
            <a:xfrm>
              <a:off x="0" y="0"/>
              <a:ext cx="1889" cy="100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9" name="矩形 3080"/>
            <p:cNvSpPr/>
            <p:nvPr/>
          </p:nvSpPr>
          <p:spPr>
            <a:xfrm>
              <a:off x="531" y="664"/>
              <a:ext cx="86" cy="325"/>
            </a:xfrm>
            <a:prstGeom prst="rect">
              <a:avLst/>
            </a:prstGeom>
            <a:solidFill>
              <a:srgbClr val="B21A1A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30" name="未知"/>
            <p:cNvSpPr/>
            <p:nvPr/>
          </p:nvSpPr>
          <p:spPr>
            <a:xfrm>
              <a:off x="1032" y="655"/>
              <a:ext cx="249" cy="343"/>
            </a:xfrm>
            <a:custGeom>
              <a:avLst/>
              <a:gdLst/>
              <a:ahLst/>
              <a:cxnLst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B21A1A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1" name="未知"/>
            <p:cNvSpPr/>
            <p:nvPr/>
          </p:nvSpPr>
          <p:spPr>
            <a:xfrm>
              <a:off x="171" y="655"/>
              <a:ext cx="249" cy="343"/>
            </a:xfrm>
            <a:custGeom>
              <a:avLst/>
              <a:gdLst/>
              <a:ahLst/>
              <a:cxnLst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B21A1A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" name="未知"/>
            <p:cNvSpPr>
              <a:spLocks noEditPoints="1"/>
            </p:cNvSpPr>
            <p:nvPr/>
          </p:nvSpPr>
          <p:spPr>
            <a:xfrm>
              <a:off x="1371" y="655"/>
              <a:ext cx="342" cy="343"/>
            </a:xfrm>
            <a:custGeom>
              <a:avLst/>
              <a:gdLst/>
              <a:ahLst/>
              <a:cxnLst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solidFill>
              <a:srgbClr val="B21A1A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" name="未知"/>
            <p:cNvSpPr/>
            <p:nvPr/>
          </p:nvSpPr>
          <p:spPr>
            <a:xfrm>
              <a:off x="728" y="655"/>
              <a:ext cx="223" cy="343"/>
            </a:xfrm>
            <a:custGeom>
              <a:avLst/>
              <a:gdLst/>
              <a:ahLst/>
              <a:cxnLst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solidFill>
              <a:srgbClr val="B21A1A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4" name="未知"/>
            <p:cNvSpPr/>
            <p:nvPr/>
          </p:nvSpPr>
          <p:spPr>
            <a:xfrm>
              <a:off x="0" y="270"/>
              <a:ext cx="81" cy="167"/>
            </a:xfrm>
            <a:custGeom>
              <a:avLst/>
              <a:gdLst/>
              <a:ahLst/>
              <a:cxnLst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5" name="未知"/>
            <p:cNvSpPr/>
            <p:nvPr/>
          </p:nvSpPr>
          <p:spPr>
            <a:xfrm>
              <a:off x="227" y="158"/>
              <a:ext cx="81" cy="279"/>
            </a:xfrm>
            <a:custGeom>
              <a:avLst/>
              <a:gdLst/>
              <a:ahLst/>
              <a:cxnLst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6" name="未知"/>
            <p:cNvSpPr/>
            <p:nvPr/>
          </p:nvSpPr>
          <p:spPr>
            <a:xfrm>
              <a:off x="450" y="4"/>
              <a:ext cx="81" cy="514"/>
            </a:xfrm>
            <a:custGeom>
              <a:avLst/>
              <a:gdLst/>
              <a:ahLst/>
              <a:cxnLst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7" name="未知"/>
            <p:cNvSpPr/>
            <p:nvPr/>
          </p:nvSpPr>
          <p:spPr>
            <a:xfrm>
              <a:off x="677" y="158"/>
              <a:ext cx="81" cy="279"/>
            </a:xfrm>
            <a:custGeom>
              <a:avLst/>
              <a:gdLst/>
              <a:ahLst/>
              <a:cxnLst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8" name="未知"/>
            <p:cNvSpPr/>
            <p:nvPr/>
          </p:nvSpPr>
          <p:spPr>
            <a:xfrm>
              <a:off x="899" y="270"/>
              <a:ext cx="86" cy="167"/>
            </a:xfrm>
            <a:custGeom>
              <a:avLst/>
              <a:gdLst/>
              <a:ahLst/>
              <a:cxnLst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9" name="未知"/>
            <p:cNvSpPr/>
            <p:nvPr/>
          </p:nvSpPr>
          <p:spPr>
            <a:xfrm>
              <a:off x="1126" y="158"/>
              <a:ext cx="82" cy="279"/>
            </a:xfrm>
            <a:custGeom>
              <a:avLst/>
              <a:gdLst/>
              <a:ahLst/>
              <a:cxnLst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40" name="未知"/>
            <p:cNvSpPr/>
            <p:nvPr/>
          </p:nvSpPr>
          <p:spPr>
            <a:xfrm>
              <a:off x="1353" y="4"/>
              <a:ext cx="82" cy="514"/>
            </a:xfrm>
            <a:custGeom>
              <a:avLst/>
              <a:gdLst/>
              <a:ahLst/>
              <a:cxnLst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41" name="未知"/>
            <p:cNvSpPr/>
            <p:nvPr/>
          </p:nvSpPr>
          <p:spPr>
            <a:xfrm>
              <a:off x="1576" y="158"/>
              <a:ext cx="82" cy="279"/>
            </a:xfrm>
            <a:custGeom>
              <a:avLst/>
              <a:gdLst/>
              <a:ahLst/>
              <a:cxnLst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42" name="未知"/>
            <p:cNvSpPr/>
            <p:nvPr/>
          </p:nvSpPr>
          <p:spPr>
            <a:xfrm>
              <a:off x="1803" y="270"/>
              <a:ext cx="82" cy="167"/>
            </a:xfrm>
            <a:custGeom>
              <a:avLst/>
              <a:gdLst/>
              <a:ahLst/>
              <a:cxnLst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015F85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pic>
        <p:nvPicPr>
          <p:cNvPr id="5143" name="图片 309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62663" y="1651000"/>
            <a:ext cx="3033712" cy="2698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5" name="标题 3094"/>
          <p:cNvSpPr>
            <a:spLocks noGrp="1"/>
          </p:cNvSpPr>
          <p:nvPr>
            <p:ph type="ctrTitle" hasCustomPrompt="1"/>
          </p:nvPr>
        </p:nvSpPr>
        <p:spPr>
          <a:xfrm>
            <a:off x="650875" y="2676525"/>
            <a:ext cx="3768725" cy="830263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2124" tIns="41061" rIns="82124" bIns="41061" anchor="ctr"/>
          <a:lstStyle>
            <a:lvl1pPr lvl="0">
              <a:defRPr sz="3000" b="0" kern="1200">
                <a:solidFill>
                  <a:srgbClr val="FFFFFF"/>
                </a:solidFill>
              </a:defRPr>
            </a:lvl1pPr>
          </a:lstStyle>
          <a:p>
            <a:pPr lvl="0" fontAlgn="base"/>
            <a:r>
              <a:rPr lang="en-US" altLang="zh-CN" strike="noStrike" noProof="1"/>
              <a:t>Click To Edit Master Title Style</a:t>
            </a:r>
            <a:endParaRPr lang="en-US" altLang="zh-CN" strike="noStrike" noProof="1"/>
          </a:p>
        </p:txBody>
      </p:sp>
      <p:sp>
        <p:nvSpPr>
          <p:cNvPr id="3096" name="副标题 3095"/>
          <p:cNvSpPr>
            <a:spLocks noGrp="1"/>
          </p:cNvSpPr>
          <p:nvPr>
            <p:ph type="subTitle" idx="1" hasCustomPrompt="1"/>
          </p:nvPr>
        </p:nvSpPr>
        <p:spPr>
          <a:xfrm>
            <a:off x="650875" y="4733925"/>
            <a:ext cx="6940550" cy="419100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2124" tIns="41061" rIns="82124" bIns="41061" anchor="t"/>
          <a:lstStyle>
            <a:lvl1pPr marL="0" lvl="0" indent="0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1pPr>
            <a:lvl2pPr marL="457200" lvl="1" indent="-457200" algn="ctr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2pPr>
            <a:lvl3pPr marL="457200" lvl="2" indent="-457200" algn="ctr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3pPr>
            <a:lvl4pPr marL="457200" lvl="3" indent="-457200" algn="ctr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4pPr>
            <a:lvl5pPr marL="457200" lvl="4" indent="-457200" algn="ctr">
              <a:lnSpc>
                <a:spcPct val="90000"/>
              </a:lnSpc>
              <a:buNone/>
              <a:defRPr sz="2000" b="1" kern="1200">
                <a:solidFill>
                  <a:schemeClr val="bg2"/>
                </a:solidFill>
              </a:defRPr>
            </a:lvl5pPr>
          </a:lstStyle>
          <a:p>
            <a:pPr lvl="0" fontAlgn="base"/>
            <a:r>
              <a:rPr lang="en-US" altLang="zh-CN" strike="noStrike" noProof="1"/>
              <a:t>Click to Edit Master Subtitle Style</a:t>
            </a:r>
            <a:endParaRPr lang="en-US" altLang="zh-CN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55638" y="1781175"/>
            <a:ext cx="3890931" cy="35718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05382" y="1781175"/>
            <a:ext cx="3890931" cy="35718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64735" y="457200"/>
            <a:ext cx="2036365" cy="489585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55638" y="457200"/>
            <a:ext cx="5991046" cy="4895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vmlDrawing" Target="../drawings/vmlDrawing1.vml"/><Relationship Id="rId12" Type="http://schemas.openxmlformats.org/officeDocument/2006/relationships/oleObject" Target="../embeddings/Presentation1.ppt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  <p:sp>
        <p:nvSpPr>
          <p:cNvPr id="1031" name="矩形 1030"/>
          <p:cNvSpPr/>
          <p:nvPr userDrawn="1"/>
        </p:nvSpPr>
        <p:spPr>
          <a:xfrm>
            <a:off x="0" y="0"/>
            <a:ext cx="9144000" cy="177800"/>
          </a:xfrm>
          <a:prstGeom prst="rect">
            <a:avLst/>
          </a:prstGeom>
          <a:solidFill>
            <a:srgbClr val="015F85"/>
          </a:soli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2049"/>
          <p:cNvSpPr>
            <a:spLocks noGrp="1"/>
          </p:cNvSpPr>
          <p:nvPr>
            <p:ph type="title"/>
          </p:nvPr>
        </p:nvSpPr>
        <p:spPr>
          <a:xfrm>
            <a:off x="655638" y="457200"/>
            <a:ext cx="8145462" cy="838200"/>
          </a:xfrm>
          <a:prstGeom prst="rect">
            <a:avLst/>
          </a:prstGeom>
          <a:noFill/>
          <a:ln w="9525">
            <a:noFill/>
          </a:ln>
        </p:spPr>
        <p:txBody>
          <a:bodyPr lIns="82124" tIns="41061" rIns="82124" bIns="41061" anchor="b" anchorCtr="0"/>
          <a:p>
            <a:pPr lvl="0"/>
            <a:r>
              <a:rPr lang="en-US" altLang="zh-CN"/>
              <a:t>Slide Title</a:t>
            </a:r>
            <a:endParaRPr lang="en-US" altLang="zh-CN"/>
          </a:p>
        </p:txBody>
      </p:sp>
      <p:sp>
        <p:nvSpPr>
          <p:cNvPr id="2051" name="矩形 2050"/>
          <p:cNvSpPr/>
          <p:nvPr/>
        </p:nvSpPr>
        <p:spPr>
          <a:xfrm>
            <a:off x="0" y="0"/>
            <a:ext cx="9144000" cy="177800"/>
          </a:xfrm>
          <a:prstGeom prst="rect">
            <a:avLst/>
          </a:prstGeom>
          <a:solidFill>
            <a:srgbClr val="015F85"/>
          </a:soli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2" name="矩形 2051"/>
          <p:cNvSpPr/>
          <p:nvPr/>
        </p:nvSpPr>
        <p:spPr>
          <a:xfrm>
            <a:off x="1152525" y="6673850"/>
            <a:ext cx="2020888" cy="187325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1">
            <a:spAutoFit/>
          </a:bodyPr>
          <a:p>
            <a:pPr lvl="0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© 2006 Cisco Systems, Inc. All rights reserved.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3" name="矩形 2052"/>
          <p:cNvSpPr/>
          <p:nvPr/>
        </p:nvSpPr>
        <p:spPr>
          <a:xfrm>
            <a:off x="3402013" y="6673850"/>
            <a:ext cx="649287" cy="187325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0">
            <a:spAutoFit/>
          </a:bodyPr>
          <a:p>
            <a:pPr lvl="0" algn="r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Cisco Public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4" name="矩形 2053"/>
          <p:cNvSpPr/>
          <p:nvPr/>
        </p:nvSpPr>
        <p:spPr>
          <a:xfrm>
            <a:off x="193675" y="6673850"/>
            <a:ext cx="962025" cy="187325"/>
          </a:xfrm>
          <a:prstGeom prst="rect">
            <a:avLst/>
          </a:prstGeom>
          <a:noFill/>
          <a:ln w="9525">
            <a:noFill/>
          </a:ln>
        </p:spPr>
        <p:txBody>
          <a:bodyPr lIns="82124" tIns="41061" rIns="82124" bIns="41061" anchor="b" anchorCtr="0">
            <a:spAutoFit/>
          </a:bodyPr>
          <a:p>
            <a:pPr lvl="0" defTabSz="814705"/>
            <a:r>
              <a:rPr lang="en-US" altLang="zh-CN" sz="7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ITE 1 Chapter 6</a:t>
            </a:r>
            <a:endParaRPr lang="en-US" altLang="zh-CN" sz="7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5" name="矩形 2054"/>
          <p:cNvSpPr/>
          <p:nvPr/>
        </p:nvSpPr>
        <p:spPr>
          <a:xfrm>
            <a:off x="8683625" y="6627813"/>
            <a:ext cx="233363" cy="233362"/>
          </a:xfrm>
          <a:prstGeom prst="rect">
            <a:avLst/>
          </a:prstGeom>
          <a:noFill/>
          <a:ln w="9525">
            <a:noFill/>
          </a:ln>
        </p:spPr>
        <p:txBody>
          <a:bodyPr wrap="none" lIns="82124" tIns="41061" rIns="82124" bIns="41061" anchor="b" anchorCtr="0">
            <a:spAutoFit/>
          </a:bodyPr>
          <a:p>
            <a:pPr lvl="0" algn="r" defTabSz="814705"/>
            <a:fld id="{9A0DB2DC-4C9A-4742-B13C-FB6460FD3503}" type="slidenum">
              <a:rPr lang="zh-CN" altLang="en-US" sz="1000" dirty="0">
                <a:solidFill>
                  <a:srgbClr val="D3D3D3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000" dirty="0">
              <a:solidFill>
                <a:srgbClr val="D3D3D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6" name="文本占位符 2055"/>
          <p:cNvSpPr>
            <a:spLocks noGrp="1"/>
          </p:cNvSpPr>
          <p:nvPr>
            <p:ph type="body"/>
          </p:nvPr>
        </p:nvSpPr>
        <p:spPr>
          <a:xfrm>
            <a:off x="655638" y="1781175"/>
            <a:ext cx="7940675" cy="3571875"/>
          </a:xfrm>
          <a:prstGeom prst="rect">
            <a:avLst/>
          </a:prstGeom>
          <a:noFill/>
          <a:ln w="9525">
            <a:noFill/>
          </a:ln>
        </p:spPr>
        <p:txBody>
          <a:bodyPr lIns="82124" tIns="41061" rIns="82124" bIns="41061" anchor="t" anchorCtr="0"/>
          <a:p>
            <a:pPr lvl="0"/>
            <a:r>
              <a:rPr lang="en-US" altLang="zh-CN"/>
              <a:t>Body Text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altLang="zh-CN"/>
          </a:p>
        </p:txBody>
      </p:sp>
      <p:graphicFrame>
        <p:nvGraphicFramePr>
          <p:cNvPr id="2057" name="Base" hidden="1"/>
          <p:cNvGraphicFramePr>
            <a:graphicFrameLocks noChangeAspect="1"/>
          </p:cNvGraphicFramePr>
          <p:nvPr userDrawn="1"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2" imgW="0" imgH="0" progId="PowerPoint.Show.8">
                  <p:embed/>
                </p:oleObj>
              </mc:Choice>
              <mc:Fallback>
                <p:oleObj name="" r:id="rId12" imgW="0" imgH="0" progId="PowerPoint.Show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l" defTabSz="814705" eaLnBrk="1" fontAlgn="base" latinLnBrk="0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200" b="1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6855" lvl="0" indent="-236855" algn="l" defTabSz="814705" eaLnBrk="0" fontAlgn="base" latinLnBrk="0" hangingPunct="0">
        <a:lnSpc>
          <a:spcPct val="95000"/>
        </a:lnSpc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74675" lvl="1" indent="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54125" lvl="3" indent="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605280" lvl="4" indent="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814705" eaLnBrk="0" fontAlgn="base" latinLnBrk="0" hangingPunct="0">
        <a:lnSpc>
          <a:spcPct val="95000"/>
        </a:lnSpc>
        <a:spcBef>
          <a:spcPct val="35000"/>
        </a:spcBef>
        <a:spcAft>
          <a:spcPct val="0"/>
        </a:spcAft>
        <a:buFont typeface="Wingdings" panose="05000000000000000000" pitchFamily="2" charset="2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5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  <p:sp>
        <p:nvSpPr>
          <p:cNvPr id="3079" name="矩形 1030"/>
          <p:cNvSpPr/>
          <p:nvPr userDrawn="1"/>
        </p:nvSpPr>
        <p:spPr>
          <a:xfrm>
            <a:off x="0" y="0"/>
            <a:ext cx="9144000" cy="177800"/>
          </a:xfrm>
          <a:prstGeom prst="rect">
            <a:avLst/>
          </a:prstGeom>
          <a:solidFill>
            <a:srgbClr val="015F85"/>
          </a:soli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099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strike="noStrike" noProof="1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strike="noStrike" noProof="1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  <p:sp>
        <p:nvSpPr>
          <p:cNvPr id="4103" name="矩形 1030"/>
          <p:cNvSpPr/>
          <p:nvPr userDrawn="1"/>
        </p:nvSpPr>
        <p:spPr>
          <a:xfrm>
            <a:off x="0" y="0"/>
            <a:ext cx="9144000" cy="177800"/>
          </a:xfrm>
          <a:prstGeom prst="rect">
            <a:avLst/>
          </a:prstGeom>
          <a:solidFill>
            <a:srgbClr val="015F85"/>
          </a:soli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5121"/>
          <p:cNvSpPr>
            <a:spLocks noGrp="1"/>
          </p:cNvSpPr>
          <p:nvPr>
            <p:ph type="ctrTitle" hasCustomPrompt="1"/>
          </p:nvPr>
        </p:nvSpPr>
        <p:spPr>
          <a:xfrm>
            <a:off x="650875" y="2676525"/>
            <a:ext cx="4930775" cy="830263"/>
          </a:xfrm>
        </p:spPr>
        <p:txBody>
          <a:bodyPr lIns="82124" tIns="41061" rIns="82124" bIns="41061" anchor="ctr" anchorCtr="0"/>
          <a:p>
            <a:pPr defTabSz="814705">
              <a:buClrTx/>
              <a:buSzTx/>
              <a:buFontTx/>
              <a:buNone/>
            </a:pPr>
            <a:r>
              <a:rPr lang="zh-CN" altLang="en-US" sz="3600" kern="1200" baseline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路由协议配置实验</a:t>
            </a:r>
            <a:endParaRPr lang="zh-CN" altLang="en-US" sz="3600" kern="1200" baseline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6145"/>
          <p:cNvSpPr>
            <a:spLocks noGrp="1"/>
          </p:cNvSpPr>
          <p:nvPr>
            <p:ph type="title"/>
          </p:nvPr>
        </p:nvSpPr>
        <p:spPr/>
        <p:txBody>
          <a:bodyPr lIns="82124" tIns="41061" rIns="82124" bIns="41061" anchor="b" anchorCtr="0"/>
          <a:p>
            <a:r>
              <a:rPr lang="zh-CN" altLang="en-US" dirty="0"/>
              <a:t>本章目标</a:t>
            </a:r>
            <a:endParaRPr lang="zh-CN" altLang="en-US" dirty="0"/>
          </a:p>
        </p:txBody>
      </p:sp>
      <p:sp>
        <p:nvSpPr>
          <p:cNvPr id="7170" name="文本占位符 6146"/>
          <p:cNvSpPr>
            <a:spLocks noGrp="1"/>
          </p:cNvSpPr>
          <p:nvPr>
            <p:ph idx="1"/>
          </p:nvPr>
        </p:nvSpPr>
        <p:spPr>
          <a:xfrm>
            <a:off x="1403350" y="1628775"/>
            <a:ext cx="6219825" cy="4095750"/>
          </a:xfrm>
        </p:spPr>
        <p:txBody>
          <a:bodyPr lIns="82124" tIns="41061" rIns="82124" bIns="41061" anchor="t" anchorCtr="0"/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路由器的基本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  <a:endParaRPr lang="zh-CN" altLang="en-US" sz="3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静态路由、缺省路由的配置</a:t>
            </a:r>
            <a:endParaRPr lang="zh-CN" altLang="en-US" sz="36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altLang="zh-CN" sz="3600" dirty="0">
                <a:latin typeface="微软雅黑" panose="020B0503020204020204" charset="-122"/>
                <a:ea typeface="微软雅黑" panose="020B0503020204020204" charset="-122"/>
              </a:rPr>
              <a:t>RIP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配置；</a:t>
            </a:r>
            <a:endParaRPr lang="zh-CN" altLang="en-US" sz="3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altLang="zh-CN" sz="3600" dirty="0">
                <a:latin typeface="微软雅黑" panose="020B0503020204020204" charset="-122"/>
                <a:ea typeface="微软雅黑" panose="020B0503020204020204" charset="-122"/>
              </a:rPr>
              <a:t>EIGRP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配置</a:t>
            </a:r>
            <a:endParaRPr lang="zh-CN" altLang="en-US" sz="3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buFont typeface="Wingdings" panose="05000000000000000000" pitchFamily="2" charset="2"/>
              <a:buAutoNum type="arabicPeriod"/>
            </a:pPr>
            <a:r>
              <a:rPr lang="en-US" altLang="en-US" sz="3600" dirty="0">
                <a:latin typeface="微软雅黑" panose="020B0503020204020204" charset="-122"/>
                <a:ea typeface="微软雅黑" panose="020B0503020204020204" charset="-122"/>
              </a:rPr>
              <a:t>OSPF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配置；</a:t>
            </a:r>
            <a:endParaRPr lang="zh-CN" altLang="en-US" sz="3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标题 71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</a:rPr>
              <a:t>路由器的基本配置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</a:endParaRPr>
          </a:p>
        </p:txBody>
      </p:sp>
      <p:sp>
        <p:nvSpPr>
          <p:cNvPr id="8194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5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19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6025" y="2060575"/>
            <a:ext cx="3922713" cy="2598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7" name="文本框 9"/>
          <p:cNvSpPr txBox="1"/>
          <p:nvPr/>
        </p:nvSpPr>
        <p:spPr>
          <a:xfrm>
            <a:off x="2989263" y="2779713"/>
            <a:ext cx="13716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168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1.1/24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8" name="文本框 9"/>
          <p:cNvSpPr txBox="1"/>
          <p:nvPr/>
        </p:nvSpPr>
        <p:spPr>
          <a:xfrm>
            <a:off x="2844800" y="1916113"/>
            <a:ext cx="13716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168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2.1/24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99" name="文本框 9"/>
          <p:cNvSpPr txBox="1"/>
          <p:nvPr/>
        </p:nvSpPr>
        <p:spPr>
          <a:xfrm>
            <a:off x="4573588" y="2058988"/>
            <a:ext cx="13716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168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2.2/24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0" name="文本框 9"/>
          <p:cNvSpPr txBox="1"/>
          <p:nvPr/>
        </p:nvSpPr>
        <p:spPr>
          <a:xfrm>
            <a:off x="5510213" y="2706688"/>
            <a:ext cx="13716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168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3.1/24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1" name="文本框 9"/>
          <p:cNvSpPr txBox="1"/>
          <p:nvPr/>
        </p:nvSpPr>
        <p:spPr>
          <a:xfrm>
            <a:off x="3133725" y="3932238"/>
            <a:ext cx="1631950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IP: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168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1.2/24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DW: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168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1.1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2" name="文本框 9"/>
          <p:cNvSpPr txBox="1"/>
          <p:nvPr/>
        </p:nvSpPr>
        <p:spPr>
          <a:xfrm>
            <a:off x="6229350" y="3932238"/>
            <a:ext cx="1631950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IP: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168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3.2/24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DW: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168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3.1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配置路由器参数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18" name="文本占位符 8194"/>
          <p:cNvSpPr>
            <a:spLocks noGrp="1"/>
          </p:cNvSpPr>
          <p:nvPr>
            <p:ph idx="1"/>
          </p:nvPr>
        </p:nvSpPr>
        <p:spPr>
          <a:xfrm>
            <a:off x="454025" y="1339850"/>
            <a:ext cx="8429625" cy="4810125"/>
          </a:xfrm>
        </p:spPr>
        <p:txBody>
          <a:bodyPr anchor="t" anchorCtr="0"/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Router0&gt;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en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Router0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conf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igure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t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erminal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int serial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0/0            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//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配置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s0/0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口</a:t>
            </a:r>
            <a:endParaRPr lang="zh-CN" altLang="en-US" sz="2400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192.168.2.1 255.255.255.0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clock rate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56000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endParaRPr lang="en-US" altLang="zh-CN" sz="240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quit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int FastEthernet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0/0	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//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Fa0/0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口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192.168.1.1 255.255.255.0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down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9219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20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配置路由器参数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266" name="文本占位符 8194"/>
          <p:cNvSpPr>
            <a:spLocks noGrp="1"/>
          </p:cNvSpPr>
          <p:nvPr>
            <p:ph idx="1"/>
          </p:nvPr>
        </p:nvSpPr>
        <p:spPr>
          <a:xfrm>
            <a:off x="454025" y="1339850"/>
            <a:ext cx="8429625" cy="4810125"/>
          </a:xfrm>
          <a:ln>
            <a:miter/>
          </a:ln>
        </p:spPr>
        <p:txBody>
          <a:bodyPr anchor="t"/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Router1#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en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Router1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conf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igure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t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erminal 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Router1(config)#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int serial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 0/0            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//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配置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s0/0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口</a:t>
            </a:r>
            <a:endParaRPr lang="zh-CN" altLang="en-US" sz="2400" strike="noStrike" noProof="1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  192.168.2.2 255.255.255.0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dblStrike" noProof="1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 strike="dbl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clock rate</a:t>
            </a:r>
            <a:r>
              <a:rPr lang="en-US" altLang="zh-CN" sz="2400" strike="dblStrike" noProof="1">
                <a:latin typeface="Tahoma" panose="020B0604030504040204" charset="0"/>
                <a:ea typeface="微软雅黑" panose="020B0503020204020204" charset="-122"/>
              </a:rPr>
              <a:t> 56000   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//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不需配置</a:t>
            </a:r>
            <a:r>
              <a:rPr 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clock!</a:t>
            </a:r>
            <a:endParaRPr lang="en-US" sz="2400" strike="dbl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endParaRPr lang="en-US" altLang="zh-CN" sz="2400" strike="noStrike" noProof="1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quit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Router1(config)#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int FastEthernet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 0/0	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//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Fa0/0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口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 192.168.3.1 255.255.255.0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down 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10243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4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文本占位符 6146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576263"/>
          </a:xfrm>
        </p:spPr>
        <p:txBody>
          <a:bodyPr anchor="t" anchorCtr="0"/>
          <a:p>
            <a:pPr>
              <a:lnSpc>
                <a:spcPct val="90000"/>
              </a:lnSpc>
            </a:pPr>
            <a:r>
              <a:rPr lang="zh-CN" altLang="en-US" dirty="0"/>
              <a:t>Router0路由器的配置，其命令为</a:t>
            </a:r>
            <a:endParaRPr lang="zh-CN" altLang="en-US" dirty="0"/>
          </a:p>
        </p:txBody>
      </p:sp>
      <p:pic>
        <p:nvPicPr>
          <p:cNvPr id="11266" name="图片 61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1844675"/>
            <a:ext cx="6229350" cy="4799013"/>
          </a:xfrm>
          <a:prstGeom prst="rect">
            <a:avLst/>
          </a:prstGeom>
          <a:noFill/>
          <a:ln w="254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1267" name="直接连接符 6148"/>
          <p:cNvSpPr/>
          <p:nvPr/>
        </p:nvSpPr>
        <p:spPr>
          <a:xfrm>
            <a:off x="6661150" y="3070225"/>
            <a:ext cx="4318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68" name="直接连接符 6149"/>
          <p:cNvSpPr/>
          <p:nvPr/>
        </p:nvSpPr>
        <p:spPr>
          <a:xfrm>
            <a:off x="5651500" y="4508500"/>
            <a:ext cx="793750" cy="1588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69" name="直接连接符 6150"/>
          <p:cNvSpPr/>
          <p:nvPr/>
        </p:nvSpPr>
        <p:spPr>
          <a:xfrm>
            <a:off x="5653088" y="4797425"/>
            <a:ext cx="8636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70" name="直接连接符 6151"/>
          <p:cNvSpPr/>
          <p:nvPr/>
        </p:nvSpPr>
        <p:spPr>
          <a:xfrm>
            <a:off x="4284663" y="2781300"/>
            <a:ext cx="1368425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71" name="直接连接符 6152"/>
          <p:cNvSpPr/>
          <p:nvPr/>
        </p:nvSpPr>
        <p:spPr>
          <a:xfrm>
            <a:off x="1476375" y="3933825"/>
            <a:ext cx="10795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72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配置路由器参数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图片 71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913" y="1268413"/>
            <a:ext cx="6199187" cy="4924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0" name="直接连接符 7170"/>
          <p:cNvSpPr/>
          <p:nvPr/>
        </p:nvSpPr>
        <p:spPr>
          <a:xfrm>
            <a:off x="6732588" y="2060575"/>
            <a:ext cx="431800" cy="1588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1" name="直接连接符 7171"/>
          <p:cNvSpPr/>
          <p:nvPr/>
        </p:nvSpPr>
        <p:spPr>
          <a:xfrm>
            <a:off x="5003800" y="3213100"/>
            <a:ext cx="865188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2" name="直接连接符 7172"/>
          <p:cNvSpPr/>
          <p:nvPr/>
        </p:nvSpPr>
        <p:spPr>
          <a:xfrm>
            <a:off x="5076825" y="3502025"/>
            <a:ext cx="8636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3" name="直接连接符 7173"/>
          <p:cNvSpPr/>
          <p:nvPr/>
        </p:nvSpPr>
        <p:spPr>
          <a:xfrm>
            <a:off x="1619250" y="2997200"/>
            <a:ext cx="865188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4" name="直接连接符 7174"/>
          <p:cNvSpPr/>
          <p:nvPr/>
        </p:nvSpPr>
        <p:spPr>
          <a:xfrm>
            <a:off x="4716463" y="1701800"/>
            <a:ext cx="8636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5" name="直接连接符 7175"/>
          <p:cNvSpPr/>
          <p:nvPr/>
        </p:nvSpPr>
        <p:spPr>
          <a:xfrm>
            <a:off x="6372225" y="2492375"/>
            <a:ext cx="863600" cy="1588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6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配置路由器参数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文本占位符 10241"/>
          <p:cNvSpPr>
            <a:spLocks noGrp="1"/>
          </p:cNvSpPr>
          <p:nvPr>
            <p:ph idx="1"/>
          </p:nvPr>
        </p:nvSpPr>
        <p:spPr>
          <a:xfrm>
            <a:off x="468313" y="188913"/>
            <a:ext cx="8229600" cy="720725"/>
          </a:xfrm>
        </p:spPr>
        <p:txBody>
          <a:bodyPr wrap="square" anchor="ctr" anchorCtr="0"/>
          <a:p>
            <a:pPr marL="0" algn="ctr">
              <a:buNone/>
            </a:pP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主机PC0的配置，其命令为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3314" name="图片 102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850" y="952500"/>
            <a:ext cx="6807200" cy="5429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" name="直接连接符 10243"/>
          <p:cNvSpPr/>
          <p:nvPr/>
        </p:nvSpPr>
        <p:spPr>
          <a:xfrm>
            <a:off x="3492500" y="3502025"/>
            <a:ext cx="8636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6" name="直接连接符 10244"/>
          <p:cNvSpPr/>
          <p:nvPr/>
        </p:nvSpPr>
        <p:spPr>
          <a:xfrm>
            <a:off x="3492500" y="3789363"/>
            <a:ext cx="863600" cy="1587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7" name="直接连接符 10245"/>
          <p:cNvSpPr/>
          <p:nvPr/>
        </p:nvSpPr>
        <p:spPr>
          <a:xfrm>
            <a:off x="3492500" y="4076700"/>
            <a:ext cx="863600" cy="1588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8" name="直接连接符 10246"/>
          <p:cNvSpPr/>
          <p:nvPr/>
        </p:nvSpPr>
        <p:spPr>
          <a:xfrm>
            <a:off x="1908175" y="2781300"/>
            <a:ext cx="8636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文本占位符 11265"/>
          <p:cNvSpPr>
            <a:spLocks noGrp="1"/>
          </p:cNvSpPr>
          <p:nvPr>
            <p:ph idx="1"/>
          </p:nvPr>
        </p:nvSpPr>
        <p:spPr>
          <a:xfrm>
            <a:off x="468313" y="188913"/>
            <a:ext cx="8229600" cy="720725"/>
          </a:xfrm>
        </p:spPr>
        <p:txBody>
          <a:bodyPr wrap="square" anchor="ctr" anchorCtr="0"/>
          <a:p>
            <a:pPr marL="0" algn="ctr">
              <a:buNone/>
            </a:pP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主机PC1的配置，其命令为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4338" name="图片 112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7325" y="962025"/>
            <a:ext cx="6842125" cy="5419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直接连接符 11267"/>
          <p:cNvSpPr/>
          <p:nvPr/>
        </p:nvSpPr>
        <p:spPr>
          <a:xfrm>
            <a:off x="3492500" y="3789363"/>
            <a:ext cx="863600" cy="1587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直接连接符 11268"/>
          <p:cNvSpPr/>
          <p:nvPr/>
        </p:nvSpPr>
        <p:spPr>
          <a:xfrm>
            <a:off x="3492500" y="4076700"/>
            <a:ext cx="863600" cy="1588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1" name="直接连接符 11269"/>
          <p:cNvSpPr/>
          <p:nvPr/>
        </p:nvSpPr>
        <p:spPr>
          <a:xfrm>
            <a:off x="3492500" y="3502025"/>
            <a:ext cx="8636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2" name="直接连接符 11270"/>
          <p:cNvSpPr/>
          <p:nvPr/>
        </p:nvSpPr>
        <p:spPr>
          <a:xfrm>
            <a:off x="1908175" y="2852738"/>
            <a:ext cx="863600" cy="1587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标题 12289"/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849313"/>
          </a:xfrm>
        </p:spPr>
        <p:txBody>
          <a:bodyPr wrap="square" anchor="ctr" anchorCtr="0"/>
          <a:p>
            <a:pPr indent="-342900">
              <a:spcBef>
                <a:spcPct val="20000"/>
              </a:spcBef>
            </a:pP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静态路由配置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362" name="文本占位符 12290"/>
          <p:cNvSpPr>
            <a:spLocks noGrp="1"/>
          </p:cNvSpPr>
          <p:nvPr>
            <p:ph idx="1"/>
          </p:nvPr>
        </p:nvSpPr>
        <p:spPr>
          <a:xfrm>
            <a:off x="395288" y="1773238"/>
            <a:ext cx="8507412" cy="3702050"/>
          </a:xfrm>
        </p:spPr>
        <p:txBody>
          <a:bodyPr anchor="t" anchorCtr="0"/>
          <a:p>
            <a:pPr marL="0" indent="0">
              <a:lnSpc>
                <a:spcPct val="150000"/>
              </a:lnSpc>
              <a:buNone/>
            </a:pP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目标网络号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2400" b="1">
                <a:solidFill>
                  <a:srgbClr val="00B05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子网掩码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下一跳地址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（或接口）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Router0(config)#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192.168.3.0  255.255.255.0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                       </a:t>
            </a:r>
            <a:r>
              <a:rPr lang="en-US" altLang="zh-CN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192.168.2.2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       </a:t>
            </a:r>
            <a:r>
              <a:rPr lang="zh-CN" altLang="en-US" sz="20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//用ip地址</a:t>
            </a:r>
            <a:endParaRPr lang="zh-CN" altLang="en-US" sz="2000" dirty="0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Router0(config)#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192.168.3.0 255.255.255.0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                        </a:t>
            </a:r>
            <a:r>
              <a:rPr lang="en-US" altLang="zh-CN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seriel 0/0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            </a:t>
            </a:r>
            <a:r>
              <a:rPr lang="zh-CN" altLang="en-US" sz="20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//用接口名</a:t>
            </a:r>
            <a:endParaRPr lang="zh-CN" altLang="en-US" sz="2400" dirty="0"/>
          </a:p>
        </p:txBody>
      </p:sp>
      <p:sp>
        <p:nvSpPr>
          <p:cNvPr id="15363" name="文本框 1"/>
          <p:cNvSpPr txBox="1"/>
          <p:nvPr/>
        </p:nvSpPr>
        <p:spPr>
          <a:xfrm>
            <a:off x="395288" y="1196975"/>
            <a:ext cx="2686050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静态路由格式：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标题 12289"/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849313"/>
          </a:xfrm>
        </p:spPr>
        <p:txBody>
          <a:bodyPr wrap="square" anchor="ctr" anchorCtr="0"/>
          <a:p>
            <a:pPr indent="-342900">
              <a:spcBef>
                <a:spcPct val="20000"/>
              </a:spcBef>
            </a:pP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宋体" panose="02010600030101010101" pitchFamily="2" charset="-122"/>
              </a:rPr>
              <a:t>静态路由配置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386" name="文本占位符 12290"/>
          <p:cNvSpPr>
            <a:spLocks noGrp="1"/>
          </p:cNvSpPr>
          <p:nvPr>
            <p:ph idx="1"/>
          </p:nvPr>
        </p:nvSpPr>
        <p:spPr>
          <a:xfrm>
            <a:off x="395288" y="1773238"/>
            <a:ext cx="8507412" cy="3702050"/>
          </a:xfrm>
        </p:spPr>
        <p:txBody>
          <a:bodyPr anchor="t" anchorCtr="0"/>
          <a:p>
            <a:pPr marL="0" indent="0"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Router1(config)#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192.168.1.0  255.255.255.0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                       </a:t>
            </a:r>
            <a:r>
              <a:rPr lang="en-US" altLang="zh-CN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192.168.2.1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       </a:t>
            </a:r>
            <a:r>
              <a:rPr lang="zh-CN" altLang="en-US" sz="20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//用ip地址</a:t>
            </a:r>
            <a:endParaRPr lang="zh-CN" altLang="en-US" sz="2000" dirty="0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Router1(config)#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192.168.1.0 255.255.255.0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                       </a:t>
            </a:r>
            <a:r>
              <a:rPr lang="en-US" altLang="zh-CN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seriel 0/0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           </a:t>
            </a:r>
            <a:r>
              <a:rPr lang="zh-CN" altLang="en-US" sz="20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//用接口名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标题 12289"/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849313"/>
          </a:xfrm>
        </p:spPr>
        <p:txBody>
          <a:bodyPr wrap="square" anchor="ctr" anchorCtr="0"/>
          <a:p>
            <a:pPr indent="-342900">
              <a:spcBef>
                <a:spcPct val="20000"/>
              </a:spcBef>
            </a:pP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宋体" panose="02010600030101010101" pitchFamily="2" charset="-122"/>
              </a:rPr>
              <a:t>缺省（默认）路由配置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410" name="文本占位符 12290"/>
          <p:cNvSpPr>
            <a:spLocks noGrp="1"/>
          </p:cNvSpPr>
          <p:nvPr/>
        </p:nvSpPr>
        <p:spPr>
          <a:xfrm>
            <a:off x="395288" y="1773238"/>
            <a:ext cx="8507412" cy="2011362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0.0.0.0  0.0.0.0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zh-CN" altLang="en-US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下一跳地址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（或接口）</a:t>
            </a:r>
            <a:endParaRPr lang="zh-CN" altLang="en-US" sz="2400" dirty="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Router0(config)#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</a:t>
            </a:r>
            <a:r>
              <a:rPr lang="en-US" altLang="zh-CN" sz="2400" b="1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0.0.0.0  0.0.0.0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</a:t>
            </a:r>
            <a:r>
              <a:rPr lang="en-US" altLang="zh-CN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192.168.2.2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       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Router0(config)#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 sz="2400" b="1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0.0.0.0  0.0.0.0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 </a:t>
            </a:r>
            <a:r>
              <a:rPr lang="en-US" altLang="zh-CN" sz="2400" b="1">
                <a:solidFill>
                  <a:srgbClr val="00B05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seriel 0/0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1" name="文本框 2"/>
          <p:cNvSpPr txBox="1"/>
          <p:nvPr/>
        </p:nvSpPr>
        <p:spPr>
          <a:xfrm>
            <a:off x="395288" y="1196975"/>
            <a:ext cx="2671762" cy="5476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charset="-122"/>
                <a:sym typeface="宋体" panose="02010600030101010101" pitchFamily="2" charset="-122"/>
              </a:rPr>
              <a:t>缺省路由格式：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2" name="文本占位符 4"/>
          <p:cNvSpPr/>
          <p:nvPr/>
        </p:nvSpPr>
        <p:spPr>
          <a:xfrm>
            <a:off x="466725" y="3860800"/>
            <a:ext cx="8229600" cy="20748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marL="342900" indent="-342900">
              <a:spcBef>
                <a:spcPct val="20000"/>
              </a:spcBef>
              <a:buChar char="•"/>
            </a:pP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3" name="文本占位符 12290"/>
          <p:cNvSpPr>
            <a:spLocks noGrp="1"/>
          </p:cNvSpPr>
          <p:nvPr/>
        </p:nvSpPr>
        <p:spPr>
          <a:xfrm>
            <a:off x="395288" y="4365625"/>
            <a:ext cx="8507412" cy="1604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Router1(config)#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</a:t>
            </a:r>
            <a:r>
              <a:rPr lang="en-US" altLang="zh-CN" sz="2400" b="1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0.0.0.0  0.0.0.0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</a:t>
            </a:r>
            <a:r>
              <a:rPr lang="en-US" altLang="zh-CN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192.168.2.1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       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Router1(config)#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ip route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 sz="2400" b="1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0.0.0.0  0.0.0.0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 </a:t>
            </a:r>
            <a:r>
              <a:rPr lang="en-US" altLang="zh-CN" sz="2400" b="1">
                <a:solidFill>
                  <a:srgbClr val="00B05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seriel 0/0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4700"/>
          </a:xfrm>
        </p:spPr>
        <p:txBody>
          <a:bodyPr wrap="square" anchor="ctr" anchorCtr="0"/>
          <a:p>
            <a:pPr indent="-342900">
              <a:spcBef>
                <a:spcPct val="20000"/>
              </a:spcBef>
            </a:pP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宋体" panose="02010600030101010101" pitchFamily="2" charset="-122"/>
              </a:rPr>
              <a:t>静态路由配置检查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pic>
        <p:nvPicPr>
          <p:cNvPr id="1843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188" y="4076700"/>
            <a:ext cx="7732712" cy="2447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1052513"/>
            <a:ext cx="7877175" cy="2638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线形标注 1 6"/>
          <p:cNvSpPr/>
          <p:nvPr/>
        </p:nvSpPr>
        <p:spPr>
          <a:xfrm>
            <a:off x="6661150" y="2492375"/>
            <a:ext cx="1263650" cy="288925"/>
          </a:xfrm>
          <a:prstGeom prst="borderCallout1">
            <a:avLst>
              <a:gd name="adj1" fmla="val 18750"/>
              <a:gd name="adj2" fmla="val -8333"/>
              <a:gd name="adj3" fmla="val 172246"/>
              <a:gd name="adj4" fmla="val -6173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strike="noStrike" noProof="1">
                <a:solidFill>
                  <a:srgbClr val="0000FF"/>
                </a:solidFill>
                <a:sym typeface="+mn-ea"/>
              </a:rPr>
              <a:t>直接网络</a:t>
            </a:r>
            <a:endParaRPr lang="zh-CN" altLang="en-US" strike="noStrike" noProof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8" name="线形标注 1 7"/>
          <p:cNvSpPr/>
          <p:nvPr/>
        </p:nvSpPr>
        <p:spPr>
          <a:xfrm>
            <a:off x="6732588" y="3284538"/>
            <a:ext cx="1263650" cy="288925"/>
          </a:xfrm>
          <a:prstGeom prst="borderCallout1">
            <a:avLst>
              <a:gd name="adj1" fmla="val 18750"/>
              <a:gd name="adj2" fmla="val -8333"/>
              <a:gd name="adj3" fmla="val 40748"/>
              <a:gd name="adj4" fmla="val -17276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b="1" strike="noStrike" noProof="1">
                <a:solidFill>
                  <a:srgbClr val="FF0000"/>
                </a:solidFill>
                <a:sym typeface="+mn-ea"/>
              </a:rPr>
              <a:t>静态路由</a:t>
            </a:r>
            <a:endParaRPr lang="zh-CN" altLang="en-US" b="1" strike="noStrike" noProof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线形标注 1 8"/>
          <p:cNvSpPr/>
          <p:nvPr/>
        </p:nvSpPr>
        <p:spPr>
          <a:xfrm>
            <a:off x="6588125" y="3716338"/>
            <a:ext cx="1263650" cy="288925"/>
          </a:xfrm>
          <a:prstGeom prst="borderCallout1">
            <a:avLst>
              <a:gd name="adj1" fmla="val 18750"/>
              <a:gd name="adj2" fmla="val -8333"/>
              <a:gd name="adj3" fmla="val -39867"/>
              <a:gd name="adj4" fmla="val -12713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zh-CN" altLang="en-US" b="1" strike="noStrike" noProof="1">
                <a:solidFill>
                  <a:srgbClr val="00B0F0"/>
                </a:solidFill>
                <a:sym typeface="+mn-ea"/>
              </a:rPr>
              <a:t>默认路由</a:t>
            </a:r>
            <a:endParaRPr lang="zh-CN" altLang="en-US" b="1" strike="noStrike" noProof="1">
              <a:solidFill>
                <a:srgbClr val="00B0F0"/>
              </a:solidFill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58800" y="3140075"/>
            <a:ext cx="55975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39750" y="3500438"/>
            <a:ext cx="395922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9750" y="3716338"/>
            <a:ext cx="4392613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7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1125538"/>
            <a:ext cx="8313737" cy="534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8" name="标题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4700"/>
          </a:xfrm>
        </p:spPr>
        <p:txBody>
          <a:bodyPr wrap="square" anchor="ctr" anchorCtr="0"/>
          <a:p>
            <a:pPr indent="-342900">
              <a:spcBef>
                <a:spcPct val="20000"/>
              </a:spcBef>
            </a:pP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宋体" panose="02010600030101010101" pitchFamily="2" charset="-122"/>
              </a:rPr>
              <a:t>静态路由配置检查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  <a:r>
              <a:rPr lang="en-US" altLang="zh-CN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RIP</a:t>
            </a:r>
            <a:endParaRPr lang="en-US" altLang="zh-CN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82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3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4" name="文本框 4"/>
          <p:cNvSpPr txBox="1"/>
          <p:nvPr/>
        </p:nvSpPr>
        <p:spPr>
          <a:xfrm>
            <a:off x="611188" y="1123950"/>
            <a:ext cx="8032750" cy="50774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常用指令格式：</a:t>
            </a:r>
            <a:endParaRPr lang="zh-CN" altLang="en-US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en-US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en-US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1</a:t>
            </a:r>
            <a:r>
              <a:rPr lang="zh-CN" altLang="en-US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、</a:t>
            </a:r>
            <a:r>
              <a:rPr lang="en-US" altLang="zh-CN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router rip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 		   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开启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RIP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协议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en-US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2、version {1|2}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	  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指定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RIP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的版本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en-US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3、network  address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	   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指定与该路由器相连的网络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en-US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4、show ip route              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显示路由表信息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en-US" sz="2400" b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5、show ip rip 	              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//显示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RIP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路由信息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en-US" sz="2400" b="1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标题 13313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p>
            <a:pPr indent="-342900">
              <a:spcBef>
                <a:spcPct val="20000"/>
              </a:spcBef>
            </a:pP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配置RIP协议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506" name="文本占位符 13314"/>
          <p:cNvSpPr>
            <a:spLocks noGrp="1"/>
          </p:cNvSpPr>
          <p:nvPr>
            <p:ph idx="1"/>
          </p:nvPr>
        </p:nvSpPr>
        <p:spPr/>
        <p:txBody>
          <a:bodyPr anchor="t" anchorCtr="0"/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charset="0"/>
              </a:rPr>
              <a:t>Router</a:t>
            </a:r>
            <a:r>
              <a:rPr lang="en-US" altLang="zh-CN" sz="2400" dirty="0">
                <a:latin typeface="Times New Roman" panose="02020603050405020304" charset="0"/>
              </a:rPr>
              <a:t>0</a:t>
            </a:r>
            <a:r>
              <a:rPr lang="zh-CN" altLang="en-US" sz="2400" dirty="0">
                <a:latin typeface="Times New Roman" panose="02020603050405020304" charset="0"/>
              </a:rPr>
              <a:t>(config)#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</a:rPr>
              <a:t>router rip</a:t>
            </a:r>
            <a:r>
              <a:rPr lang="zh-CN" altLang="en-US" sz="2400" dirty="0">
                <a:latin typeface="Times New Roman" panose="02020603050405020304" charset="0"/>
              </a:rPr>
              <a:t>                   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charset="0"/>
              </a:rPr>
              <a:t>//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启动RIP)</a:t>
            </a:r>
            <a:endParaRPr lang="zh-CN" altLang="en-US" sz="2400" dirty="0">
              <a:solidFill>
                <a:srgbClr val="00B0F0"/>
              </a:solidFill>
              <a:latin typeface="Times New Roman" panose="020206030504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charset="0"/>
              </a:rPr>
              <a:t>Router</a:t>
            </a:r>
            <a:r>
              <a:rPr lang="en-US" altLang="zh-CN" sz="2400" dirty="0">
                <a:latin typeface="Times New Roman" panose="02020603050405020304" charset="0"/>
              </a:rPr>
              <a:t>0</a:t>
            </a:r>
            <a:r>
              <a:rPr lang="zh-CN" altLang="en-US" sz="2400" dirty="0">
                <a:latin typeface="Times New Roman" panose="02020603050405020304" charset="0"/>
              </a:rPr>
              <a:t>(config-router)#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</a:rPr>
              <a:t>version</a:t>
            </a:r>
            <a:r>
              <a:rPr lang="zh-CN" altLang="en-US" sz="2400" dirty="0">
                <a:latin typeface="Times New Roman" panose="02020603050405020304" charset="0"/>
              </a:rPr>
              <a:t> 2          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charset="0"/>
              </a:rPr>
              <a:t>//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设置RIP的版本为2</a:t>
            </a:r>
            <a:endParaRPr lang="zh-CN" altLang="en-US" sz="2400" dirty="0">
              <a:latin typeface="Times New Roman" panose="020206030504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charset="0"/>
              </a:rPr>
              <a:t>Router</a:t>
            </a:r>
            <a:r>
              <a:rPr lang="en-US" altLang="zh-CN" sz="2400" dirty="0">
                <a:latin typeface="Times New Roman" panose="02020603050405020304" charset="0"/>
              </a:rPr>
              <a:t>0</a:t>
            </a:r>
            <a:r>
              <a:rPr lang="zh-CN" altLang="en-US" sz="2400" dirty="0">
                <a:latin typeface="Times New Roman" panose="02020603050405020304" charset="0"/>
              </a:rPr>
              <a:t>(config-router)#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</a:rPr>
              <a:t>network</a:t>
            </a:r>
            <a:r>
              <a:rPr lang="zh-CN" altLang="en-US" sz="2400" dirty="0">
                <a:latin typeface="Times New Roman" panose="02020603050405020304" charset="0"/>
              </a:rPr>
              <a:t> 192.168.1.0 </a:t>
            </a:r>
            <a:endParaRPr lang="zh-CN" altLang="en-US" sz="2400" dirty="0">
              <a:latin typeface="Times New Roman" panose="020206030504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charset="0"/>
                <a:sym typeface="Arial" panose="020B0604020202020204" pitchFamily="34" charset="0"/>
              </a:rPr>
              <a:t>Router</a:t>
            </a:r>
            <a:r>
              <a:rPr lang="en-US" altLang="zh-CN" sz="2400" dirty="0">
                <a:latin typeface="Times New Roman" panose="02020603050405020304" charset="0"/>
                <a:sym typeface="Arial" panose="020B0604020202020204" pitchFamily="34" charset="0"/>
              </a:rPr>
              <a:t>0</a:t>
            </a:r>
            <a:r>
              <a:rPr lang="zh-CN" altLang="en-US" sz="2400" dirty="0">
                <a:latin typeface="Times New Roman" panose="02020603050405020304" charset="0"/>
                <a:sym typeface="Arial" panose="020B0604020202020204" pitchFamily="34" charset="0"/>
              </a:rPr>
              <a:t>(config-router)#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sym typeface="Arial" panose="020B0604020202020204" pitchFamily="34" charset="0"/>
              </a:rPr>
              <a:t>network</a:t>
            </a:r>
            <a:r>
              <a:rPr lang="zh-CN" altLang="en-US" sz="2400" dirty="0">
                <a:latin typeface="Times New Roman" panose="02020603050405020304" charset="0"/>
                <a:sym typeface="Arial" panose="020B0604020202020204" pitchFamily="34" charset="0"/>
              </a:rPr>
              <a:t> 192.168.2.0          </a:t>
            </a:r>
            <a:endParaRPr lang="zh-CN" altLang="en-US" sz="2400" dirty="0">
              <a:latin typeface="Times New Roman" panose="020206030504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00B0F0"/>
                </a:solidFill>
                <a:latin typeface="Times New Roman" panose="02020603050405020304" charset="0"/>
              </a:rPr>
              <a:t>  //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说明Router0与网络192.168.1.0及192.168.2.0相连</a:t>
            </a:r>
            <a:endParaRPr lang="zh-CN" altLang="en-US" sz="2400" dirty="0">
              <a:latin typeface="Times New Roman" panose="02020603050405020304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标题 13313"/>
          <p:cNvSpPr>
            <a:spLocks noGrp="1"/>
          </p:cNvSpPr>
          <p:nvPr>
            <p:ph type="title"/>
          </p:nvPr>
        </p:nvSpPr>
        <p:spPr/>
        <p:txBody>
          <a:bodyPr wrap="square" anchor="ctr" anchorCtr="0"/>
          <a:p>
            <a:pPr indent="-342900">
              <a:spcBef>
                <a:spcPct val="20000"/>
              </a:spcBef>
            </a:pP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宋体" panose="02010600030101010101" pitchFamily="2" charset="-122"/>
              </a:rPr>
              <a:t>配置RIP协议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2530" name="文本占位符 13314"/>
          <p:cNvSpPr>
            <a:spLocks noGrp="1"/>
          </p:cNvSpPr>
          <p:nvPr>
            <p:ph idx="1"/>
          </p:nvPr>
        </p:nvSpPr>
        <p:spPr/>
        <p:txBody>
          <a:bodyPr anchor="t" anchorCtr="0"/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charset="0"/>
              </a:rPr>
              <a:t>Router</a:t>
            </a:r>
            <a:r>
              <a:rPr lang="en-US" altLang="zh-CN" sz="2400" dirty="0">
                <a:latin typeface="Times New Roman" panose="02020603050405020304" charset="0"/>
              </a:rPr>
              <a:t>1</a:t>
            </a:r>
            <a:r>
              <a:rPr lang="zh-CN" altLang="en-US" sz="2400" dirty="0">
                <a:latin typeface="Times New Roman" panose="02020603050405020304" charset="0"/>
              </a:rPr>
              <a:t>(config)#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</a:rPr>
              <a:t>router rip</a:t>
            </a:r>
            <a:r>
              <a:rPr lang="zh-CN" altLang="en-US" sz="2400" dirty="0">
                <a:latin typeface="Times New Roman" panose="02020603050405020304" charset="0"/>
              </a:rPr>
              <a:t>                   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 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charset="0"/>
              </a:rPr>
              <a:t>//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启动RIP)</a:t>
            </a:r>
            <a:endParaRPr lang="zh-CN" altLang="en-US" sz="2400" dirty="0">
              <a:solidFill>
                <a:srgbClr val="00B0F0"/>
              </a:solidFill>
              <a:latin typeface="Times New Roman" panose="020206030504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charset="0"/>
              </a:rPr>
              <a:t>Router</a:t>
            </a:r>
            <a:r>
              <a:rPr lang="en-US" altLang="zh-CN" sz="2400" dirty="0">
                <a:latin typeface="Times New Roman" panose="02020603050405020304" charset="0"/>
              </a:rPr>
              <a:t>1</a:t>
            </a:r>
            <a:r>
              <a:rPr lang="zh-CN" altLang="en-US" sz="2400" dirty="0">
                <a:latin typeface="Times New Roman" panose="02020603050405020304" charset="0"/>
              </a:rPr>
              <a:t>(config-router)#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</a:rPr>
              <a:t>version</a:t>
            </a:r>
            <a:r>
              <a:rPr lang="zh-CN" altLang="en-US" sz="2400" dirty="0">
                <a:latin typeface="Times New Roman" panose="02020603050405020304" charset="0"/>
              </a:rPr>
              <a:t> 2          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charset="0"/>
              </a:rPr>
              <a:t>//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设置RIP的版本为2</a:t>
            </a:r>
            <a:endParaRPr lang="zh-CN" altLang="en-US" sz="2400" dirty="0">
              <a:latin typeface="Times New Roman" panose="020206030504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charset="0"/>
              </a:rPr>
              <a:t>Router</a:t>
            </a:r>
            <a:r>
              <a:rPr lang="en-US" altLang="zh-CN" sz="2400" dirty="0">
                <a:latin typeface="Times New Roman" panose="02020603050405020304" charset="0"/>
              </a:rPr>
              <a:t>1</a:t>
            </a:r>
            <a:r>
              <a:rPr lang="zh-CN" altLang="en-US" sz="2400" dirty="0">
                <a:latin typeface="Times New Roman" panose="02020603050405020304" charset="0"/>
              </a:rPr>
              <a:t>(config-router)#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</a:rPr>
              <a:t>network</a:t>
            </a:r>
            <a:r>
              <a:rPr lang="zh-CN" altLang="en-US" sz="2400" dirty="0">
                <a:latin typeface="Times New Roman" panose="02020603050405020304" charset="0"/>
              </a:rPr>
              <a:t> 192.168.</a:t>
            </a:r>
            <a:r>
              <a:rPr lang="en-US" altLang="zh-CN" sz="2400" dirty="0">
                <a:latin typeface="Times New Roman" panose="02020603050405020304" charset="0"/>
              </a:rPr>
              <a:t>2</a:t>
            </a:r>
            <a:r>
              <a:rPr lang="zh-CN" altLang="en-US" sz="2400" dirty="0">
                <a:latin typeface="Times New Roman" panose="02020603050405020304" charset="0"/>
              </a:rPr>
              <a:t>.0 </a:t>
            </a:r>
            <a:endParaRPr lang="zh-CN" altLang="en-US" sz="2400" dirty="0">
              <a:latin typeface="Times New Roman" panose="020206030504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Times New Roman" panose="02020603050405020304" charset="0"/>
                <a:sym typeface="宋体" panose="02010600030101010101" pitchFamily="2" charset="-122"/>
              </a:rPr>
              <a:t>Router</a:t>
            </a:r>
            <a:r>
              <a:rPr lang="en-US" altLang="zh-CN" sz="2400" dirty="0">
                <a:latin typeface="Times New Roman" panose="02020603050405020304" charset="0"/>
                <a:sym typeface="宋体" panose="02010600030101010101" pitchFamily="2" charset="-122"/>
              </a:rPr>
              <a:t>1</a:t>
            </a:r>
            <a:r>
              <a:rPr lang="zh-CN" altLang="en-US" sz="2400" dirty="0">
                <a:latin typeface="Times New Roman" panose="02020603050405020304" charset="0"/>
                <a:sym typeface="宋体" panose="02010600030101010101" pitchFamily="2" charset="-122"/>
              </a:rPr>
              <a:t>(config-router)#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sym typeface="宋体" panose="02010600030101010101" pitchFamily="2" charset="-122"/>
              </a:rPr>
              <a:t>network</a:t>
            </a:r>
            <a:r>
              <a:rPr lang="zh-CN" altLang="en-US" sz="2400" dirty="0">
                <a:latin typeface="Times New Roman" panose="02020603050405020304" charset="0"/>
                <a:sym typeface="宋体" panose="02010600030101010101" pitchFamily="2" charset="-122"/>
              </a:rPr>
              <a:t> 192.168.</a:t>
            </a:r>
            <a:r>
              <a:rPr lang="en-US" altLang="zh-CN" sz="2400" dirty="0">
                <a:latin typeface="Times New Roman" panose="02020603050405020304" charset="0"/>
                <a:sym typeface="宋体" panose="02010600030101010101" pitchFamily="2" charset="-122"/>
              </a:rPr>
              <a:t>3</a:t>
            </a:r>
            <a:r>
              <a:rPr lang="zh-CN" altLang="en-US" sz="2400" dirty="0">
                <a:latin typeface="Times New Roman" panose="02020603050405020304" charset="0"/>
                <a:sym typeface="宋体" panose="02010600030101010101" pitchFamily="2" charset="-122"/>
              </a:rPr>
              <a:t>.0          </a:t>
            </a:r>
            <a:endParaRPr lang="zh-CN" altLang="en-US" sz="2400" dirty="0">
              <a:latin typeface="Times New Roman" panose="020206030504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00B0F0"/>
                </a:solidFill>
                <a:latin typeface="Times New Roman" panose="02020603050405020304" charset="0"/>
              </a:rPr>
              <a:t>  //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说明Router0与网络192.168.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charset="0"/>
              </a:rPr>
              <a:t>2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.0及192.168.</a:t>
            </a:r>
            <a:r>
              <a:rPr lang="en-US" altLang="zh-CN" sz="2400" dirty="0">
                <a:solidFill>
                  <a:srgbClr val="00B0F0"/>
                </a:solidFill>
                <a:latin typeface="Times New Roman" panose="02020603050405020304" charset="0"/>
              </a:rPr>
              <a:t>3</a:t>
            </a:r>
            <a:r>
              <a:rPr lang="zh-CN" altLang="en-US" sz="2400" dirty="0">
                <a:solidFill>
                  <a:srgbClr val="00B0F0"/>
                </a:solidFill>
                <a:latin typeface="Times New Roman" panose="02020603050405020304" charset="0"/>
              </a:rPr>
              <a:t>.0相连</a:t>
            </a:r>
            <a:endParaRPr lang="zh-CN" altLang="en-US" sz="2400" dirty="0">
              <a:latin typeface="Times New Roman" panose="02020603050405020304" charset="0"/>
            </a:endParaRPr>
          </a:p>
          <a:p>
            <a:pPr marL="0" indent="0">
              <a:buNone/>
            </a:pPr>
            <a:endParaRPr lang="zh-CN" altLang="en-US" dirty="0"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p>
            <a:r>
              <a:rPr lang="en-US" altLang="zh-CN" dirty="0">
                <a:solidFill>
                  <a:srgbClr val="0000FF"/>
                </a:solidFill>
                <a:ea typeface="微软雅黑" panose="020B0503020204020204" charset="-122"/>
                <a:sym typeface="宋体" panose="02010600030101010101" pitchFamily="2" charset="-122"/>
              </a:rPr>
              <a:t>RIP</a:t>
            </a:r>
            <a:r>
              <a:rPr lang="zh-CN" altLang="en-US" dirty="0">
                <a:solidFill>
                  <a:srgbClr val="0000FF"/>
                </a:solidFill>
                <a:ea typeface="微软雅黑" panose="020B0503020204020204" charset="-122"/>
                <a:sym typeface="宋体" panose="02010600030101010101" pitchFamily="2" charset="-122"/>
              </a:rPr>
              <a:t>路由配置检查</a:t>
            </a:r>
            <a:endParaRPr lang="zh-CN" altLang="en-US"/>
          </a:p>
        </p:txBody>
      </p:sp>
      <p:pic>
        <p:nvPicPr>
          <p:cNvPr id="2355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1100" y="1635125"/>
            <a:ext cx="7207250" cy="3363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线形标注 1 8"/>
          <p:cNvSpPr/>
          <p:nvPr/>
        </p:nvSpPr>
        <p:spPr>
          <a:xfrm>
            <a:off x="7164388" y="5229225"/>
            <a:ext cx="1263650" cy="288925"/>
          </a:xfrm>
          <a:prstGeom prst="borderCallout1">
            <a:avLst>
              <a:gd name="adj1" fmla="val 18750"/>
              <a:gd name="adj2" fmla="val -8333"/>
              <a:gd name="adj3" fmla="val -39867"/>
              <a:gd name="adj4" fmla="val -12713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r>
              <a:rPr lang="en-US" altLang="zh-CN" b="1" strike="noStrike" noProof="1">
                <a:solidFill>
                  <a:srgbClr val="00B0F0"/>
                </a:solidFill>
                <a:sym typeface="+mn-ea"/>
              </a:rPr>
              <a:t>RIP</a:t>
            </a:r>
            <a:r>
              <a:rPr lang="zh-CN" altLang="en-US" b="1" strike="noStrike" noProof="1">
                <a:solidFill>
                  <a:srgbClr val="00B0F0"/>
                </a:solidFill>
                <a:sym typeface="+mn-ea"/>
              </a:rPr>
              <a:t>路由</a:t>
            </a:r>
            <a:endParaRPr lang="zh-CN" altLang="en-US" b="1" strike="noStrike" noProof="1">
              <a:solidFill>
                <a:srgbClr val="00B0F0"/>
              </a:solidFill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187450" y="5013325"/>
            <a:ext cx="4392613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标题 16385"/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633413"/>
          </a:xfrm>
        </p:spPr>
        <p:txBody>
          <a:bodyPr anchor="ctr" anchorCtr="0"/>
          <a:p>
            <a:r>
              <a:rPr lang="zh-CN" altLang="en-US" sz="4000" dirty="0"/>
              <a:t>pc1 ping pc0结果截图</a:t>
            </a:r>
            <a:endParaRPr lang="zh-CN" altLang="en-US" sz="4000" dirty="0"/>
          </a:p>
        </p:txBody>
      </p:sp>
      <p:pic>
        <p:nvPicPr>
          <p:cNvPr id="24578" name="图片 163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6375" y="1143000"/>
            <a:ext cx="6985000" cy="5551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直接连接符 16387"/>
          <p:cNvSpPr/>
          <p:nvPr/>
        </p:nvSpPr>
        <p:spPr>
          <a:xfrm>
            <a:off x="2051050" y="2852738"/>
            <a:ext cx="1225550" cy="1587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  <a:r>
              <a:rPr lang="en-US" altLang="zh-CN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OSPF</a:t>
            </a:r>
            <a:endParaRPr lang="en-US" altLang="zh-CN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602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3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4" name="文本框 4"/>
          <p:cNvSpPr txBox="1"/>
          <p:nvPr/>
        </p:nvSpPr>
        <p:spPr>
          <a:xfrm>
            <a:off x="611188" y="1123950"/>
            <a:ext cx="8032750" cy="47688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200000"/>
              </a:lnSpc>
            </a:pP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指令格式：</a:t>
            </a:r>
            <a:endParaRPr lang="zh-CN" altLang="en-US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en-US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1</a:t>
            </a:r>
            <a:r>
              <a:rPr lang="zh-CN" altLang="en-US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router ospf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N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开启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OSPF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协议，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N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为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OSPF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进程号，只在本路由器上有意义；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en-US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2、network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网络号 通配符掩码 区域号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</a:t>
            </a:r>
            <a:endParaRPr lang="zh-CN" altLang="en-US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划线部分依次为直连网络号、反向子网掩码、区域号；</a:t>
            </a:r>
            <a:endParaRPr lang="zh-CN" altLang="en-US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区域号大多数配置使用十进制值，如果定义的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OSPF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有一个单一区域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，则区域号必须为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。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7" name="标题 71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p>
            <a:r>
              <a:rPr lang="en-US" altLang="zh-CN" sz="3600" dirty="0">
                <a:solidFill>
                  <a:srgbClr val="0000FF"/>
                </a:solidFill>
                <a:ea typeface="微软雅黑" panose="020B0503020204020204" charset="-122"/>
              </a:rPr>
              <a:t>OSPF</a:t>
            </a: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</a:rPr>
              <a:t>协议配置（只划</a:t>
            </a:r>
            <a:r>
              <a:rPr lang="en-US" altLang="zh-CN" sz="3600" dirty="0">
                <a:solidFill>
                  <a:srgbClr val="0000FF"/>
                </a:solidFill>
                <a:ea typeface="微软雅黑" panose="020B0503020204020204" charset="-122"/>
              </a:rPr>
              <a:t> Area 0</a:t>
            </a: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</a:rPr>
              <a:t>）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</a:endParaRPr>
          </a:p>
        </p:txBody>
      </p:sp>
      <p:sp>
        <p:nvSpPr>
          <p:cNvPr id="26631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2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557020"/>
            <a:ext cx="8681720" cy="48406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605" y="318135"/>
            <a:ext cx="7333615" cy="61753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5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2275" y="1914525"/>
            <a:ext cx="5668963" cy="3341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6" name="文本框 7170"/>
          <p:cNvSpPr txBox="1"/>
          <p:nvPr/>
        </p:nvSpPr>
        <p:spPr>
          <a:xfrm>
            <a:off x="2051050" y="1770063"/>
            <a:ext cx="1471613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200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.10.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5/30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27" name="标题 71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p>
            <a:r>
              <a:rPr lang="en-US" altLang="zh-CN" sz="3600" dirty="0">
                <a:solidFill>
                  <a:srgbClr val="0000FF"/>
                </a:solidFill>
                <a:ea typeface="微软雅黑" panose="020B0503020204020204" charset="-122"/>
              </a:rPr>
              <a:t>OSPF</a:t>
            </a:r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</a:rPr>
              <a:t>协议配置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</a:endParaRPr>
          </a:p>
        </p:txBody>
      </p:sp>
      <p:sp>
        <p:nvSpPr>
          <p:cNvPr id="26628" name="椭圆 7182"/>
          <p:cNvSpPr/>
          <p:nvPr/>
        </p:nvSpPr>
        <p:spPr>
          <a:xfrm>
            <a:off x="3924300" y="1482725"/>
            <a:ext cx="1296988" cy="1223963"/>
          </a:xfrm>
          <a:prstGeom prst="ellipse">
            <a:avLst/>
          </a:prstGeom>
          <a:noFill/>
          <a:ln w="127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29" name="文本框 7183"/>
          <p:cNvSpPr txBox="1"/>
          <p:nvPr/>
        </p:nvSpPr>
        <p:spPr>
          <a:xfrm>
            <a:off x="4211638" y="1698625"/>
            <a:ext cx="6985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area 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</a:t>
            </a:r>
            <a:endParaRPr lang="zh-CN" altLang="en-US" sz="14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0" name="椭圆 7184"/>
          <p:cNvSpPr/>
          <p:nvPr/>
        </p:nvSpPr>
        <p:spPr>
          <a:xfrm>
            <a:off x="1763713" y="2851150"/>
            <a:ext cx="1296987" cy="1223963"/>
          </a:xfrm>
          <a:prstGeom prst="ellipse">
            <a:avLst/>
          </a:prstGeom>
          <a:noFill/>
          <a:ln w="127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1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2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3" name="文本框 4"/>
          <p:cNvSpPr txBox="1"/>
          <p:nvPr/>
        </p:nvSpPr>
        <p:spPr>
          <a:xfrm>
            <a:off x="1835150" y="3282950"/>
            <a:ext cx="6985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area 1</a:t>
            </a:r>
            <a:endParaRPr lang="en-US" altLang="zh-CN" sz="14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4" name="文本框 5"/>
          <p:cNvSpPr txBox="1"/>
          <p:nvPr/>
        </p:nvSpPr>
        <p:spPr>
          <a:xfrm>
            <a:off x="6588125" y="3209925"/>
            <a:ext cx="6985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area 2</a:t>
            </a:r>
            <a:endParaRPr lang="en-US" altLang="zh-CN" sz="14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5" name="椭圆 6"/>
          <p:cNvSpPr/>
          <p:nvPr/>
        </p:nvSpPr>
        <p:spPr>
          <a:xfrm>
            <a:off x="6156325" y="2851150"/>
            <a:ext cx="1296988" cy="1223963"/>
          </a:xfrm>
          <a:prstGeom prst="ellipse">
            <a:avLst/>
          </a:prstGeom>
          <a:noFill/>
          <a:ln w="12700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6" name="文本框 7"/>
          <p:cNvSpPr txBox="1"/>
          <p:nvPr/>
        </p:nvSpPr>
        <p:spPr>
          <a:xfrm>
            <a:off x="5292725" y="1841500"/>
            <a:ext cx="1470025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200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.10.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6/30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7" name="文本框 8"/>
          <p:cNvSpPr txBox="1"/>
          <p:nvPr/>
        </p:nvSpPr>
        <p:spPr>
          <a:xfrm>
            <a:off x="2844800" y="4146550"/>
            <a:ext cx="13716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.0.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130/25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8" name="文本框 9"/>
          <p:cNvSpPr txBox="1"/>
          <p:nvPr/>
        </p:nvSpPr>
        <p:spPr>
          <a:xfrm>
            <a:off x="828675" y="2417763"/>
            <a:ext cx="1371600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.0.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129/25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39" name="文本框 10"/>
          <p:cNvSpPr txBox="1"/>
          <p:nvPr/>
        </p:nvSpPr>
        <p:spPr>
          <a:xfrm>
            <a:off x="6877050" y="4217988"/>
            <a:ext cx="1271588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0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66/25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40" name="文本框 11"/>
          <p:cNvSpPr txBox="1"/>
          <p:nvPr/>
        </p:nvSpPr>
        <p:spPr>
          <a:xfrm>
            <a:off x="6877050" y="2492375"/>
            <a:ext cx="1271588" cy="3048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192.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0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</a:rPr>
              <a:t>65/25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矩形 21"/>
          <p:cNvSpPr/>
          <p:nvPr/>
        </p:nvSpPr>
        <p:spPr>
          <a:xfrm>
            <a:off x="1692275" y="6021388"/>
            <a:ext cx="3387725" cy="431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0" name="矩形 19"/>
          <p:cNvSpPr/>
          <p:nvPr/>
        </p:nvSpPr>
        <p:spPr>
          <a:xfrm>
            <a:off x="900113" y="4005263"/>
            <a:ext cx="2376488" cy="431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7651" name="标题 71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</a:rPr>
              <a:t>网络号掩码的计算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</a:endParaRPr>
          </a:p>
        </p:txBody>
      </p:sp>
      <p:sp>
        <p:nvSpPr>
          <p:cNvPr id="27652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/>
          </a:p>
        </p:txBody>
      </p:sp>
      <p:sp>
        <p:nvSpPr>
          <p:cNvPr id="27653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  <p:pic>
        <p:nvPicPr>
          <p:cNvPr id="27654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350" y="981075"/>
            <a:ext cx="5562600" cy="1695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5" name="文本框 13"/>
          <p:cNvSpPr txBox="1"/>
          <p:nvPr/>
        </p:nvSpPr>
        <p:spPr>
          <a:xfrm>
            <a:off x="830263" y="3284538"/>
            <a:ext cx="3643312" cy="366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 192.  200.   10.  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0000 0101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656" name="文本框 14"/>
          <p:cNvSpPr txBox="1"/>
          <p:nvPr/>
        </p:nvSpPr>
        <p:spPr>
          <a:xfrm>
            <a:off x="758825" y="3644900"/>
            <a:ext cx="3643313" cy="3667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*255.  255.  255.  1111 1100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7657" name="文本框 15"/>
          <p:cNvSpPr txBox="1"/>
          <p:nvPr/>
        </p:nvSpPr>
        <p:spPr>
          <a:xfrm>
            <a:off x="4932363" y="3500438"/>
            <a:ext cx="4000500" cy="519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←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255.  255.  255.  252  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子网掩码</a:t>
            </a:r>
            <a:endParaRPr lang="zh-CN" altLang="en-US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7658" name="文本框 16"/>
          <p:cNvSpPr txBox="1"/>
          <p:nvPr/>
        </p:nvSpPr>
        <p:spPr>
          <a:xfrm>
            <a:off x="827088" y="4005263"/>
            <a:ext cx="3643312" cy="366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192.  200.   10.  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4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7659" name="文本框 17"/>
          <p:cNvSpPr txBox="1"/>
          <p:nvPr/>
        </p:nvSpPr>
        <p:spPr>
          <a:xfrm>
            <a:off x="1042988" y="4652963"/>
            <a:ext cx="6553200" cy="1325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反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掩码的计算：</a:t>
            </a:r>
            <a:endParaRPr lang="zh-CN" altLang="en-US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由于有子网掩码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30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位，那反掩码就是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32-30=2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位，即</a:t>
            </a:r>
            <a:endParaRPr lang="zh-CN" altLang="en-US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00000000  00000000 00000000 00000011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7660" name="文本框 18"/>
          <p:cNvSpPr txBox="1"/>
          <p:nvPr/>
        </p:nvSpPr>
        <p:spPr>
          <a:xfrm>
            <a:off x="1116013" y="6021388"/>
            <a:ext cx="4530725" cy="3841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即：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0.            0.          0.            3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矩形 21"/>
          <p:cNvSpPr/>
          <p:nvPr/>
        </p:nvSpPr>
        <p:spPr>
          <a:xfrm>
            <a:off x="1692275" y="6021388"/>
            <a:ext cx="3590925" cy="431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0" name="矩形 19"/>
          <p:cNvSpPr/>
          <p:nvPr/>
        </p:nvSpPr>
        <p:spPr>
          <a:xfrm>
            <a:off x="900113" y="4005263"/>
            <a:ext cx="2376488" cy="431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8675" name="标题 71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</a:rPr>
              <a:t>网络号掩码的计算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</a:endParaRPr>
          </a:p>
        </p:txBody>
      </p:sp>
      <p:sp>
        <p:nvSpPr>
          <p:cNvPr id="28676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7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8" name="文本框 13"/>
          <p:cNvSpPr txBox="1"/>
          <p:nvPr/>
        </p:nvSpPr>
        <p:spPr>
          <a:xfrm>
            <a:off x="830263" y="3284538"/>
            <a:ext cx="3643312" cy="366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192.   1.    0.     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0100 0010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8679" name="文本框 14"/>
          <p:cNvSpPr txBox="1"/>
          <p:nvPr/>
        </p:nvSpPr>
        <p:spPr>
          <a:xfrm>
            <a:off x="758825" y="3644900"/>
            <a:ext cx="3643313" cy="3667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*255.  255.  255.  1000 0000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8680" name="文本框 15"/>
          <p:cNvSpPr txBox="1"/>
          <p:nvPr/>
        </p:nvSpPr>
        <p:spPr>
          <a:xfrm>
            <a:off x="4932363" y="3500438"/>
            <a:ext cx="4000500" cy="519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←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255.  255.  255.  128  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子网掩码</a:t>
            </a:r>
            <a:endParaRPr lang="zh-CN" altLang="en-US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8681" name="文本框 16"/>
          <p:cNvSpPr txBox="1"/>
          <p:nvPr/>
        </p:nvSpPr>
        <p:spPr>
          <a:xfrm>
            <a:off x="827088" y="4005263"/>
            <a:ext cx="3643312" cy="366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 192.  1.    0.     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8682" name="文本框 17"/>
          <p:cNvSpPr txBox="1"/>
          <p:nvPr/>
        </p:nvSpPr>
        <p:spPr>
          <a:xfrm>
            <a:off x="1042988" y="4652963"/>
            <a:ext cx="6553200" cy="1325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反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掩码的计算：</a:t>
            </a:r>
            <a:endParaRPr lang="zh-CN" altLang="en-US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由于有子网掩码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25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位，那反掩码就是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32-25=7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位，即</a:t>
            </a:r>
            <a:endParaRPr lang="zh-CN" altLang="en-US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00000000  00000000 00000000 0111 1111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8683" name="文本框 18"/>
          <p:cNvSpPr txBox="1"/>
          <p:nvPr/>
        </p:nvSpPr>
        <p:spPr>
          <a:xfrm>
            <a:off x="1116013" y="6021388"/>
            <a:ext cx="4530725" cy="3841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即：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0.            0.          0.            127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pic>
        <p:nvPicPr>
          <p:cNvPr id="28684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925" y="981075"/>
            <a:ext cx="2414588" cy="2414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矩形 21"/>
          <p:cNvSpPr/>
          <p:nvPr/>
        </p:nvSpPr>
        <p:spPr>
          <a:xfrm>
            <a:off x="1692275" y="6021388"/>
            <a:ext cx="3590925" cy="431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0" name="矩形 19"/>
          <p:cNvSpPr/>
          <p:nvPr/>
        </p:nvSpPr>
        <p:spPr>
          <a:xfrm>
            <a:off x="900113" y="4005263"/>
            <a:ext cx="2376488" cy="431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9699" name="标题 71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</a:rPr>
              <a:t>网络号掩码的计算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</a:endParaRPr>
          </a:p>
        </p:txBody>
      </p:sp>
      <p:sp>
        <p:nvSpPr>
          <p:cNvPr id="29700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2" name="文本框 13"/>
          <p:cNvSpPr txBox="1"/>
          <p:nvPr/>
        </p:nvSpPr>
        <p:spPr>
          <a:xfrm>
            <a:off x="830263" y="3284538"/>
            <a:ext cx="3643312" cy="366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192.   1.    0.     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1000 0001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9703" name="文本框 14"/>
          <p:cNvSpPr txBox="1"/>
          <p:nvPr/>
        </p:nvSpPr>
        <p:spPr>
          <a:xfrm>
            <a:off x="758825" y="3644900"/>
            <a:ext cx="3643313" cy="3667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*255.  255.  255.  1000 0000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9704" name="文本框 15"/>
          <p:cNvSpPr txBox="1"/>
          <p:nvPr/>
        </p:nvSpPr>
        <p:spPr>
          <a:xfrm>
            <a:off x="4932363" y="3500438"/>
            <a:ext cx="4000500" cy="5191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en-US" altLang="zh-CN" sz="28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←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255.  255.  255.  128  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子网掩码</a:t>
            </a:r>
            <a:endParaRPr lang="zh-CN" altLang="en-US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9705" name="文本框 16"/>
          <p:cNvSpPr txBox="1"/>
          <p:nvPr/>
        </p:nvSpPr>
        <p:spPr>
          <a:xfrm>
            <a:off x="827088" y="4005263"/>
            <a:ext cx="3643312" cy="366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 192.  1.    0.     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128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9706" name="文本框 17"/>
          <p:cNvSpPr txBox="1"/>
          <p:nvPr/>
        </p:nvSpPr>
        <p:spPr>
          <a:xfrm>
            <a:off x="1042988" y="4652963"/>
            <a:ext cx="6553200" cy="1325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反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掩码的计算：</a:t>
            </a:r>
            <a:endParaRPr lang="zh-CN" altLang="en-US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由于有子网掩码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25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位，那反掩码就是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32-25=7</a:t>
            </a:r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位，即</a:t>
            </a:r>
            <a:endParaRPr lang="zh-CN" altLang="en-US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00000000  00000000 00000000 0111 1111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9707" name="文本框 18"/>
          <p:cNvSpPr txBox="1"/>
          <p:nvPr/>
        </p:nvSpPr>
        <p:spPr>
          <a:xfrm>
            <a:off x="1116013" y="6021388"/>
            <a:ext cx="4530725" cy="3841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即： </a:t>
            </a:r>
            <a:r>
              <a:rPr lang="en-US" altLang="zh-CN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0.            0.          0.            127</a:t>
            </a:r>
            <a:endParaRPr lang="en-US" altLang="zh-CN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pic>
        <p:nvPicPr>
          <p:cNvPr id="29708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088" y="1052513"/>
            <a:ext cx="3405187" cy="22240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配置路由器参数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722" name="文本占位符 8194"/>
          <p:cNvSpPr>
            <a:spLocks noGrp="1"/>
          </p:cNvSpPr>
          <p:nvPr>
            <p:ph idx="1"/>
          </p:nvPr>
        </p:nvSpPr>
        <p:spPr>
          <a:xfrm>
            <a:off x="454025" y="1339850"/>
            <a:ext cx="8429625" cy="4810125"/>
          </a:xfrm>
        </p:spPr>
        <p:txBody>
          <a:bodyPr anchor="t" anchorCtr="0"/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en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Router1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conf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igure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t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erminal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int serial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0/0            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//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</a:rPr>
              <a:t>配置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s0/0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口</a:t>
            </a:r>
            <a:endParaRPr lang="zh-CN" altLang="en-US" sz="2400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192.200.10.5 255.255.255.252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clock rate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56000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endParaRPr lang="en-US" altLang="zh-CN" sz="240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quit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Router1(config)#i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nt serial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0/1		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//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s0/1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口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192.1.0.129 255.255.255.128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Router1(config-if)#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clock rate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56000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down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30723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/>
          </a:p>
        </p:txBody>
      </p:sp>
      <p:sp>
        <p:nvSpPr>
          <p:cNvPr id="30724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/>
            </a:fld>
            <a:endParaRPr lang="zh-CN" altLang="en-US" sz="1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配置路由器参数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195" name="文本占位符 8194"/>
          <p:cNvSpPr>
            <a:spLocks noGrp="1"/>
          </p:cNvSpPr>
          <p:nvPr>
            <p:ph idx="1"/>
          </p:nvPr>
        </p:nvSpPr>
        <p:spPr>
          <a:xfrm>
            <a:off x="454025" y="1340485"/>
            <a:ext cx="8430260" cy="4810125"/>
          </a:xfrm>
          <a:ln>
            <a:miter/>
          </a:ln>
        </p:spPr>
        <p:txBody>
          <a:bodyPr anchor="t"/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  <a:sym typeface="+mn-ea"/>
              </a:rPr>
              <a:t>Router2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conf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igure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t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erminal 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Router2(config)#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int serial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 0/0		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//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配置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s0/0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口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Router2(config-if)#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  192.200.10.6 255.255.255.252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dblStrike" noProof="1">
                <a:latin typeface="Tahoma" panose="020B0604030504040204" charset="0"/>
                <a:ea typeface="微软雅黑" panose="020B0503020204020204" charset="-122"/>
              </a:rPr>
              <a:t>Router2(config-if)#</a:t>
            </a:r>
            <a:r>
              <a:rPr lang="en-US" altLang="zh-CN" sz="2400" strike="dbl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clock rate</a:t>
            </a:r>
            <a:r>
              <a:rPr lang="en-US" altLang="zh-CN" sz="2400" strike="dblStrike" noProof="1">
                <a:latin typeface="Tahoma" panose="020B0604030504040204" charset="0"/>
                <a:ea typeface="微软雅黑" panose="020B0503020204020204" charset="-122"/>
              </a:rPr>
              <a:t> 56000     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//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不必再设置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clock</a:t>
            </a:r>
            <a:endParaRPr lang="en-US" altLang="zh-CN" sz="2400" strike="dblStrike" noProof="1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+mn-ea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Router2(config-if)#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endParaRPr lang="en-US" altLang="zh-CN" sz="2400" strike="noStrike" noProof="1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Router2(config-if)#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quit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Router2(config)#i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nt serial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 0/1		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//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配置</a:t>
            </a:r>
            <a:r>
              <a:rPr lang="en-US" altLang="zh-CN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s0/0</a:t>
            </a:r>
            <a:r>
              <a:rPr lang="zh-CN" altLang="en-US" sz="2400" strike="noStrike" noProof="1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口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Router2(config-if)#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 192.1.0.129 255.255.255.128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  <a:sym typeface="+mn-ea"/>
              </a:rPr>
              <a:t>Router2(config-if)#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clock rate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  <a:sym typeface="+mn-ea"/>
              </a:rPr>
              <a:t> 56000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Router2(config-if)#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</a:rPr>
              <a:t>down 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  <a:p>
            <a:pPr fontAlgn="base">
              <a:buNone/>
            </a:pPr>
            <a:r>
              <a:rPr lang="en-US" altLang="zh-CN" sz="2400" strike="noStrike" noProof="1">
                <a:latin typeface="Tahoma" panose="020B0604030504040204" charset="0"/>
                <a:ea typeface="微软雅黑" panose="020B0503020204020204" charset="-122"/>
                <a:sym typeface="+mn-ea"/>
              </a:rPr>
              <a:t>Router2(config-if)#</a:t>
            </a:r>
            <a:r>
              <a:rPr lang="en-US" altLang="zh-CN" sz="2400" strike="noStrike" noProof="1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+mn-ea"/>
              </a:rPr>
              <a:t>end</a:t>
            </a:r>
            <a:endParaRPr lang="en-US" altLang="zh-CN" sz="2400" strike="noStrike" noProof="1"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31747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48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配置路由器参数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770" name="文本占位符 8194"/>
          <p:cNvSpPr>
            <a:spLocks noGrp="1"/>
          </p:cNvSpPr>
          <p:nvPr>
            <p:ph idx="1"/>
          </p:nvPr>
        </p:nvSpPr>
        <p:spPr>
          <a:xfrm>
            <a:off x="454025" y="1339850"/>
            <a:ext cx="8429625" cy="1803400"/>
          </a:xfrm>
        </p:spPr>
        <p:txBody>
          <a:bodyPr anchor="t" anchorCtr="0"/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Router3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conf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igure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t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erminal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Router3(config)#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int serial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0/0      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Router3(config-if)#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192.1.0.129 255.255.255.128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Router3(config-if)#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endParaRPr lang="en-US" altLang="zh-CN" sz="240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>
              <a:buNone/>
            </a:pP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32771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2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3" name="文本占位符 8194"/>
          <p:cNvSpPr>
            <a:spLocks noGrp="1"/>
          </p:cNvSpPr>
          <p:nvPr/>
        </p:nvSpPr>
        <p:spPr>
          <a:xfrm>
            <a:off x="468313" y="3355975"/>
            <a:ext cx="8429625" cy="1803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marL="342900" indent="-342900"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Router4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conf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igure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  <a:sym typeface="Arial" panose="020B0604020202020204" pitchFamily="34" charset="0"/>
              </a:rPr>
              <a:t> t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erminal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Router4(config)#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int serial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0/0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Router4(config-if)#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ip add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192.1.0.66 255.255.255.128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Router4(config-if)#</a:t>
            </a:r>
            <a:r>
              <a:rPr lang="en-US" altLang="zh-CN" sz="2400">
                <a:solidFill>
                  <a:srgbClr val="FF3399"/>
                </a:solidFill>
                <a:latin typeface="Tahoma" panose="020B0604030504040204" charset="0"/>
                <a:ea typeface="微软雅黑" panose="020B0503020204020204" charset="-122"/>
              </a:rPr>
              <a:t>no shut</a:t>
            </a:r>
            <a:endParaRPr lang="en-US" altLang="zh-CN" sz="2400">
              <a:solidFill>
                <a:srgbClr val="FF3399"/>
              </a:solidFill>
              <a:latin typeface="Tahoma" panose="020B0604030504040204" charset="0"/>
              <a:ea typeface="微软雅黑" panose="020B0503020204020204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32774" name="文本框 4"/>
          <p:cNvSpPr txBox="1"/>
          <p:nvPr/>
        </p:nvSpPr>
        <p:spPr>
          <a:xfrm>
            <a:off x="468313" y="5516563"/>
            <a:ext cx="8159750" cy="8493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由于与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R3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、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R4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相连的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DCE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线另外一端已经配置了时钟频率，</a:t>
            </a:r>
            <a:endParaRPr lang="zh-CN" altLang="en-US" sz="2400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不必再配置！包括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R1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、</a:t>
            </a:r>
            <a:r>
              <a:rPr lang="en-US" altLang="zh-CN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R2</a:t>
            </a:r>
            <a:r>
              <a:rPr lang="zh-CN" altLang="en-US" sz="2400">
                <a:solidFill>
                  <a:srgbClr val="00B0F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之间也是如此</a:t>
            </a:r>
            <a:endParaRPr lang="zh-CN" altLang="en-US" sz="2400">
              <a:solidFill>
                <a:srgbClr val="00B0F0"/>
              </a:solidFill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  <a:r>
              <a:rPr lang="en-US" altLang="zh-CN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OSPF</a:t>
            </a:r>
            <a:endParaRPr lang="en-US" altLang="zh-CN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794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5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6" name="文本框 4"/>
          <p:cNvSpPr txBox="1"/>
          <p:nvPr/>
        </p:nvSpPr>
        <p:spPr>
          <a:xfrm>
            <a:off x="611188" y="1123950"/>
            <a:ext cx="8032750" cy="35671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指令格式：</a:t>
            </a:r>
            <a:endParaRPr lang="zh-CN" altLang="en-US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en-US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1</a:t>
            </a:r>
            <a:r>
              <a:rPr lang="zh-CN" altLang="en-US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router ospf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N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开启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OSPF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协议，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N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为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OSPF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进程号，只在本路由器上有意义；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en-US" sz="2400" b="1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2、network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网络号 通配符掩码 区域区</a:t>
            </a:r>
            <a:r>
              <a:rPr lang="zh-CN" altLang="en-US" sz="24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  </a:t>
            </a:r>
            <a:endParaRPr lang="zh-CN" altLang="en-US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//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划线部分依次为直连网络号、反向子网掩码、区域号；</a:t>
            </a:r>
            <a:endParaRPr lang="zh-CN" altLang="en-US" sz="24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区域号大多数配置使用十进制值，如果定义的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OSPF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有一个单一区域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，则区域号必须为</a:t>
            </a:r>
            <a:r>
              <a:rPr lang="en-US" altLang="zh-CN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0</a:t>
            </a:r>
            <a:r>
              <a:rPr lang="zh-CN" altLang="en-US" sz="2000">
                <a:latin typeface="Tahoma" panose="020B0604030504040204" charset="0"/>
                <a:ea typeface="微软雅黑" panose="020B0503020204020204" charset="-122"/>
                <a:sym typeface="宋体" panose="02010600030101010101" pitchFamily="2" charset="-122"/>
              </a:rPr>
              <a:t>。</a:t>
            </a:r>
            <a:endParaRPr lang="zh-CN" altLang="en-US" sz="2000">
              <a:latin typeface="Tahoma" panose="020B060403050404020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  <a:r>
              <a:rPr lang="en-US" altLang="zh-CN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OSPF</a:t>
            </a:r>
            <a:endParaRPr lang="en-US" altLang="zh-CN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818" name="文本占位符 8194"/>
          <p:cNvSpPr>
            <a:spLocks noGrp="1"/>
          </p:cNvSpPr>
          <p:nvPr>
            <p:ph idx="1"/>
          </p:nvPr>
        </p:nvSpPr>
        <p:spPr>
          <a:xfrm>
            <a:off x="395288" y="1123950"/>
            <a:ext cx="8412162" cy="3230563"/>
          </a:xfrm>
          <a:ln>
            <a:solidFill>
              <a:srgbClr val="00B0F0"/>
            </a:solidFill>
            <a:miter/>
          </a:ln>
        </p:spPr>
        <p:txBody>
          <a:bodyPr anchor="t" anchorCtr="0"/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router ospf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100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Router1(config-router)#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network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192.200.10.4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					        0.0.0.3  area 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Router1(config-router)#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network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192.1.0.128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                                             0.0.0.127 area 1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34819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0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1" name="文本占位符 8194"/>
          <p:cNvSpPr>
            <a:spLocks noGrp="1"/>
          </p:cNvSpPr>
          <p:nvPr/>
        </p:nvSpPr>
        <p:spPr>
          <a:xfrm>
            <a:off x="468313" y="4508500"/>
            <a:ext cx="8412162" cy="1866900"/>
          </a:xfrm>
          <a:prstGeom prst="rect">
            <a:avLst/>
          </a:prstGeom>
          <a:noFill/>
          <a:ln w="9525" cap="flat" cmpd="sng">
            <a:solidFill>
              <a:srgbClr val="00B0F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Router3(config)#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router ospf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300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Router3(config-router)#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network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192.1.0.128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					        0.0.0.127  area 1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配置</a:t>
            </a:r>
            <a:r>
              <a:rPr lang="en-US" altLang="zh-CN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OSPF</a:t>
            </a:r>
            <a:endParaRPr lang="en-US" altLang="zh-CN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842" name="文本占位符 8194"/>
          <p:cNvSpPr>
            <a:spLocks noGrp="1"/>
          </p:cNvSpPr>
          <p:nvPr>
            <p:ph idx="1"/>
          </p:nvPr>
        </p:nvSpPr>
        <p:spPr>
          <a:xfrm>
            <a:off x="395288" y="1123950"/>
            <a:ext cx="8412162" cy="3230563"/>
          </a:xfrm>
          <a:ln>
            <a:solidFill>
              <a:srgbClr val="00B0F0"/>
            </a:solidFill>
            <a:miter/>
          </a:ln>
        </p:spPr>
        <p:txBody>
          <a:bodyPr anchor="t" anchorCtr="0"/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Router2(config)#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router ospf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200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Router2(config-router)#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network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192.200.10.4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					        0.0.0.3  area 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Router2(config-router)#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network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192.1.0.0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                                              0.0.0.127 area 2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</p:txBody>
      </p:sp>
      <p:sp>
        <p:nvSpPr>
          <p:cNvPr id="35843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4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5" name="文本占位符 8194"/>
          <p:cNvSpPr>
            <a:spLocks noGrp="1"/>
          </p:cNvSpPr>
          <p:nvPr/>
        </p:nvSpPr>
        <p:spPr>
          <a:xfrm>
            <a:off x="468313" y="4508500"/>
            <a:ext cx="8412162" cy="1866900"/>
          </a:xfrm>
          <a:prstGeom prst="rect">
            <a:avLst/>
          </a:prstGeom>
          <a:noFill/>
          <a:ln w="9525" cap="flat" cmpd="sng">
            <a:solidFill>
              <a:srgbClr val="00B0F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Router4(config)#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router ospf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400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Router4(config-router)#</a:t>
            </a:r>
            <a:r>
              <a:rPr lang="en-US" altLang="zh-CN" sz="2400">
                <a:solidFill>
                  <a:srgbClr val="FF0000"/>
                </a:solidFill>
                <a:latin typeface="Tahoma" panose="020B0604030504040204" charset="0"/>
                <a:ea typeface="微软雅黑" panose="020B0503020204020204" charset="-122"/>
              </a:rPr>
              <a:t>network</a:t>
            </a: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 192.1.0.0  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>
                <a:latin typeface="Tahoma" panose="020B0604030504040204" charset="0"/>
                <a:ea typeface="微软雅黑" panose="020B0503020204020204" charset="-122"/>
              </a:rPr>
              <a:t>					        0.0.0.127  area 2</a:t>
            </a:r>
            <a:endParaRPr lang="en-US" altLang="zh-CN" sz="2400">
              <a:latin typeface="Tahoma" panose="020B060403050404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检测配置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866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7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6868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638" y="1176338"/>
            <a:ext cx="7324725" cy="4505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标题 81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 wrap="square" anchor="ctr" anchorCtr="0"/>
          <a:p>
            <a:r>
              <a:rPr lang="zh-CN" altLang="en-US" sz="3600" dirty="0">
                <a:solidFill>
                  <a:srgbClr val="0000FF"/>
                </a:solidFill>
                <a:ea typeface="微软雅黑" panose="020B0503020204020204" charset="-122"/>
                <a:sym typeface="Arial" panose="020B0604020202020204" pitchFamily="34" charset="0"/>
              </a:rPr>
              <a:t>检测配置</a:t>
            </a:r>
            <a:endParaRPr lang="zh-CN" altLang="en-US" sz="3600" dirty="0">
              <a:solidFill>
                <a:srgbClr val="0000FF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890" name="日期占位符 1"/>
          <p:cNvSpPr/>
          <p:nvPr>
            <p:ph type="dt" sz="half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>
              <a:buSzTx/>
            </a:pP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891" name="灯片编号占位符 2"/>
          <p:cNvSpPr/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zh-CN" altLang="en-US" sz="14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7892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713" y="2420938"/>
            <a:ext cx="4441825" cy="3333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3" name="文本框 6"/>
          <p:cNvSpPr txBox="1"/>
          <p:nvPr/>
        </p:nvSpPr>
        <p:spPr>
          <a:xfrm>
            <a:off x="395288" y="1339850"/>
            <a:ext cx="8564562" cy="8239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rgbClr val="0000FF"/>
                </a:solidFill>
                <a:latin typeface="Tahoma" panose="020B0604030504040204" charset="0"/>
                <a:ea typeface="宋体" panose="02010600030101010101" pitchFamily="2" charset="-122"/>
                <a:sym typeface="Arial" panose="020B0604020202020204" pitchFamily="34" charset="0"/>
              </a:rPr>
              <a:t>在</a:t>
            </a:r>
            <a:r>
              <a:rPr lang="en-US" altLang="zh-CN" sz="2000">
                <a:solidFill>
                  <a:srgbClr val="0000FF"/>
                </a:solidFill>
                <a:latin typeface="Tahoma" panose="020B0604030504040204" charset="0"/>
                <a:ea typeface="宋体" panose="02010600030101010101" pitchFamily="2" charset="-122"/>
                <a:sym typeface="Arial" panose="020B0604020202020204" pitchFamily="34" charset="0"/>
              </a:rPr>
              <a:t>Router3</a:t>
            </a:r>
            <a:r>
              <a:rPr lang="zh-CN" altLang="en-US" sz="2000">
                <a:solidFill>
                  <a:srgbClr val="0000FF"/>
                </a:solidFill>
                <a:latin typeface="Tahoma" panose="020B0604030504040204" charset="0"/>
                <a:ea typeface="宋体" panose="02010600030101010101" pitchFamily="2" charset="-122"/>
                <a:sym typeface="Arial" panose="020B0604020202020204" pitchFamily="34" charset="0"/>
              </a:rPr>
              <a:t>上，依次</a:t>
            </a:r>
            <a:r>
              <a:rPr lang="en-US" altLang="zh-CN" sz="2000">
                <a:solidFill>
                  <a:srgbClr val="0000FF"/>
                </a:solidFill>
                <a:latin typeface="Tahoma" panose="020B0604030504040204" charset="0"/>
                <a:ea typeface="宋体" panose="02010600030101010101" pitchFamily="2" charset="-122"/>
                <a:sym typeface="Arial" panose="020B0604020202020204" pitchFamily="34" charset="0"/>
              </a:rPr>
              <a:t>ping</a:t>
            </a:r>
            <a:r>
              <a:rPr lang="zh-CN" altLang="en-US" sz="2000">
                <a:solidFill>
                  <a:srgbClr val="0000FF"/>
                </a:solidFill>
                <a:latin typeface="Tahoma" panose="020B0604030504040204" charset="0"/>
                <a:ea typeface="宋体" panose="02010600030101010101" pitchFamily="2" charset="-122"/>
                <a:sym typeface="Arial" panose="020B0604020202020204" pitchFamily="34" charset="0"/>
              </a:rPr>
              <a:t>其余各路由器的接口地址，检查其连通情况，</a:t>
            </a:r>
            <a:endParaRPr lang="zh-CN" altLang="en-US" sz="2000">
              <a:solidFill>
                <a:srgbClr val="0000FF"/>
              </a:solidFill>
              <a:latin typeface="Tahoma" panose="020B060403050404020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rgbClr val="0000FF"/>
                </a:solidFill>
                <a:latin typeface="Tahoma" panose="020B0604030504040204" charset="0"/>
                <a:ea typeface="宋体" panose="02010600030101010101" pitchFamily="2" charset="-122"/>
                <a:sym typeface="Arial" panose="020B0604020202020204" pitchFamily="34" charset="0"/>
              </a:rPr>
              <a:t>如果返回成功，说明路由协议设置正确！也可以打开仿真看包的运行情况。</a:t>
            </a:r>
            <a:endParaRPr lang="zh-CN" altLang="en-US" sz="2000">
              <a:solidFill>
                <a:srgbClr val="0000FF"/>
              </a:solidFill>
              <a:latin typeface="Tahoma" panose="020B060403050404020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jQxNDRmNTM5NjRkYzllOGUyYjA1NzAwNzljMzk4N2M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006_Title/Bullet_Cisco White Temp">
  <a:themeElements>
    <a:clrScheme name="">
      <a:dk1>
        <a:srgbClr val="000000"/>
      </a:dk1>
      <a:lt1>
        <a:srgbClr val="FFFFFF"/>
      </a:lt1>
      <a:dk2>
        <a:srgbClr val="0183B7"/>
      </a:dk2>
      <a:lt2>
        <a:srgbClr val="8E8E95"/>
      </a:lt2>
      <a:accent1>
        <a:srgbClr val="0183B7"/>
      </a:accent1>
      <a:accent2>
        <a:srgbClr val="B21A1A"/>
      </a:accent2>
      <a:accent3>
        <a:srgbClr val="FFFFFF"/>
      </a:accent3>
      <a:accent4>
        <a:srgbClr val="000000"/>
      </a:accent4>
      <a:accent5>
        <a:srgbClr val="AAC2D7"/>
      </a:accent5>
      <a:accent6>
        <a:srgbClr val="9F1616"/>
      </a:accent6>
      <a:hlink>
        <a:srgbClr val="83A2CF"/>
      </a:hlink>
      <a:folHlink>
        <a:srgbClr val="EFB525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183B7"/>
        </a:dk2>
        <a:lt2>
          <a:srgbClr val="8E8E95"/>
        </a:lt2>
        <a:accent1>
          <a:srgbClr val="0183B7"/>
        </a:accent1>
        <a:accent2>
          <a:srgbClr val="B21A1A"/>
        </a:accent2>
        <a:accent3>
          <a:srgbClr val="FFFFFF"/>
        </a:accent3>
        <a:accent4>
          <a:srgbClr val="000000"/>
        </a:accent4>
        <a:accent5>
          <a:srgbClr val="AAC2D7"/>
        </a:accent5>
        <a:accent6>
          <a:srgbClr val="9F1616"/>
        </a:accent6>
        <a:hlink>
          <a:srgbClr val="83A2CF"/>
        </a:hlink>
        <a:folHlink>
          <a:srgbClr val="EFB52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5506</Words>
  <Application>WPS 演示</Application>
  <PresentationFormat/>
  <Paragraphs>334</Paragraphs>
  <Slides>34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4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Tahoma</vt:lpstr>
      <vt:lpstr>Arial Unicode MS</vt:lpstr>
      <vt:lpstr>Calibri</vt:lpstr>
      <vt:lpstr>Times New Roman</vt:lpstr>
      <vt:lpstr>默认设计模板</vt:lpstr>
      <vt:lpstr>2006_Title/Bullet_Cisco White Temp</vt:lpstr>
      <vt:lpstr>1_默认设计模板</vt:lpstr>
      <vt:lpstr>2_默认设计模板</vt:lpstr>
      <vt:lpstr>PowerPoint.Show.8</vt:lpstr>
      <vt:lpstr>路由协议配置实验</vt:lpstr>
      <vt:lpstr>本章目标</vt:lpstr>
      <vt:lpstr>路由器的基本配置</vt:lpstr>
      <vt:lpstr>配置路由器参数</vt:lpstr>
      <vt:lpstr>配置路由器参数</vt:lpstr>
      <vt:lpstr>配置路由器参数</vt:lpstr>
      <vt:lpstr>配置路由器参数</vt:lpstr>
      <vt:lpstr>PowerPoint 演示文稿</vt:lpstr>
      <vt:lpstr>PowerPoint 演示文稿</vt:lpstr>
      <vt:lpstr>静态路由配置</vt:lpstr>
      <vt:lpstr>静态路由配置</vt:lpstr>
      <vt:lpstr>缺省（默认）路由配置</vt:lpstr>
      <vt:lpstr>静态路由配置检查</vt:lpstr>
      <vt:lpstr>静态路由配置检查</vt:lpstr>
      <vt:lpstr>配置RIP</vt:lpstr>
      <vt:lpstr>配置RIP协议</vt:lpstr>
      <vt:lpstr>配置RIP协议</vt:lpstr>
      <vt:lpstr>RIP路由配置检查</vt:lpstr>
      <vt:lpstr>pc1 ping pc0结果截图</vt:lpstr>
      <vt:lpstr>配置OSPF</vt:lpstr>
      <vt:lpstr>OSPF协议配置（只划 Area 0）</vt:lpstr>
      <vt:lpstr>PowerPoint 演示文稿</vt:lpstr>
      <vt:lpstr>OSPF协议配置</vt:lpstr>
      <vt:lpstr>网络号掩码的计算</vt:lpstr>
      <vt:lpstr>网络号掩码的计算</vt:lpstr>
      <vt:lpstr>网络号掩码的计算</vt:lpstr>
      <vt:lpstr>配置路由器参数</vt:lpstr>
      <vt:lpstr>配置路由器参数</vt:lpstr>
      <vt:lpstr>配置路由器参数</vt:lpstr>
      <vt:lpstr>配置OSPF</vt:lpstr>
      <vt:lpstr>配置OSPF</vt:lpstr>
      <vt:lpstr>配置OSPF</vt:lpstr>
      <vt:lpstr>检测配置</vt:lpstr>
      <vt:lpstr>检测配置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某同学</dc:creator>
  <cp:lastModifiedBy>某同学</cp:lastModifiedBy>
  <cp:revision>50</cp:revision>
  <dcterms:created xsi:type="dcterms:W3CDTF">2011-05-04T21:40:00Z</dcterms:created>
  <dcterms:modified xsi:type="dcterms:W3CDTF">2024-05-21T09:55:40Z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2052-12.1.0.16929</vt:lpwstr>
  </property>
  <property fmtid="{D5CDD505-2E9C-101B-9397-08002B2CF9AE}" pid="3" name="ICV">
    <vt:lpwstr>C8A537810E754F64861CD97101E5273C_13</vt:lpwstr>
  </property>
</Properties>
</file>