
<file path=[Content_Types].xml><?xml version="1.0" encoding="utf-8"?>
<Types xmlns="http://schemas.openxmlformats.org/package/2006/content-types">
  <Default Extension="vml" ContentType="application/vnd.openxmlformats-officedocument.vmlDrawing"/>
  <Default Extension="ppt" ContentType="application/vnd.ms-powerpoin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86" r:id="rId4"/>
    <p:sldId id="287" r:id="rId5"/>
    <p:sldId id="257" r:id="rId6"/>
    <p:sldId id="309" r:id="rId7"/>
    <p:sldId id="258" r:id="rId8"/>
    <p:sldId id="259" r:id="rId9"/>
    <p:sldId id="261" r:id="rId10"/>
    <p:sldId id="262" r:id="rId11"/>
    <p:sldId id="264" r:id="rId12"/>
    <p:sldId id="265" r:id="rId13"/>
    <p:sldId id="266" r:id="rId14"/>
    <p:sldId id="267" r:id="rId15"/>
    <p:sldId id="274" r:id="rId16"/>
    <p:sldId id="275" r:id="rId17"/>
    <p:sldId id="278" r:id="rId18"/>
    <p:sldId id="289" r:id="rId19"/>
    <p:sldId id="290" r:id="rId20"/>
    <p:sldId id="291" r:id="rId21"/>
    <p:sldId id="305" r:id="rId22"/>
    <p:sldId id="303" r:id="rId23"/>
    <p:sldId id="306" r:id="rId24"/>
    <p:sldId id="304" r:id="rId25"/>
  </p:sldIdLst>
  <p:sldSz cx="9144000" cy="6858000" type="screen4x3"/>
  <p:notesSz cx="6854825" cy="9083675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60" d="100"/>
          <a:sy n="60" d="100"/>
        </p:scale>
        <p:origin x="1460" y="228"/>
      </p:cViewPr>
      <p:guideLst>
        <p:guide orient="horz" pos="213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3073"/>
          <p:cNvSpPr/>
          <p:nvPr/>
        </p:nvSpPr>
        <p:spPr>
          <a:xfrm rot="-5400000">
            <a:off x="3200400" y="-1570037"/>
            <a:ext cx="2743200" cy="9144000"/>
          </a:xfrm>
          <a:prstGeom prst="rect">
            <a:avLst/>
          </a:prstGeom>
          <a:solidFill>
            <a:srgbClr val="015F85"/>
          </a:solidFill>
          <a:ln w="9525">
            <a:noFill/>
          </a:ln>
        </p:spPr>
        <p:txBody>
          <a:bodyPr anchor="t" anchorCtr="0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5" name="矩形 3074"/>
          <p:cNvSpPr/>
          <p:nvPr/>
        </p:nvSpPr>
        <p:spPr>
          <a:xfrm>
            <a:off x="1152525" y="6673850"/>
            <a:ext cx="2020888" cy="187325"/>
          </a:xfrm>
          <a:prstGeom prst="rect">
            <a:avLst/>
          </a:prstGeom>
          <a:noFill/>
          <a:ln w="9525">
            <a:noFill/>
          </a:ln>
        </p:spPr>
        <p:txBody>
          <a:bodyPr wrap="none" lIns="82124" tIns="41061" rIns="82124" bIns="41061" anchor="b" anchorCtr="1">
            <a:spAutoFit/>
          </a:bodyPr>
          <a:lstStyle/>
          <a:p>
            <a:pPr lvl="0" defTabSz="814705"/>
            <a:r>
              <a:rPr lang="en-US" altLang="zh-CN" sz="700" dirty="0">
                <a:solidFill>
                  <a:srgbClr val="D3D3D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© 2006 Cisco Systems, Inc. All rights reserved.</a:t>
            </a:r>
            <a:endParaRPr lang="en-US" altLang="zh-CN" sz="700" dirty="0">
              <a:solidFill>
                <a:srgbClr val="D3D3D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6" name="矩形 3075"/>
          <p:cNvSpPr/>
          <p:nvPr/>
        </p:nvSpPr>
        <p:spPr>
          <a:xfrm>
            <a:off x="3402013" y="6673850"/>
            <a:ext cx="649287" cy="187325"/>
          </a:xfrm>
          <a:prstGeom prst="rect">
            <a:avLst/>
          </a:prstGeom>
          <a:noFill/>
          <a:ln w="9525">
            <a:noFill/>
          </a:ln>
        </p:spPr>
        <p:txBody>
          <a:bodyPr wrap="none" lIns="82124" tIns="41061" rIns="82124" bIns="41061" anchor="b" anchorCtr="0">
            <a:spAutoFit/>
          </a:bodyPr>
          <a:lstStyle/>
          <a:p>
            <a:pPr lvl="0" algn="r" defTabSz="814705"/>
            <a:r>
              <a:rPr lang="en-US" altLang="zh-CN" sz="700" dirty="0">
                <a:solidFill>
                  <a:srgbClr val="D3D3D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Cisco Public</a:t>
            </a:r>
            <a:endParaRPr lang="en-US" altLang="zh-CN" sz="700" dirty="0">
              <a:solidFill>
                <a:srgbClr val="D3D3D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7" name="矩形 3076"/>
          <p:cNvSpPr/>
          <p:nvPr/>
        </p:nvSpPr>
        <p:spPr>
          <a:xfrm>
            <a:off x="193675" y="6673850"/>
            <a:ext cx="962025" cy="187325"/>
          </a:xfrm>
          <a:prstGeom prst="rect">
            <a:avLst/>
          </a:prstGeom>
          <a:noFill/>
          <a:ln w="9525">
            <a:noFill/>
          </a:ln>
        </p:spPr>
        <p:txBody>
          <a:bodyPr lIns="82124" tIns="41061" rIns="82124" bIns="41061" anchor="b" anchorCtr="0">
            <a:spAutoFit/>
          </a:bodyPr>
          <a:lstStyle/>
          <a:p>
            <a:pPr lvl="0" defTabSz="814705"/>
            <a:r>
              <a:rPr lang="en-US" altLang="zh-CN" sz="700" dirty="0">
                <a:solidFill>
                  <a:srgbClr val="D3D3D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ITE I Chapter 6</a:t>
            </a:r>
            <a:endParaRPr lang="en-US" altLang="zh-CN" sz="700" dirty="0">
              <a:solidFill>
                <a:srgbClr val="D3D3D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8" name="矩形 3077"/>
          <p:cNvSpPr/>
          <p:nvPr/>
        </p:nvSpPr>
        <p:spPr>
          <a:xfrm>
            <a:off x="8683625" y="6627813"/>
            <a:ext cx="233363" cy="233362"/>
          </a:xfrm>
          <a:prstGeom prst="rect">
            <a:avLst/>
          </a:prstGeom>
          <a:noFill/>
          <a:ln w="9525">
            <a:noFill/>
          </a:ln>
        </p:spPr>
        <p:txBody>
          <a:bodyPr wrap="none" lIns="82124" tIns="41061" rIns="82124" bIns="41061" anchor="b" anchorCtr="0">
            <a:spAutoFit/>
          </a:bodyPr>
          <a:lstStyle/>
          <a:p>
            <a:pPr lvl="0" algn="r" defTabSz="814705"/>
            <a:fld id="{9A0DB2DC-4C9A-4742-B13C-FB6460FD3503}" type="slidenum">
              <a:rPr lang="zh-CN" altLang="en-US" sz="1000" dirty="0">
                <a:solidFill>
                  <a:srgbClr val="D3D3D3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000" dirty="0">
              <a:solidFill>
                <a:srgbClr val="D3D3D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079" name="组合 3078"/>
          <p:cNvGrpSpPr/>
          <p:nvPr/>
        </p:nvGrpSpPr>
        <p:grpSpPr>
          <a:xfrm>
            <a:off x="609600" y="525463"/>
            <a:ext cx="1447800" cy="769937"/>
            <a:chOff x="0" y="0"/>
            <a:chExt cx="1889" cy="1002"/>
          </a:xfrm>
        </p:grpSpPr>
        <p:sp>
          <p:nvSpPr>
            <p:cNvPr id="3080" name="矩形 3079"/>
            <p:cNvSpPr>
              <a:spLocks noChangeAspect="1" noTextEdit="1"/>
            </p:cNvSpPr>
            <p:nvPr/>
          </p:nvSpPr>
          <p:spPr>
            <a:xfrm>
              <a:off x="0" y="0"/>
              <a:ext cx="1889" cy="100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/>
            <a:lstStyle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81" name="矩形 3080"/>
            <p:cNvSpPr/>
            <p:nvPr/>
          </p:nvSpPr>
          <p:spPr>
            <a:xfrm>
              <a:off x="531" y="664"/>
              <a:ext cx="86" cy="325"/>
            </a:xfrm>
            <a:prstGeom prst="rect">
              <a:avLst/>
            </a:prstGeom>
            <a:solidFill>
              <a:srgbClr val="B21A1A"/>
            </a:solidFill>
            <a:ln w="9525">
              <a:noFill/>
            </a:ln>
          </p:spPr>
          <p:txBody>
            <a:bodyPr anchor="t" anchorCtr="0"/>
            <a:lstStyle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82" name="未知"/>
            <p:cNvSpPr/>
            <p:nvPr/>
          </p:nvSpPr>
          <p:spPr>
            <a:xfrm>
              <a:off x="1032" y="655"/>
              <a:ext cx="249" cy="343"/>
            </a:xfrm>
            <a:custGeom>
              <a:avLst/>
              <a:gdLst/>
              <a:ahLst/>
              <a:cxnLst/>
              <a:rect l="0" t="0" r="0" b="0"/>
              <a:pathLst>
                <a:path w="58" h="80">
                  <a:moveTo>
                    <a:pt x="58" y="24"/>
                  </a:moveTo>
                  <a:cubicBezTo>
                    <a:pt x="58" y="23"/>
                    <a:pt x="51" y="20"/>
                    <a:pt x="42" y="20"/>
                  </a:cubicBezTo>
                  <a:cubicBezTo>
                    <a:pt x="30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1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1" y="0"/>
                  </a:cubicBezTo>
                  <a:cubicBezTo>
                    <a:pt x="50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solidFill>
              <a:srgbClr val="B21A1A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3" name="未知"/>
            <p:cNvSpPr/>
            <p:nvPr/>
          </p:nvSpPr>
          <p:spPr>
            <a:xfrm>
              <a:off x="171" y="655"/>
              <a:ext cx="249" cy="343"/>
            </a:xfrm>
            <a:custGeom>
              <a:avLst/>
              <a:gdLst/>
              <a:ahLst/>
              <a:cxnLst/>
              <a:rect l="0" t="0" r="0" b="0"/>
              <a:pathLst>
                <a:path w="58" h="80">
                  <a:moveTo>
                    <a:pt x="58" y="24"/>
                  </a:moveTo>
                  <a:cubicBezTo>
                    <a:pt x="57" y="23"/>
                    <a:pt x="51" y="20"/>
                    <a:pt x="42" y="20"/>
                  </a:cubicBezTo>
                  <a:cubicBezTo>
                    <a:pt x="29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0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0" y="0"/>
                  </a:cubicBezTo>
                  <a:cubicBezTo>
                    <a:pt x="49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solidFill>
              <a:srgbClr val="B21A1A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4" name="未知"/>
            <p:cNvSpPr>
              <a:spLocks noEditPoints="1"/>
            </p:cNvSpPr>
            <p:nvPr/>
          </p:nvSpPr>
          <p:spPr>
            <a:xfrm>
              <a:off x="1371" y="655"/>
              <a:ext cx="342" cy="343"/>
            </a:xfrm>
            <a:custGeom>
              <a:avLst/>
              <a:gdLst/>
              <a:ahLst/>
              <a:cxnLst/>
              <a:rect l="0" t="0" r="0" b="0"/>
              <a:pathLst>
                <a:path w="80" h="80">
                  <a:moveTo>
                    <a:pt x="80" y="40"/>
                  </a:moveTo>
                  <a:cubicBezTo>
                    <a:pt x="80" y="62"/>
                    <a:pt x="64" y="80"/>
                    <a:pt x="40" y="80"/>
                  </a:cubicBezTo>
                  <a:cubicBezTo>
                    <a:pt x="16" y="80"/>
                    <a:pt x="0" y="62"/>
                    <a:pt x="0" y="40"/>
                  </a:cubicBezTo>
                  <a:cubicBezTo>
                    <a:pt x="0" y="18"/>
                    <a:pt x="16" y="0"/>
                    <a:pt x="40" y="0"/>
                  </a:cubicBezTo>
                  <a:cubicBezTo>
                    <a:pt x="64" y="0"/>
                    <a:pt x="80" y="18"/>
                    <a:pt x="80" y="40"/>
                  </a:cubicBezTo>
                  <a:moveTo>
                    <a:pt x="40" y="20"/>
                  </a:moveTo>
                  <a:cubicBezTo>
                    <a:pt x="29" y="20"/>
                    <a:pt x="20" y="29"/>
                    <a:pt x="20" y="40"/>
                  </a:cubicBezTo>
                  <a:cubicBezTo>
                    <a:pt x="20" y="51"/>
                    <a:pt x="29" y="60"/>
                    <a:pt x="40" y="60"/>
                  </a:cubicBezTo>
                  <a:cubicBezTo>
                    <a:pt x="51" y="60"/>
                    <a:pt x="60" y="51"/>
                    <a:pt x="60" y="40"/>
                  </a:cubicBezTo>
                  <a:cubicBezTo>
                    <a:pt x="60" y="29"/>
                    <a:pt x="51" y="20"/>
                    <a:pt x="40" y="20"/>
                  </a:cubicBezTo>
                </a:path>
              </a:pathLst>
            </a:custGeom>
            <a:solidFill>
              <a:srgbClr val="B21A1A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5" name="未知"/>
            <p:cNvSpPr/>
            <p:nvPr/>
          </p:nvSpPr>
          <p:spPr>
            <a:xfrm>
              <a:off x="728" y="655"/>
              <a:ext cx="223" cy="343"/>
            </a:xfrm>
            <a:custGeom>
              <a:avLst/>
              <a:gdLst/>
              <a:ahLst/>
              <a:cxnLst/>
              <a:rect l="0" t="0" r="0" b="0"/>
              <a:pathLst>
                <a:path w="52" h="80">
                  <a:moveTo>
                    <a:pt x="47" y="19"/>
                  </a:moveTo>
                  <a:cubicBezTo>
                    <a:pt x="47" y="19"/>
                    <a:pt x="38" y="17"/>
                    <a:pt x="32" y="17"/>
                  </a:cubicBezTo>
                  <a:cubicBezTo>
                    <a:pt x="24" y="17"/>
                    <a:pt x="20" y="19"/>
                    <a:pt x="20" y="23"/>
                  </a:cubicBezTo>
                  <a:cubicBezTo>
                    <a:pt x="20" y="28"/>
                    <a:pt x="26" y="29"/>
                    <a:pt x="29" y="3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47" y="36"/>
                    <a:pt x="52" y="45"/>
                    <a:pt x="52" y="54"/>
                  </a:cubicBezTo>
                  <a:cubicBezTo>
                    <a:pt x="52" y="73"/>
                    <a:pt x="35" y="80"/>
                    <a:pt x="21" y="80"/>
                  </a:cubicBezTo>
                  <a:cubicBezTo>
                    <a:pt x="10" y="80"/>
                    <a:pt x="1" y="78"/>
                    <a:pt x="0" y="7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" y="60"/>
                    <a:pt x="10" y="63"/>
                    <a:pt x="18" y="63"/>
                  </a:cubicBezTo>
                  <a:cubicBezTo>
                    <a:pt x="28" y="63"/>
                    <a:pt x="32" y="60"/>
                    <a:pt x="32" y="56"/>
                  </a:cubicBezTo>
                  <a:cubicBezTo>
                    <a:pt x="32" y="52"/>
                    <a:pt x="28" y="49"/>
                    <a:pt x="23" y="48"/>
                  </a:cubicBezTo>
                  <a:cubicBezTo>
                    <a:pt x="22" y="48"/>
                    <a:pt x="21" y="47"/>
                    <a:pt x="19" y="47"/>
                  </a:cubicBezTo>
                  <a:cubicBezTo>
                    <a:pt x="9" y="43"/>
                    <a:pt x="0" y="37"/>
                    <a:pt x="0" y="24"/>
                  </a:cubicBezTo>
                  <a:cubicBezTo>
                    <a:pt x="0" y="10"/>
                    <a:pt x="10" y="0"/>
                    <a:pt x="28" y="0"/>
                  </a:cubicBezTo>
                  <a:cubicBezTo>
                    <a:pt x="37" y="0"/>
                    <a:pt x="46" y="3"/>
                    <a:pt x="47" y="3"/>
                  </a:cubicBezTo>
                  <a:lnTo>
                    <a:pt x="47" y="19"/>
                  </a:lnTo>
                  <a:close/>
                </a:path>
              </a:pathLst>
            </a:custGeom>
            <a:solidFill>
              <a:srgbClr val="B21A1A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6" name="未知"/>
            <p:cNvSpPr/>
            <p:nvPr/>
          </p:nvSpPr>
          <p:spPr>
            <a:xfrm>
              <a:off x="0" y="270"/>
              <a:ext cx="81" cy="167"/>
            </a:xfrm>
            <a:custGeom>
              <a:avLst/>
              <a:gdLst/>
              <a:ahLst/>
              <a:cxnLst/>
              <a:rect l="0" t="0" r="0" b="0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10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7" name="未知"/>
            <p:cNvSpPr/>
            <p:nvPr/>
          </p:nvSpPr>
          <p:spPr>
            <a:xfrm>
              <a:off x="227" y="158"/>
              <a:ext cx="81" cy="279"/>
            </a:xfrm>
            <a:custGeom>
              <a:avLst/>
              <a:gdLst/>
              <a:ahLst/>
              <a:cxnLst/>
              <a:rect l="0" t="0" r="0" b="0"/>
              <a:pathLst>
                <a:path w="19" h="65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4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8" name="未知"/>
            <p:cNvSpPr/>
            <p:nvPr/>
          </p:nvSpPr>
          <p:spPr>
            <a:xfrm>
              <a:off x="450" y="4"/>
              <a:ext cx="81" cy="514"/>
            </a:xfrm>
            <a:custGeom>
              <a:avLst/>
              <a:gdLst/>
              <a:ahLst/>
              <a:cxnLst/>
              <a:rect l="0" t="0" r="0" b="0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5" y="120"/>
                    <a:pt x="10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9" name="未知"/>
            <p:cNvSpPr/>
            <p:nvPr/>
          </p:nvSpPr>
          <p:spPr>
            <a:xfrm>
              <a:off x="677" y="158"/>
              <a:ext cx="81" cy="279"/>
            </a:xfrm>
            <a:custGeom>
              <a:avLst/>
              <a:gdLst/>
              <a:ahLst/>
              <a:cxnLst/>
              <a:rect l="0" t="0" r="0" b="0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0" name="未知"/>
            <p:cNvSpPr/>
            <p:nvPr/>
          </p:nvSpPr>
          <p:spPr>
            <a:xfrm>
              <a:off x="899" y="270"/>
              <a:ext cx="86" cy="167"/>
            </a:xfrm>
            <a:custGeom>
              <a:avLst/>
              <a:gdLst/>
              <a:ahLst/>
              <a:cxnLst/>
              <a:rect l="0" t="0" r="0" b="0"/>
              <a:pathLst>
                <a:path w="20" h="39">
                  <a:moveTo>
                    <a:pt x="20" y="10"/>
                  </a:moveTo>
                  <a:cubicBezTo>
                    <a:pt x="20" y="4"/>
                    <a:pt x="15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5" y="39"/>
                    <a:pt x="10" y="39"/>
                  </a:cubicBezTo>
                  <a:cubicBezTo>
                    <a:pt x="15" y="39"/>
                    <a:pt x="20" y="35"/>
                    <a:pt x="20" y="30"/>
                  </a:cubicBezTo>
                  <a:lnTo>
                    <a:pt x="20" y="10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1" name="未知"/>
            <p:cNvSpPr/>
            <p:nvPr/>
          </p:nvSpPr>
          <p:spPr>
            <a:xfrm>
              <a:off x="1126" y="158"/>
              <a:ext cx="82" cy="279"/>
            </a:xfrm>
            <a:custGeom>
              <a:avLst/>
              <a:gdLst/>
              <a:ahLst/>
              <a:cxnLst/>
              <a:rect l="0" t="0" r="0" b="0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2" name="未知"/>
            <p:cNvSpPr/>
            <p:nvPr/>
          </p:nvSpPr>
          <p:spPr>
            <a:xfrm>
              <a:off x="1353" y="4"/>
              <a:ext cx="82" cy="514"/>
            </a:xfrm>
            <a:custGeom>
              <a:avLst/>
              <a:gdLst/>
              <a:ahLst/>
              <a:cxnLst/>
              <a:rect l="0" t="0" r="0" b="0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4" y="120"/>
                    <a:pt x="9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3" name="未知"/>
            <p:cNvSpPr/>
            <p:nvPr/>
          </p:nvSpPr>
          <p:spPr>
            <a:xfrm>
              <a:off x="1576" y="158"/>
              <a:ext cx="82" cy="279"/>
            </a:xfrm>
            <a:custGeom>
              <a:avLst/>
              <a:gdLst/>
              <a:ahLst/>
              <a:cxnLst/>
              <a:rect l="0" t="0" r="0" b="0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5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4" name="未知"/>
            <p:cNvSpPr/>
            <p:nvPr/>
          </p:nvSpPr>
          <p:spPr>
            <a:xfrm>
              <a:off x="1803" y="270"/>
              <a:ext cx="82" cy="167"/>
            </a:xfrm>
            <a:custGeom>
              <a:avLst/>
              <a:gdLst/>
              <a:ahLst/>
              <a:cxnLst/>
              <a:rect l="0" t="0" r="0" b="0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9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2" name="图片 3096"/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6062663" y="1651000"/>
            <a:ext cx="3033712" cy="2698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5" name="标题 3094"/>
          <p:cNvSpPr>
            <a:spLocks noGrp="1"/>
          </p:cNvSpPr>
          <p:nvPr>
            <p:ph type="ctrTitle" hasCustomPrompt="1"/>
          </p:nvPr>
        </p:nvSpPr>
        <p:spPr>
          <a:xfrm>
            <a:off x="650875" y="2676525"/>
            <a:ext cx="3768725" cy="830263"/>
          </a:xfrm>
          <a:prstGeom prst="rect">
            <a:avLst/>
          </a:prstGeom>
          <a:noFill/>
          <a:ln w="9525">
            <a:noFill/>
            <a:miter/>
          </a:ln>
        </p:spPr>
        <p:txBody>
          <a:bodyPr lIns="82124" tIns="41061" rIns="82124" bIns="41061" anchor="ctr"/>
          <a:lstStyle>
            <a:lvl1pPr lvl="0">
              <a:defRPr sz="3000" b="0" kern="1200">
                <a:solidFill>
                  <a:srgbClr val="FFFFFF"/>
                </a:solidFill>
              </a:defRPr>
            </a:lvl1pPr>
          </a:lstStyle>
          <a:p>
            <a:pPr lvl="0" fontAlgn="base"/>
            <a:r>
              <a:rPr lang="en-US" altLang="zh-CN" strike="noStrike" noProof="1"/>
              <a:t>Click To Edit Master Title Style</a:t>
            </a:r>
            <a:endParaRPr lang="en-US" altLang="zh-CN" strike="noStrike" noProof="1"/>
          </a:p>
        </p:txBody>
      </p:sp>
      <p:sp>
        <p:nvSpPr>
          <p:cNvPr id="3096" name="副标题 3095"/>
          <p:cNvSpPr>
            <a:spLocks noGrp="1"/>
          </p:cNvSpPr>
          <p:nvPr>
            <p:ph type="subTitle" idx="1" hasCustomPrompt="1"/>
          </p:nvPr>
        </p:nvSpPr>
        <p:spPr>
          <a:xfrm>
            <a:off x="650875" y="4733925"/>
            <a:ext cx="6940550" cy="419100"/>
          </a:xfrm>
          <a:prstGeom prst="rect">
            <a:avLst/>
          </a:prstGeom>
          <a:noFill/>
          <a:ln w="9525">
            <a:noFill/>
            <a:miter/>
          </a:ln>
        </p:spPr>
        <p:txBody>
          <a:bodyPr lIns="82124" tIns="41061" rIns="82124" bIns="41061" anchor="t"/>
          <a:lstStyle>
            <a:lvl1pPr marL="0" lvl="0" indent="0">
              <a:lnSpc>
                <a:spcPct val="90000"/>
              </a:lnSpc>
              <a:buNone/>
              <a:defRPr sz="2000" b="1" kern="1200">
                <a:solidFill>
                  <a:schemeClr val="bg2"/>
                </a:solidFill>
              </a:defRPr>
            </a:lvl1pPr>
            <a:lvl2pPr marL="457200" lvl="1" indent="-457200" algn="ctr">
              <a:lnSpc>
                <a:spcPct val="90000"/>
              </a:lnSpc>
              <a:buNone/>
              <a:defRPr sz="2000" b="1" kern="1200">
                <a:solidFill>
                  <a:schemeClr val="bg2"/>
                </a:solidFill>
              </a:defRPr>
            </a:lvl2pPr>
            <a:lvl3pPr marL="457200" lvl="2" indent="-457200" algn="ctr">
              <a:lnSpc>
                <a:spcPct val="90000"/>
              </a:lnSpc>
              <a:buNone/>
              <a:defRPr sz="2000" b="1" kern="1200">
                <a:solidFill>
                  <a:schemeClr val="bg2"/>
                </a:solidFill>
              </a:defRPr>
            </a:lvl3pPr>
            <a:lvl4pPr marL="457200" lvl="3" indent="-457200" algn="ctr">
              <a:lnSpc>
                <a:spcPct val="90000"/>
              </a:lnSpc>
              <a:buNone/>
              <a:defRPr sz="2000" b="1" kern="1200">
                <a:solidFill>
                  <a:schemeClr val="bg2"/>
                </a:solidFill>
              </a:defRPr>
            </a:lvl4pPr>
            <a:lvl5pPr marL="457200" lvl="4" indent="-457200" algn="ctr">
              <a:lnSpc>
                <a:spcPct val="90000"/>
              </a:lnSpc>
              <a:buNone/>
              <a:defRPr sz="2000" b="1" kern="1200">
                <a:solidFill>
                  <a:schemeClr val="bg2"/>
                </a:solidFill>
              </a:defRPr>
            </a:lvl5pPr>
          </a:lstStyle>
          <a:p>
            <a:pPr lvl="0" fontAlgn="base"/>
            <a:r>
              <a:rPr lang="en-US" altLang="zh-CN" strike="noStrike" noProof="1"/>
              <a:t>Click to Edit Master Subtitle Style</a:t>
            </a:r>
            <a:endParaRPr lang="en-US" altLang="zh-CN" strike="noStrike" noProof="1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55638" y="1781175"/>
            <a:ext cx="3890931" cy="3571875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05382" y="1781175"/>
            <a:ext cx="3890931" cy="3571875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64735" y="457200"/>
            <a:ext cx="2036365" cy="4895850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55638" y="457200"/>
            <a:ext cx="5991046" cy="489585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4" Type="http://schemas.openxmlformats.org/officeDocument/2006/relationships/theme" Target="../theme/theme2.xml"/><Relationship Id="rId13" Type="http://schemas.openxmlformats.org/officeDocument/2006/relationships/vmlDrawing" Target="../drawings/vmlDrawing1.vml"/><Relationship Id="rId12" Type="http://schemas.openxmlformats.org/officeDocument/2006/relationships/oleObject" Target="../embeddings/Presentation1.ppt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strike="noStrike" noProof="1"/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  <p:sp>
        <p:nvSpPr>
          <p:cNvPr id="1031" name="矩形 1030"/>
          <p:cNvSpPr/>
          <p:nvPr userDrawn="1"/>
        </p:nvSpPr>
        <p:spPr>
          <a:xfrm>
            <a:off x="0" y="0"/>
            <a:ext cx="9144000" cy="177800"/>
          </a:xfrm>
          <a:prstGeom prst="rect">
            <a:avLst/>
          </a:prstGeom>
          <a:solidFill>
            <a:srgbClr val="015F85"/>
          </a:solidFill>
          <a:ln w="9525">
            <a:noFill/>
          </a:ln>
        </p:spPr>
        <p:txBody>
          <a:bodyPr anchor="t" anchorCtr="0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2049"/>
          <p:cNvSpPr>
            <a:spLocks noGrp="1"/>
          </p:cNvSpPr>
          <p:nvPr>
            <p:ph type="title"/>
          </p:nvPr>
        </p:nvSpPr>
        <p:spPr>
          <a:xfrm>
            <a:off x="655638" y="457200"/>
            <a:ext cx="8145462" cy="838200"/>
          </a:xfrm>
          <a:prstGeom prst="rect">
            <a:avLst/>
          </a:prstGeom>
          <a:noFill/>
          <a:ln w="9525">
            <a:noFill/>
          </a:ln>
        </p:spPr>
        <p:txBody>
          <a:bodyPr lIns="82124" tIns="41061" rIns="82124" bIns="41061" anchor="b" anchorCtr="0"/>
          <a:lstStyle/>
          <a:p>
            <a:pPr lvl="0"/>
            <a:r>
              <a:rPr lang="en-US" altLang="zh-CN"/>
              <a:t>Slide Title</a:t>
            </a:r>
            <a:endParaRPr lang="en-US" altLang="zh-CN"/>
          </a:p>
        </p:txBody>
      </p:sp>
      <p:sp>
        <p:nvSpPr>
          <p:cNvPr id="2051" name="矩形 2050"/>
          <p:cNvSpPr/>
          <p:nvPr/>
        </p:nvSpPr>
        <p:spPr>
          <a:xfrm>
            <a:off x="0" y="0"/>
            <a:ext cx="9144000" cy="177800"/>
          </a:xfrm>
          <a:prstGeom prst="rect">
            <a:avLst/>
          </a:prstGeom>
          <a:solidFill>
            <a:srgbClr val="015F85"/>
          </a:solidFill>
          <a:ln w="9525">
            <a:noFill/>
          </a:ln>
        </p:spPr>
        <p:txBody>
          <a:bodyPr anchor="t" anchorCtr="0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52" name="矩形 2051"/>
          <p:cNvSpPr/>
          <p:nvPr/>
        </p:nvSpPr>
        <p:spPr>
          <a:xfrm>
            <a:off x="1152525" y="6673850"/>
            <a:ext cx="2020888" cy="187325"/>
          </a:xfrm>
          <a:prstGeom prst="rect">
            <a:avLst/>
          </a:prstGeom>
          <a:noFill/>
          <a:ln w="9525">
            <a:noFill/>
          </a:ln>
        </p:spPr>
        <p:txBody>
          <a:bodyPr wrap="none" lIns="82124" tIns="41061" rIns="82124" bIns="41061" anchor="b" anchorCtr="1">
            <a:spAutoFit/>
          </a:bodyPr>
          <a:lstStyle/>
          <a:p>
            <a:pPr lvl="0" defTabSz="814705"/>
            <a:r>
              <a:rPr lang="en-US" altLang="zh-CN" sz="700" dirty="0">
                <a:solidFill>
                  <a:srgbClr val="D3D3D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© 2006 Cisco Systems, Inc. All rights reserved.</a:t>
            </a:r>
            <a:endParaRPr lang="en-US" altLang="zh-CN" sz="700" dirty="0">
              <a:solidFill>
                <a:srgbClr val="D3D3D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53" name="矩形 2052"/>
          <p:cNvSpPr/>
          <p:nvPr/>
        </p:nvSpPr>
        <p:spPr>
          <a:xfrm>
            <a:off x="3402013" y="6673850"/>
            <a:ext cx="649287" cy="187325"/>
          </a:xfrm>
          <a:prstGeom prst="rect">
            <a:avLst/>
          </a:prstGeom>
          <a:noFill/>
          <a:ln w="9525">
            <a:noFill/>
          </a:ln>
        </p:spPr>
        <p:txBody>
          <a:bodyPr wrap="none" lIns="82124" tIns="41061" rIns="82124" bIns="41061" anchor="b" anchorCtr="0">
            <a:spAutoFit/>
          </a:bodyPr>
          <a:lstStyle/>
          <a:p>
            <a:pPr lvl="0" algn="r" defTabSz="814705"/>
            <a:r>
              <a:rPr lang="en-US" altLang="zh-CN" sz="700" dirty="0">
                <a:solidFill>
                  <a:srgbClr val="D3D3D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Cisco Public</a:t>
            </a:r>
            <a:endParaRPr lang="en-US" altLang="zh-CN" sz="700" dirty="0">
              <a:solidFill>
                <a:srgbClr val="D3D3D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54" name="矩形 2053"/>
          <p:cNvSpPr/>
          <p:nvPr/>
        </p:nvSpPr>
        <p:spPr>
          <a:xfrm>
            <a:off x="193675" y="6673850"/>
            <a:ext cx="962025" cy="187325"/>
          </a:xfrm>
          <a:prstGeom prst="rect">
            <a:avLst/>
          </a:prstGeom>
          <a:noFill/>
          <a:ln w="9525">
            <a:noFill/>
          </a:ln>
        </p:spPr>
        <p:txBody>
          <a:bodyPr lIns="82124" tIns="41061" rIns="82124" bIns="41061" anchor="b" anchorCtr="0">
            <a:spAutoFit/>
          </a:bodyPr>
          <a:lstStyle/>
          <a:p>
            <a:pPr lvl="0" defTabSz="814705"/>
            <a:r>
              <a:rPr lang="en-US" altLang="zh-CN" sz="700" dirty="0">
                <a:solidFill>
                  <a:srgbClr val="D3D3D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ITE 1 Chapter 6</a:t>
            </a:r>
            <a:endParaRPr lang="en-US" altLang="zh-CN" sz="700" dirty="0">
              <a:solidFill>
                <a:srgbClr val="D3D3D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55" name="矩形 2054"/>
          <p:cNvSpPr/>
          <p:nvPr/>
        </p:nvSpPr>
        <p:spPr>
          <a:xfrm>
            <a:off x="8683625" y="6627813"/>
            <a:ext cx="233363" cy="233362"/>
          </a:xfrm>
          <a:prstGeom prst="rect">
            <a:avLst/>
          </a:prstGeom>
          <a:noFill/>
          <a:ln w="9525">
            <a:noFill/>
          </a:ln>
        </p:spPr>
        <p:txBody>
          <a:bodyPr wrap="none" lIns="82124" tIns="41061" rIns="82124" bIns="41061" anchor="b" anchorCtr="0">
            <a:spAutoFit/>
          </a:bodyPr>
          <a:lstStyle/>
          <a:p>
            <a:pPr lvl="0" algn="r" defTabSz="814705"/>
            <a:fld id="{9A0DB2DC-4C9A-4742-B13C-FB6460FD3503}" type="slidenum">
              <a:rPr lang="zh-CN" altLang="en-US" sz="1000" dirty="0">
                <a:solidFill>
                  <a:srgbClr val="D3D3D3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000" dirty="0">
              <a:solidFill>
                <a:srgbClr val="D3D3D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56" name="文本占位符 2055"/>
          <p:cNvSpPr>
            <a:spLocks noGrp="1"/>
          </p:cNvSpPr>
          <p:nvPr>
            <p:ph type="body"/>
          </p:nvPr>
        </p:nvSpPr>
        <p:spPr>
          <a:xfrm>
            <a:off x="655638" y="1781175"/>
            <a:ext cx="7940675" cy="3571875"/>
          </a:xfrm>
          <a:prstGeom prst="rect">
            <a:avLst/>
          </a:prstGeom>
          <a:noFill/>
          <a:ln w="9525">
            <a:noFill/>
          </a:ln>
        </p:spPr>
        <p:txBody>
          <a:bodyPr lIns="82124" tIns="41061" rIns="82124" bIns="41061" anchor="t" anchorCtr="0"/>
          <a:lstStyle/>
          <a:p>
            <a:pPr lvl="0"/>
            <a:r>
              <a:rPr lang="en-US" altLang="zh-CN"/>
              <a:t>Body Text</a:t>
            </a:r>
            <a:endParaRPr lang="en-US" altLang="zh-CN"/>
          </a:p>
          <a:p>
            <a:pPr lvl="1" indent="0"/>
            <a:r>
              <a:rPr lang="en-US" altLang="zh-CN"/>
              <a:t>Second Level</a:t>
            </a:r>
            <a:endParaRPr lang="en-US" altLang="zh-CN"/>
          </a:p>
          <a:p>
            <a:pPr lvl="2" indent="0"/>
            <a:r>
              <a:rPr lang="en-US" altLang="zh-CN"/>
              <a:t>Third Level</a:t>
            </a:r>
            <a:endParaRPr lang="en-US" altLang="zh-CN"/>
          </a:p>
          <a:p>
            <a:pPr lvl="3" indent="0"/>
            <a:r>
              <a:rPr lang="en-US" altLang="zh-CN"/>
              <a:t>Fourth Level</a:t>
            </a:r>
            <a:endParaRPr lang="en-US" altLang="zh-CN"/>
          </a:p>
          <a:p>
            <a:pPr lvl="4" indent="0"/>
            <a:r>
              <a:rPr lang="en-US" altLang="zh-CN"/>
              <a:t>Fifth Level</a:t>
            </a:r>
            <a:endParaRPr lang="en-US" altLang="zh-CN"/>
          </a:p>
        </p:txBody>
      </p:sp>
      <p:graphicFrame>
        <p:nvGraphicFramePr>
          <p:cNvPr id="2057" name="Base" hidden="1"/>
          <p:cNvGraphicFramePr>
            <a:graphicFrameLocks noChangeAspect="1"/>
          </p:cNvGraphicFramePr>
          <p:nvPr userDrawn="1"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2" imgW="0" imgH="0" progId="PowerPoint.Show.8">
                  <p:embed/>
                </p:oleObj>
              </mc:Choice>
              <mc:Fallback>
                <p:oleObj name="" r:id="rId12" imgW="0" imgH="0" progId="PowerPoint.Show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0" lvl="0" indent="0" algn="l" defTabSz="814705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3200" b="1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36855" lvl="0" indent="-236855" algn="l" defTabSz="814705" eaLnBrk="0" fontAlgn="base" latinLnBrk="0" hangingPunct="0">
        <a:lnSpc>
          <a:spcPct val="95000"/>
        </a:lnSpc>
        <a:spcBef>
          <a:spcPct val="5000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74675" lvl="1" indent="0" algn="l" defTabSz="814705" eaLnBrk="0" fontAlgn="base" latinLnBrk="0" hangingPunct="0">
        <a:lnSpc>
          <a:spcPct val="95000"/>
        </a:lnSpc>
        <a:spcBef>
          <a:spcPct val="35000"/>
        </a:spcBef>
        <a:spcAft>
          <a:spcPct val="0"/>
        </a:spcAft>
        <a:buFont typeface="Wingdings" panose="05000000000000000000" pitchFamily="2" charset="2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814705" eaLnBrk="0" fontAlgn="base" latinLnBrk="0" hangingPunct="0">
        <a:lnSpc>
          <a:spcPct val="95000"/>
        </a:lnSpc>
        <a:spcBef>
          <a:spcPct val="35000"/>
        </a:spcBef>
        <a:spcAft>
          <a:spcPct val="0"/>
        </a:spcAft>
        <a:buFont typeface="Wingdings" panose="05000000000000000000" pitchFamily="2" charset="2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54125" lvl="3" indent="0" algn="l" defTabSz="814705" eaLnBrk="0" fontAlgn="base" latinLnBrk="0" hangingPunct="0">
        <a:lnSpc>
          <a:spcPct val="95000"/>
        </a:lnSpc>
        <a:spcBef>
          <a:spcPct val="35000"/>
        </a:spcBef>
        <a:spcAft>
          <a:spcPct val="0"/>
        </a:spcAft>
        <a:buFont typeface="Wingdings" panose="05000000000000000000" pitchFamily="2" charset="2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605280" lvl="4" indent="0" algn="l" defTabSz="814705" eaLnBrk="0" fontAlgn="base" latinLnBrk="0" hangingPunct="0">
        <a:lnSpc>
          <a:spcPct val="95000"/>
        </a:lnSpc>
        <a:spcBef>
          <a:spcPct val="35000"/>
        </a:spcBef>
        <a:spcAft>
          <a:spcPct val="0"/>
        </a:spcAft>
        <a:buFont typeface="Wingdings" panose="05000000000000000000" pitchFamily="2" charset="2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814705" eaLnBrk="0" fontAlgn="base" latinLnBrk="0" hangingPunct="0">
        <a:lnSpc>
          <a:spcPct val="95000"/>
        </a:lnSpc>
        <a:spcBef>
          <a:spcPct val="35000"/>
        </a:spcBef>
        <a:spcAft>
          <a:spcPct val="0"/>
        </a:spcAft>
        <a:buFont typeface="Wingdings" panose="05000000000000000000" pitchFamily="2" charset="2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814705" eaLnBrk="0" fontAlgn="base" latinLnBrk="0" hangingPunct="0">
        <a:lnSpc>
          <a:spcPct val="95000"/>
        </a:lnSpc>
        <a:spcBef>
          <a:spcPct val="35000"/>
        </a:spcBef>
        <a:spcAft>
          <a:spcPct val="0"/>
        </a:spcAft>
        <a:buFont typeface="Wingdings" panose="05000000000000000000" pitchFamily="2" charset="2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814705" eaLnBrk="0" fontAlgn="base" latinLnBrk="0" hangingPunct="0">
        <a:lnSpc>
          <a:spcPct val="95000"/>
        </a:lnSpc>
        <a:spcBef>
          <a:spcPct val="35000"/>
        </a:spcBef>
        <a:spcAft>
          <a:spcPct val="0"/>
        </a:spcAft>
        <a:buFont typeface="Wingdings" panose="05000000000000000000" pitchFamily="2" charset="2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814705" eaLnBrk="0" fontAlgn="base" latinLnBrk="0" hangingPunct="0">
        <a:lnSpc>
          <a:spcPct val="95000"/>
        </a:lnSpc>
        <a:spcBef>
          <a:spcPct val="35000"/>
        </a:spcBef>
        <a:spcAft>
          <a:spcPct val="0"/>
        </a:spcAft>
        <a:buFont typeface="Wingdings" panose="05000000000000000000" pitchFamily="2" charset="2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标题 5121"/>
          <p:cNvSpPr>
            <a:spLocks noGrp="1"/>
          </p:cNvSpPr>
          <p:nvPr>
            <p:ph type="ctrTitle" hasCustomPrompt="1"/>
          </p:nvPr>
        </p:nvSpPr>
        <p:spPr>
          <a:xfrm>
            <a:off x="650875" y="2676525"/>
            <a:ext cx="4930775" cy="830263"/>
          </a:xfrm>
        </p:spPr>
        <p:txBody>
          <a:bodyPr lIns="82124" tIns="41061" rIns="82124" bIns="41061" anchor="ctr" anchorCtr="0"/>
          <a:lstStyle/>
          <a:p>
            <a:pPr defTabSz="814705">
              <a:buNone/>
            </a:pPr>
            <a:r>
              <a:rPr lang="en-CA" altLang="en-US" sz="3600" kern="1200" baseline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VLAN</a:t>
            </a:r>
            <a:r>
              <a:rPr lang="zh-CN" altLang="en-US" sz="3600" kern="1200" baseline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间路由配置实验</a:t>
            </a:r>
            <a:endParaRPr lang="zh-CN" altLang="en-US" sz="3600" kern="1200" baseline="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标题 6145"/>
          <p:cNvSpPr>
            <a:spLocks noGrp="1"/>
          </p:cNvSpPr>
          <p:nvPr>
            <p:ph type="title"/>
          </p:nvPr>
        </p:nvSpPr>
        <p:spPr/>
        <p:txBody>
          <a:bodyPr lIns="82124" tIns="41061" rIns="82124" bIns="41061" anchor="b" anchorCtr="0"/>
          <a:lstStyle/>
          <a:p>
            <a:r>
              <a:rPr lang="zh-CN" altLang="en-US" dirty="0">
                <a:ea typeface="宋体" panose="02010600030101010101" pitchFamily="2" charset="-122"/>
              </a:rPr>
              <a:t>本章目标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5122" name="文本占位符 6146"/>
          <p:cNvSpPr>
            <a:spLocks noGrp="1"/>
          </p:cNvSpPr>
          <p:nvPr>
            <p:ph idx="1"/>
          </p:nvPr>
        </p:nvSpPr>
        <p:spPr>
          <a:xfrm>
            <a:off x="1547813" y="1485900"/>
            <a:ext cx="6219825" cy="4464050"/>
          </a:xfrm>
        </p:spPr>
        <p:txBody>
          <a:bodyPr lIns="82124" tIns="41061" rIns="82124" bIns="41061" anchor="t" anchorCtr="0"/>
          <a:lstStyle/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VLAN 间路由的原理；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en-US" altLang="en-US" dirty="0">
                <a:latin typeface="微软雅黑" panose="020B0503020204020204" charset="-122"/>
                <a:ea typeface="微软雅黑" panose="020B0503020204020204" charset="-122"/>
              </a:rPr>
              <a:t>创建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</a:rPr>
              <a:t>Vlan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en-US" altLang="en-US" dirty="0">
                <a:latin typeface="微软雅黑" panose="020B0503020204020204" charset="-122"/>
                <a:ea typeface="微软雅黑" panose="020B0503020204020204" charset="-122"/>
              </a:rPr>
              <a:t>端口分配给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</a:rPr>
              <a:t>Vlan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en-US" altLang="en-US" dirty="0">
                <a:latin typeface="微软雅黑" panose="020B0503020204020204" charset="-122"/>
                <a:ea typeface="微软雅黑" panose="020B0503020204020204" charset="-122"/>
              </a:rPr>
              <a:t>端口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的模式</a:t>
            </a:r>
            <a:r>
              <a:rPr lang="en-US" altLang="en-US" dirty="0">
                <a:latin typeface="微软雅黑" panose="020B0503020204020204" charset="-122"/>
                <a:ea typeface="微软雅黑" panose="020B0503020204020204" charset="-122"/>
              </a:rPr>
              <a:t>配置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en-US" altLang="en-US" dirty="0">
                <a:latin typeface="微软雅黑" panose="020B0503020204020204" charset="-122"/>
                <a:ea typeface="微软雅黑" panose="020B0503020204020204" charset="-122"/>
              </a:rPr>
              <a:t>路由器子接口配置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单臂路由、多臂路由的设置；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用三层交换机实现通信；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排查常见的 VLAN 间连通性。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图片 716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913" y="1557338"/>
            <a:ext cx="6040437" cy="40338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6" name="文本框 7170"/>
          <p:cNvSpPr txBox="1"/>
          <p:nvPr/>
        </p:nvSpPr>
        <p:spPr>
          <a:xfrm>
            <a:off x="971550" y="5445125"/>
            <a:ext cx="1643063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192.168.10.10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47" name="文本框 7171"/>
          <p:cNvSpPr txBox="1"/>
          <p:nvPr/>
        </p:nvSpPr>
        <p:spPr>
          <a:xfrm>
            <a:off x="2717800" y="5472113"/>
            <a:ext cx="952500" cy="3651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~.10.20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48" name="文本框 7172"/>
          <p:cNvSpPr txBox="1"/>
          <p:nvPr/>
        </p:nvSpPr>
        <p:spPr>
          <a:xfrm>
            <a:off x="4465638" y="5459413"/>
            <a:ext cx="950912" cy="3651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~.20.10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49" name="文本框 7173"/>
          <p:cNvSpPr txBox="1"/>
          <p:nvPr/>
        </p:nvSpPr>
        <p:spPr>
          <a:xfrm>
            <a:off x="5991225" y="5445125"/>
            <a:ext cx="950913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~.20.20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0" name="文本框 7174"/>
          <p:cNvSpPr txBox="1"/>
          <p:nvPr/>
        </p:nvSpPr>
        <p:spPr>
          <a:xfrm>
            <a:off x="4860925" y="1628775"/>
            <a:ext cx="2505075" cy="63976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0.10：192.168.10.1/24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0.20：192.168.20.1/24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1" name="文本框 7175"/>
          <p:cNvSpPr txBox="1"/>
          <p:nvPr/>
        </p:nvSpPr>
        <p:spPr>
          <a:xfrm>
            <a:off x="3132138" y="3141663"/>
            <a:ext cx="639762" cy="3651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F0/1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2" name="文本框 7176"/>
          <p:cNvSpPr txBox="1"/>
          <p:nvPr/>
        </p:nvSpPr>
        <p:spPr>
          <a:xfrm>
            <a:off x="3195638" y="3741738"/>
            <a:ext cx="639762" cy="3667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F0/2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3" name="文本框 7177"/>
          <p:cNvSpPr txBox="1"/>
          <p:nvPr/>
        </p:nvSpPr>
        <p:spPr>
          <a:xfrm>
            <a:off x="4427538" y="3860800"/>
            <a:ext cx="766762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F0/11</a:t>
            </a:r>
            <a:endParaRPr lang="zh-CN" altLang="en-US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4" name="文本框 7178"/>
          <p:cNvSpPr txBox="1"/>
          <p:nvPr/>
        </p:nvSpPr>
        <p:spPr>
          <a:xfrm>
            <a:off x="4500563" y="3213100"/>
            <a:ext cx="766762" cy="3651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F0/12</a:t>
            </a:r>
            <a:endParaRPr lang="zh-CN" altLang="en-US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5" name="文本框 7179"/>
          <p:cNvSpPr txBox="1"/>
          <p:nvPr/>
        </p:nvSpPr>
        <p:spPr>
          <a:xfrm>
            <a:off x="4019550" y="2636838"/>
            <a:ext cx="768350" cy="3667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F0/24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6" name="文本框 7180"/>
          <p:cNvSpPr txBox="1"/>
          <p:nvPr/>
        </p:nvSpPr>
        <p:spPr>
          <a:xfrm>
            <a:off x="3132138" y="1765300"/>
            <a:ext cx="639762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F0/0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7" name="标题 718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9462"/>
          </a:xfrm>
        </p:spPr>
        <p:txBody>
          <a:bodyPr wrap="square" anchor="ctr" anchorCtr="0"/>
          <a:lstStyle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</a:rPr>
              <a:t>单臂路由拓扑结构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</a:endParaRPr>
          </a:p>
        </p:txBody>
      </p:sp>
      <p:sp>
        <p:nvSpPr>
          <p:cNvPr id="6158" name="椭圆 7182"/>
          <p:cNvSpPr/>
          <p:nvPr/>
        </p:nvSpPr>
        <p:spPr>
          <a:xfrm>
            <a:off x="2771775" y="3286125"/>
            <a:ext cx="1296988" cy="1223963"/>
          </a:xfrm>
          <a:prstGeom prst="ellipse">
            <a:avLst/>
          </a:prstGeom>
          <a:noFill/>
          <a:ln w="12700" cap="flat" cmpd="sng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9" name="文本框 7183"/>
          <p:cNvSpPr txBox="1"/>
          <p:nvPr/>
        </p:nvSpPr>
        <p:spPr>
          <a:xfrm>
            <a:off x="2271713" y="3603625"/>
            <a:ext cx="893762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vlan10</a:t>
            </a:r>
            <a:endParaRPr lang="zh-CN" altLang="en-US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60" name="椭圆 7184"/>
          <p:cNvSpPr/>
          <p:nvPr/>
        </p:nvSpPr>
        <p:spPr>
          <a:xfrm>
            <a:off x="4346575" y="3194050"/>
            <a:ext cx="1296988" cy="1223963"/>
          </a:xfrm>
          <a:prstGeom prst="ellipse">
            <a:avLst/>
          </a:prstGeom>
          <a:noFill/>
          <a:ln w="127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61" name="文本框 7185"/>
          <p:cNvSpPr txBox="1"/>
          <p:nvPr/>
        </p:nvSpPr>
        <p:spPr>
          <a:xfrm>
            <a:off x="5595938" y="3586163"/>
            <a:ext cx="893762" cy="3667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vlan20</a:t>
            </a:r>
            <a:endParaRPr lang="zh-CN" altLang="en-US" b="1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6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/>
            </a:fld>
            <a:endParaRPr lang="zh-CN" altLang="en-US" sz="1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4" y="1196752"/>
            <a:ext cx="9088486" cy="5256584"/>
          </a:xfrm>
          <a:prstGeom prst="rect">
            <a:avLst/>
          </a:prstGeom>
        </p:spPr>
      </p:pic>
      <p:sp>
        <p:nvSpPr>
          <p:cNvPr id="6" name="标题 718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9462"/>
          </a:xfrm>
        </p:spPr>
        <p:txBody>
          <a:bodyPr wrap="square" anchor="ctr" anchorCtr="0"/>
          <a:lstStyle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</a:rPr>
              <a:t>设备配置模式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标题 819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 wrap="square" anchor="ctr" anchorCtr="0"/>
          <a:lstStyle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配置交换机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170" name="文本占位符 8194"/>
          <p:cNvSpPr>
            <a:spLocks noGrp="1"/>
          </p:cNvSpPr>
          <p:nvPr>
            <p:ph idx="1"/>
          </p:nvPr>
        </p:nvSpPr>
        <p:spPr>
          <a:xfrm>
            <a:off x="1258888" y="1485900"/>
            <a:ext cx="7058025" cy="4751388"/>
          </a:xfrm>
        </p:spPr>
        <p:txBody>
          <a:bodyPr anchor="t" anchorCtr="0"/>
          <a:lstStyle/>
          <a:p>
            <a:pPr>
              <a:buNone/>
            </a:pPr>
            <a:r>
              <a:rPr lang="en-US" altLang="zh-CN" sz="2800">
                <a:latin typeface="Tahoma" panose="020B0604030504040204" charset="0"/>
                <a:ea typeface="微软雅黑" panose="020B0503020204020204" charset="-122"/>
              </a:rPr>
              <a:t>Switch&gt;en</a:t>
            </a:r>
            <a:endParaRPr lang="en-US" altLang="zh-CN" sz="2800"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800">
                <a:latin typeface="Tahoma" panose="020B0604030504040204" charset="0"/>
                <a:ea typeface="微软雅黑" panose="020B0503020204020204" charset="-122"/>
              </a:rPr>
              <a:t>Switch#</a:t>
            </a:r>
            <a:r>
              <a:rPr lang="en-US" altLang="zh-CN" sz="28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configure t</a:t>
            </a:r>
            <a:endParaRPr lang="en-US" altLang="zh-CN" sz="2800">
              <a:solidFill>
                <a:srgbClr val="FF3399"/>
              </a:solidFill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800">
                <a:latin typeface="Tahoma" panose="020B0604030504040204" charset="0"/>
                <a:ea typeface="微软雅黑" panose="020B0503020204020204" charset="-122"/>
              </a:rPr>
              <a:t>Switch#</a:t>
            </a:r>
            <a:r>
              <a:rPr lang="en-US" altLang="zh-CN" sz="28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conf</a:t>
            </a:r>
            <a:r>
              <a:rPr lang="en-US" altLang="zh-CN" sz="2800">
                <a:latin typeface="Tahoma" panose="020B0604030504040204" charset="0"/>
                <a:ea typeface="微软雅黑" panose="020B0503020204020204" charset="-122"/>
              </a:rPr>
              <a:t>igure</a:t>
            </a:r>
            <a:r>
              <a:rPr lang="en-US" altLang="zh-CN" sz="28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 t</a:t>
            </a:r>
            <a:r>
              <a:rPr lang="en-US" altLang="zh-CN" sz="2800">
                <a:latin typeface="Tahoma" panose="020B0604030504040204" charset="0"/>
                <a:ea typeface="微软雅黑" panose="020B0503020204020204" charset="-122"/>
              </a:rPr>
              <a:t>erminal</a:t>
            </a:r>
            <a:r>
              <a:rPr lang="en-US" altLang="zh-CN" sz="280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</a:rPr>
              <a:t>(</a:t>
            </a:r>
            <a:r>
              <a:rPr lang="zh-CN" altLang="en-US" sz="280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</a:rPr>
              <a:t>等效上一命令</a:t>
            </a:r>
            <a:r>
              <a:rPr lang="en-US" altLang="zh-CN" sz="280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</a:rPr>
              <a:t>) </a:t>
            </a:r>
            <a:endParaRPr lang="en-US" altLang="zh-CN" sz="2800">
              <a:solidFill>
                <a:srgbClr val="FF0000"/>
              </a:solidFill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800">
                <a:latin typeface="Tahoma" panose="020B0604030504040204" charset="0"/>
                <a:ea typeface="微软雅黑" panose="020B0503020204020204" charset="-122"/>
              </a:rPr>
              <a:t>Switch(config)#</a:t>
            </a:r>
            <a:r>
              <a:rPr lang="en-US" altLang="zh-CN" sz="28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hostname</a:t>
            </a:r>
            <a:r>
              <a:rPr lang="en-US" altLang="zh-CN" sz="2800">
                <a:latin typeface="Tahoma" panose="020B0604030504040204" charset="0"/>
                <a:ea typeface="微软雅黑" panose="020B0503020204020204" charset="-122"/>
              </a:rPr>
              <a:t> switch0</a:t>
            </a:r>
            <a:endParaRPr lang="en-US" altLang="zh-CN" sz="2800"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800">
                <a:latin typeface="Tahoma" panose="020B0604030504040204" charset="0"/>
                <a:ea typeface="微软雅黑" panose="020B0503020204020204" charset="-122"/>
              </a:rPr>
              <a:t>switch0(config)#</a:t>
            </a:r>
            <a:r>
              <a:rPr lang="en-US" altLang="zh-CN" sz="28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vlan</a:t>
            </a:r>
            <a:r>
              <a:rPr lang="en-US" altLang="zh-CN" sz="2800">
                <a:latin typeface="Tahoma" panose="020B0604030504040204" charset="0"/>
                <a:ea typeface="微软雅黑" panose="020B0503020204020204" charset="-122"/>
              </a:rPr>
              <a:t> 10</a:t>
            </a:r>
            <a:endParaRPr lang="en-US" altLang="zh-CN" sz="2800"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800">
                <a:latin typeface="Tahoma" panose="020B0604030504040204" charset="0"/>
                <a:ea typeface="微软雅黑" panose="020B0503020204020204" charset="-122"/>
              </a:rPr>
              <a:t>switch0(config-vlan)#</a:t>
            </a:r>
            <a:r>
              <a:rPr lang="en-US" altLang="zh-CN" sz="28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name</a:t>
            </a:r>
            <a:r>
              <a:rPr lang="en-US" altLang="zh-CN" sz="2800">
                <a:latin typeface="Tahoma" panose="020B0604030504040204" charset="0"/>
                <a:ea typeface="微软雅黑" panose="020B0503020204020204" charset="-122"/>
              </a:rPr>
              <a:t> student</a:t>
            </a:r>
            <a:endParaRPr lang="en-US" altLang="zh-CN" sz="2800"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800">
                <a:latin typeface="Tahoma" panose="020B0604030504040204" charset="0"/>
                <a:ea typeface="微软雅黑" panose="020B0503020204020204" charset="-122"/>
              </a:rPr>
              <a:t>switch0(config-vlan)#</a:t>
            </a:r>
            <a:r>
              <a:rPr lang="en-US" altLang="zh-CN" sz="28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vlan</a:t>
            </a:r>
            <a:r>
              <a:rPr lang="en-US" altLang="zh-CN" sz="2800">
                <a:latin typeface="Tahoma" panose="020B0604030504040204" charset="0"/>
                <a:ea typeface="微软雅黑" panose="020B0503020204020204" charset="-122"/>
              </a:rPr>
              <a:t> 20</a:t>
            </a:r>
            <a:endParaRPr lang="en-US" altLang="zh-CN" sz="2800"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800">
                <a:latin typeface="Tahoma" panose="020B0604030504040204" charset="0"/>
                <a:ea typeface="微软雅黑" panose="020B0503020204020204" charset="-122"/>
              </a:rPr>
              <a:t>switch0(config-vlan)#</a:t>
            </a:r>
            <a:r>
              <a:rPr lang="en-US" altLang="zh-CN" sz="28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name</a:t>
            </a:r>
            <a:r>
              <a:rPr lang="en-US" altLang="zh-CN" sz="2800">
                <a:latin typeface="Tahoma" panose="020B0604030504040204" charset="0"/>
                <a:ea typeface="微软雅黑" panose="020B0503020204020204" charset="-122"/>
              </a:rPr>
              <a:t> teacher</a:t>
            </a:r>
            <a:endParaRPr lang="en-US" altLang="zh-CN" sz="2800"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800">
                <a:latin typeface="Tahoma" panose="020B0604030504040204" charset="0"/>
                <a:ea typeface="微软雅黑" panose="020B0503020204020204" charset="-122"/>
              </a:rPr>
              <a:t>switch0(config-vlan)#</a:t>
            </a:r>
            <a:r>
              <a:rPr lang="en-US" altLang="zh-CN" sz="28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exit</a:t>
            </a:r>
            <a:endParaRPr lang="en-US" altLang="zh-CN" sz="2800">
              <a:solidFill>
                <a:srgbClr val="FF3399"/>
              </a:solidFill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171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/>
            </a:fld>
            <a:endParaRPr lang="zh-CN" altLang="en-US" sz="1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标题 9217"/>
          <p:cNvSpPr>
            <a:spLocks noGrp="1"/>
          </p:cNvSpPr>
          <p:nvPr>
            <p:ph type="title"/>
          </p:nvPr>
        </p:nvSpPr>
        <p:spPr/>
        <p:txBody>
          <a:bodyPr wrap="square" anchor="ctr" anchorCtr="0"/>
          <a:lstStyle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配置交换机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194" name="文本占位符 9218"/>
          <p:cNvSpPr>
            <a:spLocks noGrp="1"/>
          </p:cNvSpPr>
          <p:nvPr>
            <p:ph idx="1"/>
          </p:nvPr>
        </p:nvSpPr>
        <p:spPr/>
        <p:txBody>
          <a:bodyPr anchor="t" anchorCtr="0"/>
          <a:lstStyle/>
          <a:p>
            <a:pPr>
              <a:lnSpc>
                <a:spcPct val="120000"/>
              </a:lnSpc>
              <a:buNone/>
            </a:pPr>
            <a:r>
              <a:rPr lang="en-US" altLang="zh-CN" sz="2800">
                <a:latin typeface="Tahoma" panose="020B0604030504040204" charset="0"/>
              </a:rPr>
              <a:t>switch0(config)#</a:t>
            </a:r>
            <a:r>
              <a:rPr lang="en-US" altLang="zh-CN" sz="28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int</a:t>
            </a:r>
            <a:r>
              <a:rPr lang="en-US" altLang="zh-CN" sz="2800">
                <a:latin typeface="Tahoma" panose="020B0604030504040204" charset="0"/>
              </a:rPr>
              <a:t>erface </a:t>
            </a:r>
            <a:r>
              <a:rPr lang="en-US" altLang="zh-CN" sz="28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fa</a:t>
            </a:r>
            <a:r>
              <a:rPr lang="en-US" altLang="zh-CN" sz="2800">
                <a:latin typeface="Tahoma" panose="020B0604030504040204" charset="0"/>
              </a:rPr>
              <a:t>stEthernet 0/1</a:t>
            </a:r>
            <a:endParaRPr lang="en-US" altLang="zh-CN" sz="2800">
              <a:latin typeface="Tahoma" panose="020B0604030504040204" charset="0"/>
            </a:endParaRPr>
          </a:p>
          <a:p>
            <a:pPr>
              <a:lnSpc>
                <a:spcPct val="120000"/>
              </a:lnSpc>
              <a:buNone/>
            </a:pPr>
            <a:r>
              <a:rPr lang="en-US" altLang="zh-CN" sz="2800">
                <a:latin typeface="Tahoma" panose="020B0604030504040204" charset="0"/>
              </a:rPr>
              <a:t>switch0(config-if)#</a:t>
            </a:r>
            <a:r>
              <a:rPr lang="en-US" altLang="zh-CN" sz="28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switchport mode access</a:t>
            </a:r>
            <a:r>
              <a:rPr lang="en-US" altLang="zh-CN" sz="2800">
                <a:latin typeface="Tahoma" panose="020B0604030504040204" charset="0"/>
              </a:rPr>
              <a:t> </a:t>
            </a:r>
            <a:endParaRPr lang="en-US" altLang="zh-CN" sz="2800">
              <a:latin typeface="Tahoma" panose="020B0604030504040204" charset="0"/>
            </a:endParaRPr>
          </a:p>
          <a:p>
            <a:pPr>
              <a:lnSpc>
                <a:spcPct val="120000"/>
              </a:lnSpc>
              <a:buNone/>
            </a:pPr>
            <a:r>
              <a:rPr lang="en-US" altLang="zh-CN" sz="2800">
                <a:latin typeface="Tahoma" panose="020B0604030504040204" charset="0"/>
              </a:rPr>
              <a:t>switch0(config-if)#</a:t>
            </a:r>
            <a:r>
              <a:rPr lang="en-US" altLang="zh-CN" sz="28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switchport</a:t>
            </a:r>
            <a:r>
              <a:rPr lang="en-US" altLang="zh-CN" sz="2800">
                <a:latin typeface="Tahoma" panose="020B0604030504040204" charset="0"/>
              </a:rPr>
              <a:t> </a:t>
            </a:r>
            <a:r>
              <a:rPr lang="en-US" altLang="zh-CN" sz="28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access</a:t>
            </a:r>
            <a:r>
              <a:rPr lang="en-US" altLang="zh-CN" sz="2800">
                <a:latin typeface="Tahoma" panose="020B0604030504040204" charset="0"/>
              </a:rPr>
              <a:t> </a:t>
            </a:r>
            <a:r>
              <a:rPr lang="en-US" altLang="zh-CN" sz="28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vlan</a:t>
            </a:r>
            <a:r>
              <a:rPr lang="en-US" altLang="zh-CN" sz="2800">
                <a:latin typeface="Tahoma" panose="020B0604030504040204" charset="0"/>
              </a:rPr>
              <a:t> 10</a:t>
            </a:r>
            <a:endParaRPr lang="en-US" altLang="zh-CN" sz="2800">
              <a:latin typeface="Tahoma" panose="020B0604030504040204" charset="0"/>
            </a:endParaRPr>
          </a:p>
          <a:p>
            <a:pPr>
              <a:lnSpc>
                <a:spcPct val="120000"/>
              </a:lnSpc>
              <a:buNone/>
            </a:pPr>
            <a:r>
              <a:rPr lang="en-US" altLang="zh-CN" sz="2800">
                <a:latin typeface="Tahoma" panose="020B0604030504040204" charset="0"/>
              </a:rPr>
              <a:t>switch0(config-if)#interface fastEthernet 0/2</a:t>
            </a:r>
            <a:endParaRPr lang="en-US" altLang="zh-CN" sz="2800">
              <a:latin typeface="Tahoma" panose="020B0604030504040204" charset="0"/>
            </a:endParaRPr>
          </a:p>
          <a:p>
            <a:pPr>
              <a:lnSpc>
                <a:spcPct val="120000"/>
              </a:lnSpc>
              <a:buNone/>
            </a:pPr>
            <a:r>
              <a:rPr lang="en-US" altLang="zh-CN" sz="2800">
                <a:latin typeface="Tahoma" panose="020B0604030504040204" charset="0"/>
              </a:rPr>
              <a:t>switch0(config-if)#switchport mode access </a:t>
            </a:r>
            <a:endParaRPr lang="en-US" altLang="zh-CN" sz="2800">
              <a:latin typeface="Tahoma" panose="020B0604030504040204" charset="0"/>
            </a:endParaRPr>
          </a:p>
          <a:p>
            <a:pPr>
              <a:lnSpc>
                <a:spcPct val="120000"/>
              </a:lnSpc>
              <a:buNone/>
            </a:pPr>
            <a:r>
              <a:rPr lang="en-US" altLang="zh-CN" sz="2800">
                <a:latin typeface="Tahoma" panose="020B0604030504040204" charset="0"/>
              </a:rPr>
              <a:t>switch0(config-if)#switchport access vlan 10</a:t>
            </a:r>
            <a:endParaRPr lang="en-US" altLang="zh-CN" sz="2800">
              <a:latin typeface="Tahoma" panose="020B0604030504040204" charset="0"/>
            </a:endParaRPr>
          </a:p>
          <a:p>
            <a:pPr>
              <a:lnSpc>
                <a:spcPct val="120000"/>
              </a:lnSpc>
              <a:buNone/>
            </a:pPr>
            <a:r>
              <a:rPr lang="en-US" altLang="zh-CN" sz="2800">
                <a:latin typeface="Tahoma" panose="020B0604030504040204" charset="0"/>
              </a:rPr>
              <a:t>switch0(config-if)#exit</a:t>
            </a:r>
            <a:endParaRPr lang="en-US" altLang="zh-CN" sz="2800">
              <a:latin typeface="Tahoma" panose="020B0604030504040204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zh-CN" sz="2800">
              <a:latin typeface="Tahoma" panose="020B0604030504040204" charset="0"/>
            </a:endParaRPr>
          </a:p>
        </p:txBody>
      </p:sp>
      <p:sp>
        <p:nvSpPr>
          <p:cNvPr id="8195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/>
            </a:fld>
            <a:endParaRPr lang="zh-CN" altLang="en-US" sz="1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标题 10241"/>
          <p:cNvSpPr>
            <a:spLocks noGrp="1"/>
          </p:cNvSpPr>
          <p:nvPr>
            <p:ph type="title"/>
          </p:nvPr>
        </p:nvSpPr>
        <p:spPr/>
        <p:txBody>
          <a:bodyPr wrap="square" anchor="ctr" anchorCtr="0"/>
          <a:lstStyle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配置交换机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218" name="文本占位符 10242"/>
          <p:cNvSpPr>
            <a:spLocks noGrp="1"/>
          </p:cNvSpPr>
          <p:nvPr>
            <p:ph idx="1"/>
          </p:nvPr>
        </p:nvSpPr>
        <p:spPr>
          <a:xfrm>
            <a:off x="466725" y="1412875"/>
            <a:ext cx="8229600" cy="4968875"/>
          </a:xfrm>
        </p:spPr>
        <p:txBody>
          <a:bodyPr anchor="t" anchorCtr="0"/>
          <a:lstStyle/>
          <a:p>
            <a:pPr>
              <a:lnSpc>
                <a:spcPct val="110000"/>
              </a:lnSpc>
              <a:buNone/>
            </a:pPr>
            <a:r>
              <a:rPr lang="zh-CN" altLang="en-US" sz="2800" dirty="0">
                <a:latin typeface="Tahoma" panose="020B0604030504040204" charset="0"/>
              </a:rPr>
              <a:t>switch0(config)#</a:t>
            </a:r>
            <a:r>
              <a:rPr lang="zh-CN" altLang="en-US" sz="2800" dirty="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int</a:t>
            </a:r>
            <a:r>
              <a:rPr lang="zh-CN" altLang="en-US" sz="2800" dirty="0">
                <a:latin typeface="Tahoma" panose="020B0604030504040204" charset="0"/>
              </a:rPr>
              <a:t>erface </a:t>
            </a:r>
            <a:r>
              <a:rPr lang="zh-CN" altLang="en-US" sz="2800" dirty="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fa</a:t>
            </a:r>
            <a:r>
              <a:rPr lang="zh-CN" altLang="en-US" sz="2800" dirty="0">
                <a:latin typeface="Tahoma" panose="020B0604030504040204" charset="0"/>
              </a:rPr>
              <a:t>stEthernet </a:t>
            </a:r>
            <a:r>
              <a:rPr lang="zh-CN" altLang="en-US" sz="2800" dirty="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0/11</a:t>
            </a:r>
            <a:endParaRPr lang="zh-CN" altLang="en-US" sz="2800" dirty="0">
              <a:solidFill>
                <a:srgbClr val="FF3399"/>
              </a:solidFill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>
              <a:lnSpc>
                <a:spcPct val="110000"/>
              </a:lnSpc>
              <a:buNone/>
            </a:pPr>
            <a:r>
              <a:rPr lang="zh-CN" altLang="en-US" sz="2800" dirty="0">
                <a:latin typeface="Tahoma" panose="020B0604030504040204" charset="0"/>
              </a:rPr>
              <a:t>switch0(config-if)#</a:t>
            </a:r>
            <a:r>
              <a:rPr lang="zh-CN" altLang="en-US" sz="2800" dirty="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switchport mode access</a:t>
            </a:r>
            <a:r>
              <a:rPr lang="zh-CN" altLang="en-US" sz="2800" dirty="0">
                <a:latin typeface="Tahoma" panose="020B0604030504040204" charset="0"/>
              </a:rPr>
              <a:t> </a:t>
            </a:r>
            <a:endParaRPr lang="zh-CN" altLang="en-US" sz="2800" dirty="0">
              <a:latin typeface="Tahoma" panose="020B0604030504040204" charset="0"/>
            </a:endParaRPr>
          </a:p>
          <a:p>
            <a:pPr>
              <a:lnSpc>
                <a:spcPct val="110000"/>
              </a:lnSpc>
              <a:buNone/>
            </a:pPr>
            <a:r>
              <a:rPr lang="zh-CN" altLang="en-US" sz="2800" dirty="0">
                <a:latin typeface="Tahoma" panose="020B0604030504040204" charset="0"/>
              </a:rPr>
              <a:t>switch0(config-if)#</a:t>
            </a:r>
            <a:r>
              <a:rPr lang="zh-CN" altLang="en-US" sz="2800" dirty="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switchport</a:t>
            </a:r>
            <a:r>
              <a:rPr lang="zh-CN" altLang="en-US" sz="2800" dirty="0">
                <a:latin typeface="Tahoma" panose="020B0604030504040204" charset="0"/>
              </a:rPr>
              <a:t> </a:t>
            </a:r>
            <a:r>
              <a:rPr lang="zh-CN" altLang="en-US" sz="2800" dirty="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access</a:t>
            </a:r>
            <a:r>
              <a:rPr lang="zh-CN" altLang="en-US" sz="2800" dirty="0">
                <a:latin typeface="Tahoma" panose="020B0604030504040204" charset="0"/>
              </a:rPr>
              <a:t> </a:t>
            </a:r>
            <a:r>
              <a:rPr lang="zh-CN" altLang="en-US" sz="2800" dirty="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vlan</a:t>
            </a:r>
            <a:r>
              <a:rPr lang="zh-CN" altLang="en-US" sz="2800" dirty="0">
                <a:latin typeface="Tahoma" panose="020B0604030504040204" charset="0"/>
              </a:rPr>
              <a:t> 20</a:t>
            </a:r>
            <a:endParaRPr lang="zh-CN" altLang="en-US" sz="2800" dirty="0">
              <a:latin typeface="Tahoma" panose="020B0604030504040204" charset="0"/>
            </a:endParaRPr>
          </a:p>
          <a:p>
            <a:pPr>
              <a:lnSpc>
                <a:spcPct val="110000"/>
              </a:lnSpc>
              <a:buNone/>
            </a:pPr>
            <a:r>
              <a:rPr lang="zh-CN" altLang="en-US" sz="2800" dirty="0">
                <a:latin typeface="Tahoma" panose="020B0604030504040204" charset="0"/>
              </a:rPr>
              <a:t>switch0(config-if)#interface fastEthernet </a:t>
            </a:r>
            <a:r>
              <a:rPr lang="zh-CN" altLang="en-US" sz="2800" dirty="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0/12</a:t>
            </a:r>
            <a:endParaRPr lang="zh-CN" altLang="en-US" sz="2800" dirty="0">
              <a:solidFill>
                <a:srgbClr val="FF3399"/>
              </a:solidFill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>
              <a:lnSpc>
                <a:spcPct val="110000"/>
              </a:lnSpc>
              <a:buNone/>
            </a:pPr>
            <a:r>
              <a:rPr lang="zh-CN" altLang="en-US" sz="2800" dirty="0">
                <a:latin typeface="Tahoma" panose="020B0604030504040204" charset="0"/>
              </a:rPr>
              <a:t>switch0(config-if)#</a:t>
            </a:r>
            <a:r>
              <a:rPr lang="zh-CN" altLang="en-US" sz="2800" dirty="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switchport mode access </a:t>
            </a:r>
            <a:endParaRPr lang="zh-CN" altLang="en-US" sz="2800" dirty="0">
              <a:solidFill>
                <a:srgbClr val="FF3399"/>
              </a:solidFill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>
              <a:lnSpc>
                <a:spcPct val="110000"/>
              </a:lnSpc>
              <a:buNone/>
            </a:pPr>
            <a:r>
              <a:rPr lang="zh-CN" altLang="en-US" sz="2800" dirty="0">
                <a:latin typeface="Tahoma" panose="020B0604030504040204" charset="0"/>
              </a:rPr>
              <a:t>switch0(config-if)#switchport access vlan 20</a:t>
            </a:r>
            <a:endParaRPr lang="zh-CN" altLang="en-US" sz="2800" dirty="0">
              <a:latin typeface="Tahoma" panose="020B0604030504040204" charset="0"/>
            </a:endParaRPr>
          </a:p>
          <a:p>
            <a:pPr>
              <a:buNone/>
            </a:pPr>
            <a:r>
              <a:rPr lang="zh-CN" altLang="en-US" sz="2800" dirty="0">
                <a:latin typeface="Tahoma" panose="020B0604030504040204" charset="0"/>
                <a:sym typeface="Arial" panose="020B0604020202020204" pitchFamily="34" charset="0"/>
              </a:rPr>
              <a:t>switch0(config-if)#interface fastEthernet </a:t>
            </a:r>
            <a:r>
              <a:rPr lang="zh-CN" altLang="en-US" sz="2800" dirty="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0/24</a:t>
            </a:r>
            <a:endParaRPr lang="zh-CN" altLang="en-US" sz="2800" dirty="0">
              <a:solidFill>
                <a:srgbClr val="FF3399"/>
              </a:solidFill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>
              <a:buNone/>
            </a:pPr>
            <a:r>
              <a:rPr lang="zh-CN" altLang="en-US" sz="2800" dirty="0">
                <a:latin typeface="Tahoma" panose="020B0604030504040204" charset="0"/>
                <a:sym typeface="Arial" panose="020B0604020202020204" pitchFamily="34" charset="0"/>
              </a:rPr>
              <a:t>switch0(config-if)#</a:t>
            </a:r>
            <a:r>
              <a:rPr lang="zh-CN" altLang="en-US" sz="2800" dirty="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switchport mode trunk</a:t>
            </a:r>
            <a:endParaRPr lang="zh-CN" altLang="en-US" sz="800" dirty="0"/>
          </a:p>
          <a:p>
            <a:pPr>
              <a:lnSpc>
                <a:spcPct val="110000"/>
              </a:lnSpc>
              <a:buNone/>
            </a:pPr>
            <a:r>
              <a:rPr lang="zh-CN" altLang="en-US" sz="2800" dirty="0">
                <a:latin typeface="Tahoma" panose="020B0604030504040204" charset="0"/>
              </a:rPr>
              <a:t>switch0(config-if)#</a:t>
            </a:r>
            <a:r>
              <a:rPr lang="zh-CN" altLang="en-US" sz="2800" dirty="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no shutdown</a:t>
            </a:r>
            <a:endParaRPr lang="zh-CN" altLang="en-US" sz="2800" dirty="0">
              <a:solidFill>
                <a:srgbClr val="FF3399"/>
              </a:solidFill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219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/>
            </a:fld>
            <a:endParaRPr lang="zh-CN" altLang="en-US" sz="1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标题 11265"/>
          <p:cNvSpPr>
            <a:spLocks noGrp="1"/>
          </p:cNvSpPr>
          <p:nvPr>
            <p:ph type="title"/>
          </p:nvPr>
        </p:nvSpPr>
        <p:spPr/>
        <p:txBody>
          <a:bodyPr wrap="square" anchor="ctr" anchorCtr="0"/>
          <a:lstStyle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显示交换机信息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10242" name="内容占位符 11266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71550" y="1270000"/>
            <a:ext cx="6913563" cy="4895850"/>
          </a:xfrm>
        </p:spPr>
      </p:pic>
      <p:sp>
        <p:nvSpPr>
          <p:cNvPr id="10243" name="矩形 11267"/>
          <p:cNvSpPr/>
          <p:nvPr/>
        </p:nvSpPr>
        <p:spPr>
          <a:xfrm>
            <a:off x="827088" y="4076700"/>
            <a:ext cx="5689600" cy="360363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44" name="直接连接符 11268"/>
          <p:cNvSpPr/>
          <p:nvPr/>
        </p:nvSpPr>
        <p:spPr>
          <a:xfrm>
            <a:off x="900113" y="4797425"/>
            <a:ext cx="5545137" cy="0"/>
          </a:xfrm>
          <a:prstGeom prst="line">
            <a:avLst/>
          </a:prstGeom>
          <a:ln w="38100" cap="flat" cmpd="sng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45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/>
            </a:fld>
            <a:endParaRPr lang="zh-CN" altLang="en-US" sz="1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标题 12289"/>
          <p:cNvSpPr>
            <a:spLocks noGrp="1"/>
          </p:cNvSpPr>
          <p:nvPr>
            <p:ph type="title"/>
          </p:nvPr>
        </p:nvSpPr>
        <p:spPr/>
        <p:txBody>
          <a:bodyPr wrap="square" anchor="ctr" anchorCtr="0"/>
          <a:lstStyle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配置路由器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266" name="文本占位符 12290"/>
          <p:cNvSpPr>
            <a:spLocks noGrp="1"/>
          </p:cNvSpPr>
          <p:nvPr>
            <p:ph idx="1"/>
          </p:nvPr>
        </p:nvSpPr>
        <p:spPr>
          <a:xfrm>
            <a:off x="757238" y="1485900"/>
            <a:ext cx="7993062" cy="4606925"/>
          </a:xfrm>
        </p:spPr>
        <p:txBody>
          <a:bodyPr anchor="t" anchorCtr="0"/>
          <a:lstStyle/>
          <a:p>
            <a:pPr>
              <a:lnSpc>
                <a:spcPct val="110000"/>
              </a:lnSpc>
              <a:buNone/>
            </a:pP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Router#</a:t>
            </a:r>
            <a:r>
              <a:rPr lang="zh-CN" altLang="en-US" sz="2800" dirty="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conf t</a:t>
            </a: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erminal </a:t>
            </a:r>
            <a:endParaRPr lang="zh-CN" altLang="en-US" sz="2800" dirty="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10000"/>
              </a:lnSpc>
              <a:buNone/>
            </a:pP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Router(config)#hostname Router0</a:t>
            </a:r>
            <a:endParaRPr lang="zh-CN" altLang="en-US" sz="2800" dirty="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10000"/>
              </a:lnSpc>
              <a:buNone/>
            </a:pP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Router0(config)#interface fastEthernet 0/0</a:t>
            </a:r>
            <a:endParaRPr lang="zh-CN" altLang="en-US" sz="2800" dirty="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10000"/>
              </a:lnSpc>
              <a:buNone/>
            </a:pP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Router0(config-if)#</a:t>
            </a:r>
            <a:r>
              <a:rPr lang="zh-CN" altLang="en-US" sz="2800" dirty="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no ip address</a:t>
            </a: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 </a:t>
            </a:r>
            <a:endParaRPr lang="zh-CN" altLang="en-US" sz="2800" dirty="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10000"/>
              </a:lnSpc>
              <a:buNone/>
            </a:pP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Router0(config-if)#</a:t>
            </a:r>
            <a:r>
              <a:rPr lang="zh-CN" altLang="en-US" sz="2800" dirty="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no shutdown</a:t>
            </a: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 </a:t>
            </a:r>
            <a:endParaRPr lang="zh-CN" altLang="en-US" sz="2800" dirty="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10000"/>
              </a:lnSpc>
              <a:buNone/>
            </a:pP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Router0(config-if)#exit</a:t>
            </a:r>
            <a:endParaRPr lang="zh-CN" altLang="en-US" sz="2800" dirty="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10000"/>
              </a:lnSpc>
              <a:buNone/>
            </a:pP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Router0(config-if)#</a:t>
            </a:r>
            <a:r>
              <a:rPr lang="zh-CN" altLang="en-US" sz="2800" dirty="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interface fastEthernet 0/</a:t>
            </a:r>
            <a:r>
              <a:rPr lang="zh-CN" altLang="en-US" sz="2800" b="1" dirty="0">
                <a:solidFill>
                  <a:srgbClr val="0000FF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0.10</a:t>
            </a:r>
            <a:endParaRPr lang="zh-CN" altLang="en-US" sz="2800" b="1" dirty="0">
              <a:solidFill>
                <a:srgbClr val="0000FF"/>
              </a:solidFill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>
              <a:lnSpc>
                <a:spcPct val="110000"/>
              </a:lnSpc>
              <a:buNone/>
            </a:pP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Router0(config-subif)#</a:t>
            </a:r>
            <a:r>
              <a:rPr lang="zh-CN" altLang="en-US" sz="2800" dirty="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encapsulation</a:t>
            </a: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 </a:t>
            </a:r>
            <a:r>
              <a:rPr lang="zh-CN" altLang="en-US" sz="2800" dirty="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dot1q</a:t>
            </a: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 </a:t>
            </a:r>
            <a:r>
              <a:rPr lang="zh-CN" altLang="en-US" sz="2800" b="1" dirty="0">
                <a:solidFill>
                  <a:srgbClr val="0000FF"/>
                </a:solidFill>
                <a:latin typeface="Tahoma" panose="020B0604030504040204" charset="0"/>
                <a:ea typeface="微软雅黑" panose="020B0503020204020204" charset="-122"/>
              </a:rPr>
              <a:t>10</a:t>
            </a:r>
            <a:endParaRPr lang="zh-CN" altLang="en-US" sz="2800" b="1" dirty="0">
              <a:solidFill>
                <a:srgbClr val="0000FF"/>
              </a:solidFill>
              <a:latin typeface="Tahoma" panose="020B0604030504040204" charset="0"/>
              <a:ea typeface="微软雅黑" panose="020B0503020204020204" charset="-122"/>
            </a:endParaRPr>
          </a:p>
        </p:txBody>
      </p:sp>
      <p:sp>
        <p:nvSpPr>
          <p:cNvPr id="11267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/>
            </a:fld>
            <a:endParaRPr lang="zh-CN" altLang="en-US" sz="1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标题 13313"/>
          <p:cNvSpPr>
            <a:spLocks noGrp="1"/>
          </p:cNvSpPr>
          <p:nvPr>
            <p:ph type="title"/>
          </p:nvPr>
        </p:nvSpPr>
        <p:spPr/>
        <p:txBody>
          <a:bodyPr wrap="square" anchor="ctr" anchorCtr="0"/>
          <a:lstStyle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配置路由器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290" name="文本占位符 13314"/>
          <p:cNvSpPr>
            <a:spLocks noGrp="1"/>
          </p:cNvSpPr>
          <p:nvPr>
            <p:ph idx="1"/>
          </p:nvPr>
        </p:nvSpPr>
        <p:spPr>
          <a:xfrm>
            <a:off x="757238" y="1485900"/>
            <a:ext cx="7993062" cy="4822825"/>
          </a:xfrm>
        </p:spPr>
        <p:txBody>
          <a:bodyPr anchor="t" anchorCtr="0"/>
          <a:lstStyle/>
          <a:p>
            <a:pPr>
              <a:lnSpc>
                <a:spcPct val="120000"/>
              </a:lnSpc>
              <a:buNone/>
            </a:pP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Router0(config-subif)#</a:t>
            </a:r>
            <a:r>
              <a:rPr lang="zh-CN" altLang="en-US" sz="2800" dirty="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ip address</a:t>
            </a: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 192.168.</a:t>
            </a:r>
            <a:r>
              <a:rPr lang="zh-CN" altLang="en-US" sz="2800" b="1" dirty="0">
                <a:solidFill>
                  <a:srgbClr val="0000FF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10.1</a:t>
            </a: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  </a:t>
            </a:r>
            <a:endParaRPr lang="zh-CN" altLang="en-US" sz="2800" dirty="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20000"/>
              </a:lnSpc>
              <a:buNone/>
            </a:pP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                                                255.255.255.0</a:t>
            </a:r>
            <a:endParaRPr lang="zh-CN" altLang="en-US" sz="2800" dirty="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20000"/>
              </a:lnSpc>
              <a:buNone/>
            </a:pP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Router0(config-subif)#exit</a:t>
            </a:r>
            <a:endParaRPr lang="zh-CN" altLang="en-US" sz="2800" dirty="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20000"/>
              </a:lnSpc>
              <a:buNone/>
            </a:pP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Router0(config-if)#interface fastEthernet 0/</a:t>
            </a:r>
            <a:r>
              <a:rPr lang="zh-CN" altLang="en-US" sz="2800" b="1" dirty="0">
                <a:solidFill>
                  <a:srgbClr val="0000FF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0.20</a:t>
            </a:r>
            <a:endParaRPr lang="zh-CN" altLang="en-US" sz="2800" b="1" dirty="0">
              <a:solidFill>
                <a:srgbClr val="0000FF"/>
              </a:solidFill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buNone/>
            </a:pP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Router0(config-subif)#</a:t>
            </a:r>
            <a:r>
              <a:rPr lang="zh-CN" altLang="en-US" sz="2800" dirty="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encapsulation dot1q </a:t>
            </a:r>
            <a:r>
              <a:rPr lang="zh-CN" altLang="en-US" sz="2800" b="1" dirty="0">
                <a:solidFill>
                  <a:srgbClr val="0000FF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20</a:t>
            </a:r>
            <a:endParaRPr lang="zh-CN" altLang="en-US" sz="2800" b="1" dirty="0">
              <a:solidFill>
                <a:srgbClr val="0000FF"/>
              </a:solidFill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buNone/>
            </a:pP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Router0(config-subif)#ip address 192.168.</a:t>
            </a:r>
            <a:r>
              <a:rPr lang="zh-CN" altLang="en-US" sz="2800" b="1" dirty="0">
                <a:solidFill>
                  <a:srgbClr val="0000FF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20</a:t>
            </a: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.1  </a:t>
            </a:r>
            <a:endParaRPr lang="zh-CN" altLang="en-US" sz="2800" dirty="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20000"/>
              </a:lnSpc>
              <a:buNone/>
            </a:pP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                                                255.255.255.0</a:t>
            </a:r>
            <a:endParaRPr lang="zh-CN" altLang="en-US" sz="2800" dirty="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20000"/>
              </a:lnSpc>
              <a:buNone/>
            </a:pP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Router0(config-subif)#exit</a:t>
            </a:r>
            <a:endParaRPr lang="zh-CN" altLang="en-US" sz="2800" dirty="0"/>
          </a:p>
        </p:txBody>
      </p:sp>
      <p:sp>
        <p:nvSpPr>
          <p:cNvPr id="12291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/>
            </a:fld>
            <a:endParaRPr lang="zh-CN" altLang="en-US" sz="1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标题 14337"/>
          <p:cNvSpPr>
            <a:spLocks noGrp="1"/>
          </p:cNvSpPr>
          <p:nvPr>
            <p:ph type="title"/>
          </p:nvPr>
        </p:nvSpPr>
        <p:spPr/>
        <p:txBody>
          <a:bodyPr wrap="square" anchor="ctr" anchorCtr="0"/>
          <a:lstStyle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查看路由表信息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13314" name="图片 143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6525" y="1412875"/>
            <a:ext cx="6767513" cy="4464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5" name="矩形 14339"/>
          <p:cNvSpPr/>
          <p:nvPr/>
        </p:nvSpPr>
        <p:spPr>
          <a:xfrm>
            <a:off x="1044575" y="5013325"/>
            <a:ext cx="6048375" cy="792163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6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/>
            </a:fld>
            <a:endParaRPr lang="zh-CN" altLang="en-US" sz="1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5361"/>
          <p:cNvSpPr>
            <a:spLocks noGrp="1"/>
          </p:cNvSpPr>
          <p:nvPr>
            <p:ph type="title"/>
          </p:nvPr>
        </p:nvSpPr>
        <p:spPr/>
        <p:txBody>
          <a:bodyPr wrap="square" anchor="ctr" anchorCtr="0"/>
          <a:lstStyle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配置各PC的IP与网关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14338" name="内容占位符 15362"/>
          <p:cNvPicPr>
            <a:picLocks noGrp="1"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1404938" y="3573463"/>
            <a:ext cx="5832475" cy="1944687"/>
          </a:xfrm>
        </p:spPr>
      </p:pic>
      <p:pic>
        <p:nvPicPr>
          <p:cNvPr id="14339" name="图片 153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475" y="1485900"/>
            <a:ext cx="6132513" cy="18716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0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/>
            </a:fld>
            <a:endParaRPr lang="zh-CN" altLang="en-US" sz="1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图片 1638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6013" y="1485900"/>
            <a:ext cx="6657975" cy="43926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2" name="标题 16386"/>
          <p:cNvSpPr>
            <a:spLocks noGrp="1"/>
          </p:cNvSpPr>
          <p:nvPr>
            <p:ph type="title"/>
          </p:nvPr>
        </p:nvSpPr>
        <p:spPr>
          <a:xfrm>
            <a:off x="466725" y="190500"/>
            <a:ext cx="8229600" cy="1006475"/>
          </a:xfrm>
        </p:spPr>
        <p:txBody>
          <a:bodyPr wrap="square" anchor="ctr" anchorCtr="0"/>
          <a:lstStyle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测试网络连通性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363" name="文本框 16387"/>
          <p:cNvSpPr txBox="1"/>
          <p:nvPr/>
        </p:nvSpPr>
        <p:spPr>
          <a:xfrm>
            <a:off x="1547813" y="6021388"/>
            <a:ext cx="62674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PC1 ping Vlan 10的网关192.168.10.1，通</a:t>
            </a:r>
            <a:endParaRPr lang="zh-CN" altLang="en-US" sz="2400" b="1" dirty="0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364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/>
            </a:fld>
            <a:endParaRPr lang="zh-CN" altLang="en-US" sz="1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图片 1740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981075"/>
            <a:ext cx="5461000" cy="2376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6" name="图片 174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338" y="3933825"/>
            <a:ext cx="5327650" cy="23034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7" name="文本框 17411"/>
          <p:cNvSpPr txBox="1"/>
          <p:nvPr/>
        </p:nvSpPr>
        <p:spPr>
          <a:xfrm>
            <a:off x="2339975" y="3403600"/>
            <a:ext cx="5472113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PC1 ping </a:t>
            </a:r>
            <a:r>
              <a:rPr lang="zh-CN" altLang="en-US" sz="2400" b="1" dirty="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PC2  </a:t>
            </a:r>
            <a:r>
              <a:rPr lang="zh-CN" altLang="en-US" sz="2400" b="1" dirty="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192.168.10.20，通</a:t>
            </a:r>
            <a:endParaRPr lang="zh-CN" altLang="en-US" sz="2400" b="1" dirty="0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388" name="文本框 17412"/>
          <p:cNvSpPr txBox="1"/>
          <p:nvPr/>
        </p:nvSpPr>
        <p:spPr>
          <a:xfrm>
            <a:off x="2987675" y="6237288"/>
            <a:ext cx="5472113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PC1 ping </a:t>
            </a:r>
            <a:r>
              <a:rPr lang="zh-CN" altLang="en-US" sz="2400" b="1" dirty="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PC3  </a:t>
            </a:r>
            <a:r>
              <a:rPr lang="zh-CN" altLang="en-US" sz="2400" b="1" dirty="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192.168.20.10，通</a:t>
            </a:r>
            <a:endParaRPr lang="zh-CN" altLang="en-US" sz="2400" b="1" dirty="0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389" name="标题 17413"/>
          <p:cNvSpPr>
            <a:spLocks noGrp="1"/>
          </p:cNvSpPr>
          <p:nvPr>
            <p:ph type="title"/>
          </p:nvPr>
        </p:nvSpPr>
        <p:spPr>
          <a:xfrm>
            <a:off x="466725" y="190500"/>
            <a:ext cx="8229600" cy="1006475"/>
          </a:xfrm>
        </p:spPr>
        <p:txBody>
          <a:bodyPr wrap="square" anchor="ctr" anchorCtr="0"/>
          <a:lstStyle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测试网络连通性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390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/>
            </a:fld>
            <a:endParaRPr lang="zh-CN" altLang="en-US" sz="1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图片 184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0475" y="1485900"/>
            <a:ext cx="6846888" cy="35274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0" name="文本框 18434"/>
          <p:cNvSpPr txBox="1"/>
          <p:nvPr/>
        </p:nvSpPr>
        <p:spPr>
          <a:xfrm>
            <a:off x="1692275" y="5445125"/>
            <a:ext cx="6407150" cy="82391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PC1 ping </a:t>
            </a:r>
            <a:r>
              <a:rPr lang="zh-CN" altLang="en-US" sz="2400" b="1" dirty="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PC4  </a:t>
            </a:r>
            <a:r>
              <a:rPr lang="zh-CN" altLang="en-US" sz="2400" b="1" dirty="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192.168.20.20，通。</a:t>
            </a:r>
            <a:endParaRPr lang="zh-CN" altLang="en-US" sz="2400" b="1" dirty="0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 b="1" dirty="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当然，</a:t>
            </a:r>
            <a:r>
              <a:rPr lang="zh-CN" altLang="en-US" sz="2400" b="1" dirty="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Vlan 20的网关192.168.20.1，也通</a:t>
            </a:r>
            <a:endParaRPr lang="zh-CN" altLang="en-US" sz="2400" b="1" dirty="0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411" name="标题 18435"/>
          <p:cNvSpPr>
            <a:spLocks noGrp="1"/>
          </p:cNvSpPr>
          <p:nvPr>
            <p:ph type="title"/>
          </p:nvPr>
        </p:nvSpPr>
        <p:spPr>
          <a:xfrm>
            <a:off x="466725" y="190500"/>
            <a:ext cx="8229600" cy="1006475"/>
          </a:xfrm>
        </p:spPr>
        <p:txBody>
          <a:bodyPr wrap="square" anchor="ctr" anchorCtr="0"/>
          <a:lstStyle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测试网络连通性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41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/>
            </a:fld>
            <a:endParaRPr lang="zh-CN" altLang="en-US" sz="1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图片 194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35150" y="1700213"/>
            <a:ext cx="4752975" cy="3762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4" name="文本框 19458"/>
          <p:cNvSpPr txBox="1"/>
          <p:nvPr/>
        </p:nvSpPr>
        <p:spPr>
          <a:xfrm>
            <a:off x="971550" y="5445125"/>
            <a:ext cx="1643063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192.168.10.10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35" name="文本框 19459"/>
          <p:cNvSpPr txBox="1"/>
          <p:nvPr/>
        </p:nvSpPr>
        <p:spPr>
          <a:xfrm>
            <a:off x="2717800" y="5472113"/>
            <a:ext cx="952500" cy="3651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~.10.20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36" name="文本框 19460"/>
          <p:cNvSpPr txBox="1"/>
          <p:nvPr/>
        </p:nvSpPr>
        <p:spPr>
          <a:xfrm>
            <a:off x="4465638" y="5459413"/>
            <a:ext cx="950912" cy="3651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~.20.10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37" name="文本框 19461"/>
          <p:cNvSpPr txBox="1"/>
          <p:nvPr/>
        </p:nvSpPr>
        <p:spPr>
          <a:xfrm>
            <a:off x="5991225" y="5445125"/>
            <a:ext cx="950913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~.20.20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38" name="文本框 19462"/>
          <p:cNvSpPr txBox="1"/>
          <p:nvPr/>
        </p:nvSpPr>
        <p:spPr>
          <a:xfrm>
            <a:off x="3060700" y="3286125"/>
            <a:ext cx="639763" cy="3651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F0/1</a:t>
            </a:r>
            <a:endParaRPr lang="zh-CN" altLang="en-US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39" name="文本框 19463"/>
          <p:cNvSpPr txBox="1"/>
          <p:nvPr/>
        </p:nvSpPr>
        <p:spPr>
          <a:xfrm>
            <a:off x="3276600" y="3717925"/>
            <a:ext cx="639763" cy="3651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F0/2</a:t>
            </a:r>
            <a:endParaRPr lang="zh-CN" altLang="en-US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40" name="文本框 19464"/>
          <p:cNvSpPr txBox="1"/>
          <p:nvPr/>
        </p:nvSpPr>
        <p:spPr>
          <a:xfrm>
            <a:off x="4284663" y="3860800"/>
            <a:ext cx="766762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F0/11</a:t>
            </a:r>
            <a:endParaRPr lang="zh-CN" altLang="en-US" b="1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8441" name="文本框 19465"/>
          <p:cNvSpPr txBox="1"/>
          <p:nvPr/>
        </p:nvSpPr>
        <p:spPr>
          <a:xfrm>
            <a:off x="4356100" y="3213100"/>
            <a:ext cx="766763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F0/12</a:t>
            </a:r>
            <a:endParaRPr lang="zh-CN" altLang="en-US" b="1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8442" name="文本框 19466"/>
          <p:cNvSpPr txBox="1"/>
          <p:nvPr/>
        </p:nvSpPr>
        <p:spPr>
          <a:xfrm>
            <a:off x="4068763" y="2636838"/>
            <a:ext cx="766762" cy="3667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F0/24</a:t>
            </a:r>
            <a:endParaRPr lang="zh-CN" altLang="en-US" b="1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43" name="文本框 19467"/>
          <p:cNvSpPr txBox="1"/>
          <p:nvPr/>
        </p:nvSpPr>
        <p:spPr>
          <a:xfrm>
            <a:off x="3132138" y="1765300"/>
            <a:ext cx="639762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F0/0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44" name="标题 1946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9462"/>
          </a:xfrm>
        </p:spPr>
        <p:txBody>
          <a:bodyPr wrap="square" anchor="ctr" anchorCtr="0"/>
          <a:lstStyle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双臂路由拓扑结构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445" name="文本框 19469"/>
          <p:cNvSpPr txBox="1"/>
          <p:nvPr/>
        </p:nvSpPr>
        <p:spPr>
          <a:xfrm>
            <a:off x="2940050" y="2673350"/>
            <a:ext cx="766763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F0/23</a:t>
            </a:r>
            <a:endParaRPr lang="zh-CN" altLang="en-US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46" name="文本框 19470"/>
          <p:cNvSpPr txBox="1"/>
          <p:nvPr/>
        </p:nvSpPr>
        <p:spPr>
          <a:xfrm>
            <a:off x="4176713" y="1811338"/>
            <a:ext cx="639762" cy="3651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F0/1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47" name="椭圆 19471"/>
          <p:cNvSpPr/>
          <p:nvPr/>
        </p:nvSpPr>
        <p:spPr>
          <a:xfrm>
            <a:off x="2700338" y="2565400"/>
            <a:ext cx="1296987" cy="1727200"/>
          </a:xfrm>
          <a:prstGeom prst="ellipse">
            <a:avLst/>
          </a:prstGeom>
          <a:noFill/>
          <a:ln w="28575" cap="flat" cmpd="sng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48" name="文本框 19472"/>
          <p:cNvSpPr txBox="1"/>
          <p:nvPr/>
        </p:nvSpPr>
        <p:spPr>
          <a:xfrm>
            <a:off x="2271713" y="3603625"/>
            <a:ext cx="893762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vlan10</a:t>
            </a:r>
            <a:endParaRPr lang="zh-CN" altLang="en-US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49" name="椭圆 19473"/>
          <p:cNvSpPr/>
          <p:nvPr/>
        </p:nvSpPr>
        <p:spPr>
          <a:xfrm>
            <a:off x="4083050" y="2603500"/>
            <a:ext cx="1295400" cy="1727200"/>
          </a:xfrm>
          <a:prstGeom prst="ellipse">
            <a:avLst/>
          </a:prstGeom>
          <a:noFill/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50" name="文本框 19474"/>
          <p:cNvSpPr txBox="1"/>
          <p:nvPr/>
        </p:nvSpPr>
        <p:spPr>
          <a:xfrm>
            <a:off x="5435600" y="1412875"/>
            <a:ext cx="2520950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F0/0：192.168.10.1/24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F0/1：192.168.20.1/24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51" name="文本框 19475"/>
          <p:cNvSpPr txBox="1"/>
          <p:nvPr/>
        </p:nvSpPr>
        <p:spPr>
          <a:xfrm>
            <a:off x="5384800" y="3338513"/>
            <a:ext cx="893763" cy="3651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vlan20</a:t>
            </a:r>
            <a:endParaRPr lang="zh-CN" altLang="en-US" b="1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845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/>
            </a:fld>
            <a:endParaRPr lang="zh-CN" altLang="en-US" sz="1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标题 2048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 wrap="square" anchor="ctr" anchorCtr="0"/>
          <a:lstStyle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配置交换机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458" name="文本占位符 20482"/>
          <p:cNvSpPr>
            <a:spLocks noGrp="1"/>
          </p:cNvSpPr>
          <p:nvPr>
            <p:ph idx="1"/>
          </p:nvPr>
        </p:nvSpPr>
        <p:spPr>
          <a:xfrm>
            <a:off x="1044575" y="1487488"/>
            <a:ext cx="7488238" cy="4464050"/>
          </a:xfrm>
        </p:spPr>
        <p:txBody>
          <a:bodyPr anchor="t" anchorCtr="0"/>
          <a:lstStyle/>
          <a:p>
            <a:pPr>
              <a:lnSpc>
                <a:spcPct val="130000"/>
              </a:lnSpc>
              <a:buNone/>
            </a:pPr>
            <a:r>
              <a:rPr lang="en-US" altLang="zh-CN" sz="2800">
                <a:latin typeface="Tahoma" panose="020B0604030504040204" charset="0"/>
                <a:ea typeface="微软雅黑" panose="020B0503020204020204" charset="-122"/>
              </a:rPr>
              <a:t>Switch(config)#interface fastEthernet </a:t>
            </a:r>
            <a:r>
              <a:rPr lang="en-US" altLang="zh-CN" sz="2800" b="1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</a:rPr>
              <a:t>0/23</a:t>
            </a:r>
            <a:endParaRPr lang="en-US" altLang="zh-CN" sz="2800" b="1">
              <a:solidFill>
                <a:srgbClr val="FF0000"/>
              </a:solidFill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30000"/>
              </a:lnSpc>
              <a:buNone/>
            </a:pPr>
            <a:r>
              <a:rPr lang="en-US" altLang="zh-CN" sz="2800">
                <a:latin typeface="Tahoma" panose="020B0604030504040204" charset="0"/>
                <a:ea typeface="微软雅黑" panose="020B0503020204020204" charset="-122"/>
              </a:rPr>
              <a:t>Switch(config-if)#switchport mode </a:t>
            </a:r>
            <a:r>
              <a:rPr lang="en-US" altLang="zh-CN" sz="2800" b="1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access</a:t>
            </a:r>
            <a:r>
              <a:rPr lang="en-US" altLang="zh-CN" sz="2800">
                <a:latin typeface="Tahoma" panose="020B0604030504040204" charset="0"/>
                <a:ea typeface="微软雅黑" panose="020B0503020204020204" charset="-122"/>
              </a:rPr>
              <a:t> </a:t>
            </a:r>
            <a:endParaRPr lang="en-US" altLang="zh-CN" sz="280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30000"/>
              </a:lnSpc>
              <a:buNone/>
            </a:pPr>
            <a:r>
              <a:rPr lang="en-US" altLang="zh-CN" sz="2800">
                <a:latin typeface="Tahoma" panose="020B0604030504040204" charset="0"/>
                <a:ea typeface="微软雅黑" panose="020B0503020204020204" charset="-122"/>
              </a:rPr>
              <a:t>Switch(config-if)#switchport access </a:t>
            </a:r>
            <a:r>
              <a:rPr lang="en-US" altLang="zh-CN" sz="2800" b="1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vlan 10</a:t>
            </a:r>
            <a:endParaRPr lang="en-US" altLang="zh-CN" sz="2800" b="1">
              <a:solidFill>
                <a:srgbClr val="FF0000"/>
              </a:solidFill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  <a:buNone/>
            </a:pPr>
            <a:r>
              <a:rPr lang="en-US" altLang="zh-CN" sz="2800">
                <a:latin typeface="Tahoma" panose="020B0604030504040204" charset="0"/>
                <a:ea typeface="微软雅黑" panose="020B0503020204020204" charset="-122"/>
              </a:rPr>
              <a:t>Switch(config)#interface fastEthernet </a:t>
            </a:r>
            <a:r>
              <a:rPr lang="en-US" altLang="zh-CN" sz="2800" b="1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0/24</a:t>
            </a:r>
            <a:endParaRPr lang="en-US" altLang="zh-CN" sz="2800" b="1">
              <a:solidFill>
                <a:srgbClr val="FF0000"/>
              </a:solidFill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  <a:buNone/>
            </a:pPr>
            <a:r>
              <a:rPr lang="en-US" altLang="zh-CN" sz="2800">
                <a:latin typeface="Tahoma" panose="020B0604030504040204" charset="0"/>
                <a:ea typeface="微软雅黑" panose="020B0503020204020204" charset="-122"/>
              </a:rPr>
              <a:t>Switch(config-if)#switchport mode </a:t>
            </a:r>
            <a:r>
              <a:rPr lang="en-US" altLang="zh-CN" sz="2800" b="1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access</a:t>
            </a:r>
            <a:r>
              <a:rPr lang="en-US" altLang="zh-CN" sz="2800">
                <a:latin typeface="Tahoma" panose="020B0604030504040204" charset="0"/>
                <a:ea typeface="微软雅黑" panose="020B0503020204020204" charset="-122"/>
              </a:rPr>
              <a:t> </a:t>
            </a:r>
            <a:endParaRPr lang="en-US" altLang="zh-CN" sz="280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30000"/>
              </a:lnSpc>
              <a:buNone/>
            </a:pPr>
            <a:r>
              <a:rPr lang="en-US" altLang="zh-CN" sz="2800">
                <a:latin typeface="Tahoma" panose="020B0604030504040204" charset="0"/>
                <a:ea typeface="微软雅黑" panose="020B0503020204020204" charset="-122"/>
              </a:rPr>
              <a:t>Switch(config-if)#switchport access </a:t>
            </a:r>
            <a:r>
              <a:rPr lang="en-US" altLang="zh-CN" sz="2800" b="1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vlan 20</a:t>
            </a:r>
            <a:endParaRPr lang="en-US" altLang="zh-CN" sz="2800" b="1">
              <a:solidFill>
                <a:srgbClr val="FF0000"/>
              </a:solidFill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459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/>
            </a:fld>
            <a:endParaRPr lang="zh-CN" altLang="en-US" sz="1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标题 2150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 wrap="square" anchor="ctr" anchorCtr="0"/>
          <a:lstStyle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配置路由器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482" name="文本占位符 21506"/>
          <p:cNvSpPr>
            <a:spLocks noGrp="1"/>
          </p:cNvSpPr>
          <p:nvPr>
            <p:ph idx="1"/>
          </p:nvPr>
        </p:nvSpPr>
        <p:spPr>
          <a:xfrm>
            <a:off x="468313" y="1485900"/>
            <a:ext cx="8280400" cy="4462463"/>
          </a:xfrm>
        </p:spPr>
        <p:txBody>
          <a:bodyPr anchor="t" anchorCtr="0"/>
          <a:lstStyle/>
          <a:p>
            <a:pPr>
              <a:lnSpc>
                <a:spcPct val="160000"/>
              </a:lnSpc>
              <a:buNone/>
            </a:pPr>
            <a:r>
              <a:rPr lang="zh-CN" altLang="en-US" sz="2400" dirty="0">
                <a:latin typeface="Tahoma" panose="020B0604030504040204" charset="0"/>
                <a:ea typeface="微软雅黑" panose="020B0503020204020204" charset="-122"/>
              </a:rPr>
              <a:t>Router0(config)#interface fastEthernet </a:t>
            </a:r>
            <a:r>
              <a:rPr lang="zh-CN" altLang="en-US" sz="2400" b="1" dirty="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</a:rPr>
              <a:t>0/0</a:t>
            </a:r>
            <a:endParaRPr lang="zh-CN" altLang="en-US" sz="2400" b="1" dirty="0">
              <a:solidFill>
                <a:srgbClr val="FF0000"/>
              </a:solidFill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60000"/>
              </a:lnSpc>
              <a:buNone/>
            </a:pPr>
            <a:r>
              <a:rPr lang="zh-CN" altLang="en-US" sz="2400" dirty="0">
                <a:latin typeface="Tahoma" panose="020B0604030504040204" charset="0"/>
                <a:ea typeface="微软雅黑" panose="020B0503020204020204" charset="-122"/>
              </a:rPr>
              <a:t>Router0(config-if)#</a:t>
            </a:r>
            <a:r>
              <a:rPr lang="zh-CN" altLang="en-US" sz="2400" b="1" dirty="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ip address</a:t>
            </a:r>
            <a:r>
              <a:rPr lang="zh-CN" altLang="en-US" sz="2400" dirty="0">
                <a:latin typeface="Tahoma" panose="020B0604030504040204" charset="0"/>
                <a:ea typeface="微软雅黑" panose="020B0503020204020204" charset="-122"/>
              </a:rPr>
              <a:t> 192.168.10.1 255.255.255.0</a:t>
            </a:r>
            <a:endParaRPr lang="zh-CN" altLang="en-US" sz="2400" dirty="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60000"/>
              </a:lnSpc>
              <a:buNone/>
            </a:pPr>
            <a:r>
              <a:rPr lang="zh-CN" altLang="en-US" sz="2400" dirty="0">
                <a:latin typeface="Tahoma" panose="020B0604030504040204" charset="0"/>
                <a:ea typeface="微软雅黑" panose="020B0503020204020204" charset="-122"/>
              </a:rPr>
              <a:t>Router0(config-if)#no shutdown</a:t>
            </a:r>
            <a:endParaRPr lang="zh-CN" altLang="en-US" sz="2400" dirty="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60000"/>
              </a:lnSpc>
              <a:buNone/>
            </a:pPr>
            <a:r>
              <a:rPr lang="zh-CN" altLang="en-US" sz="2400" dirty="0">
                <a:latin typeface="Tahoma" panose="020B0604030504040204" charset="0"/>
                <a:ea typeface="微软雅黑" panose="020B0503020204020204" charset="-122"/>
              </a:rPr>
              <a:t>Router0(config)#interface fastEthernet </a:t>
            </a:r>
            <a:r>
              <a:rPr lang="zh-CN" altLang="en-US" sz="2400" b="1" dirty="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0/1</a:t>
            </a:r>
            <a:endParaRPr lang="zh-CN" altLang="en-US" sz="2400" b="1" dirty="0">
              <a:solidFill>
                <a:srgbClr val="FF0000"/>
              </a:solidFill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>
              <a:lnSpc>
                <a:spcPct val="160000"/>
              </a:lnSpc>
              <a:buNone/>
            </a:pPr>
            <a:r>
              <a:rPr lang="zh-CN" altLang="en-US" sz="2400" dirty="0">
                <a:latin typeface="Tahoma" panose="020B0604030504040204" charset="0"/>
                <a:ea typeface="微软雅黑" panose="020B0503020204020204" charset="-122"/>
              </a:rPr>
              <a:t>Router0(config-if)#</a:t>
            </a:r>
            <a:r>
              <a:rPr lang="zh-CN" altLang="en-US" sz="2400" b="1" dirty="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ip address</a:t>
            </a:r>
            <a:r>
              <a:rPr lang="zh-CN" altLang="en-US" sz="2400" dirty="0">
                <a:latin typeface="Tahoma" panose="020B0604030504040204" charset="0"/>
                <a:ea typeface="微软雅黑" panose="020B0503020204020204" charset="-122"/>
              </a:rPr>
              <a:t> 192.168.20.1 255.255.255.0</a:t>
            </a:r>
            <a:endParaRPr lang="zh-CN" altLang="en-US" sz="2400" dirty="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60000"/>
              </a:lnSpc>
              <a:buNone/>
            </a:pPr>
            <a:r>
              <a:rPr lang="zh-CN" altLang="en-US" sz="2400" dirty="0">
                <a:latin typeface="Tahoma" panose="020B0604030504040204" charset="0"/>
                <a:ea typeface="微软雅黑" panose="020B0503020204020204" charset="-122"/>
              </a:rPr>
              <a:t>Router0(config-if)#no shutdown</a:t>
            </a:r>
            <a:endParaRPr lang="zh-CN" altLang="en-US" sz="2400" dirty="0">
              <a:latin typeface="Tahoma" panose="020B0604030504040204" charset="0"/>
              <a:ea typeface="微软雅黑" panose="020B0503020204020204" charset="-122"/>
            </a:endParaRPr>
          </a:p>
        </p:txBody>
      </p:sp>
      <p:sp>
        <p:nvSpPr>
          <p:cNvPr id="20483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/>
            </a:fld>
            <a:endParaRPr lang="zh-CN" altLang="en-US" sz="1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2252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9462"/>
          </a:xfrm>
        </p:spPr>
        <p:txBody>
          <a:bodyPr wrap="square" anchor="ctr" anchorCtr="0"/>
          <a:lstStyle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三层交换实现VLAN间路由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506" name="文本框 22530"/>
          <p:cNvSpPr txBox="1"/>
          <p:nvPr/>
        </p:nvSpPr>
        <p:spPr>
          <a:xfrm>
            <a:off x="1189355" y="1341755"/>
            <a:ext cx="7127875" cy="5316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</a:pP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1、三层交换本质上就是带有路由功能的二层交换机。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</a:pP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2、与传统二层交换相比，它可实现高速路由，路由与交换模块是汇聚链接的，且是内部连接，具有很高的带宽。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</a:pP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3、在其上创建各VLAN的虚拟接口（SVI），并设置IP。SVI为一个网关接口，相当于为各VLAN的虚拟子接口，即可实现VLAN间的路由。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</a:pP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4、三层交换机上的IP路由功能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默认是关闭的</a:t>
            </a: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。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</a:pP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   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Switch(config)#ip routing</a:t>
            </a:r>
            <a:endParaRPr lang="zh-CN" altLang="en-US" sz="24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507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/>
            </a:fld>
            <a:endParaRPr lang="zh-CN" altLang="en-US" sz="1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图片 235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7400" y="1630363"/>
            <a:ext cx="4098925" cy="381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30" name="文本框 23554"/>
          <p:cNvSpPr txBox="1"/>
          <p:nvPr/>
        </p:nvSpPr>
        <p:spPr>
          <a:xfrm>
            <a:off x="971550" y="5445125"/>
            <a:ext cx="1643063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192.168.10.10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31" name="文本框 23555"/>
          <p:cNvSpPr txBox="1"/>
          <p:nvPr/>
        </p:nvSpPr>
        <p:spPr>
          <a:xfrm>
            <a:off x="2717800" y="5472113"/>
            <a:ext cx="952500" cy="3651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~.10.20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32" name="文本框 23556"/>
          <p:cNvSpPr txBox="1"/>
          <p:nvPr/>
        </p:nvSpPr>
        <p:spPr>
          <a:xfrm>
            <a:off x="4140200" y="5445125"/>
            <a:ext cx="950913" cy="3651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~.20.10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33" name="文本框 23557"/>
          <p:cNvSpPr txBox="1"/>
          <p:nvPr/>
        </p:nvSpPr>
        <p:spPr>
          <a:xfrm>
            <a:off x="5435600" y="5445125"/>
            <a:ext cx="95250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~.20.20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34" name="文本框 23558"/>
          <p:cNvSpPr txBox="1"/>
          <p:nvPr/>
        </p:nvSpPr>
        <p:spPr>
          <a:xfrm>
            <a:off x="3060700" y="3286125"/>
            <a:ext cx="639763" cy="3651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F0/1</a:t>
            </a:r>
            <a:endParaRPr lang="zh-CN" altLang="en-US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35" name="文本框 23559"/>
          <p:cNvSpPr txBox="1"/>
          <p:nvPr/>
        </p:nvSpPr>
        <p:spPr>
          <a:xfrm>
            <a:off x="3276600" y="3717925"/>
            <a:ext cx="639763" cy="3651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F0/2</a:t>
            </a:r>
            <a:endParaRPr lang="zh-CN" altLang="en-US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36" name="文本框 23560"/>
          <p:cNvSpPr txBox="1"/>
          <p:nvPr/>
        </p:nvSpPr>
        <p:spPr>
          <a:xfrm>
            <a:off x="3995738" y="3860800"/>
            <a:ext cx="766762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F0/11</a:t>
            </a:r>
            <a:endParaRPr lang="zh-CN" altLang="en-US" b="1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2537" name="文本框 23561"/>
          <p:cNvSpPr txBox="1"/>
          <p:nvPr/>
        </p:nvSpPr>
        <p:spPr>
          <a:xfrm>
            <a:off x="4067175" y="3349625"/>
            <a:ext cx="76835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F0/12</a:t>
            </a:r>
            <a:endParaRPr lang="zh-CN" altLang="en-US" b="1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2538" name="文本框 23562"/>
          <p:cNvSpPr txBox="1"/>
          <p:nvPr/>
        </p:nvSpPr>
        <p:spPr>
          <a:xfrm>
            <a:off x="4068763" y="2636838"/>
            <a:ext cx="766762" cy="3667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F0/24</a:t>
            </a:r>
            <a:endParaRPr lang="zh-CN" altLang="en-US" b="1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39" name="文本框 23563"/>
          <p:cNvSpPr txBox="1"/>
          <p:nvPr/>
        </p:nvSpPr>
        <p:spPr>
          <a:xfrm>
            <a:off x="3132138" y="1765300"/>
            <a:ext cx="639762" cy="3651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F0/1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40" name="标题 2356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9462"/>
          </a:xfrm>
        </p:spPr>
        <p:txBody>
          <a:bodyPr wrap="square" anchor="ctr" anchorCtr="0"/>
          <a:lstStyle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三层交换实现VLAN间路由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541" name="文本框 23565"/>
          <p:cNvSpPr txBox="1"/>
          <p:nvPr/>
        </p:nvSpPr>
        <p:spPr>
          <a:xfrm>
            <a:off x="2940050" y="2673350"/>
            <a:ext cx="766763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F0/23</a:t>
            </a:r>
            <a:endParaRPr lang="zh-CN" altLang="en-US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42" name="文本框 23566"/>
          <p:cNvSpPr txBox="1"/>
          <p:nvPr/>
        </p:nvSpPr>
        <p:spPr>
          <a:xfrm>
            <a:off x="4176713" y="1811338"/>
            <a:ext cx="639762" cy="3667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F0/2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43" name="椭圆 23567"/>
          <p:cNvSpPr/>
          <p:nvPr/>
        </p:nvSpPr>
        <p:spPr>
          <a:xfrm>
            <a:off x="2700338" y="2565400"/>
            <a:ext cx="1296987" cy="1727200"/>
          </a:xfrm>
          <a:prstGeom prst="ellipse">
            <a:avLst/>
          </a:prstGeom>
          <a:noFill/>
          <a:ln w="28575" cap="flat" cmpd="sng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44" name="文本框 23568"/>
          <p:cNvSpPr txBox="1"/>
          <p:nvPr/>
        </p:nvSpPr>
        <p:spPr>
          <a:xfrm>
            <a:off x="2271713" y="3603625"/>
            <a:ext cx="893762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vlan10</a:t>
            </a:r>
            <a:endParaRPr lang="zh-CN" altLang="en-US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45" name="椭圆 23569"/>
          <p:cNvSpPr/>
          <p:nvPr/>
        </p:nvSpPr>
        <p:spPr>
          <a:xfrm>
            <a:off x="4083050" y="2603500"/>
            <a:ext cx="1295400" cy="1727200"/>
          </a:xfrm>
          <a:prstGeom prst="ellipse">
            <a:avLst/>
          </a:prstGeom>
          <a:noFill/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46" name="文本框 23570"/>
          <p:cNvSpPr txBox="1"/>
          <p:nvPr/>
        </p:nvSpPr>
        <p:spPr>
          <a:xfrm>
            <a:off x="5435600" y="1412875"/>
            <a:ext cx="2773680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l"/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Vlan10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：192.168.10.1/24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l"/>
            <a:r>
              <a:rPr lang="en-US" altLang="zh-CN" dirty="0">
                <a:sym typeface="+mn-ea"/>
              </a:rPr>
              <a:t>Vlan20</a:t>
            </a:r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：192.168.20.1/24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47" name="文本框 23571"/>
          <p:cNvSpPr txBox="1"/>
          <p:nvPr/>
        </p:nvSpPr>
        <p:spPr>
          <a:xfrm>
            <a:off x="5375275" y="3392488"/>
            <a:ext cx="895350" cy="3667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vlan20</a:t>
            </a:r>
            <a:endParaRPr lang="zh-CN" altLang="en-US" b="1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2548" name="椭圆 23572"/>
          <p:cNvSpPr/>
          <p:nvPr/>
        </p:nvSpPr>
        <p:spPr>
          <a:xfrm>
            <a:off x="2555875" y="1557338"/>
            <a:ext cx="1296988" cy="719137"/>
          </a:xfrm>
          <a:prstGeom prst="ellipse">
            <a:avLst/>
          </a:prstGeom>
          <a:noFill/>
          <a:ln w="28575" cap="flat" cmpd="sng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49" name="文本框 23573"/>
          <p:cNvSpPr txBox="1"/>
          <p:nvPr/>
        </p:nvSpPr>
        <p:spPr>
          <a:xfrm>
            <a:off x="2235200" y="1771650"/>
            <a:ext cx="893763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vlan10</a:t>
            </a:r>
            <a:endParaRPr lang="zh-CN" altLang="en-US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50" name="椭圆 23574"/>
          <p:cNvSpPr/>
          <p:nvPr/>
        </p:nvSpPr>
        <p:spPr>
          <a:xfrm>
            <a:off x="4011613" y="1638300"/>
            <a:ext cx="1296987" cy="720725"/>
          </a:xfrm>
          <a:prstGeom prst="ellipse">
            <a:avLst/>
          </a:prstGeom>
          <a:noFill/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algn="ctr"/>
            <a:endParaRPr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51" name="文本框 23575"/>
          <p:cNvSpPr txBox="1"/>
          <p:nvPr/>
        </p:nvSpPr>
        <p:spPr>
          <a:xfrm>
            <a:off x="4816475" y="1890713"/>
            <a:ext cx="895350" cy="3667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vlan20</a:t>
            </a:r>
            <a:endParaRPr lang="zh-CN" altLang="en-US" b="1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5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/>
            </a:fld>
            <a:endParaRPr lang="zh-CN" altLang="en-US" sz="1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标题 2457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 wrap="square" anchor="ctr" anchorCtr="0"/>
          <a:lstStyle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配置三层交换机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554" name="文本占位符 24578"/>
          <p:cNvSpPr>
            <a:spLocks noGrp="1"/>
          </p:cNvSpPr>
          <p:nvPr>
            <p:ph idx="1"/>
          </p:nvPr>
        </p:nvSpPr>
        <p:spPr>
          <a:xfrm>
            <a:off x="900113" y="1341438"/>
            <a:ext cx="7345362" cy="4822825"/>
          </a:xfrm>
        </p:spPr>
        <p:txBody>
          <a:bodyPr anchor="t" anchorCtr="0"/>
          <a:lstStyle/>
          <a:p>
            <a:pPr>
              <a:lnSpc>
                <a:spcPct val="140000"/>
              </a:lnSpc>
              <a:buNone/>
            </a:pP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switch0(config)#</a:t>
            </a:r>
            <a:r>
              <a:rPr lang="zh-CN" altLang="en-US" sz="2800" dirty="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vlan</a:t>
            </a: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 10</a:t>
            </a:r>
            <a:endParaRPr lang="zh-CN" altLang="en-US" sz="2800" dirty="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40000"/>
              </a:lnSpc>
              <a:buNone/>
            </a:pP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switch0(config-vlan)#</a:t>
            </a:r>
            <a:r>
              <a:rPr lang="zh-CN" altLang="en-US" sz="2800" dirty="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name</a:t>
            </a: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 student</a:t>
            </a:r>
            <a:endParaRPr lang="zh-CN" altLang="en-US" sz="2800" dirty="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40000"/>
              </a:lnSpc>
              <a:buNone/>
            </a:pP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switch0(config-vlan)#</a:t>
            </a:r>
            <a:r>
              <a:rPr lang="zh-CN" altLang="en-US" sz="2800" dirty="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vlan</a:t>
            </a: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 20</a:t>
            </a:r>
            <a:endParaRPr lang="zh-CN" altLang="en-US" sz="2800" dirty="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40000"/>
              </a:lnSpc>
              <a:buNone/>
            </a:pP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switch0(config-vlan)#</a:t>
            </a:r>
            <a:r>
              <a:rPr lang="zh-CN" altLang="en-US" sz="2800" dirty="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name</a:t>
            </a: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 teacher</a:t>
            </a:r>
            <a:endParaRPr lang="zh-CN" altLang="en-US" sz="2800" dirty="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40000"/>
              </a:lnSpc>
              <a:buNone/>
            </a:pP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Switch(config)#interface fastEthernet </a:t>
            </a:r>
            <a:r>
              <a:rPr lang="zh-CN" altLang="en-US" sz="2800" b="1" dirty="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</a:rPr>
              <a:t>0/1</a:t>
            </a:r>
            <a:endParaRPr lang="zh-CN" altLang="en-US" sz="2800" b="1" dirty="0">
              <a:solidFill>
                <a:srgbClr val="FF0000"/>
              </a:solidFill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40000"/>
              </a:lnSpc>
              <a:buNone/>
            </a:pP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Switch(config-if)#switchport mode </a:t>
            </a:r>
            <a:r>
              <a:rPr lang="zh-CN" altLang="en-US" sz="2800" b="1" dirty="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access</a:t>
            </a: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 </a:t>
            </a:r>
            <a:endParaRPr lang="zh-CN" altLang="en-US" sz="2800" dirty="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40000"/>
              </a:lnSpc>
              <a:buNone/>
            </a:pPr>
            <a:r>
              <a:rPr lang="zh-CN" altLang="en-US" sz="2800" dirty="0">
                <a:latin typeface="Tahoma" panose="020B0604030504040204" charset="0"/>
                <a:ea typeface="微软雅黑" panose="020B0503020204020204" charset="-122"/>
              </a:rPr>
              <a:t>Switch(config-if)#switchport access </a:t>
            </a:r>
            <a:r>
              <a:rPr lang="zh-CN" altLang="en-US" sz="2800" b="1" dirty="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vlan 10</a:t>
            </a:r>
            <a:endParaRPr lang="zh-CN" altLang="en-US" sz="2800" b="1" dirty="0">
              <a:solidFill>
                <a:srgbClr val="FF0000"/>
              </a:solidFill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555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/>
            </a:fld>
            <a:endParaRPr lang="zh-CN" altLang="en-US" sz="1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标题 2560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 wrap="square" anchor="ctr" anchorCtr="0"/>
          <a:lstStyle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配置三层交换机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578" name="文本占位符 25602"/>
          <p:cNvSpPr>
            <a:spLocks noGrp="1"/>
          </p:cNvSpPr>
          <p:nvPr>
            <p:ph idx="1"/>
          </p:nvPr>
        </p:nvSpPr>
        <p:spPr>
          <a:xfrm>
            <a:off x="684530" y="1270000"/>
            <a:ext cx="7703820" cy="5518785"/>
          </a:xfrm>
        </p:spPr>
        <p:txBody>
          <a:bodyPr anchor="t" anchorCtr="0"/>
          <a:lstStyle/>
          <a:p>
            <a:pPr>
              <a:lnSpc>
                <a:spcPct val="130000"/>
              </a:lnSpc>
              <a:buNone/>
            </a:pPr>
            <a:r>
              <a:rPr lang="zh-CN" altLang="en-US" sz="2400" dirty="0">
                <a:latin typeface="Tahoma" panose="020B0604030504040204" charset="0"/>
                <a:ea typeface="微软雅黑" panose="020B0503020204020204" charset="-122"/>
              </a:rPr>
              <a:t>Switch(config)#</a:t>
            </a:r>
            <a:r>
              <a:rPr lang="zh-CN" altLang="en-US" sz="2400" b="1" dirty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ip routing</a:t>
            </a:r>
            <a:r>
              <a:rPr lang="en-US" altLang="zh-CN" sz="2400" b="1" dirty="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         //</a:t>
            </a:r>
            <a:r>
              <a:rPr lang="zh-CN" altLang="en-US" sz="2400" b="1" dirty="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注意此句</a:t>
            </a:r>
            <a:endParaRPr lang="zh-CN" altLang="en-US" sz="2400" dirty="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30000"/>
              </a:lnSpc>
              <a:buNone/>
            </a:pPr>
            <a:r>
              <a:rPr lang="zh-CN" altLang="en-US" sz="2400" dirty="0">
                <a:latin typeface="Tahoma" panose="020B0604030504040204" charset="0"/>
                <a:ea typeface="微软雅黑" panose="020B0503020204020204" charset="-122"/>
                <a:sym typeface="+mn-ea"/>
              </a:rPr>
              <a:t>Switch(config)#</a:t>
            </a:r>
            <a:r>
              <a:rPr lang="zh-CN" altLang="en-US" sz="2400" dirty="0">
                <a:latin typeface="Tahoma" panose="020B0604030504040204" charset="0"/>
                <a:ea typeface="微软雅黑" panose="020B0503020204020204" charset="-122"/>
              </a:rPr>
              <a:t>interface fastEthernet </a:t>
            </a:r>
            <a:r>
              <a:rPr lang="zh-CN" altLang="en-US" sz="2400" b="1" dirty="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0/2</a:t>
            </a:r>
            <a:endParaRPr lang="zh-CN" altLang="en-US" sz="2400" b="1" dirty="0">
              <a:solidFill>
                <a:srgbClr val="FF0000"/>
              </a:solidFill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  <a:buNone/>
            </a:pPr>
            <a:r>
              <a:rPr lang="zh-CN" altLang="en-US" sz="2400" dirty="0">
                <a:latin typeface="Tahoma" panose="020B0604030504040204" charset="0"/>
                <a:ea typeface="微软雅黑" panose="020B0503020204020204" charset="-122"/>
              </a:rPr>
              <a:t>Switch(config-if)#switchport mode </a:t>
            </a:r>
            <a:r>
              <a:rPr lang="zh-CN" altLang="en-US" sz="2400" b="1" dirty="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access</a:t>
            </a:r>
            <a:r>
              <a:rPr lang="zh-CN" altLang="en-US" sz="2400" dirty="0">
                <a:latin typeface="Tahoma" panose="020B0604030504040204" charset="0"/>
                <a:ea typeface="微软雅黑" panose="020B0503020204020204" charset="-122"/>
              </a:rPr>
              <a:t> </a:t>
            </a:r>
            <a:endParaRPr lang="zh-CN" altLang="en-US" sz="2400" dirty="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30000"/>
              </a:lnSpc>
              <a:buNone/>
            </a:pPr>
            <a:r>
              <a:rPr lang="zh-CN" altLang="en-US" sz="2400" dirty="0">
                <a:latin typeface="Tahoma" panose="020B0604030504040204" charset="0"/>
                <a:ea typeface="微软雅黑" panose="020B0503020204020204" charset="-122"/>
              </a:rPr>
              <a:t>Switch(config-if)#switchport access </a:t>
            </a:r>
            <a:r>
              <a:rPr lang="zh-CN" altLang="en-US" sz="2400" b="1" dirty="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vlan 20</a:t>
            </a:r>
            <a:endParaRPr lang="zh-CN" altLang="en-US" sz="2400" b="1" dirty="0">
              <a:solidFill>
                <a:srgbClr val="FF0000"/>
              </a:solidFill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  <a:buNone/>
            </a:pPr>
            <a:r>
              <a:rPr lang="zh-CN" altLang="en-US" sz="2400" dirty="0"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Switch(config)#</a:t>
            </a:r>
            <a:r>
              <a:rPr lang="zh-CN" altLang="en-US" sz="2400" b="1" dirty="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interface vlan 10</a:t>
            </a:r>
            <a:endParaRPr lang="zh-CN" altLang="en-US" sz="2400" b="1" dirty="0">
              <a:solidFill>
                <a:srgbClr val="FF0000"/>
              </a:solidFill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  <a:buNone/>
            </a:pPr>
            <a:r>
              <a:rPr lang="zh-CN" altLang="en-US" sz="2400" dirty="0"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Switch(config-if)#</a:t>
            </a:r>
            <a:r>
              <a:rPr lang="zh-CN" altLang="en-US" sz="2400" b="1" dirty="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ip add</a:t>
            </a:r>
            <a:r>
              <a:rPr lang="zh-CN" altLang="en-US" sz="2400" dirty="0"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 192.168.</a:t>
            </a:r>
            <a:r>
              <a:rPr lang="zh-CN" altLang="en-US" sz="2400" b="1" dirty="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10</a:t>
            </a:r>
            <a:r>
              <a:rPr lang="zh-CN" altLang="en-US" sz="2400" dirty="0"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.1 255.255.255.0</a:t>
            </a:r>
            <a:endParaRPr lang="zh-CN" altLang="en-US" sz="2400" dirty="0"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  <a:buNone/>
            </a:pPr>
            <a:r>
              <a:rPr lang="zh-CN" altLang="en-US" sz="2400" dirty="0"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Switch3(config-if)#no shutdown</a:t>
            </a:r>
            <a:endParaRPr lang="zh-CN" altLang="en-US" sz="2400" dirty="0"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  <a:buNone/>
            </a:pPr>
            <a:r>
              <a:rPr lang="zh-CN" altLang="en-US" sz="2400" dirty="0"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Switch(config)#</a:t>
            </a:r>
            <a:r>
              <a:rPr lang="zh-CN" altLang="en-US" sz="2400" b="1" dirty="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interface vlan 20</a:t>
            </a:r>
            <a:endParaRPr lang="zh-CN" altLang="en-US" sz="2400" b="1" dirty="0">
              <a:solidFill>
                <a:srgbClr val="FF0000"/>
              </a:solidFill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  <a:buNone/>
            </a:pPr>
            <a:r>
              <a:rPr lang="zh-CN" altLang="en-US" sz="2400" dirty="0"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Switch(config-if)#ip add 192.168.</a:t>
            </a:r>
            <a:r>
              <a:rPr lang="zh-CN" altLang="en-US" sz="2400" b="1" dirty="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20</a:t>
            </a:r>
            <a:r>
              <a:rPr lang="zh-CN" altLang="en-US" sz="2400" dirty="0"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.1 255.255.255.0</a:t>
            </a:r>
            <a:endParaRPr lang="zh-CN" altLang="en-US" sz="2400" dirty="0"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  <a:buNone/>
            </a:pPr>
            <a:r>
              <a:rPr lang="zh-CN" altLang="en-US" sz="2400" dirty="0"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Switch3(config-if)#no shutdown </a:t>
            </a:r>
            <a:endParaRPr lang="zh-CN" altLang="en-US" sz="2400" dirty="0"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579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sz="1400"/>
            </a:fld>
            <a:endParaRPr lang="zh-CN" altLang="en-US" sz="1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006_Title/Bullet_Cisco White Temp">
  <a:themeElements>
    <a:clrScheme name="">
      <a:dk1>
        <a:srgbClr val="000000"/>
      </a:dk1>
      <a:lt1>
        <a:srgbClr val="FFFFFF"/>
      </a:lt1>
      <a:dk2>
        <a:srgbClr val="0183B7"/>
      </a:dk2>
      <a:lt2>
        <a:srgbClr val="8E8E95"/>
      </a:lt2>
      <a:accent1>
        <a:srgbClr val="0183B7"/>
      </a:accent1>
      <a:accent2>
        <a:srgbClr val="B21A1A"/>
      </a:accent2>
      <a:accent3>
        <a:srgbClr val="FFFFFF"/>
      </a:accent3>
      <a:accent4>
        <a:srgbClr val="000000"/>
      </a:accent4>
      <a:accent5>
        <a:srgbClr val="AAC2D7"/>
      </a:accent5>
      <a:accent6>
        <a:srgbClr val="9F1616"/>
      </a:accent6>
      <a:hlink>
        <a:srgbClr val="83A2CF"/>
      </a:hlink>
      <a:folHlink>
        <a:srgbClr val="EFB525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183B7"/>
        </a:dk2>
        <a:lt2>
          <a:srgbClr val="8E8E95"/>
        </a:lt2>
        <a:accent1>
          <a:srgbClr val="0183B7"/>
        </a:accent1>
        <a:accent2>
          <a:srgbClr val="B21A1A"/>
        </a:accent2>
        <a:accent3>
          <a:srgbClr val="FFFFFF"/>
        </a:accent3>
        <a:accent4>
          <a:srgbClr val="000000"/>
        </a:accent4>
        <a:accent5>
          <a:srgbClr val="AAC2D7"/>
        </a:accent5>
        <a:accent6>
          <a:srgbClr val="9F1616"/>
        </a:accent6>
        <a:hlink>
          <a:srgbClr val="83A2CF"/>
        </a:hlink>
        <a:folHlink>
          <a:srgbClr val="EFB52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3648</Words>
  <Application>WPS 演示</Application>
  <PresentationFormat>全屏显示(4:3)</PresentationFormat>
  <Paragraphs>279</Paragraphs>
  <Slides>22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Arial</vt:lpstr>
      <vt:lpstr>宋体</vt:lpstr>
      <vt:lpstr>Wingdings</vt:lpstr>
      <vt:lpstr>微软雅黑</vt:lpstr>
      <vt:lpstr>Tahoma</vt:lpstr>
      <vt:lpstr>Arial Unicode MS</vt:lpstr>
      <vt:lpstr>Calibri</vt:lpstr>
      <vt:lpstr>默认设计模板</vt:lpstr>
      <vt:lpstr>2006_Title/Bullet_Cisco White Temp</vt:lpstr>
      <vt:lpstr>PowerPoint.Show.8</vt:lpstr>
      <vt:lpstr>VLAN间路由配置实验</vt:lpstr>
      <vt:lpstr>本章目标</vt:lpstr>
      <vt:lpstr>单臂路由拓扑结构</vt:lpstr>
      <vt:lpstr>设备配置模式</vt:lpstr>
      <vt:lpstr>配置交换机</vt:lpstr>
      <vt:lpstr>配置交换机</vt:lpstr>
      <vt:lpstr>配置交换机</vt:lpstr>
      <vt:lpstr>显示交换机信息</vt:lpstr>
      <vt:lpstr>配置路由器</vt:lpstr>
      <vt:lpstr>配置路由器</vt:lpstr>
      <vt:lpstr>查看路由表信息</vt:lpstr>
      <vt:lpstr>配置各PC的IP与网关</vt:lpstr>
      <vt:lpstr>测试网络连通性</vt:lpstr>
      <vt:lpstr>测试网络连通性</vt:lpstr>
      <vt:lpstr>测试网络连通性</vt:lpstr>
      <vt:lpstr>双臂路由拓扑结构</vt:lpstr>
      <vt:lpstr>配置交换机</vt:lpstr>
      <vt:lpstr>配置路由器</vt:lpstr>
      <vt:lpstr>三层交换实现VLAN间路由</vt:lpstr>
      <vt:lpstr>三层交换实现VLAN间路由</vt:lpstr>
      <vt:lpstr>配置三层交换机</vt:lpstr>
      <vt:lpstr>配置三层交换机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VLAN间路由配置实验</dc:title>
  <dc:creator>某同学</dc:creator>
  <cp:lastModifiedBy>某同学</cp:lastModifiedBy>
  <cp:revision>10</cp:revision>
  <dcterms:created xsi:type="dcterms:W3CDTF">2011-05-04T21:40:00Z</dcterms:created>
  <dcterms:modified xsi:type="dcterms:W3CDTF">2022-04-08T09:07:38Z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2052-11.1.0.11372</vt:lpwstr>
  </property>
  <property fmtid="{D5CDD505-2E9C-101B-9397-08002B2CF9AE}" pid="3" name="ICV">
    <vt:lpwstr>51EA1060074F4313AF90E8151D7E6014</vt:lpwstr>
  </property>
</Properties>
</file>