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JPG" ContentType="image/.jpg"/>
  <Default Extension="emf" ContentType="image/x-emf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2" embedTrueTypeFonts="1" saveSubsetFonts="1">
  <p:sldMasterIdLst>
    <p:sldMasterId id="2147483648" r:id="rId1"/>
  </p:sldMasterIdLst>
  <p:notesMasterIdLst>
    <p:notesMasterId r:id="rId6"/>
  </p:notesMasterIdLst>
  <p:sldIdLst>
    <p:sldId id="257" r:id="rId3"/>
    <p:sldId id="613" r:id="rId4"/>
    <p:sldId id="256" r:id="rId5"/>
    <p:sldId id="608" r:id="rId7"/>
    <p:sldId id="609" r:id="rId8"/>
    <p:sldId id="259" r:id="rId9"/>
    <p:sldId id="260" r:id="rId10"/>
    <p:sldId id="262" r:id="rId11"/>
    <p:sldId id="264" r:id="rId12"/>
    <p:sldId id="265" r:id="rId13"/>
    <p:sldId id="610" r:id="rId14"/>
    <p:sldId id="612" r:id="rId15"/>
    <p:sldId id="611" r:id="rId16"/>
    <p:sldId id="615" r:id="rId17"/>
    <p:sldId id="616" r:id="rId18"/>
    <p:sldId id="266" r:id="rId19"/>
    <p:sldId id="267" r:id="rId20"/>
    <p:sldId id="269" r:id="rId21"/>
    <p:sldId id="618" r:id="rId22"/>
    <p:sldId id="617" r:id="rId23"/>
    <p:sldId id="619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91" r:id="rId32"/>
    <p:sldId id="621" r:id="rId33"/>
    <p:sldId id="622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843" r:id="rId43"/>
    <p:sldId id="293" r:id="rId44"/>
    <p:sldId id="623" r:id="rId45"/>
    <p:sldId id="1104" r:id="rId46"/>
    <p:sldId id="1105" r:id="rId47"/>
    <p:sldId id="1101" r:id="rId48"/>
    <p:sldId id="1102" r:id="rId49"/>
    <p:sldId id="1103" r:id="rId50"/>
    <p:sldId id="624" r:id="rId51"/>
    <p:sldId id="625" r:id="rId52"/>
    <p:sldId id="973" r:id="rId53"/>
    <p:sldId id="628" r:id="rId54"/>
    <p:sldId id="974" r:id="rId55"/>
    <p:sldId id="631" r:id="rId56"/>
    <p:sldId id="632" r:id="rId57"/>
    <p:sldId id="636" r:id="rId58"/>
    <p:sldId id="635" r:id="rId59"/>
    <p:sldId id="637" r:id="rId60"/>
    <p:sldId id="640" r:id="rId61"/>
    <p:sldId id="642" r:id="rId62"/>
    <p:sldId id="641" r:id="rId63"/>
    <p:sldId id="643" r:id="rId64"/>
    <p:sldId id="644" r:id="rId65"/>
    <p:sldId id="646" r:id="rId66"/>
    <p:sldId id="647" r:id="rId67"/>
    <p:sldId id="648" r:id="rId68"/>
    <p:sldId id="649" r:id="rId69"/>
    <p:sldId id="650" r:id="rId70"/>
    <p:sldId id="596" r:id="rId71"/>
    <p:sldId id="652" r:id="rId72"/>
    <p:sldId id="653" r:id="rId73"/>
    <p:sldId id="306" r:id="rId74"/>
    <p:sldId id="654" r:id="rId75"/>
    <p:sldId id="308" r:id="rId76"/>
    <p:sldId id="309" r:id="rId77"/>
    <p:sldId id="657" r:id="rId78"/>
    <p:sldId id="658" r:id="rId79"/>
    <p:sldId id="316" r:id="rId80"/>
    <p:sldId id="659" r:id="rId81"/>
    <p:sldId id="317" r:id="rId82"/>
    <p:sldId id="318" r:id="rId83"/>
    <p:sldId id="319" r:id="rId84"/>
    <p:sldId id="662" r:id="rId85"/>
    <p:sldId id="663" r:id="rId86"/>
    <p:sldId id="322" r:id="rId87"/>
    <p:sldId id="323" r:id="rId88"/>
    <p:sldId id="665" r:id="rId89"/>
    <p:sldId id="666" r:id="rId90"/>
    <p:sldId id="667" r:id="rId91"/>
    <p:sldId id="669" r:id="rId92"/>
    <p:sldId id="668" r:id="rId93"/>
    <p:sldId id="326" r:id="rId94"/>
    <p:sldId id="840" r:id="rId95"/>
    <p:sldId id="841" r:id="rId96"/>
    <p:sldId id="842" r:id="rId97"/>
    <p:sldId id="670" r:id="rId98"/>
    <p:sldId id="671" r:id="rId99"/>
    <p:sldId id="672" r:id="rId100"/>
    <p:sldId id="673" r:id="rId101"/>
    <p:sldId id="333" r:id="rId102"/>
    <p:sldId id="334" r:id="rId103"/>
    <p:sldId id="335" r:id="rId104"/>
    <p:sldId id="336" r:id="rId105"/>
    <p:sldId id="337" r:id="rId106"/>
    <p:sldId id="338" r:id="rId107"/>
    <p:sldId id="339" r:id="rId108"/>
    <p:sldId id="341" r:id="rId109"/>
    <p:sldId id="342" r:id="rId110"/>
    <p:sldId id="343" r:id="rId111"/>
    <p:sldId id="344" r:id="rId112"/>
    <p:sldId id="345" r:id="rId113"/>
    <p:sldId id="674" r:id="rId114"/>
    <p:sldId id="346" r:id="rId115"/>
    <p:sldId id="347" r:id="rId116"/>
    <p:sldId id="348" r:id="rId117"/>
    <p:sldId id="349" r:id="rId118"/>
    <p:sldId id="675" r:id="rId119"/>
    <p:sldId id="350" r:id="rId120"/>
    <p:sldId id="351" r:id="rId121"/>
    <p:sldId id="844" r:id="rId122"/>
    <p:sldId id="845" r:id="rId123"/>
    <p:sldId id="846" r:id="rId124"/>
    <p:sldId id="847" r:id="rId125"/>
    <p:sldId id="848" r:id="rId126"/>
    <p:sldId id="849" r:id="rId127"/>
    <p:sldId id="850" r:id="rId128"/>
    <p:sldId id="851" r:id="rId129"/>
    <p:sldId id="852" r:id="rId130"/>
    <p:sldId id="853" r:id="rId131"/>
    <p:sldId id="854" r:id="rId132"/>
    <p:sldId id="352" r:id="rId133"/>
    <p:sldId id="355" r:id="rId134"/>
    <p:sldId id="357" r:id="rId135"/>
    <p:sldId id="691" r:id="rId136"/>
    <p:sldId id="694" r:id="rId137"/>
    <p:sldId id="695" r:id="rId138"/>
    <p:sldId id="697" r:id="rId139"/>
    <p:sldId id="698" r:id="rId140"/>
    <p:sldId id="699" r:id="rId141"/>
    <p:sldId id="700" r:id="rId142"/>
    <p:sldId id="701" r:id="rId143"/>
    <p:sldId id="703" r:id="rId144"/>
    <p:sldId id="704" r:id="rId145"/>
    <p:sldId id="705" r:id="rId146"/>
    <p:sldId id="706" r:id="rId147"/>
    <p:sldId id="707" r:id="rId148"/>
    <p:sldId id="708" r:id="rId149"/>
    <p:sldId id="709" r:id="rId150"/>
    <p:sldId id="710" r:id="rId151"/>
    <p:sldId id="711" r:id="rId152"/>
    <p:sldId id="712" r:id="rId153"/>
    <p:sldId id="713" r:id="rId154"/>
    <p:sldId id="714" r:id="rId155"/>
    <p:sldId id="715" r:id="rId156"/>
    <p:sldId id="716" r:id="rId157"/>
    <p:sldId id="717" r:id="rId158"/>
    <p:sldId id="718" r:id="rId159"/>
    <p:sldId id="719" r:id="rId160"/>
    <p:sldId id="720" r:id="rId161"/>
    <p:sldId id="721" r:id="rId162"/>
    <p:sldId id="722" r:id="rId163"/>
    <p:sldId id="723" r:id="rId164"/>
    <p:sldId id="724" r:id="rId165"/>
    <p:sldId id="725" r:id="rId166"/>
    <p:sldId id="727" r:id="rId167"/>
    <p:sldId id="728" r:id="rId168"/>
    <p:sldId id="729" r:id="rId169"/>
    <p:sldId id="730" r:id="rId170"/>
    <p:sldId id="731" r:id="rId171"/>
    <p:sldId id="732" r:id="rId172"/>
    <p:sldId id="735" r:id="rId173"/>
    <p:sldId id="736" r:id="rId174"/>
    <p:sldId id="737" r:id="rId175"/>
    <p:sldId id="738" r:id="rId176"/>
    <p:sldId id="740" r:id="rId177"/>
    <p:sldId id="741" r:id="rId178"/>
    <p:sldId id="743" r:id="rId179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183"/>
    </p:embeddedFont>
    <p:embeddedFont>
      <p:font typeface="Calibri" panose="020F0502020204030204" pitchFamily="34" charset="0"/>
      <p:regular r:id="rId184"/>
      <p:bold r:id="rId185"/>
      <p:italic r:id="rId186"/>
      <p:boldItalic r:id="rId187"/>
    </p:embeddedFont>
    <p:embeddedFont>
      <p:font typeface="黑体" panose="02010609060101010101" pitchFamily="2" charset="-122"/>
      <p:regular r:id="rId188"/>
    </p:embeddedFont>
    <p:embeddedFont>
      <p:font typeface="华文中宋" panose="02010600040101010101" pitchFamily="2" charset="-122"/>
      <p:regular r:id="rId189"/>
    </p:embeddedFont>
    <p:embeddedFont>
      <p:font typeface="Tahoma" panose="020B0604030504040204" pitchFamily="34" charset="0"/>
      <p:regular r:id="rId190"/>
      <p:bold r:id="rId191"/>
    </p:embeddedFont>
  </p:embeddedFontLst>
  <p:custDataLst>
    <p:tags r:id="rId19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  <a:srgbClr val="FFFF99"/>
    <a:srgbClr val="1FA3E5"/>
    <a:srgbClr val="FFFF00"/>
    <a:srgbClr val="FF99FF"/>
    <a:srgbClr val="C3E3F9"/>
    <a:srgbClr val="CCFF99"/>
    <a:srgbClr val="CC0099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深色样式 2 - 强调 1/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35" autoAdjust="0"/>
    <p:restoredTop sz="76053" autoAdjust="0"/>
  </p:normalViewPr>
  <p:slideViewPr>
    <p:cSldViewPr snapToGrid="0" showGuides="1">
      <p:cViewPr varScale="1">
        <p:scale>
          <a:sx n="111" d="100"/>
          <a:sy n="111" d="100"/>
        </p:scale>
        <p:origin x="-960" y="-90"/>
      </p:cViewPr>
      <p:guideLst>
        <p:guide orient="horz" pos="1620"/>
        <p:guide pos="286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6.xml"/><Relationship Id="rId98" Type="http://schemas.openxmlformats.org/officeDocument/2006/relationships/slide" Target="slides/slide95.xml"/><Relationship Id="rId97" Type="http://schemas.openxmlformats.org/officeDocument/2006/relationships/slide" Target="slides/slide94.xml"/><Relationship Id="rId96" Type="http://schemas.openxmlformats.org/officeDocument/2006/relationships/slide" Target="slides/slide93.xml"/><Relationship Id="rId95" Type="http://schemas.openxmlformats.org/officeDocument/2006/relationships/slide" Target="slides/slide92.xml"/><Relationship Id="rId94" Type="http://schemas.openxmlformats.org/officeDocument/2006/relationships/slide" Target="slides/slide91.xml"/><Relationship Id="rId93" Type="http://schemas.openxmlformats.org/officeDocument/2006/relationships/slide" Target="slides/slide90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6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notesMaster" Target="notesMasters/notesMaster1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2" Type="http://schemas.openxmlformats.org/officeDocument/2006/relationships/tags" Target="tags/tag7.xml"/><Relationship Id="rId191" Type="http://schemas.openxmlformats.org/officeDocument/2006/relationships/font" Target="fonts/font9.fntdata"/><Relationship Id="rId190" Type="http://schemas.openxmlformats.org/officeDocument/2006/relationships/font" Target="fonts/font8.fntdata"/><Relationship Id="rId19" Type="http://schemas.openxmlformats.org/officeDocument/2006/relationships/slide" Target="slides/slide16.xml"/><Relationship Id="rId189" Type="http://schemas.openxmlformats.org/officeDocument/2006/relationships/font" Target="fonts/font7.fntdata"/><Relationship Id="rId188" Type="http://schemas.openxmlformats.org/officeDocument/2006/relationships/font" Target="fonts/font6.fntdata"/><Relationship Id="rId187" Type="http://schemas.openxmlformats.org/officeDocument/2006/relationships/font" Target="fonts/font5.fntdata"/><Relationship Id="rId186" Type="http://schemas.openxmlformats.org/officeDocument/2006/relationships/font" Target="fonts/font4.fntdata"/><Relationship Id="rId185" Type="http://schemas.openxmlformats.org/officeDocument/2006/relationships/font" Target="fonts/font3.fntdata"/><Relationship Id="rId184" Type="http://schemas.openxmlformats.org/officeDocument/2006/relationships/font" Target="fonts/font2.fntdata"/><Relationship Id="rId183" Type="http://schemas.openxmlformats.org/officeDocument/2006/relationships/font" Target="fonts/font1.fntdata"/><Relationship Id="rId182" Type="http://schemas.openxmlformats.org/officeDocument/2006/relationships/tableStyles" Target="tableStyles.xml"/><Relationship Id="rId181" Type="http://schemas.openxmlformats.org/officeDocument/2006/relationships/viewProps" Target="viewProps.xml"/><Relationship Id="rId180" Type="http://schemas.openxmlformats.org/officeDocument/2006/relationships/presProps" Target="presProps.xml"/><Relationship Id="rId18" Type="http://schemas.openxmlformats.org/officeDocument/2006/relationships/slide" Target="slides/slide15.xml"/><Relationship Id="rId179" Type="http://schemas.openxmlformats.org/officeDocument/2006/relationships/slide" Target="slides/slide176.xml"/><Relationship Id="rId178" Type="http://schemas.openxmlformats.org/officeDocument/2006/relationships/slide" Target="slides/slide175.xml"/><Relationship Id="rId177" Type="http://schemas.openxmlformats.org/officeDocument/2006/relationships/slide" Target="slides/slide174.xml"/><Relationship Id="rId176" Type="http://schemas.openxmlformats.org/officeDocument/2006/relationships/slide" Target="slides/slide173.xml"/><Relationship Id="rId175" Type="http://schemas.openxmlformats.org/officeDocument/2006/relationships/slide" Target="slides/slide172.xml"/><Relationship Id="rId174" Type="http://schemas.openxmlformats.org/officeDocument/2006/relationships/slide" Target="slides/slide171.xml"/><Relationship Id="rId173" Type="http://schemas.openxmlformats.org/officeDocument/2006/relationships/slide" Target="slides/slide170.xml"/><Relationship Id="rId172" Type="http://schemas.openxmlformats.org/officeDocument/2006/relationships/slide" Target="slides/slide169.xml"/><Relationship Id="rId171" Type="http://schemas.openxmlformats.org/officeDocument/2006/relationships/slide" Target="slides/slide168.xml"/><Relationship Id="rId170" Type="http://schemas.openxmlformats.org/officeDocument/2006/relationships/slide" Target="slides/slide167.xml"/><Relationship Id="rId17" Type="http://schemas.openxmlformats.org/officeDocument/2006/relationships/slide" Target="slides/slide14.xml"/><Relationship Id="rId169" Type="http://schemas.openxmlformats.org/officeDocument/2006/relationships/slide" Target="slides/slide166.xml"/><Relationship Id="rId168" Type="http://schemas.openxmlformats.org/officeDocument/2006/relationships/slide" Target="slides/slide165.xml"/><Relationship Id="rId167" Type="http://schemas.openxmlformats.org/officeDocument/2006/relationships/slide" Target="slides/slide164.xml"/><Relationship Id="rId166" Type="http://schemas.openxmlformats.org/officeDocument/2006/relationships/slide" Target="slides/slide163.xml"/><Relationship Id="rId165" Type="http://schemas.openxmlformats.org/officeDocument/2006/relationships/slide" Target="slides/slide162.xml"/><Relationship Id="rId164" Type="http://schemas.openxmlformats.org/officeDocument/2006/relationships/slide" Target="slides/slide161.xml"/><Relationship Id="rId163" Type="http://schemas.openxmlformats.org/officeDocument/2006/relationships/slide" Target="slides/slide160.xml"/><Relationship Id="rId162" Type="http://schemas.openxmlformats.org/officeDocument/2006/relationships/slide" Target="slides/slide159.xml"/><Relationship Id="rId161" Type="http://schemas.openxmlformats.org/officeDocument/2006/relationships/slide" Target="slides/slide158.xml"/><Relationship Id="rId160" Type="http://schemas.openxmlformats.org/officeDocument/2006/relationships/slide" Target="slides/slide157.xml"/><Relationship Id="rId16" Type="http://schemas.openxmlformats.org/officeDocument/2006/relationships/slide" Target="slides/slide13.xml"/><Relationship Id="rId159" Type="http://schemas.openxmlformats.org/officeDocument/2006/relationships/slide" Target="slides/slide156.xml"/><Relationship Id="rId158" Type="http://schemas.openxmlformats.org/officeDocument/2006/relationships/slide" Target="slides/slide155.xml"/><Relationship Id="rId157" Type="http://schemas.openxmlformats.org/officeDocument/2006/relationships/slide" Target="slides/slide154.xml"/><Relationship Id="rId156" Type="http://schemas.openxmlformats.org/officeDocument/2006/relationships/slide" Target="slides/slide153.xml"/><Relationship Id="rId155" Type="http://schemas.openxmlformats.org/officeDocument/2006/relationships/slide" Target="slides/slide152.xml"/><Relationship Id="rId154" Type="http://schemas.openxmlformats.org/officeDocument/2006/relationships/slide" Target="slides/slide151.xml"/><Relationship Id="rId153" Type="http://schemas.openxmlformats.org/officeDocument/2006/relationships/slide" Target="slides/slide150.xml"/><Relationship Id="rId152" Type="http://schemas.openxmlformats.org/officeDocument/2006/relationships/slide" Target="slides/slide149.xml"/><Relationship Id="rId151" Type="http://schemas.openxmlformats.org/officeDocument/2006/relationships/slide" Target="slides/slide148.xml"/><Relationship Id="rId150" Type="http://schemas.openxmlformats.org/officeDocument/2006/relationships/slide" Target="slides/slide147.xml"/><Relationship Id="rId15" Type="http://schemas.openxmlformats.org/officeDocument/2006/relationships/slide" Target="slides/slide12.xml"/><Relationship Id="rId149" Type="http://schemas.openxmlformats.org/officeDocument/2006/relationships/slide" Target="slides/slide146.xml"/><Relationship Id="rId148" Type="http://schemas.openxmlformats.org/officeDocument/2006/relationships/slide" Target="slides/slide145.xml"/><Relationship Id="rId147" Type="http://schemas.openxmlformats.org/officeDocument/2006/relationships/slide" Target="slides/slide144.xml"/><Relationship Id="rId146" Type="http://schemas.openxmlformats.org/officeDocument/2006/relationships/slide" Target="slides/slide143.xml"/><Relationship Id="rId145" Type="http://schemas.openxmlformats.org/officeDocument/2006/relationships/slide" Target="slides/slide142.xml"/><Relationship Id="rId144" Type="http://schemas.openxmlformats.org/officeDocument/2006/relationships/slide" Target="slides/slide141.xml"/><Relationship Id="rId143" Type="http://schemas.openxmlformats.org/officeDocument/2006/relationships/slide" Target="slides/slide140.xml"/><Relationship Id="rId142" Type="http://schemas.openxmlformats.org/officeDocument/2006/relationships/slide" Target="slides/slide139.xml"/><Relationship Id="rId141" Type="http://schemas.openxmlformats.org/officeDocument/2006/relationships/slide" Target="slides/slide138.xml"/><Relationship Id="rId140" Type="http://schemas.openxmlformats.org/officeDocument/2006/relationships/slide" Target="slides/slide137.xml"/><Relationship Id="rId14" Type="http://schemas.openxmlformats.org/officeDocument/2006/relationships/slide" Target="slides/slide11.xml"/><Relationship Id="rId139" Type="http://schemas.openxmlformats.org/officeDocument/2006/relationships/slide" Target="slides/slide136.xml"/><Relationship Id="rId138" Type="http://schemas.openxmlformats.org/officeDocument/2006/relationships/slide" Target="slides/slide135.xml"/><Relationship Id="rId137" Type="http://schemas.openxmlformats.org/officeDocument/2006/relationships/slide" Target="slides/slide134.xml"/><Relationship Id="rId136" Type="http://schemas.openxmlformats.org/officeDocument/2006/relationships/slide" Target="slides/slide133.xml"/><Relationship Id="rId135" Type="http://schemas.openxmlformats.org/officeDocument/2006/relationships/slide" Target="slides/slide132.xml"/><Relationship Id="rId134" Type="http://schemas.openxmlformats.org/officeDocument/2006/relationships/slide" Target="slides/slide131.xml"/><Relationship Id="rId133" Type="http://schemas.openxmlformats.org/officeDocument/2006/relationships/slide" Target="slides/slide130.xml"/><Relationship Id="rId132" Type="http://schemas.openxmlformats.org/officeDocument/2006/relationships/slide" Target="slides/slide129.xml"/><Relationship Id="rId131" Type="http://schemas.openxmlformats.org/officeDocument/2006/relationships/slide" Target="slides/slide128.xml"/><Relationship Id="rId130" Type="http://schemas.openxmlformats.org/officeDocument/2006/relationships/slide" Target="slides/slide127.xml"/><Relationship Id="rId13" Type="http://schemas.openxmlformats.org/officeDocument/2006/relationships/slide" Target="slides/slide10.xml"/><Relationship Id="rId129" Type="http://schemas.openxmlformats.org/officeDocument/2006/relationships/slide" Target="slides/slide126.xml"/><Relationship Id="rId128" Type="http://schemas.openxmlformats.org/officeDocument/2006/relationships/slide" Target="slides/slide125.xml"/><Relationship Id="rId127" Type="http://schemas.openxmlformats.org/officeDocument/2006/relationships/slide" Target="slides/slide124.xml"/><Relationship Id="rId126" Type="http://schemas.openxmlformats.org/officeDocument/2006/relationships/slide" Target="slides/slide123.xml"/><Relationship Id="rId125" Type="http://schemas.openxmlformats.org/officeDocument/2006/relationships/slide" Target="slides/slide122.xml"/><Relationship Id="rId124" Type="http://schemas.openxmlformats.org/officeDocument/2006/relationships/slide" Target="slides/slide121.xml"/><Relationship Id="rId123" Type="http://schemas.openxmlformats.org/officeDocument/2006/relationships/slide" Target="slides/slide120.xml"/><Relationship Id="rId122" Type="http://schemas.openxmlformats.org/officeDocument/2006/relationships/slide" Target="slides/slide119.xml"/><Relationship Id="rId121" Type="http://schemas.openxmlformats.org/officeDocument/2006/relationships/slide" Target="slides/slide118.xml"/><Relationship Id="rId120" Type="http://schemas.openxmlformats.org/officeDocument/2006/relationships/slide" Target="slides/slide117.xml"/><Relationship Id="rId12" Type="http://schemas.openxmlformats.org/officeDocument/2006/relationships/slide" Target="slides/slide9.xml"/><Relationship Id="rId119" Type="http://schemas.openxmlformats.org/officeDocument/2006/relationships/slide" Target="slides/slide116.xml"/><Relationship Id="rId118" Type="http://schemas.openxmlformats.org/officeDocument/2006/relationships/slide" Target="slides/slide115.xml"/><Relationship Id="rId117" Type="http://schemas.openxmlformats.org/officeDocument/2006/relationships/slide" Target="slides/slide114.xml"/><Relationship Id="rId116" Type="http://schemas.openxmlformats.org/officeDocument/2006/relationships/slide" Target="slides/slide113.xml"/><Relationship Id="rId115" Type="http://schemas.openxmlformats.org/officeDocument/2006/relationships/slide" Target="slides/slide112.xml"/><Relationship Id="rId114" Type="http://schemas.openxmlformats.org/officeDocument/2006/relationships/slide" Target="slides/slide111.xml"/><Relationship Id="rId113" Type="http://schemas.openxmlformats.org/officeDocument/2006/relationships/slide" Target="slides/slide110.xml"/><Relationship Id="rId112" Type="http://schemas.openxmlformats.org/officeDocument/2006/relationships/slide" Target="slides/slide109.xml"/><Relationship Id="rId111" Type="http://schemas.openxmlformats.org/officeDocument/2006/relationships/slide" Target="slides/slide108.xml"/><Relationship Id="rId110" Type="http://schemas.openxmlformats.org/officeDocument/2006/relationships/slide" Target="slides/slide107.xml"/><Relationship Id="rId11" Type="http://schemas.openxmlformats.org/officeDocument/2006/relationships/slide" Target="slides/slide8.xml"/><Relationship Id="rId109" Type="http://schemas.openxmlformats.org/officeDocument/2006/relationships/slide" Target="slides/slide106.xml"/><Relationship Id="rId108" Type="http://schemas.openxmlformats.org/officeDocument/2006/relationships/slide" Target="slides/slide105.xml"/><Relationship Id="rId107" Type="http://schemas.openxmlformats.org/officeDocument/2006/relationships/slide" Target="slides/slide104.xml"/><Relationship Id="rId106" Type="http://schemas.openxmlformats.org/officeDocument/2006/relationships/slide" Target="slides/slide103.xml"/><Relationship Id="rId105" Type="http://schemas.openxmlformats.org/officeDocument/2006/relationships/slide" Target="slides/slide102.xml"/><Relationship Id="rId104" Type="http://schemas.openxmlformats.org/officeDocument/2006/relationships/slide" Target="slides/slide101.xml"/><Relationship Id="rId103" Type="http://schemas.openxmlformats.org/officeDocument/2006/relationships/slide" Target="slides/slide100.xml"/><Relationship Id="rId102" Type="http://schemas.openxmlformats.org/officeDocument/2006/relationships/slide" Target="slides/slide99.xml"/><Relationship Id="rId101" Type="http://schemas.openxmlformats.org/officeDocument/2006/relationships/slide" Target="slides/slide98.xml"/><Relationship Id="rId100" Type="http://schemas.openxmlformats.org/officeDocument/2006/relationships/slide" Target="slides/slide97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E8D4AF-C3E5-4296-8051-0B2F71547B54}" type="doc">
      <dgm:prSet loTypeId="urn:microsoft.com/office/officeart/2005/8/layout/hList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zh-CN" altLang="en-US"/>
        </a:p>
      </dgm:t>
    </dgm:pt>
    <dgm:pt modelId="{1D1D2F34-C7FA-4AB6-9F6A-8ADE395C1D21}">
      <dgm:prSet phldrT="[文本]" custT="1"/>
      <dgm:spPr/>
      <dgm:t>
        <a:bodyPr/>
        <a:lstStyle/>
        <a:p>
          <a:pPr>
            <a:lnSpc>
              <a:spcPct val="100000"/>
            </a:lnSpc>
            <a:spcAft>
              <a:spcPct val="20000"/>
            </a:spcAft>
          </a:pPr>
          <a:r>
            <a:rPr lang="zh-CN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数据层面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23E78B8-C518-42AA-B742-F63C09C24725}" cxnId="{CE6B0C5F-6082-4B18-B949-9E4AAF3E1530}" type="parTrans">
      <dgm:prSet/>
      <dgm:spPr/>
      <dgm:t>
        <a:bodyPr/>
        <a:lstStyle/>
        <a:p>
          <a:endParaRPr lang="zh-CN" altLang="en-US"/>
        </a:p>
      </dgm:t>
    </dgm:pt>
    <dgm:pt modelId="{BE6E7425-9E56-4DFD-A344-6EEBA290BBA4}" cxnId="{CE6B0C5F-6082-4B18-B949-9E4AAF3E1530}" type="sibTrans">
      <dgm:prSet/>
      <dgm:spPr/>
      <dgm:t>
        <a:bodyPr/>
        <a:lstStyle/>
        <a:p>
          <a:endParaRPr lang="zh-CN" altLang="en-US"/>
        </a:p>
      </dgm:t>
    </dgm:pt>
    <dgm:pt modelId="{3935A8CA-284C-4650-9388-2F2B918FB8CE}">
      <dgm:prSet phldrT="[文本]" custT="1"/>
      <dgm:spPr/>
      <dgm:t>
        <a:bodyPr/>
        <a:lstStyle/>
        <a:p>
          <a:pPr>
            <a:lnSpc>
              <a:spcPct val="100000"/>
            </a:lnSpc>
            <a:spcAft>
              <a:spcPct val="20000"/>
            </a:spcAft>
          </a:pPr>
          <a:r>
            <a:rPr lang="zh-CN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路由器根据本路由器生成的</a:t>
          </a:r>
          <a:r>
            <a:rPr lang="zh-CN" altLang="zh-CN" sz="1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转发表，</a:t>
          </a:r>
          <a:r>
            <a:rPr lang="zh-CN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把收到的分组从查找到的对应接口</a:t>
          </a:r>
          <a:r>
            <a:rPr lang="zh-CN" altLang="zh-CN" sz="1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转发</a:t>
          </a:r>
          <a:r>
            <a:rPr lang="zh-CN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出去。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AB30E51-878D-48CF-B841-5F815E24A9C0}" cxnId="{340AA356-AC5F-4D1E-8A28-B82F236B5590}" type="parTrans">
      <dgm:prSet/>
      <dgm:spPr/>
      <dgm:t>
        <a:bodyPr/>
        <a:lstStyle/>
        <a:p>
          <a:endParaRPr lang="zh-CN" altLang="en-US"/>
        </a:p>
      </dgm:t>
    </dgm:pt>
    <dgm:pt modelId="{1A923FD5-5350-4497-8558-17F724679014}" cxnId="{340AA356-AC5F-4D1E-8A28-B82F236B5590}" type="sibTrans">
      <dgm:prSet/>
      <dgm:spPr/>
      <dgm:t>
        <a:bodyPr/>
        <a:lstStyle/>
        <a:p>
          <a:endParaRPr lang="zh-CN" altLang="en-US"/>
        </a:p>
      </dgm:t>
    </dgm:pt>
    <dgm:pt modelId="{E3094E70-DBBD-4776-8255-CA53223AA920}">
      <dgm:prSet custT="1"/>
      <dgm:spPr/>
      <dgm:t>
        <a:bodyPr/>
        <a:lstStyle/>
        <a:p>
          <a:r>
            <a:rPr lang="zh-CN" altLang="en-US" sz="1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独立</a:t>
          </a: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工作。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19E4824-498E-46FA-B960-A44A0D038680}" cxnId="{E3296F2A-0B4D-464F-ADA8-C69645579478}" type="parTrans">
      <dgm:prSet/>
      <dgm:spPr/>
      <dgm:t>
        <a:bodyPr/>
        <a:lstStyle/>
        <a:p>
          <a:endParaRPr lang="zh-CN" altLang="en-US"/>
        </a:p>
      </dgm:t>
    </dgm:pt>
    <dgm:pt modelId="{3FD2573C-C2DF-4E9E-9FD2-0B5C268A3B0B}" cxnId="{E3296F2A-0B4D-464F-ADA8-C69645579478}" type="sibTrans">
      <dgm:prSet/>
      <dgm:spPr/>
      <dgm:t>
        <a:bodyPr/>
        <a:lstStyle/>
        <a:p>
          <a:endParaRPr lang="zh-CN" altLang="en-US"/>
        </a:p>
      </dgm:t>
    </dgm:pt>
    <dgm:pt modelId="{DD6D6094-BAB0-4C98-83EB-DBC53F380A53}">
      <dgm:prSet custT="1"/>
      <dgm:spPr/>
      <dgm:t>
        <a:bodyPr/>
        <a:lstStyle/>
        <a:p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采用</a:t>
          </a:r>
          <a:r>
            <a:rPr lang="zh-CN" altLang="en-US" sz="1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硬件</a:t>
          </a: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进行转发，快。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A84FEF6-F368-4443-A62A-421A69C3F6D5}" cxnId="{8732565D-506C-432B-ACAC-ABE3104AEA0E}" type="parTrans">
      <dgm:prSet/>
      <dgm:spPr/>
      <dgm:t>
        <a:bodyPr/>
        <a:lstStyle/>
        <a:p>
          <a:endParaRPr lang="zh-CN" altLang="en-US"/>
        </a:p>
      </dgm:t>
    </dgm:pt>
    <dgm:pt modelId="{914780BD-0098-4867-BFF3-65E2D0EAC974}" cxnId="{8732565D-506C-432B-ACAC-ABE3104AEA0E}" type="sibTrans">
      <dgm:prSet/>
      <dgm:spPr/>
      <dgm:t>
        <a:bodyPr/>
        <a:lstStyle/>
        <a:p>
          <a:endParaRPr lang="zh-CN" altLang="en-US"/>
        </a:p>
      </dgm:t>
    </dgm:pt>
    <dgm:pt modelId="{1A85F913-0EA5-4E0C-AC2C-65AE114C5338}">
      <dgm:prSet phldrT="[文本]" custT="1"/>
      <dgm:spPr>
        <a:solidFill>
          <a:srgbClr val="00B050"/>
        </a:solidFill>
        <a:ln>
          <a:solidFill>
            <a:srgbClr val="00B050"/>
          </a:solidFill>
        </a:ln>
      </dgm:spPr>
      <dgm:t>
        <a:bodyPr/>
        <a:lstStyle/>
        <a:p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控制层面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44010CB-C44F-465A-8995-A6613AF5FDF8}" cxnId="{6EB5599E-5ED8-420E-9A24-7B10512E8346}" type="parTrans">
      <dgm:prSet/>
      <dgm:spPr/>
      <dgm:t>
        <a:bodyPr/>
        <a:lstStyle/>
        <a:p>
          <a:endParaRPr lang="zh-CN" altLang="en-US"/>
        </a:p>
      </dgm:t>
    </dgm:pt>
    <dgm:pt modelId="{BDA74EC5-1F01-4178-B3C1-EC48A63056F9}" cxnId="{6EB5599E-5ED8-420E-9A24-7B10512E8346}" type="sibTrans">
      <dgm:prSet/>
      <dgm:spPr/>
      <dgm:t>
        <a:bodyPr/>
        <a:lstStyle/>
        <a:p>
          <a:endParaRPr lang="zh-CN" altLang="en-US"/>
        </a:p>
      </dgm:t>
    </dgm:pt>
    <dgm:pt modelId="{AC39144C-C5C3-4F40-9875-92D77BDC146E}">
      <dgm:prSet phldrT="[文本]"/>
      <dgm:spPr/>
      <dgm:t>
        <a:bodyPr/>
        <a:lstStyle/>
        <a:p>
          <a:r>
            <a:rPr lang="zh-CN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根据路由选择协议所用的路由算法</a:t>
          </a:r>
          <a:r>
            <a:rPr lang="zh-CN" altLang="zh-CN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计算路由</a:t>
          </a:r>
          <a:r>
            <a:rPr lang="zh-CN" altLang="en-US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，</a:t>
          </a:r>
          <a:r>
            <a:rPr lang="zh-CN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创建出本路由器的</a:t>
          </a:r>
          <a:r>
            <a:rPr lang="zh-CN" altLang="zh-CN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路由表。</a:t>
          </a:r>
          <a:endParaRPr lang="zh-CN" altLang="en-US" b="1" dirty="0">
            <a:solidFill>
              <a:srgbClr val="C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4887F04-A30C-4082-B81F-D5BF30CB8D4C}" cxnId="{59C54F2B-F071-456B-AD40-08EE23AFC6C1}" type="parTrans">
      <dgm:prSet/>
      <dgm:spPr/>
      <dgm:t>
        <a:bodyPr/>
        <a:lstStyle/>
        <a:p>
          <a:endParaRPr lang="zh-CN" altLang="en-US"/>
        </a:p>
      </dgm:t>
    </dgm:pt>
    <dgm:pt modelId="{0DDD565A-D754-4AF0-89A1-0FC5777271DE}" cxnId="{59C54F2B-F071-456B-AD40-08EE23AFC6C1}" type="sibTrans">
      <dgm:prSet/>
      <dgm:spPr/>
      <dgm:t>
        <a:bodyPr/>
        <a:lstStyle/>
        <a:p>
          <a:endParaRPr lang="zh-CN" altLang="en-US"/>
        </a:p>
      </dgm:t>
    </dgm:pt>
    <dgm:pt modelId="{324FFE58-99DC-49F4-BD07-88A42CC55D35}">
      <dgm:prSet phldrT="[文本]"/>
      <dgm:spPr/>
      <dgm:t>
        <a:bodyPr/>
        <a:lstStyle/>
        <a:p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许多路由器</a:t>
          </a:r>
          <a:r>
            <a:rPr lang="zh-CN" altLang="en-US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协同</a:t>
          </a:r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动作。</a:t>
          </a:r>
          <a:endParaRPr lang="zh-CN" altLang="en-US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C5618CD-EDB7-44AB-9D3C-01FBC3B8045B}" cxnId="{7F44E923-64EB-40DB-8E31-448874947188}" type="parTrans">
      <dgm:prSet/>
      <dgm:spPr/>
      <dgm:t>
        <a:bodyPr/>
        <a:lstStyle/>
        <a:p>
          <a:endParaRPr lang="zh-CN" altLang="en-US"/>
        </a:p>
      </dgm:t>
    </dgm:pt>
    <dgm:pt modelId="{6B4C0358-26D5-43CD-8563-ABEAE90D2FE6}" cxnId="{7F44E923-64EB-40DB-8E31-448874947188}" type="sibTrans">
      <dgm:prSet/>
      <dgm:spPr/>
      <dgm:t>
        <a:bodyPr/>
        <a:lstStyle/>
        <a:p>
          <a:endParaRPr lang="zh-CN" altLang="en-US"/>
        </a:p>
      </dgm:t>
    </dgm:pt>
    <dgm:pt modelId="{E2B15F2D-10F5-4986-91D4-C249C1200BE1}">
      <dgm:prSet phldrT="[文本]"/>
      <dgm:spPr/>
      <dgm:t>
        <a:bodyPr/>
        <a:lstStyle/>
        <a:p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采用</a:t>
          </a:r>
          <a:r>
            <a:rPr lang="zh-CN" altLang="en-US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软件</a:t>
          </a:r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计算，慢。</a:t>
          </a:r>
          <a:endParaRPr lang="zh-CN" altLang="en-US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B667672-D58D-44C0-8FE5-830A6B9B985B}" cxnId="{784290CC-CD04-4279-9A28-8FD964E53255}" type="parTrans">
      <dgm:prSet/>
      <dgm:spPr/>
      <dgm:t>
        <a:bodyPr/>
        <a:lstStyle/>
        <a:p>
          <a:endParaRPr lang="zh-CN" altLang="en-US"/>
        </a:p>
      </dgm:t>
    </dgm:pt>
    <dgm:pt modelId="{CB3B0CF4-6C17-4712-8651-5214F31C3FF1}" cxnId="{784290CC-CD04-4279-9A28-8FD964E53255}" type="sibTrans">
      <dgm:prSet/>
      <dgm:spPr/>
      <dgm:t>
        <a:bodyPr/>
        <a:lstStyle/>
        <a:p>
          <a:endParaRPr lang="zh-CN" altLang="en-US"/>
        </a:p>
      </dgm:t>
    </dgm:pt>
    <dgm:pt modelId="{EE48A649-0DD6-4F1D-93E8-6C982A947BD7}" type="pres">
      <dgm:prSet presAssocID="{11E8D4AF-C3E5-4296-8051-0B2F71547B5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28DF133-4854-4981-9BB6-D542959CBDA5}" type="pres">
      <dgm:prSet presAssocID="{1D1D2F34-C7FA-4AB6-9F6A-8ADE395C1D21}" presName="composite" presStyleCnt="0"/>
      <dgm:spPr/>
      <dgm:t>
        <a:bodyPr/>
        <a:lstStyle/>
        <a:p>
          <a:endParaRPr lang="zh-CN" altLang="en-US"/>
        </a:p>
      </dgm:t>
    </dgm:pt>
    <dgm:pt modelId="{F0ADD619-6503-4051-9BF1-B84DDC798B9B}" type="pres">
      <dgm:prSet presAssocID="{1D1D2F34-C7FA-4AB6-9F6A-8ADE395C1D21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9218C7D-A5C6-4BB9-B753-14FB4AB3733E}" type="pres">
      <dgm:prSet presAssocID="{1D1D2F34-C7FA-4AB6-9F6A-8ADE395C1D21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CBB12D9-64BD-442A-BFBE-793FC1095AAD}" type="pres">
      <dgm:prSet presAssocID="{BE6E7425-9E56-4DFD-A344-6EEBA290BBA4}" presName="space" presStyleCnt="0"/>
      <dgm:spPr/>
      <dgm:t>
        <a:bodyPr/>
        <a:lstStyle/>
        <a:p>
          <a:endParaRPr lang="zh-CN" altLang="en-US"/>
        </a:p>
      </dgm:t>
    </dgm:pt>
    <dgm:pt modelId="{4C08A01E-0597-4B94-979E-9E7D393729A0}" type="pres">
      <dgm:prSet presAssocID="{1A85F913-0EA5-4E0C-AC2C-65AE114C5338}" presName="composite" presStyleCnt="0"/>
      <dgm:spPr/>
      <dgm:t>
        <a:bodyPr/>
        <a:lstStyle/>
        <a:p>
          <a:endParaRPr lang="zh-CN" altLang="en-US"/>
        </a:p>
      </dgm:t>
    </dgm:pt>
    <dgm:pt modelId="{A287357E-4392-4759-BB71-D2529A5E730A}" type="pres">
      <dgm:prSet presAssocID="{1A85F913-0EA5-4E0C-AC2C-65AE114C533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E31D2C3-38FE-46A6-9137-AC78999E4E2D}" type="pres">
      <dgm:prSet presAssocID="{1A85F913-0EA5-4E0C-AC2C-65AE114C5338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4C21C63-665B-4014-9397-578CE4D11045}" type="presOf" srcId="{AC39144C-C5C3-4F40-9875-92D77BDC146E}" destId="{7E31D2C3-38FE-46A6-9137-AC78999E4E2D}" srcOrd="0" destOrd="0" presId="urn:microsoft.com/office/officeart/2005/8/layout/hList1"/>
    <dgm:cxn modelId="{303CD875-476B-43CE-9AA5-8659E08FB972}" type="presOf" srcId="{E3094E70-DBBD-4776-8255-CA53223AA920}" destId="{69218C7D-A5C6-4BB9-B753-14FB4AB3733E}" srcOrd="0" destOrd="1" presId="urn:microsoft.com/office/officeart/2005/8/layout/hList1"/>
    <dgm:cxn modelId="{99614EC0-1431-4859-B338-77C3D22C3CB6}" type="presOf" srcId="{324FFE58-99DC-49F4-BD07-88A42CC55D35}" destId="{7E31D2C3-38FE-46A6-9137-AC78999E4E2D}" srcOrd="0" destOrd="1" presId="urn:microsoft.com/office/officeart/2005/8/layout/hList1"/>
    <dgm:cxn modelId="{BCE37D64-0EA8-453C-B3DB-9FBA46E1E2C3}" type="presOf" srcId="{DD6D6094-BAB0-4C98-83EB-DBC53F380A53}" destId="{69218C7D-A5C6-4BB9-B753-14FB4AB3733E}" srcOrd="0" destOrd="2" presId="urn:microsoft.com/office/officeart/2005/8/layout/hList1"/>
    <dgm:cxn modelId="{8732565D-506C-432B-ACAC-ABE3104AEA0E}" srcId="{1D1D2F34-C7FA-4AB6-9F6A-8ADE395C1D21}" destId="{DD6D6094-BAB0-4C98-83EB-DBC53F380A53}" srcOrd="2" destOrd="0" parTransId="{BA84FEF6-F368-4443-A62A-421A69C3F6D5}" sibTransId="{914780BD-0098-4867-BFF3-65E2D0EAC974}"/>
    <dgm:cxn modelId="{784290CC-CD04-4279-9A28-8FD964E53255}" srcId="{1A85F913-0EA5-4E0C-AC2C-65AE114C5338}" destId="{E2B15F2D-10F5-4986-91D4-C249C1200BE1}" srcOrd="2" destOrd="0" parTransId="{AB667672-D58D-44C0-8FE5-830A6B9B985B}" sibTransId="{CB3B0CF4-6C17-4712-8651-5214F31C3FF1}"/>
    <dgm:cxn modelId="{CE6B0C5F-6082-4B18-B949-9E4AAF3E1530}" srcId="{11E8D4AF-C3E5-4296-8051-0B2F71547B54}" destId="{1D1D2F34-C7FA-4AB6-9F6A-8ADE395C1D21}" srcOrd="0" destOrd="0" parTransId="{823E78B8-C518-42AA-B742-F63C09C24725}" sibTransId="{BE6E7425-9E56-4DFD-A344-6EEBA290BBA4}"/>
    <dgm:cxn modelId="{6EB5599E-5ED8-420E-9A24-7B10512E8346}" srcId="{11E8D4AF-C3E5-4296-8051-0B2F71547B54}" destId="{1A85F913-0EA5-4E0C-AC2C-65AE114C5338}" srcOrd="1" destOrd="0" parTransId="{044010CB-C44F-465A-8995-A6613AF5FDF8}" sibTransId="{BDA74EC5-1F01-4178-B3C1-EC48A63056F9}"/>
    <dgm:cxn modelId="{7F44E923-64EB-40DB-8E31-448874947188}" srcId="{1A85F913-0EA5-4E0C-AC2C-65AE114C5338}" destId="{324FFE58-99DC-49F4-BD07-88A42CC55D35}" srcOrd="1" destOrd="0" parTransId="{EC5618CD-EDB7-44AB-9D3C-01FBC3B8045B}" sibTransId="{6B4C0358-26D5-43CD-8563-ABEAE90D2FE6}"/>
    <dgm:cxn modelId="{68ED4107-A4A0-40FD-B7C6-20EAEC332C35}" type="presOf" srcId="{1D1D2F34-C7FA-4AB6-9F6A-8ADE395C1D21}" destId="{F0ADD619-6503-4051-9BF1-B84DDC798B9B}" srcOrd="0" destOrd="0" presId="urn:microsoft.com/office/officeart/2005/8/layout/hList1"/>
    <dgm:cxn modelId="{FE1683E1-5CB8-4AA4-9EBE-B0B779C98F7F}" type="presOf" srcId="{3935A8CA-284C-4650-9388-2F2B918FB8CE}" destId="{69218C7D-A5C6-4BB9-B753-14FB4AB3733E}" srcOrd="0" destOrd="0" presId="urn:microsoft.com/office/officeart/2005/8/layout/hList1"/>
    <dgm:cxn modelId="{09E8149B-E51F-461A-BA48-6F85A1FD3BFE}" type="presOf" srcId="{1A85F913-0EA5-4E0C-AC2C-65AE114C5338}" destId="{A287357E-4392-4759-BB71-D2529A5E730A}" srcOrd="0" destOrd="0" presId="urn:microsoft.com/office/officeart/2005/8/layout/hList1"/>
    <dgm:cxn modelId="{59C54F2B-F071-456B-AD40-08EE23AFC6C1}" srcId="{1A85F913-0EA5-4E0C-AC2C-65AE114C5338}" destId="{AC39144C-C5C3-4F40-9875-92D77BDC146E}" srcOrd="0" destOrd="0" parTransId="{24887F04-A30C-4082-B81F-D5BF30CB8D4C}" sibTransId="{0DDD565A-D754-4AF0-89A1-0FC5777271DE}"/>
    <dgm:cxn modelId="{E3296F2A-0B4D-464F-ADA8-C69645579478}" srcId="{1D1D2F34-C7FA-4AB6-9F6A-8ADE395C1D21}" destId="{E3094E70-DBBD-4776-8255-CA53223AA920}" srcOrd="1" destOrd="0" parTransId="{519E4824-498E-46FA-B960-A44A0D038680}" sibTransId="{3FD2573C-C2DF-4E9E-9FD2-0B5C268A3B0B}"/>
    <dgm:cxn modelId="{C9911E91-049F-48F9-A921-1B771DC8B53F}" type="presOf" srcId="{11E8D4AF-C3E5-4296-8051-0B2F71547B54}" destId="{EE48A649-0DD6-4F1D-93E8-6C982A947BD7}" srcOrd="0" destOrd="0" presId="urn:microsoft.com/office/officeart/2005/8/layout/hList1"/>
    <dgm:cxn modelId="{21248BFD-EEA5-4ED6-982F-0807B63BBDE0}" type="presOf" srcId="{E2B15F2D-10F5-4986-91D4-C249C1200BE1}" destId="{7E31D2C3-38FE-46A6-9137-AC78999E4E2D}" srcOrd="0" destOrd="2" presId="urn:microsoft.com/office/officeart/2005/8/layout/hList1"/>
    <dgm:cxn modelId="{340AA356-AC5F-4D1E-8A28-B82F236B5590}" srcId="{1D1D2F34-C7FA-4AB6-9F6A-8ADE395C1D21}" destId="{3935A8CA-284C-4650-9388-2F2B918FB8CE}" srcOrd="0" destOrd="0" parTransId="{1AB30E51-878D-48CF-B841-5F815E24A9C0}" sibTransId="{1A923FD5-5350-4497-8558-17F724679014}"/>
    <dgm:cxn modelId="{90CE0658-75FE-4C9E-88A7-78A480232D83}" type="presParOf" srcId="{EE48A649-0DD6-4F1D-93E8-6C982A947BD7}" destId="{B28DF133-4854-4981-9BB6-D542959CBDA5}" srcOrd="0" destOrd="0" presId="urn:microsoft.com/office/officeart/2005/8/layout/hList1"/>
    <dgm:cxn modelId="{B45988E4-3786-4765-A83B-7F2845E38586}" type="presParOf" srcId="{B28DF133-4854-4981-9BB6-D542959CBDA5}" destId="{F0ADD619-6503-4051-9BF1-B84DDC798B9B}" srcOrd="0" destOrd="0" presId="urn:microsoft.com/office/officeart/2005/8/layout/hList1"/>
    <dgm:cxn modelId="{7C0CE279-B0A9-4382-B241-7416FBE5F562}" type="presParOf" srcId="{B28DF133-4854-4981-9BB6-D542959CBDA5}" destId="{69218C7D-A5C6-4BB9-B753-14FB4AB3733E}" srcOrd="1" destOrd="0" presId="urn:microsoft.com/office/officeart/2005/8/layout/hList1"/>
    <dgm:cxn modelId="{67E0BF8B-34DA-4327-B54B-C7DA069B0CBE}" type="presParOf" srcId="{EE48A649-0DD6-4F1D-93E8-6C982A947BD7}" destId="{9CBB12D9-64BD-442A-BFBE-793FC1095AAD}" srcOrd="1" destOrd="0" presId="urn:microsoft.com/office/officeart/2005/8/layout/hList1"/>
    <dgm:cxn modelId="{EC750223-E97A-4055-9C12-B9F787607EC9}" type="presParOf" srcId="{EE48A649-0DD6-4F1D-93E8-6C982A947BD7}" destId="{4C08A01E-0597-4B94-979E-9E7D393729A0}" srcOrd="2" destOrd="0" presId="urn:microsoft.com/office/officeart/2005/8/layout/hList1"/>
    <dgm:cxn modelId="{92399829-C69C-40F5-8473-AAB4A324EF2E}" type="presParOf" srcId="{4C08A01E-0597-4B94-979E-9E7D393729A0}" destId="{A287357E-4392-4759-BB71-D2529A5E730A}" srcOrd="0" destOrd="0" presId="urn:microsoft.com/office/officeart/2005/8/layout/hList1"/>
    <dgm:cxn modelId="{BBDDCC96-26D3-400B-B7AB-5E994742ECB6}" type="presParOf" srcId="{4C08A01E-0597-4B94-979E-9E7D393729A0}" destId="{7E31D2C3-38FE-46A6-9137-AC78999E4E2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4DFC9D-11E0-4B97-9CB8-CB29870A3A87}" type="doc">
      <dgm:prSet loTypeId="urn:microsoft.com/office/officeart/2005/8/layout/default#1" loCatId="list" qsTypeId="urn:microsoft.com/office/officeart/2005/8/quickstyle/simple4" qsCatId="simple" csTypeId="urn:microsoft.com/office/officeart/2005/8/colors/colorful1#2" csCatId="colorful" phldr="1"/>
      <dgm:spPr/>
      <dgm:t>
        <a:bodyPr/>
        <a:lstStyle/>
        <a:p>
          <a:endParaRPr lang="zh-CN" altLang="en-US"/>
        </a:p>
      </dgm:t>
    </dgm:pt>
    <dgm:pt modelId="{E7EC3F5A-6FF5-4DAC-B7A7-62451E4288C9}">
      <dgm:prSet phldrT="[文本]" custT="1"/>
      <dgm:spPr/>
      <dgm:t>
        <a:bodyPr/>
        <a:lstStyle/>
        <a:p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寻址方案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2D8A5DA-E5F7-449B-BAF1-6ACE8D37675E}" cxnId="{95FE29FD-D14D-4489-B8E6-5C865BDAA8B9}" type="parTrans">
      <dgm:prSet/>
      <dgm:spPr/>
      <dgm:t>
        <a:bodyPr/>
        <a:lstStyle/>
        <a:p>
          <a:endParaRPr lang="zh-CN" altLang="en-US" sz="1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5571704-FBB1-4619-9716-EEC3A6EB88BE}" cxnId="{95FE29FD-D14D-4489-B8E6-5C865BDAA8B9}" type="sibTrans">
      <dgm:prSet/>
      <dgm:spPr/>
      <dgm:t>
        <a:bodyPr/>
        <a:lstStyle/>
        <a:p>
          <a:endParaRPr lang="zh-CN" altLang="en-US" sz="1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38ED65A-AD96-4E5D-8658-FBC8032CA849}">
      <dgm:prSet phldrT="[文本]" custT="1"/>
      <dgm:spPr/>
      <dgm:t>
        <a:bodyPr/>
        <a:lstStyle/>
        <a:p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最大分组长度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A519882-9FF2-44E4-BDFE-61E8CCE8F6CD}" cxnId="{D4ED029F-4144-4304-9546-CBEE30045520}" type="parTrans">
      <dgm:prSet/>
      <dgm:spPr/>
      <dgm:t>
        <a:bodyPr/>
        <a:lstStyle/>
        <a:p>
          <a:endParaRPr lang="zh-CN" altLang="en-US" sz="1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568D5BD-9789-4855-AD1F-74E644C2853C}" cxnId="{D4ED029F-4144-4304-9546-CBEE30045520}" type="sibTrans">
      <dgm:prSet/>
      <dgm:spPr/>
      <dgm:t>
        <a:bodyPr/>
        <a:lstStyle/>
        <a:p>
          <a:endParaRPr lang="zh-CN" altLang="en-US" sz="1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343367E-6E0B-4D87-B42B-7BE9D32DBFB4}">
      <dgm:prSet phldrT="[文本]" custT="1"/>
      <dgm:spPr/>
      <dgm:t>
        <a:bodyPr/>
        <a:lstStyle/>
        <a:p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网络接入机制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707B6D6-66D1-43F8-9303-973EBBD6E514}" cxnId="{4A243FFA-DBAF-4962-844F-48832D368119}" type="parTrans">
      <dgm:prSet/>
      <dgm:spPr/>
      <dgm:t>
        <a:bodyPr/>
        <a:lstStyle/>
        <a:p>
          <a:endParaRPr lang="zh-CN" altLang="en-US" sz="1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314ED14-9B56-4888-B408-DE6DFF861303}" cxnId="{4A243FFA-DBAF-4962-844F-48832D368119}" type="sibTrans">
      <dgm:prSet/>
      <dgm:spPr/>
      <dgm:t>
        <a:bodyPr/>
        <a:lstStyle/>
        <a:p>
          <a:endParaRPr lang="zh-CN" altLang="en-US" sz="1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7315578-E9A5-4134-B4A7-7D5BB6B07A6B}">
      <dgm:prSet phldrT="[文本]" custT="1"/>
      <dgm:spPr/>
      <dgm:t>
        <a:bodyPr/>
        <a:lstStyle/>
        <a:p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超时控制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E491F9E-7A51-45A3-837D-65396046329A}" cxnId="{ECA30F4A-CF0A-4A67-99E4-488D44DDE982}" type="parTrans">
      <dgm:prSet/>
      <dgm:spPr/>
      <dgm:t>
        <a:bodyPr/>
        <a:lstStyle/>
        <a:p>
          <a:endParaRPr lang="zh-CN" altLang="en-US" sz="1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53A5501-4DCA-43DB-8116-18230E569107}" cxnId="{ECA30F4A-CF0A-4A67-99E4-488D44DDE982}" type="sibTrans">
      <dgm:prSet/>
      <dgm:spPr/>
      <dgm:t>
        <a:bodyPr/>
        <a:lstStyle/>
        <a:p>
          <a:endParaRPr lang="zh-CN" altLang="en-US" sz="1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E28F121-BA13-471C-A5FD-6C3525B4C1F7}">
      <dgm:prSet phldrT="[文本]" custT="1"/>
      <dgm:spPr/>
      <dgm:t>
        <a:bodyPr/>
        <a:lstStyle/>
        <a:p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差错恢复方法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7042EB1-E666-4CFF-9C87-76C132D1B670}" cxnId="{796988C0-8389-4954-96BB-383FDDE39E0F}" type="parTrans">
      <dgm:prSet/>
      <dgm:spPr/>
      <dgm:t>
        <a:bodyPr/>
        <a:lstStyle/>
        <a:p>
          <a:endParaRPr lang="zh-CN" altLang="en-US" sz="1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15D7A90-A1A0-453A-AF08-FC8444C88A25}" cxnId="{796988C0-8389-4954-96BB-383FDDE39E0F}" type="sibTrans">
      <dgm:prSet/>
      <dgm:spPr/>
      <dgm:t>
        <a:bodyPr/>
        <a:lstStyle/>
        <a:p>
          <a:endParaRPr lang="zh-CN" altLang="en-US" sz="1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544A325-35B2-4DD5-9E7C-FA6BF05D8D51}">
      <dgm:prSet phldrT="[文本]" custT="1"/>
      <dgm:spPr/>
      <dgm:t>
        <a:bodyPr/>
        <a:lstStyle/>
        <a:p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状态报告方法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AA594F8-64A3-421B-B23E-46A3F9539157}" cxnId="{37477746-43FA-4261-B4EE-1D76B566CEE3}" type="parTrans">
      <dgm:prSet/>
      <dgm:spPr/>
      <dgm:t>
        <a:bodyPr/>
        <a:lstStyle/>
        <a:p>
          <a:endParaRPr lang="zh-CN" altLang="en-US" sz="1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6EEDF51-E5C4-4A5A-B013-06480DEF4436}" cxnId="{37477746-43FA-4261-B4EE-1D76B566CEE3}" type="sibTrans">
      <dgm:prSet/>
      <dgm:spPr/>
      <dgm:t>
        <a:bodyPr/>
        <a:lstStyle/>
        <a:p>
          <a:endParaRPr lang="zh-CN" altLang="en-US" sz="1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D94133B-61DA-4A34-A60F-0215265606B9}">
      <dgm:prSet phldrT="[文本]" custT="1"/>
      <dgm:spPr/>
      <dgm:t>
        <a:bodyPr/>
        <a:lstStyle/>
        <a:p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用户接入控制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9BACC2F-1438-406C-B1DC-2467396250CC}" cxnId="{16E5146B-C006-4348-BAE1-0BBDA98A244C}" type="parTrans">
      <dgm:prSet/>
      <dgm:spPr/>
      <dgm:t>
        <a:bodyPr/>
        <a:lstStyle/>
        <a:p>
          <a:endParaRPr lang="zh-CN" altLang="en-US" sz="1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A1DE52F-E845-4F08-AE5B-2B61D7C98B10}" cxnId="{16E5146B-C006-4348-BAE1-0BBDA98A244C}" type="sibTrans">
      <dgm:prSet/>
      <dgm:spPr/>
      <dgm:t>
        <a:bodyPr/>
        <a:lstStyle/>
        <a:p>
          <a:endParaRPr lang="zh-CN" altLang="en-US" sz="1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C62CC07-8E06-4331-9E1A-9E7E663FD606}">
      <dgm:prSet phldrT="[文本]" custT="1"/>
      <dgm:spPr/>
      <dgm:t>
        <a:bodyPr/>
        <a:lstStyle/>
        <a:p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服务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D910CA0-0059-4CDF-8C89-C2BB2D2FE887}" cxnId="{0D77A834-D62C-4120-8FCA-AD23E07BD22F}" type="parTrans">
      <dgm:prSet/>
      <dgm:spPr/>
      <dgm:t>
        <a:bodyPr/>
        <a:lstStyle/>
        <a:p>
          <a:endParaRPr lang="zh-CN" altLang="en-US" sz="1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85D55FC-2327-4CD6-95B6-439CA0F69403}" cxnId="{0D77A834-D62C-4120-8FCA-AD23E07BD22F}" type="sibTrans">
      <dgm:prSet/>
      <dgm:spPr/>
      <dgm:t>
        <a:bodyPr/>
        <a:lstStyle/>
        <a:p>
          <a:endParaRPr lang="zh-CN" altLang="en-US" sz="1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41BAA9D-8539-4543-AF49-271CCD9C81AD}">
      <dgm:prSet phldrT="[文本]" custT="1"/>
      <dgm:spPr/>
      <dgm:t>
        <a:bodyPr/>
        <a:lstStyle/>
        <a:p>
          <a:pPr>
            <a:lnSpc>
              <a:spcPct val="50000"/>
            </a:lnSpc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管理与</a:t>
          </a:r>
          <a:endParaRPr lang="en-US" altLang="zh-CN" sz="1600" b="1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>
            <a:lnSpc>
              <a:spcPct val="50000"/>
            </a:lnSpc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控制方式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C939C71-D724-46F7-8A4F-A608FC064EB2}" cxnId="{4538BD2D-F2C0-44AB-BAC0-642284A062B5}" type="parTrans">
      <dgm:prSet/>
      <dgm:spPr/>
      <dgm:t>
        <a:bodyPr/>
        <a:lstStyle/>
        <a:p>
          <a:endParaRPr lang="zh-CN" altLang="en-US" sz="1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D0329EB-9064-4776-BEA3-A9FC5CEB0AC7}" cxnId="{4538BD2D-F2C0-44AB-BAC0-642284A062B5}" type="sibTrans">
      <dgm:prSet/>
      <dgm:spPr/>
      <dgm:t>
        <a:bodyPr/>
        <a:lstStyle/>
        <a:p>
          <a:endParaRPr lang="zh-CN" altLang="en-US" sz="16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8D508C0-6951-4B36-B9EC-720624817380}">
      <dgm:prSet custT="1"/>
      <dgm:spPr/>
      <dgm:t>
        <a:bodyPr/>
        <a:lstStyle/>
        <a:p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路由选择技术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6B9E4BC-6FBE-49FE-9E54-55818D5A7EE9}" cxnId="{6C08C3F8-3A1B-4934-9B40-7F04A9AE587E}" type="parTrans">
      <dgm:prSet/>
      <dgm:spPr/>
      <dgm:t>
        <a:bodyPr/>
        <a:lstStyle/>
        <a:p>
          <a:endParaRPr lang="zh-CN" altLang="en-US" sz="1600"/>
        </a:p>
      </dgm:t>
    </dgm:pt>
    <dgm:pt modelId="{92259BB0-9CE6-40B9-B8B6-7AC53350A293}" cxnId="{6C08C3F8-3A1B-4934-9B40-7F04A9AE587E}" type="sibTrans">
      <dgm:prSet/>
      <dgm:spPr/>
      <dgm:t>
        <a:bodyPr/>
        <a:lstStyle/>
        <a:p>
          <a:endParaRPr lang="zh-CN" altLang="en-US" sz="1600"/>
        </a:p>
      </dgm:t>
    </dgm:pt>
    <dgm:pt modelId="{2B759697-8CF0-4E48-9BAE-6E469FC93B90}">
      <dgm:prSet phldrT="[文本]" custT="1"/>
      <dgm:spPr/>
      <dgm:t>
        <a:bodyPr/>
        <a:lstStyle/>
        <a:p>
          <a:pPr>
            <a:lnSpc>
              <a:spcPct val="50000"/>
            </a:lnSpc>
          </a:pPr>
          <a:r>
            <a: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……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9C62AFE-22B8-443E-84C9-E27900DEF995}" cxnId="{6EFBE5DA-FEA5-485E-8659-0DEF4B626CDB}" type="parTrans">
      <dgm:prSet/>
      <dgm:spPr/>
      <dgm:t>
        <a:bodyPr/>
        <a:lstStyle/>
        <a:p>
          <a:endParaRPr lang="zh-CN" altLang="en-US"/>
        </a:p>
      </dgm:t>
    </dgm:pt>
    <dgm:pt modelId="{DE9F9152-4665-44BF-88DA-2F8D11A40C6C}" cxnId="{6EFBE5DA-FEA5-485E-8659-0DEF4B626CDB}" type="sibTrans">
      <dgm:prSet/>
      <dgm:spPr/>
      <dgm:t>
        <a:bodyPr/>
        <a:lstStyle/>
        <a:p>
          <a:endParaRPr lang="zh-CN" altLang="en-US"/>
        </a:p>
      </dgm:t>
    </dgm:pt>
    <dgm:pt modelId="{FD459526-A632-4165-84F0-DD4D44069092}" type="pres">
      <dgm:prSet presAssocID="{5A4DFC9D-11E0-4B97-9CB8-CB29870A3A8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594C686-F253-4728-84C9-151C8028A3AE}" type="pres">
      <dgm:prSet presAssocID="{E7EC3F5A-6FF5-4DAC-B7A7-62451E4288C9}" presName="node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4539D1F-B807-430C-900E-CCC66E3F54E5}" type="pres">
      <dgm:prSet presAssocID="{15571704-FBB1-4619-9716-EEC3A6EB88BE}" presName="sibTrans" presStyleCnt="0"/>
      <dgm:spPr/>
    </dgm:pt>
    <dgm:pt modelId="{AAE6C2CE-B907-473D-B42E-74641FA2C01B}" type="pres">
      <dgm:prSet presAssocID="{738ED65A-AD96-4E5D-8658-FBC8032CA849}" presName="node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0517EBC-8DC0-46F5-A141-0876ABB2AF94}" type="pres">
      <dgm:prSet presAssocID="{C568D5BD-9789-4855-AD1F-74E644C2853C}" presName="sibTrans" presStyleCnt="0"/>
      <dgm:spPr/>
    </dgm:pt>
    <dgm:pt modelId="{11150468-1E0C-461E-B081-3E871826CD6E}" type="pres">
      <dgm:prSet presAssocID="{C343367E-6E0B-4D87-B42B-7BE9D32DBFB4}" presName="node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B8C546C-B2FE-484F-9D70-59FFA5E9AAC4}" type="pres">
      <dgm:prSet presAssocID="{0314ED14-9B56-4888-B408-DE6DFF861303}" presName="sibTrans" presStyleCnt="0"/>
      <dgm:spPr/>
    </dgm:pt>
    <dgm:pt modelId="{EADAD31E-CA68-4DED-84FB-90D8D4DBAECE}" type="pres">
      <dgm:prSet presAssocID="{C7315578-E9A5-4134-B4A7-7D5BB6B07A6B}" presName="node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979BF5D-A54F-474D-9150-B63CCCFF5452}" type="pres">
      <dgm:prSet presAssocID="{553A5501-4DCA-43DB-8116-18230E569107}" presName="sibTrans" presStyleCnt="0"/>
      <dgm:spPr/>
    </dgm:pt>
    <dgm:pt modelId="{BA295F3A-6E33-4693-A4E0-373D4996D66D}" type="pres">
      <dgm:prSet presAssocID="{DE28F121-BA13-471C-A5FD-6C3525B4C1F7}" presName="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DB4707D-D1B6-4985-84D5-AF222DADAC5F}" type="pres">
      <dgm:prSet presAssocID="{315D7A90-A1A0-453A-AF08-FC8444C88A25}" presName="sibTrans" presStyleCnt="0"/>
      <dgm:spPr/>
    </dgm:pt>
    <dgm:pt modelId="{38F50AC9-831D-4F84-96CD-EC61271A73DD}" type="pres">
      <dgm:prSet presAssocID="{2544A325-35B2-4DD5-9E7C-FA6BF05D8D51}" presName="node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E961102-4E39-4CDF-AB5D-D644311A25D4}" type="pres">
      <dgm:prSet presAssocID="{C6EEDF51-E5C4-4A5A-B013-06480DEF4436}" presName="sibTrans" presStyleCnt="0"/>
      <dgm:spPr/>
    </dgm:pt>
    <dgm:pt modelId="{581D08C6-B287-4F68-8947-E6A14A005145}" type="pres">
      <dgm:prSet presAssocID="{88D508C0-6951-4B36-B9EC-720624817380}" presName="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8D3D3F-3BFB-4E1E-954C-F1D807A9AB9A}" type="pres">
      <dgm:prSet presAssocID="{92259BB0-9CE6-40B9-B8B6-7AC53350A293}" presName="sibTrans" presStyleCnt="0"/>
      <dgm:spPr/>
    </dgm:pt>
    <dgm:pt modelId="{38B4E769-5F4D-4AC9-AA16-740543B9CEDA}" type="pres">
      <dgm:prSet presAssocID="{CD94133B-61DA-4A34-A60F-0215265606B9}" presName="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F02E81B-75FD-4A87-9A35-0F6FB55004C4}" type="pres">
      <dgm:prSet presAssocID="{2A1DE52F-E845-4F08-AE5B-2B61D7C98B10}" presName="sibTrans" presStyleCnt="0"/>
      <dgm:spPr/>
    </dgm:pt>
    <dgm:pt modelId="{97AB1813-5306-47D8-8D3C-3A38D4B1BEC2}" type="pres">
      <dgm:prSet presAssocID="{5C62CC07-8E06-4331-9E1A-9E7E663FD606}" presName="node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38CF849-1CB4-45B5-AC79-8ED2DA96DD23}" type="pres">
      <dgm:prSet presAssocID="{085D55FC-2327-4CD6-95B6-439CA0F69403}" presName="sibTrans" presStyleCnt="0"/>
      <dgm:spPr/>
    </dgm:pt>
    <dgm:pt modelId="{F1FBFE21-9DF5-4505-8D8B-6EF2CCB31FEE}" type="pres">
      <dgm:prSet presAssocID="{841BAA9D-8539-4543-AF49-271CCD9C81AD}" presName="node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658F4B5-3950-439C-960E-6D73DCA80588}" type="pres">
      <dgm:prSet presAssocID="{8D0329EB-9064-4776-BEA3-A9FC5CEB0AC7}" presName="sibTrans" presStyleCnt="0"/>
      <dgm:spPr/>
    </dgm:pt>
    <dgm:pt modelId="{FC18BE71-30A4-4718-92D9-19F6EDF79A0C}" type="pres">
      <dgm:prSet presAssocID="{2B759697-8CF0-4E48-9BAE-6E469FC93B90}" presName="node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96988C0-8389-4954-96BB-383FDDE39E0F}" srcId="{5A4DFC9D-11E0-4B97-9CB8-CB29870A3A87}" destId="{DE28F121-BA13-471C-A5FD-6C3525B4C1F7}" srcOrd="4" destOrd="0" parTransId="{17042EB1-E666-4CFF-9C87-76C132D1B670}" sibTransId="{315D7A90-A1A0-453A-AF08-FC8444C88A25}"/>
    <dgm:cxn modelId="{3A02123B-1AFD-4BE4-AB9C-D63EEF4E9033}" type="presOf" srcId="{CD94133B-61DA-4A34-A60F-0215265606B9}" destId="{38B4E769-5F4D-4AC9-AA16-740543B9CEDA}" srcOrd="0" destOrd="0" presId="urn:microsoft.com/office/officeart/2005/8/layout/default#1"/>
    <dgm:cxn modelId="{7BA2FF8C-C064-4CD7-BFAD-96CC0AA3E2C6}" type="presOf" srcId="{E7EC3F5A-6FF5-4DAC-B7A7-62451E4288C9}" destId="{4594C686-F253-4728-84C9-151C8028A3AE}" srcOrd="0" destOrd="0" presId="urn:microsoft.com/office/officeart/2005/8/layout/default#1"/>
    <dgm:cxn modelId="{16E5146B-C006-4348-BAE1-0BBDA98A244C}" srcId="{5A4DFC9D-11E0-4B97-9CB8-CB29870A3A87}" destId="{CD94133B-61DA-4A34-A60F-0215265606B9}" srcOrd="7" destOrd="0" parTransId="{29BACC2F-1438-406C-B1DC-2467396250CC}" sibTransId="{2A1DE52F-E845-4F08-AE5B-2B61D7C98B10}"/>
    <dgm:cxn modelId="{9F07ACB8-D182-41D1-9474-73291F2F16A2}" type="presOf" srcId="{C7315578-E9A5-4134-B4A7-7D5BB6B07A6B}" destId="{EADAD31E-CA68-4DED-84FB-90D8D4DBAECE}" srcOrd="0" destOrd="0" presId="urn:microsoft.com/office/officeart/2005/8/layout/default#1"/>
    <dgm:cxn modelId="{EF947CF0-29F8-4E95-9D76-285944A93006}" type="presOf" srcId="{738ED65A-AD96-4E5D-8658-FBC8032CA849}" destId="{AAE6C2CE-B907-473D-B42E-74641FA2C01B}" srcOrd="0" destOrd="0" presId="urn:microsoft.com/office/officeart/2005/8/layout/default#1"/>
    <dgm:cxn modelId="{6EFBE5DA-FEA5-485E-8659-0DEF4B626CDB}" srcId="{5A4DFC9D-11E0-4B97-9CB8-CB29870A3A87}" destId="{2B759697-8CF0-4E48-9BAE-6E469FC93B90}" srcOrd="10" destOrd="0" parTransId="{39C62AFE-22B8-443E-84C9-E27900DEF995}" sibTransId="{DE9F9152-4665-44BF-88DA-2F8D11A40C6C}"/>
    <dgm:cxn modelId="{0D77A834-D62C-4120-8FCA-AD23E07BD22F}" srcId="{5A4DFC9D-11E0-4B97-9CB8-CB29870A3A87}" destId="{5C62CC07-8E06-4331-9E1A-9E7E663FD606}" srcOrd="8" destOrd="0" parTransId="{4D910CA0-0059-4CDF-8C89-C2BB2D2FE887}" sibTransId="{085D55FC-2327-4CD6-95B6-439CA0F69403}"/>
    <dgm:cxn modelId="{ECA30F4A-CF0A-4A67-99E4-488D44DDE982}" srcId="{5A4DFC9D-11E0-4B97-9CB8-CB29870A3A87}" destId="{C7315578-E9A5-4134-B4A7-7D5BB6B07A6B}" srcOrd="3" destOrd="0" parTransId="{DE491F9E-7A51-45A3-837D-65396046329A}" sibTransId="{553A5501-4DCA-43DB-8116-18230E569107}"/>
    <dgm:cxn modelId="{4538BD2D-F2C0-44AB-BAC0-642284A062B5}" srcId="{5A4DFC9D-11E0-4B97-9CB8-CB29870A3A87}" destId="{841BAA9D-8539-4543-AF49-271CCD9C81AD}" srcOrd="9" destOrd="0" parTransId="{6C939C71-D724-46F7-8A4F-A608FC064EB2}" sibTransId="{8D0329EB-9064-4776-BEA3-A9FC5CEB0AC7}"/>
    <dgm:cxn modelId="{94638D26-7CE8-4FBA-A785-48B5794A0A11}" type="presOf" srcId="{DE28F121-BA13-471C-A5FD-6C3525B4C1F7}" destId="{BA295F3A-6E33-4693-A4E0-373D4996D66D}" srcOrd="0" destOrd="0" presId="urn:microsoft.com/office/officeart/2005/8/layout/default#1"/>
    <dgm:cxn modelId="{37477746-43FA-4261-B4EE-1D76B566CEE3}" srcId="{5A4DFC9D-11E0-4B97-9CB8-CB29870A3A87}" destId="{2544A325-35B2-4DD5-9E7C-FA6BF05D8D51}" srcOrd="5" destOrd="0" parTransId="{BAA594F8-64A3-421B-B23E-46A3F9539157}" sibTransId="{C6EEDF51-E5C4-4A5A-B013-06480DEF4436}"/>
    <dgm:cxn modelId="{4A243FFA-DBAF-4962-844F-48832D368119}" srcId="{5A4DFC9D-11E0-4B97-9CB8-CB29870A3A87}" destId="{C343367E-6E0B-4D87-B42B-7BE9D32DBFB4}" srcOrd="2" destOrd="0" parTransId="{4707B6D6-66D1-43F8-9303-973EBBD6E514}" sibTransId="{0314ED14-9B56-4888-B408-DE6DFF861303}"/>
    <dgm:cxn modelId="{6C08C3F8-3A1B-4934-9B40-7F04A9AE587E}" srcId="{5A4DFC9D-11E0-4B97-9CB8-CB29870A3A87}" destId="{88D508C0-6951-4B36-B9EC-720624817380}" srcOrd="6" destOrd="0" parTransId="{16B9E4BC-6FBE-49FE-9E54-55818D5A7EE9}" sibTransId="{92259BB0-9CE6-40B9-B8B6-7AC53350A293}"/>
    <dgm:cxn modelId="{95FE29FD-D14D-4489-B8E6-5C865BDAA8B9}" srcId="{5A4DFC9D-11E0-4B97-9CB8-CB29870A3A87}" destId="{E7EC3F5A-6FF5-4DAC-B7A7-62451E4288C9}" srcOrd="0" destOrd="0" parTransId="{C2D8A5DA-E5F7-449B-BAF1-6ACE8D37675E}" sibTransId="{15571704-FBB1-4619-9716-EEC3A6EB88BE}"/>
    <dgm:cxn modelId="{53397B87-99E2-4DE9-AFB2-FD4068FAEF65}" type="presOf" srcId="{C343367E-6E0B-4D87-B42B-7BE9D32DBFB4}" destId="{11150468-1E0C-461E-B081-3E871826CD6E}" srcOrd="0" destOrd="0" presId="urn:microsoft.com/office/officeart/2005/8/layout/default#1"/>
    <dgm:cxn modelId="{6018B82A-916F-496B-8BC9-7B9DAF5532F6}" type="presOf" srcId="{2544A325-35B2-4DD5-9E7C-FA6BF05D8D51}" destId="{38F50AC9-831D-4F84-96CD-EC61271A73DD}" srcOrd="0" destOrd="0" presId="urn:microsoft.com/office/officeart/2005/8/layout/default#1"/>
    <dgm:cxn modelId="{90D3DD71-ADF4-4D2D-B2A1-C31FF5E191B9}" type="presOf" srcId="{2B759697-8CF0-4E48-9BAE-6E469FC93B90}" destId="{FC18BE71-30A4-4718-92D9-19F6EDF79A0C}" srcOrd="0" destOrd="0" presId="urn:microsoft.com/office/officeart/2005/8/layout/default#1"/>
    <dgm:cxn modelId="{F03BBE3B-AE5B-48D7-A9E8-E72ED28EF102}" type="presOf" srcId="{841BAA9D-8539-4543-AF49-271CCD9C81AD}" destId="{F1FBFE21-9DF5-4505-8D8B-6EF2CCB31FEE}" srcOrd="0" destOrd="0" presId="urn:microsoft.com/office/officeart/2005/8/layout/default#1"/>
    <dgm:cxn modelId="{4A05C20D-7DE2-4FBC-A9B5-4A064E14A887}" type="presOf" srcId="{5C62CC07-8E06-4331-9E1A-9E7E663FD606}" destId="{97AB1813-5306-47D8-8D3C-3A38D4B1BEC2}" srcOrd="0" destOrd="0" presId="urn:microsoft.com/office/officeart/2005/8/layout/default#1"/>
    <dgm:cxn modelId="{DEED2269-19FB-4490-8D8E-51573DA4BB39}" type="presOf" srcId="{5A4DFC9D-11E0-4B97-9CB8-CB29870A3A87}" destId="{FD459526-A632-4165-84F0-DD4D44069092}" srcOrd="0" destOrd="0" presId="urn:microsoft.com/office/officeart/2005/8/layout/default#1"/>
    <dgm:cxn modelId="{ED4B2847-F2A8-49F7-B832-781FF44FA304}" type="presOf" srcId="{88D508C0-6951-4B36-B9EC-720624817380}" destId="{581D08C6-B287-4F68-8947-E6A14A005145}" srcOrd="0" destOrd="0" presId="urn:microsoft.com/office/officeart/2005/8/layout/default#1"/>
    <dgm:cxn modelId="{D4ED029F-4144-4304-9546-CBEE30045520}" srcId="{5A4DFC9D-11E0-4B97-9CB8-CB29870A3A87}" destId="{738ED65A-AD96-4E5D-8658-FBC8032CA849}" srcOrd="1" destOrd="0" parTransId="{AA519882-9FF2-44E4-BDFE-61E8CCE8F6CD}" sibTransId="{C568D5BD-9789-4855-AD1F-74E644C2853C}"/>
    <dgm:cxn modelId="{32AAAB03-8F0E-46A3-A03E-6EE4E95EB739}" type="presParOf" srcId="{FD459526-A632-4165-84F0-DD4D44069092}" destId="{4594C686-F253-4728-84C9-151C8028A3AE}" srcOrd="0" destOrd="0" presId="urn:microsoft.com/office/officeart/2005/8/layout/default#1"/>
    <dgm:cxn modelId="{EA23CF42-340D-4B66-9E29-08ABB17BE7E5}" type="presParOf" srcId="{FD459526-A632-4165-84F0-DD4D44069092}" destId="{74539D1F-B807-430C-900E-CCC66E3F54E5}" srcOrd="1" destOrd="0" presId="urn:microsoft.com/office/officeart/2005/8/layout/default#1"/>
    <dgm:cxn modelId="{3A6664EA-1C67-4F1F-9C19-F40E00AA129B}" type="presParOf" srcId="{FD459526-A632-4165-84F0-DD4D44069092}" destId="{AAE6C2CE-B907-473D-B42E-74641FA2C01B}" srcOrd="2" destOrd="0" presId="urn:microsoft.com/office/officeart/2005/8/layout/default#1"/>
    <dgm:cxn modelId="{8FA81757-445F-4D22-9B4A-5B0FCDF6D1CF}" type="presParOf" srcId="{FD459526-A632-4165-84F0-DD4D44069092}" destId="{F0517EBC-8DC0-46F5-A141-0876ABB2AF94}" srcOrd="3" destOrd="0" presId="urn:microsoft.com/office/officeart/2005/8/layout/default#1"/>
    <dgm:cxn modelId="{CAD961DD-36E4-4E35-B548-3CC2F782FB7E}" type="presParOf" srcId="{FD459526-A632-4165-84F0-DD4D44069092}" destId="{11150468-1E0C-461E-B081-3E871826CD6E}" srcOrd="4" destOrd="0" presId="urn:microsoft.com/office/officeart/2005/8/layout/default#1"/>
    <dgm:cxn modelId="{83C97DA8-67C6-4CD6-95E8-143764DA714D}" type="presParOf" srcId="{FD459526-A632-4165-84F0-DD4D44069092}" destId="{4B8C546C-B2FE-484F-9D70-59FFA5E9AAC4}" srcOrd="5" destOrd="0" presId="urn:microsoft.com/office/officeart/2005/8/layout/default#1"/>
    <dgm:cxn modelId="{9B285612-34ED-4F93-A5BA-9A38826EA2D7}" type="presParOf" srcId="{FD459526-A632-4165-84F0-DD4D44069092}" destId="{EADAD31E-CA68-4DED-84FB-90D8D4DBAECE}" srcOrd="6" destOrd="0" presId="urn:microsoft.com/office/officeart/2005/8/layout/default#1"/>
    <dgm:cxn modelId="{4BB3879D-717C-4767-BB59-F563EC8EFD35}" type="presParOf" srcId="{FD459526-A632-4165-84F0-DD4D44069092}" destId="{A979BF5D-A54F-474D-9150-B63CCCFF5452}" srcOrd="7" destOrd="0" presId="urn:microsoft.com/office/officeart/2005/8/layout/default#1"/>
    <dgm:cxn modelId="{68AC56EA-5F1F-4E28-A9CD-18D06AB56906}" type="presParOf" srcId="{FD459526-A632-4165-84F0-DD4D44069092}" destId="{BA295F3A-6E33-4693-A4E0-373D4996D66D}" srcOrd="8" destOrd="0" presId="urn:microsoft.com/office/officeart/2005/8/layout/default#1"/>
    <dgm:cxn modelId="{400A5957-EF99-4AFD-B5EE-ACFAAE27458A}" type="presParOf" srcId="{FD459526-A632-4165-84F0-DD4D44069092}" destId="{9DB4707D-D1B6-4985-84D5-AF222DADAC5F}" srcOrd="9" destOrd="0" presId="urn:microsoft.com/office/officeart/2005/8/layout/default#1"/>
    <dgm:cxn modelId="{C385990A-636E-4939-82DD-8C3B785B72B7}" type="presParOf" srcId="{FD459526-A632-4165-84F0-DD4D44069092}" destId="{38F50AC9-831D-4F84-96CD-EC61271A73DD}" srcOrd="10" destOrd="0" presId="urn:microsoft.com/office/officeart/2005/8/layout/default#1"/>
    <dgm:cxn modelId="{B9814AA9-7D37-4F58-A96C-CBD23A6517C1}" type="presParOf" srcId="{FD459526-A632-4165-84F0-DD4D44069092}" destId="{4E961102-4E39-4CDF-AB5D-D644311A25D4}" srcOrd="11" destOrd="0" presId="urn:microsoft.com/office/officeart/2005/8/layout/default#1"/>
    <dgm:cxn modelId="{35C859A4-1F54-47E4-8431-FAF43614E98E}" type="presParOf" srcId="{FD459526-A632-4165-84F0-DD4D44069092}" destId="{581D08C6-B287-4F68-8947-E6A14A005145}" srcOrd="12" destOrd="0" presId="urn:microsoft.com/office/officeart/2005/8/layout/default#1"/>
    <dgm:cxn modelId="{26905EFB-971E-46D4-8EBA-44DD9C8BE782}" type="presParOf" srcId="{FD459526-A632-4165-84F0-DD4D44069092}" destId="{498D3D3F-3BFB-4E1E-954C-F1D807A9AB9A}" srcOrd="13" destOrd="0" presId="urn:microsoft.com/office/officeart/2005/8/layout/default#1"/>
    <dgm:cxn modelId="{382157CC-4E57-42E2-87B3-81F1F7BCF15B}" type="presParOf" srcId="{FD459526-A632-4165-84F0-DD4D44069092}" destId="{38B4E769-5F4D-4AC9-AA16-740543B9CEDA}" srcOrd="14" destOrd="0" presId="urn:microsoft.com/office/officeart/2005/8/layout/default#1"/>
    <dgm:cxn modelId="{8838A1EE-C614-486F-86AB-7310A54B5D3D}" type="presParOf" srcId="{FD459526-A632-4165-84F0-DD4D44069092}" destId="{EF02E81B-75FD-4A87-9A35-0F6FB55004C4}" srcOrd="15" destOrd="0" presId="urn:microsoft.com/office/officeart/2005/8/layout/default#1"/>
    <dgm:cxn modelId="{2CE5F2D8-5223-4D3C-BA8C-B2E8091B1D31}" type="presParOf" srcId="{FD459526-A632-4165-84F0-DD4D44069092}" destId="{97AB1813-5306-47D8-8D3C-3A38D4B1BEC2}" srcOrd="16" destOrd="0" presId="urn:microsoft.com/office/officeart/2005/8/layout/default#1"/>
    <dgm:cxn modelId="{B21222E5-5219-4EA8-B30C-45D3BDFB724C}" type="presParOf" srcId="{FD459526-A632-4165-84F0-DD4D44069092}" destId="{A38CF849-1CB4-45B5-AC79-8ED2DA96DD23}" srcOrd="17" destOrd="0" presId="urn:microsoft.com/office/officeart/2005/8/layout/default#1"/>
    <dgm:cxn modelId="{1101910C-E07F-486F-A276-86486C905C51}" type="presParOf" srcId="{FD459526-A632-4165-84F0-DD4D44069092}" destId="{F1FBFE21-9DF5-4505-8D8B-6EF2CCB31FEE}" srcOrd="18" destOrd="0" presId="urn:microsoft.com/office/officeart/2005/8/layout/default#1"/>
    <dgm:cxn modelId="{B4FFC812-52FA-4515-8CF5-B16F299497C2}" type="presParOf" srcId="{FD459526-A632-4165-84F0-DD4D44069092}" destId="{A658F4B5-3950-439C-960E-6D73DCA80588}" srcOrd="19" destOrd="0" presId="urn:microsoft.com/office/officeart/2005/8/layout/default#1"/>
    <dgm:cxn modelId="{C155C97A-0D86-4183-9CB3-62269E94BD6F}" type="presParOf" srcId="{FD459526-A632-4165-84F0-DD4D44069092}" destId="{FC18BE71-30A4-4718-92D9-19F6EDF79A0C}" srcOrd="2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018E6E-0B9C-4FC3-8424-7F10274883EC}" type="doc">
      <dgm:prSet loTypeId="urn:microsoft.com/office/officeart/2009/3/layout/PlusandMinus" loCatId="relationship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zh-CN" altLang="en-US"/>
        </a:p>
      </dgm:t>
    </dgm:pt>
    <dgm:pt modelId="{5374394C-E711-403B-87D3-95CE54295962}">
      <dgm:prSet phldrT="[文本]" custT="1"/>
      <dgm:spPr/>
      <dgm:t>
        <a:bodyPr/>
        <a:lstStyle/>
        <a:p>
          <a:pPr>
            <a:lnSpc>
              <a:spcPts val="2000"/>
            </a:lnSpc>
            <a:spcAft>
              <a:spcPts val="600"/>
            </a:spcAft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管理简单；</a:t>
          </a:r>
          <a:endParaRPr lang="en-US" altLang="zh-CN" sz="1600" b="1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>
            <a:lnSpc>
              <a:spcPts val="2000"/>
            </a:lnSpc>
            <a:spcAft>
              <a:spcPts val="600"/>
            </a:spcAft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使用方便；</a:t>
          </a:r>
          <a:endParaRPr lang="en-US" altLang="zh-CN" sz="1600" b="1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>
            <a:lnSpc>
              <a:spcPts val="2000"/>
            </a:lnSpc>
            <a:spcAft>
              <a:spcPts val="600"/>
            </a:spcAft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转发分组迅速；</a:t>
          </a:r>
          <a:endParaRPr lang="en-US" altLang="zh-CN" sz="1600" b="1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>
            <a:lnSpc>
              <a:spcPts val="2000"/>
            </a:lnSpc>
            <a:spcAft>
              <a:spcPts val="600"/>
            </a:spcAft>
          </a:pPr>
          <a:r>
            <a:rPr lang="zh-CN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划分子网</a:t>
          </a: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，灵活地使用。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074837E-5CB6-4F26-B3AF-0FBBF40E15D3}" cxnId="{8072EEA7-81AC-4761-8640-6C093705A07C}" type="parTrans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B361991-367A-47AA-B4DE-F001008F5F5F}" cxnId="{8072EEA7-81AC-4761-8640-6C093705A07C}" type="sibTrans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07364F2-2070-4A6D-AE9E-A9FC284A294E}">
      <dgm:prSet phldrT="[文本]" custT="1"/>
      <dgm:spPr/>
      <dgm:t>
        <a:bodyPr/>
        <a:lstStyle/>
        <a:p>
          <a:pPr>
            <a:lnSpc>
              <a:spcPts val="2000"/>
            </a:lnSpc>
            <a:spcAft>
              <a:spcPts val="600"/>
            </a:spcAft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设计上不合理：</a:t>
          </a:r>
          <a:endParaRPr lang="en-US" altLang="zh-CN" sz="1600" b="1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>
            <a:lnSpc>
              <a:spcPts val="2000"/>
            </a:lnSpc>
            <a:spcAft>
              <a:spcPts val="600"/>
            </a:spcAft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大地址块，</a:t>
          </a:r>
          <a:r>
            <a:rPr lang="zh-CN" altLang="en-US" sz="1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浪费</a:t>
          </a: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地址资源；</a:t>
          </a:r>
          <a:endParaRPr lang="en-US" altLang="zh-CN" sz="1600" b="1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>
            <a:lnSpc>
              <a:spcPts val="2000"/>
            </a:lnSpc>
            <a:spcAft>
              <a:spcPts val="600"/>
            </a:spcAft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即使采用划分子网的方法，也无法解决 </a:t>
          </a:r>
          <a:r>
            <a:rPr lang="en-US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IP </a:t>
          </a: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地址</a:t>
          </a:r>
          <a:r>
            <a:rPr lang="zh-CN" altLang="en-US" sz="1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枯竭</a:t>
          </a: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的问题。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6C9E57C-9FB1-41AA-B8BC-A30642C3D79C}" cxnId="{D72063B5-D744-4718-BA9F-53E2C581F461}" type="parTrans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DD0817A-43BD-4AAE-BC82-551A36799611}" cxnId="{D72063B5-D744-4718-BA9F-53E2C581F461}" type="sibTrans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9223938-D050-4F79-A23C-4AD2512126B0}" type="pres">
      <dgm:prSet presAssocID="{22018E6E-0B9C-4FC3-8424-7F10274883EC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24B0A0E-971B-4E83-B9F0-6072ADB97738}" type="pres">
      <dgm:prSet presAssocID="{22018E6E-0B9C-4FC3-8424-7F10274883EC}" presName="Background" presStyleLbl="bgImgPlace1" presStyleIdx="0" presStyleCnt="1" custScaleX="120220" custLinFactNeighborX="0"/>
      <dgm:spPr/>
      <dgm:t>
        <a:bodyPr/>
        <a:lstStyle/>
        <a:p>
          <a:endParaRPr lang="zh-CN" altLang="en-US"/>
        </a:p>
      </dgm:t>
    </dgm:pt>
    <dgm:pt modelId="{E873E07A-9E09-453F-95F0-A7AAEE2551B3}" type="pres">
      <dgm:prSet presAssocID="{22018E6E-0B9C-4FC3-8424-7F10274883EC}" presName="ParentText1" presStyleLbl="revTx" presStyleIdx="0" presStyleCnt="2" custScaleX="112967" custScaleY="86781" custLinFactNeighborX="-25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0AD89A0-37A1-4061-B639-561D759D430F}" type="pres">
      <dgm:prSet presAssocID="{22018E6E-0B9C-4FC3-8424-7F10274883EC}" presName="ParentText2" presStyleLbl="revTx" presStyleIdx="1" presStyleCnt="2" custScaleX="112967" custScaleY="86781" custLinFactNeighborX="99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9C13D01-1AFC-4B1D-A9D4-90EC30CD2E19}" type="pres">
      <dgm:prSet presAssocID="{22018E6E-0B9C-4FC3-8424-7F10274883EC}" presName="Plus" presStyleLbl="alignNode1" presStyleIdx="0" presStyleCnt="2" custLinFactNeighborX="-25576"/>
      <dgm:spPr/>
    </dgm:pt>
    <dgm:pt modelId="{279C3955-DDC3-45AE-ABAF-A714C59D6D50}" type="pres">
      <dgm:prSet presAssocID="{22018E6E-0B9C-4FC3-8424-7F10274883EC}" presName="Minus" presStyleLbl="alignNode1" presStyleIdx="1" presStyleCnt="2" custLinFactNeighborX="55376"/>
      <dgm:spPr>
        <a:solidFill>
          <a:srgbClr val="000099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8D85BB93-CCEC-4AF9-A3E3-7305BF0CC5BD}" type="pres">
      <dgm:prSet presAssocID="{22018E6E-0B9C-4FC3-8424-7F10274883EC}" presName="Divider" presStyleLbl="parChTrans1D1" presStyleIdx="0" presStyleCnt="1"/>
      <dgm:spPr>
        <a:ln>
          <a:solidFill>
            <a:srgbClr val="000099"/>
          </a:solidFill>
        </a:ln>
      </dgm:spPr>
      <dgm:t>
        <a:bodyPr/>
        <a:lstStyle/>
        <a:p>
          <a:endParaRPr lang="zh-CN" altLang="en-US"/>
        </a:p>
      </dgm:t>
    </dgm:pt>
  </dgm:ptLst>
  <dgm:cxnLst>
    <dgm:cxn modelId="{42B30209-CEBA-49A2-B3AB-419B1C2AA1D6}" type="presOf" srcId="{007364F2-2070-4A6D-AE9E-A9FC284A294E}" destId="{40AD89A0-37A1-4061-B639-561D759D430F}" srcOrd="0" destOrd="0" presId="urn:microsoft.com/office/officeart/2009/3/layout/PlusandMinus"/>
    <dgm:cxn modelId="{8072EEA7-81AC-4761-8640-6C093705A07C}" srcId="{22018E6E-0B9C-4FC3-8424-7F10274883EC}" destId="{5374394C-E711-403B-87D3-95CE54295962}" srcOrd="0" destOrd="0" parTransId="{3074837E-5CB6-4F26-B3AF-0FBBF40E15D3}" sibTransId="{EB361991-367A-47AA-B4DE-F001008F5F5F}"/>
    <dgm:cxn modelId="{77C5D026-ADDA-4B4D-90F6-E4378E9BBDE6}" type="presOf" srcId="{22018E6E-0B9C-4FC3-8424-7F10274883EC}" destId="{29223938-D050-4F79-A23C-4AD2512126B0}" srcOrd="0" destOrd="0" presId="urn:microsoft.com/office/officeart/2009/3/layout/PlusandMinus"/>
    <dgm:cxn modelId="{D72063B5-D744-4718-BA9F-53E2C581F461}" srcId="{22018E6E-0B9C-4FC3-8424-7F10274883EC}" destId="{007364F2-2070-4A6D-AE9E-A9FC284A294E}" srcOrd="1" destOrd="0" parTransId="{66C9E57C-9FB1-41AA-B8BC-A30642C3D79C}" sibTransId="{2DD0817A-43BD-4AAE-BC82-551A36799611}"/>
    <dgm:cxn modelId="{3730DDDF-4055-44DF-AE58-4E3870ECC856}" type="presOf" srcId="{5374394C-E711-403B-87D3-95CE54295962}" destId="{E873E07A-9E09-453F-95F0-A7AAEE2551B3}" srcOrd="0" destOrd="0" presId="urn:microsoft.com/office/officeart/2009/3/layout/PlusandMinus"/>
    <dgm:cxn modelId="{6B858D72-137C-4B91-A78D-5A8099049508}" type="presParOf" srcId="{29223938-D050-4F79-A23C-4AD2512126B0}" destId="{424B0A0E-971B-4E83-B9F0-6072ADB97738}" srcOrd="0" destOrd="0" presId="urn:microsoft.com/office/officeart/2009/3/layout/PlusandMinus"/>
    <dgm:cxn modelId="{37065EDD-C235-4710-AE59-7F9B95BFD459}" type="presParOf" srcId="{29223938-D050-4F79-A23C-4AD2512126B0}" destId="{E873E07A-9E09-453F-95F0-A7AAEE2551B3}" srcOrd="1" destOrd="0" presId="urn:microsoft.com/office/officeart/2009/3/layout/PlusandMinus"/>
    <dgm:cxn modelId="{8ECF53E8-DADB-49DE-AF4C-4F48E1BDAE66}" type="presParOf" srcId="{29223938-D050-4F79-A23C-4AD2512126B0}" destId="{40AD89A0-37A1-4061-B639-561D759D430F}" srcOrd="2" destOrd="0" presId="urn:microsoft.com/office/officeart/2009/3/layout/PlusandMinus"/>
    <dgm:cxn modelId="{2677E292-37BC-44CB-B103-4B1C1D7B273B}" type="presParOf" srcId="{29223938-D050-4F79-A23C-4AD2512126B0}" destId="{69C13D01-1AFC-4B1D-A9D4-90EC30CD2E19}" srcOrd="3" destOrd="0" presId="urn:microsoft.com/office/officeart/2009/3/layout/PlusandMinus"/>
    <dgm:cxn modelId="{B0E207AB-9C79-4F83-BDAE-0FBB25B4D6FD}" type="presParOf" srcId="{29223938-D050-4F79-A23C-4AD2512126B0}" destId="{279C3955-DDC3-45AE-ABAF-A714C59D6D50}" srcOrd="4" destOrd="0" presId="urn:microsoft.com/office/officeart/2009/3/layout/PlusandMinus"/>
    <dgm:cxn modelId="{ED134484-4B78-4DE7-80D7-94CFDCF57574}" type="presParOf" srcId="{29223938-D050-4F79-A23C-4AD2512126B0}" destId="{8D85BB93-CCEC-4AF9-A3E3-7305BF0CC5BD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708020-4687-41CF-9D7F-6F2391C11BAA}" type="doc">
      <dgm:prSet loTypeId="urn:microsoft.com/office/officeart/2005/8/layout/hList1" loCatId="list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zh-CN" altLang="en-US"/>
        </a:p>
      </dgm:t>
    </dgm:pt>
    <dgm:pt modelId="{99011571-F4E1-4446-A8BE-18E70C05927B}">
      <dgm:prSet phldrT="[文本]" custT="1"/>
      <dgm:spPr/>
      <dgm:t>
        <a:bodyPr/>
        <a:lstStyle/>
        <a:p>
          <a:r>
            <a:rPr lang="en-US" altLang="zh-CN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IP </a:t>
          </a:r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地址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C539E80-9E04-44A9-8367-F7E03B34B249}" cxnId="{C8E5120F-C10C-4AB6-8450-9F3E16AB7EB6}" type="parTrans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F7FCDC9-D001-4CEE-A5E4-71C7F184525C}" cxnId="{C8E5120F-C10C-4AB6-8450-9F3E16AB7EB6}" type="sibTrans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AD62A53-8D22-4EE5-8913-0BBACA2364E4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虚拟地址、软件地址、逻辑地址。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4C85AAA-179D-4E68-BF2A-FFEED0DDB07F}" cxnId="{940E770D-49F6-4FC5-86C8-41A8CE548E49}" type="parTrans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B5217E7-DE89-4742-BCCD-8BFF0AF57BAD}" cxnId="{940E770D-49F6-4FC5-86C8-41A8CE548E49}" type="sibTrans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40657A4-D7B8-468B-A5F4-A2D889160995}">
      <dgm:prSet phldrT="[文本]" custT="1"/>
      <dgm:spPr/>
      <dgm:t>
        <a:bodyPr/>
        <a:lstStyle/>
        <a:p>
          <a:r>
            <a:rPr lang="en-US" altLang="zh-CN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MAC </a:t>
          </a:r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地址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7FDB1D6-023E-42DF-BB39-2015EF26DC0F}" cxnId="{CBF248CA-6463-4657-9F43-AF669DCBF514}" type="parTrans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09BF549-D68B-48BC-A9E0-62B2344773D6}" cxnId="{CBF248CA-6463-4657-9F43-AF669DCBF514}" type="sibTrans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79BE541-745A-4292-8465-C36F8EDD321B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固化在网卡上的 </a:t>
          </a:r>
          <a:r>
            <a:rPr lang="en-US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ROM </a:t>
          </a:r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中。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FBA12F4-C84B-4A28-AE84-34210DDD6316}" cxnId="{12E18449-C8D2-4FBD-A252-91AE228C6AF5}" type="parTrans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E35C864-7EA2-4C2D-AC52-3EE5ABADC5B9}" cxnId="{12E18449-C8D2-4FBD-A252-91AE228C6AF5}" type="sibTrans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33B3BA4-3778-4402-B1E1-C8CFA33A382D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硬件地址、物理地址。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03C24AB-8B7A-424E-9BC6-9376C33A0BF3}" cxnId="{FEDB8DEC-B553-4BBF-92EA-A2D2D5DF7CE5}" type="parTrans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BCC1D41-9035-4D7E-9009-AC68C1CAF263}" cxnId="{FEDB8DEC-B553-4BBF-92EA-A2D2D5DF7CE5}" type="sibTrans">
      <dgm:prSet/>
      <dgm:spPr/>
      <dgm:t>
        <a:bodyPr/>
        <a:lstStyle/>
        <a:p>
          <a:endParaRPr lang="zh-CN" altLang="en-US" sz="1800" b="1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DE000F3-D6C1-4803-A1E5-DC524A4AE480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数据链路层使用。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64D28C4-25B8-4CDC-8A89-C1CF980BB5C1}" cxnId="{EF82BF05-16DC-4EA5-9A44-1323F3F73B87}" type="parTrans">
      <dgm:prSet/>
      <dgm:spPr/>
      <dgm:t>
        <a:bodyPr/>
        <a:lstStyle/>
        <a:p>
          <a:endParaRPr lang="zh-CN" altLang="en-US"/>
        </a:p>
      </dgm:t>
    </dgm:pt>
    <dgm:pt modelId="{30D97064-16C7-4998-BF1A-DB22B53CF04E}" cxnId="{EF82BF05-16DC-4EA5-9A44-1323F3F73B87}" type="sibTrans">
      <dgm:prSet/>
      <dgm:spPr/>
      <dgm:t>
        <a:bodyPr/>
        <a:lstStyle/>
        <a:p>
          <a:endParaRPr lang="zh-CN" altLang="en-US"/>
        </a:p>
      </dgm:t>
    </dgm:pt>
    <dgm:pt modelId="{09A8615C-F22C-48F1-9E19-B8FC9AF13FE9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网络层和以上各层使用。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BD54EF1-4FAB-4065-92C9-BCE2DE81E584}" cxnId="{A458A4B0-84AA-49EA-8BDC-E4ABE46A7F6F}" type="parTrans">
      <dgm:prSet/>
      <dgm:spPr/>
      <dgm:t>
        <a:bodyPr/>
        <a:lstStyle/>
        <a:p>
          <a:endParaRPr lang="zh-CN" altLang="en-US"/>
        </a:p>
      </dgm:t>
    </dgm:pt>
    <dgm:pt modelId="{FB609984-1C85-4848-A207-F57B125554A5}" cxnId="{A458A4B0-84AA-49EA-8BDC-E4ABE46A7F6F}" type="sibTrans">
      <dgm:prSet/>
      <dgm:spPr/>
      <dgm:t>
        <a:bodyPr/>
        <a:lstStyle/>
        <a:p>
          <a:endParaRPr lang="zh-CN" altLang="en-US"/>
        </a:p>
      </dgm:t>
    </dgm:pt>
    <dgm:pt modelId="{323295A5-C594-443E-A7E6-624EA9254300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放在 </a:t>
          </a:r>
          <a:r>
            <a:rPr lang="en-US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IP </a:t>
          </a:r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数据报的首部。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00A6130-5C46-4C63-9F44-D454E24722AF}" cxnId="{2A705B60-B7F3-4BE3-9093-3C1BB2EBCFB5}" type="parTrans">
      <dgm:prSet/>
      <dgm:spPr/>
      <dgm:t>
        <a:bodyPr/>
        <a:lstStyle/>
        <a:p>
          <a:endParaRPr lang="zh-CN" altLang="en-US"/>
        </a:p>
      </dgm:t>
    </dgm:pt>
    <dgm:pt modelId="{3830A99E-A088-46F1-9D7A-13AD7413F170}" cxnId="{2A705B60-B7F3-4BE3-9093-3C1BB2EBCFB5}" type="sibTrans">
      <dgm:prSet/>
      <dgm:spPr/>
      <dgm:t>
        <a:bodyPr/>
        <a:lstStyle/>
        <a:p>
          <a:endParaRPr lang="zh-CN" altLang="en-US"/>
        </a:p>
      </dgm:t>
    </dgm:pt>
    <dgm:pt modelId="{0185F6EB-9C9F-4E3E-A388-326818E44F8C}">
      <dgm:prSet phldrT="[文本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放在 </a:t>
          </a:r>
          <a:r>
            <a:rPr lang="en-US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MAC </a:t>
          </a:r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帧的首部。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72D545C-3C53-4B90-9A13-8FCA514B982D}" cxnId="{C181352A-C0B0-4BDB-AF70-349C9595E6B5}" type="parTrans">
      <dgm:prSet/>
      <dgm:spPr/>
      <dgm:t>
        <a:bodyPr/>
        <a:lstStyle/>
        <a:p>
          <a:endParaRPr lang="zh-CN" altLang="en-US"/>
        </a:p>
      </dgm:t>
    </dgm:pt>
    <dgm:pt modelId="{130173EF-01ED-485B-B8BB-D3163CE124C9}" cxnId="{C181352A-C0B0-4BDB-AF70-349C9595E6B5}" type="sibTrans">
      <dgm:prSet/>
      <dgm:spPr/>
      <dgm:t>
        <a:bodyPr/>
        <a:lstStyle/>
        <a:p>
          <a:endParaRPr lang="zh-CN" altLang="en-US"/>
        </a:p>
      </dgm:t>
    </dgm:pt>
    <dgm:pt modelId="{F3972236-93CB-4A8C-9066-D6256CD361C1}" type="pres">
      <dgm:prSet presAssocID="{AD708020-4687-41CF-9D7F-6F2391C11BA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E2C272DD-8977-4A4D-9E5A-865A155C8D0C}" type="pres">
      <dgm:prSet presAssocID="{99011571-F4E1-4446-A8BE-18E70C05927B}" presName="composite" presStyleCnt="0"/>
      <dgm:spPr/>
    </dgm:pt>
    <dgm:pt modelId="{8A93C829-AB1E-47B7-AF09-3489EE20D87D}" type="pres">
      <dgm:prSet presAssocID="{99011571-F4E1-4446-A8BE-18E70C05927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DDE5FA6-A293-4009-AA1F-EF295D5FC61B}" type="pres">
      <dgm:prSet presAssocID="{99011571-F4E1-4446-A8BE-18E70C05927B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F0BA76D-270F-46B0-A163-3FD6D431D901}" type="pres">
      <dgm:prSet presAssocID="{CF7FCDC9-D001-4CEE-A5E4-71C7F184525C}" presName="space" presStyleCnt="0"/>
      <dgm:spPr/>
    </dgm:pt>
    <dgm:pt modelId="{A71985B1-1665-4492-8E93-44CC7EFEB5EB}" type="pres">
      <dgm:prSet presAssocID="{240657A4-D7B8-468B-A5F4-A2D889160995}" presName="composite" presStyleCnt="0"/>
      <dgm:spPr/>
    </dgm:pt>
    <dgm:pt modelId="{A906942F-4CD9-406B-9703-826231E59346}" type="pres">
      <dgm:prSet presAssocID="{240657A4-D7B8-468B-A5F4-A2D889160995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B0E6FE9-FDF1-417E-907E-1431E3C22379}" type="pres">
      <dgm:prSet presAssocID="{240657A4-D7B8-468B-A5F4-A2D889160995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A458A4B0-84AA-49EA-8BDC-E4ABE46A7F6F}" srcId="{99011571-F4E1-4446-A8BE-18E70C05927B}" destId="{09A8615C-F22C-48F1-9E19-B8FC9AF13FE9}" srcOrd="1" destOrd="0" parTransId="{5BD54EF1-4FAB-4065-92C9-BCE2DE81E584}" sibTransId="{FB609984-1C85-4848-A207-F57B125554A5}"/>
    <dgm:cxn modelId="{100BB30D-DE2F-47C8-9C30-7B9A2130442F}" type="presOf" srcId="{A79BE541-745A-4292-8465-C36F8EDD321B}" destId="{2B0E6FE9-FDF1-417E-907E-1431E3C22379}" srcOrd="0" destOrd="0" presId="urn:microsoft.com/office/officeart/2005/8/layout/hList1"/>
    <dgm:cxn modelId="{1A44C014-EBAC-4613-804E-BF0BB88899E3}" type="presOf" srcId="{9AD62A53-8D22-4EE5-8913-0BBACA2364E4}" destId="{ADDE5FA6-A293-4009-AA1F-EF295D5FC61B}" srcOrd="0" destOrd="0" presId="urn:microsoft.com/office/officeart/2005/8/layout/hList1"/>
    <dgm:cxn modelId="{CBF248CA-6463-4657-9F43-AF669DCBF514}" srcId="{AD708020-4687-41CF-9D7F-6F2391C11BAA}" destId="{240657A4-D7B8-468B-A5F4-A2D889160995}" srcOrd="1" destOrd="0" parTransId="{A7FDB1D6-023E-42DF-BB39-2015EF26DC0F}" sibTransId="{D09BF549-D68B-48BC-A9E0-62B2344773D6}"/>
    <dgm:cxn modelId="{2A705B60-B7F3-4BE3-9093-3C1BB2EBCFB5}" srcId="{99011571-F4E1-4446-A8BE-18E70C05927B}" destId="{323295A5-C594-443E-A7E6-624EA9254300}" srcOrd="2" destOrd="0" parTransId="{200A6130-5C46-4C63-9F44-D454E24722AF}" sibTransId="{3830A99E-A088-46F1-9D7A-13AD7413F170}"/>
    <dgm:cxn modelId="{940E770D-49F6-4FC5-86C8-41A8CE548E49}" srcId="{99011571-F4E1-4446-A8BE-18E70C05927B}" destId="{9AD62A53-8D22-4EE5-8913-0BBACA2364E4}" srcOrd="0" destOrd="0" parTransId="{54C85AAA-179D-4E68-BF2A-FFEED0DDB07F}" sibTransId="{1B5217E7-DE89-4742-BCCD-8BFF0AF57BAD}"/>
    <dgm:cxn modelId="{C8E5120F-C10C-4AB6-8450-9F3E16AB7EB6}" srcId="{AD708020-4687-41CF-9D7F-6F2391C11BAA}" destId="{99011571-F4E1-4446-A8BE-18E70C05927B}" srcOrd="0" destOrd="0" parTransId="{4C539E80-9E04-44A9-8367-F7E03B34B249}" sibTransId="{CF7FCDC9-D001-4CEE-A5E4-71C7F184525C}"/>
    <dgm:cxn modelId="{E4FB4313-6C06-4EAF-8D9B-228838EC9797}" type="presOf" srcId="{8DE000F3-D6C1-4803-A1E5-DC524A4AE480}" destId="{2B0E6FE9-FDF1-417E-907E-1431E3C22379}" srcOrd="0" destOrd="2" presId="urn:microsoft.com/office/officeart/2005/8/layout/hList1"/>
    <dgm:cxn modelId="{A9D14BF2-E0BB-46D8-845C-FCF21D2BA831}" type="presOf" srcId="{323295A5-C594-443E-A7E6-624EA9254300}" destId="{ADDE5FA6-A293-4009-AA1F-EF295D5FC61B}" srcOrd="0" destOrd="2" presId="urn:microsoft.com/office/officeart/2005/8/layout/hList1"/>
    <dgm:cxn modelId="{FEDB8DEC-B553-4BBF-92EA-A2D2D5DF7CE5}" srcId="{240657A4-D7B8-468B-A5F4-A2D889160995}" destId="{033B3BA4-3778-4402-B1E1-C8CFA33A382D}" srcOrd="1" destOrd="0" parTransId="{A03C24AB-8B7A-424E-9BC6-9376C33A0BF3}" sibTransId="{4BCC1D41-9035-4D7E-9009-AC68C1CAF263}"/>
    <dgm:cxn modelId="{12E18449-C8D2-4FBD-A252-91AE228C6AF5}" srcId="{240657A4-D7B8-468B-A5F4-A2D889160995}" destId="{A79BE541-745A-4292-8465-C36F8EDD321B}" srcOrd="0" destOrd="0" parTransId="{5FBA12F4-C84B-4A28-AE84-34210DDD6316}" sibTransId="{7E35C864-7EA2-4C2D-AC52-3EE5ABADC5B9}"/>
    <dgm:cxn modelId="{EF82BF05-16DC-4EA5-9A44-1323F3F73B87}" srcId="{240657A4-D7B8-468B-A5F4-A2D889160995}" destId="{8DE000F3-D6C1-4803-A1E5-DC524A4AE480}" srcOrd="2" destOrd="0" parTransId="{C64D28C4-25B8-4CDC-8A89-C1CF980BB5C1}" sibTransId="{30D97064-16C7-4998-BF1A-DB22B53CF04E}"/>
    <dgm:cxn modelId="{A4AF79CA-B25E-4F05-82A1-3910C09D6251}" type="presOf" srcId="{09A8615C-F22C-48F1-9E19-B8FC9AF13FE9}" destId="{ADDE5FA6-A293-4009-AA1F-EF295D5FC61B}" srcOrd="0" destOrd="1" presId="urn:microsoft.com/office/officeart/2005/8/layout/hList1"/>
    <dgm:cxn modelId="{DDF1F850-80F6-4F9D-9863-46C86ADA4419}" type="presOf" srcId="{99011571-F4E1-4446-A8BE-18E70C05927B}" destId="{8A93C829-AB1E-47B7-AF09-3489EE20D87D}" srcOrd="0" destOrd="0" presId="urn:microsoft.com/office/officeart/2005/8/layout/hList1"/>
    <dgm:cxn modelId="{023F1E57-C472-4AFE-BA8E-552A2F3C1394}" type="presOf" srcId="{240657A4-D7B8-468B-A5F4-A2D889160995}" destId="{A906942F-4CD9-406B-9703-826231E59346}" srcOrd="0" destOrd="0" presId="urn:microsoft.com/office/officeart/2005/8/layout/hList1"/>
    <dgm:cxn modelId="{27B67B3E-051F-4D31-B5F5-C79A604E3D16}" type="presOf" srcId="{0185F6EB-9C9F-4E3E-A388-326818E44F8C}" destId="{2B0E6FE9-FDF1-417E-907E-1431E3C22379}" srcOrd="0" destOrd="3" presId="urn:microsoft.com/office/officeart/2005/8/layout/hList1"/>
    <dgm:cxn modelId="{C181352A-C0B0-4BDB-AF70-349C9595E6B5}" srcId="{240657A4-D7B8-468B-A5F4-A2D889160995}" destId="{0185F6EB-9C9F-4E3E-A388-326818E44F8C}" srcOrd="3" destOrd="0" parTransId="{572D545C-3C53-4B90-9A13-8FCA514B982D}" sibTransId="{130173EF-01ED-485B-B8BB-D3163CE124C9}"/>
    <dgm:cxn modelId="{A28AD17C-328B-47C1-B697-997B944516EA}" type="presOf" srcId="{AD708020-4687-41CF-9D7F-6F2391C11BAA}" destId="{F3972236-93CB-4A8C-9066-D6256CD361C1}" srcOrd="0" destOrd="0" presId="urn:microsoft.com/office/officeart/2005/8/layout/hList1"/>
    <dgm:cxn modelId="{E1E0D985-A4D3-4EDE-A0B8-5EEBE6AE8892}" type="presOf" srcId="{033B3BA4-3778-4402-B1E1-C8CFA33A382D}" destId="{2B0E6FE9-FDF1-417E-907E-1431E3C22379}" srcOrd="0" destOrd="1" presId="urn:microsoft.com/office/officeart/2005/8/layout/hList1"/>
    <dgm:cxn modelId="{1BD00B3F-CC87-45D5-8068-2A12062FAD02}" type="presParOf" srcId="{F3972236-93CB-4A8C-9066-D6256CD361C1}" destId="{E2C272DD-8977-4A4D-9E5A-865A155C8D0C}" srcOrd="0" destOrd="0" presId="urn:microsoft.com/office/officeart/2005/8/layout/hList1"/>
    <dgm:cxn modelId="{149624C9-1A75-44B1-9CFB-47B78E38453E}" type="presParOf" srcId="{E2C272DD-8977-4A4D-9E5A-865A155C8D0C}" destId="{8A93C829-AB1E-47B7-AF09-3489EE20D87D}" srcOrd="0" destOrd="0" presId="urn:microsoft.com/office/officeart/2005/8/layout/hList1"/>
    <dgm:cxn modelId="{C46F3658-24CA-48BE-AB2D-71A4709B311B}" type="presParOf" srcId="{E2C272DD-8977-4A4D-9E5A-865A155C8D0C}" destId="{ADDE5FA6-A293-4009-AA1F-EF295D5FC61B}" srcOrd="1" destOrd="0" presId="urn:microsoft.com/office/officeart/2005/8/layout/hList1"/>
    <dgm:cxn modelId="{A4CE841F-0440-440F-B346-027E34CE9AD6}" type="presParOf" srcId="{F3972236-93CB-4A8C-9066-D6256CD361C1}" destId="{8F0BA76D-270F-46B0-A163-3FD6D431D901}" srcOrd="1" destOrd="0" presId="urn:microsoft.com/office/officeart/2005/8/layout/hList1"/>
    <dgm:cxn modelId="{96A28BED-B426-4E80-8492-DA8F6E83919D}" type="presParOf" srcId="{F3972236-93CB-4A8C-9066-D6256CD361C1}" destId="{A71985B1-1665-4492-8E93-44CC7EFEB5EB}" srcOrd="2" destOrd="0" presId="urn:microsoft.com/office/officeart/2005/8/layout/hList1"/>
    <dgm:cxn modelId="{09D1CB4E-1BB2-4798-8737-C5280060228D}" type="presParOf" srcId="{A71985B1-1665-4492-8E93-44CC7EFEB5EB}" destId="{A906942F-4CD9-406B-9703-826231E59346}" srcOrd="0" destOrd="0" presId="urn:microsoft.com/office/officeart/2005/8/layout/hList1"/>
    <dgm:cxn modelId="{E4145535-F9B1-4E96-8A9A-E1BD35DFCE2B}" type="presParOf" srcId="{A71985B1-1665-4492-8E93-44CC7EFEB5EB}" destId="{2B0E6FE9-FDF1-417E-907E-1431E3C2237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7010399" cy="2802688"/>
        <a:chOff x="0" y="0"/>
        <a:chExt cx="7010399" cy="2802688"/>
      </a:xfrm>
    </dsp:grpSpPr>
    <dsp:sp modelId="{F0ADD619-6503-4051-9BF1-B84DDC798B9B}">
      <dsp:nvSpPr>
        <dsp:cNvPr id="3" name="矩形 2"/>
        <dsp:cNvSpPr/>
      </dsp:nvSpPr>
      <dsp:spPr bwMode="white">
        <a:xfrm>
          <a:off x="0" y="144651"/>
          <a:ext cx="3275887" cy="576000"/>
        </a:xfrm>
        <a:prstGeom prst="rect">
          <a:avLst/>
        </a:prstGeom>
      </dsp:spPr>
      <dsp:style>
        <a:lnRef idx="2">
          <a:schemeClr val="accent2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113792" tIns="65024" rIns="113792" bIns="65024" anchor="ctr"/>
        <a:lstStyle>
          <a:lvl1pPr algn="ctr">
            <a:defRPr sz="2000"/>
          </a:lvl1pPr>
          <a:lvl2pPr marL="114300" indent="-114300" algn="ctr">
            <a:defRPr sz="1500"/>
          </a:lvl2pPr>
          <a:lvl3pPr marL="228600" indent="-114300" algn="ctr">
            <a:defRPr sz="1500"/>
          </a:lvl3pPr>
          <a:lvl4pPr marL="342900" indent="-114300" algn="ctr">
            <a:defRPr sz="1500"/>
          </a:lvl4pPr>
          <a:lvl5pPr marL="457200" indent="-114300" algn="ctr">
            <a:defRPr sz="1500"/>
          </a:lvl5pPr>
          <a:lvl6pPr marL="571500" indent="-114300" algn="ctr">
            <a:defRPr sz="1500"/>
          </a:lvl6pPr>
          <a:lvl7pPr marL="685800" indent="-114300" algn="ctr">
            <a:defRPr sz="1500"/>
          </a:lvl7pPr>
          <a:lvl8pPr marL="800100" indent="-114300" algn="ctr">
            <a:defRPr sz="1500"/>
          </a:lvl8pPr>
          <a:lvl9pPr marL="914400" indent="-114300" algn="ctr">
            <a:defRPr sz="1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20000"/>
            </a:spcAft>
          </a:pPr>
          <a:r>
            <a:rPr lang="zh-CN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数据层面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0" y="144651"/>
        <a:ext cx="3275887" cy="576000"/>
      </dsp:txXfrm>
    </dsp:sp>
    <dsp:sp modelId="{69218C7D-A5C6-4BB9-B753-14FB4AB3733E}">
      <dsp:nvSpPr>
        <dsp:cNvPr id="4" name="矩形 3"/>
        <dsp:cNvSpPr/>
      </dsp:nvSpPr>
      <dsp:spPr bwMode="white">
        <a:xfrm>
          <a:off x="0" y="720651"/>
          <a:ext cx="3275887" cy="1937385"/>
        </a:xfrm>
        <a:prstGeom prst="rect">
          <a:avLst/>
        </a:prstGeom>
      </dsp:spPr>
      <dsp:style>
        <a:lnRef idx="2">
          <a:schemeClr val="accent2">
            <a:tint val="40000"/>
            <a:alpha val="90000"/>
          </a:schemeClr>
        </a:lnRef>
        <a:fillRef idx="1">
          <a:schemeClr val="accent2">
            <a:tint val="40000"/>
            <a:alpha val="90000"/>
          </a:schemeClr>
        </a:fillRef>
        <a:effectRef idx="0">
          <a:scrgbClr r="0" g="0" b="0"/>
        </a:effectRef>
        <a:fontRef idx="minor"/>
      </dsp:style>
      <dsp:txBody>
        <a:bodyPr lIns="85344" tIns="85344" rIns="113792" bIns="128016" anchor="t"/>
        <a:lstStyle>
          <a:lvl1pPr algn="l">
            <a:defRPr sz="2000"/>
          </a:lvl1pPr>
          <a:lvl2pPr marL="228600" indent="-228600" algn="l">
            <a:defRPr sz="2000"/>
          </a:lvl2pPr>
          <a:lvl3pPr marL="457200" indent="-228600" algn="l">
            <a:defRPr sz="2000"/>
          </a:lvl3pPr>
          <a:lvl4pPr marL="685800" indent="-228600" algn="l">
            <a:defRPr sz="2000"/>
          </a:lvl4pPr>
          <a:lvl5pPr marL="914400" indent="-228600" algn="l">
            <a:defRPr sz="2000"/>
          </a:lvl5pPr>
          <a:lvl6pPr marL="1143000" indent="-228600" algn="l">
            <a:defRPr sz="2000"/>
          </a:lvl6pPr>
          <a:lvl7pPr marL="1371600" indent="-228600" algn="l">
            <a:defRPr sz="2000"/>
          </a:lvl7pPr>
          <a:lvl8pPr marL="1600200" indent="-228600" algn="l">
            <a:defRPr sz="2000"/>
          </a:lvl8pPr>
          <a:lvl9pPr marL="1828800" indent="-228600" algn="l">
            <a:defRPr sz="2000"/>
          </a:lvl9pPr>
        </a:lstStyle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zh-CN" altLang="zh-CN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路由器根据本路由器生成的</a:t>
          </a:r>
          <a:r>
            <a:rPr lang="zh-CN" altLang="zh-CN" sz="1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转发表，</a:t>
          </a:r>
          <a:r>
            <a:rPr lang="zh-CN" altLang="zh-CN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把收到的分组从查找到的对应接口</a:t>
          </a:r>
          <a:r>
            <a:rPr lang="zh-CN" altLang="zh-CN" sz="1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转发</a:t>
          </a:r>
          <a:r>
            <a:rPr lang="zh-CN" altLang="zh-CN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出去。</a:t>
          </a:r>
          <a:endParaRPr lang="zh-CN" altLang="en-US" sz="16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独立</a:t>
          </a:r>
          <a:r>
            <a:rPr lang="zh-CN" altLang="en-US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工作。</a:t>
          </a:r>
          <a:endParaRPr lang="zh-CN" altLang="en-US" sz="16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采用</a:t>
          </a:r>
          <a:r>
            <a:rPr lang="zh-CN" altLang="en-US" sz="1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硬件</a:t>
          </a:r>
          <a:r>
            <a:rPr lang="zh-CN" altLang="en-US" sz="16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进行转发，快。</a:t>
          </a:r>
          <a:endParaRPr lang="zh-CN" altLang="en-US" sz="16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0" y="720651"/>
        <a:ext cx="3275887" cy="1937385"/>
      </dsp:txXfrm>
    </dsp:sp>
    <dsp:sp modelId="{A287357E-4392-4759-BB71-D2529A5E730A}">
      <dsp:nvSpPr>
        <dsp:cNvPr id="5" name="矩形 4"/>
        <dsp:cNvSpPr/>
      </dsp:nvSpPr>
      <dsp:spPr bwMode="white">
        <a:xfrm>
          <a:off x="3734512" y="144651"/>
          <a:ext cx="3275887" cy="576000"/>
        </a:xfrm>
        <a:prstGeom prst="rect">
          <a:avLst/>
        </a:prstGeom>
        <a:solidFill>
          <a:srgbClr val="00B050"/>
        </a:solidFill>
        <a:ln>
          <a:solidFill>
            <a:srgbClr val="00B050"/>
          </a:solidFill>
        </a:ln>
      </dsp:spPr>
      <dsp:style>
        <a:lnRef idx="2">
          <a:schemeClr val="accent3"/>
        </a:lnRef>
        <a:fillRef idx="1">
          <a:schemeClr val="accent3"/>
        </a:fillRef>
        <a:effectRef idx="0">
          <a:scrgbClr r="0" g="0" b="0"/>
        </a:effectRef>
        <a:fontRef idx="minor">
          <a:schemeClr val="lt1"/>
        </a:fontRef>
      </dsp:style>
      <dsp:txBody>
        <a:bodyPr lIns="113792" tIns="65024" rIns="113792" bIns="65024" anchor="ctr"/>
        <a:lstStyle>
          <a:lvl1pPr algn="ctr">
            <a:defRPr sz="2000"/>
          </a:lvl1pPr>
          <a:lvl2pPr marL="114300" indent="-114300" algn="ctr">
            <a:defRPr sz="1500"/>
          </a:lvl2pPr>
          <a:lvl3pPr marL="228600" indent="-114300" algn="ctr">
            <a:defRPr sz="1500"/>
          </a:lvl3pPr>
          <a:lvl4pPr marL="342900" indent="-114300" algn="ctr">
            <a:defRPr sz="1500"/>
          </a:lvl4pPr>
          <a:lvl5pPr marL="457200" indent="-114300" algn="ctr">
            <a:defRPr sz="1500"/>
          </a:lvl5pPr>
          <a:lvl6pPr marL="571500" indent="-114300" algn="ctr">
            <a:defRPr sz="1500"/>
          </a:lvl6pPr>
          <a:lvl7pPr marL="685800" indent="-114300" algn="ctr">
            <a:defRPr sz="1500"/>
          </a:lvl7pPr>
          <a:lvl8pPr marL="800100" indent="-114300" algn="ctr">
            <a:defRPr sz="1500"/>
          </a:lvl8pPr>
          <a:lvl9pPr marL="914400" indent="-114300" algn="ctr">
            <a:defRPr sz="1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控制层面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734512" y="144651"/>
        <a:ext cx="3275887" cy="576000"/>
      </dsp:txXfrm>
    </dsp:sp>
    <dsp:sp modelId="{7E31D2C3-38FE-46A6-9137-AC78999E4E2D}">
      <dsp:nvSpPr>
        <dsp:cNvPr id="6" name="矩形 5"/>
        <dsp:cNvSpPr/>
      </dsp:nvSpPr>
      <dsp:spPr bwMode="white">
        <a:xfrm>
          <a:off x="3734512" y="720651"/>
          <a:ext cx="3275887" cy="1937385"/>
        </a:xfrm>
        <a:prstGeom prst="rect">
          <a:avLst/>
        </a:prstGeom>
      </dsp:spPr>
      <dsp:style>
        <a:lnRef idx="2">
          <a:schemeClr val="accent3">
            <a:tint val="40000"/>
            <a:alpha val="90000"/>
          </a:schemeClr>
        </a:lnRef>
        <a:fillRef idx="1">
          <a:schemeClr val="accent3">
            <a:tint val="40000"/>
            <a:alpha val="90000"/>
          </a:schemeClr>
        </a:fillRef>
        <a:effectRef idx="0">
          <a:scrgbClr r="0" g="0" b="0"/>
        </a:effectRef>
        <a:fontRef idx="minor"/>
      </dsp:style>
      <dsp:txBody>
        <a:bodyPr lIns="106680" tIns="106680" rIns="142240" bIns="160020" anchor="t"/>
        <a:lstStyle>
          <a:lvl1pPr algn="l">
            <a:defRPr sz="2000"/>
          </a:lvl1pPr>
          <a:lvl2pPr marL="228600" indent="-228600" algn="l">
            <a:defRPr sz="2000"/>
          </a:lvl2pPr>
          <a:lvl3pPr marL="457200" indent="-228600" algn="l">
            <a:defRPr sz="2000"/>
          </a:lvl3pPr>
          <a:lvl4pPr marL="685800" indent="-228600" algn="l">
            <a:defRPr sz="2000"/>
          </a:lvl4pPr>
          <a:lvl5pPr marL="914400" indent="-228600" algn="l">
            <a:defRPr sz="2000"/>
          </a:lvl5pPr>
          <a:lvl6pPr marL="1143000" indent="-228600" algn="l">
            <a:defRPr sz="2000"/>
          </a:lvl6pPr>
          <a:lvl7pPr marL="1371600" indent="-228600" algn="l">
            <a:defRPr sz="2000"/>
          </a:lvl7pPr>
          <a:lvl8pPr marL="1600200" indent="-228600" algn="l">
            <a:defRPr sz="2000"/>
          </a:lvl8pPr>
          <a:lvl9pPr marL="1828800" indent="-228600" algn="l">
            <a:defRPr sz="2000"/>
          </a:lvl9pPr>
        </a:lstStyle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zh-CN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根据路由选择协议所用的路由算法</a:t>
          </a:r>
          <a:r>
            <a:rPr lang="zh-CN" altLang="zh-CN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计算路由</a:t>
          </a:r>
          <a:r>
            <a:rPr lang="zh-CN" altLang="en-US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，</a:t>
          </a:r>
          <a:r>
            <a:rPr lang="zh-CN" altLang="zh-CN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创建出本路由器的</a:t>
          </a:r>
          <a:r>
            <a:rPr lang="zh-CN" altLang="zh-CN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路由表。</a:t>
          </a:r>
          <a:endParaRPr lang="zh-CN" altLang="en-US" b="1" dirty="0">
            <a:solidFill>
              <a:srgbClr val="C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许多路由器</a:t>
          </a:r>
          <a:r>
            <a:rPr lang="zh-CN" altLang="en-US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协同</a:t>
          </a:r>
          <a:r>
            <a:rPr lang="zh-CN" altLang="en-US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动作。</a:t>
          </a:r>
          <a:endParaRPr lang="zh-CN" altLang="en-US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采用</a:t>
          </a:r>
          <a:r>
            <a:rPr lang="zh-CN" altLang="en-US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软件</a:t>
          </a:r>
          <a:r>
            <a:rPr lang="zh-CN" altLang="en-US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计算，慢。</a:t>
          </a:r>
          <a:endParaRPr lang="zh-CN" altLang="en-US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734512" y="720651"/>
        <a:ext cx="3275887" cy="19373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155189" cy="2693767"/>
        <a:chOff x="0" y="0"/>
        <a:chExt cx="6155189" cy="2693767"/>
      </a:xfrm>
    </dsp:grpSpPr>
    <dsp:sp modelId="{4594C686-F253-4728-84C9-151C8028A3AE}">
      <dsp:nvSpPr>
        <dsp:cNvPr id="3" name="矩形 2"/>
        <dsp:cNvSpPr/>
      </dsp:nvSpPr>
      <dsp:spPr bwMode="white">
        <a:xfrm>
          <a:off x="181924" y="-15"/>
          <a:ext cx="1347011" cy="808207"/>
        </a:xfrm>
        <a:prstGeom prst="rect">
          <a:avLst/>
        </a:prstGeom>
      </dsp:spPr>
      <dsp:style>
        <a:lnRef idx="0">
          <a:schemeClr val="lt1"/>
        </a:lnRef>
        <a:fillRef idx="3">
          <a:schemeClr val="accent2"/>
        </a:fillRef>
        <a:effectRef idx="2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寻址方案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81924" y="-15"/>
        <a:ext cx="1347011" cy="808207"/>
      </dsp:txXfrm>
    </dsp:sp>
    <dsp:sp modelId="{AAE6C2CE-B907-473D-B42E-74641FA2C01B}">
      <dsp:nvSpPr>
        <dsp:cNvPr id="4" name="矩形 3"/>
        <dsp:cNvSpPr/>
      </dsp:nvSpPr>
      <dsp:spPr bwMode="white">
        <a:xfrm>
          <a:off x="1663637" y="-15"/>
          <a:ext cx="1347011" cy="808207"/>
        </a:xfrm>
        <a:prstGeom prst="rect">
          <a:avLst/>
        </a:prstGeom>
      </dsp:spPr>
      <dsp:style>
        <a:lnRef idx="0">
          <a:schemeClr val="lt1"/>
        </a:lnRef>
        <a:fillRef idx="3">
          <a:schemeClr val="accent3"/>
        </a:fillRef>
        <a:effectRef idx="2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最大分组长度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663637" y="-15"/>
        <a:ext cx="1347011" cy="808207"/>
      </dsp:txXfrm>
    </dsp:sp>
    <dsp:sp modelId="{11150468-1E0C-461E-B081-3E871826CD6E}">
      <dsp:nvSpPr>
        <dsp:cNvPr id="5" name="矩形 4"/>
        <dsp:cNvSpPr/>
      </dsp:nvSpPr>
      <dsp:spPr bwMode="white">
        <a:xfrm>
          <a:off x="3145349" y="-15"/>
          <a:ext cx="1347011" cy="808207"/>
        </a:xfrm>
        <a:prstGeom prst="rect">
          <a:avLst/>
        </a:prstGeom>
      </dsp:spPr>
      <dsp:style>
        <a:lnRef idx="0">
          <a:schemeClr val="lt1"/>
        </a:lnRef>
        <a:fillRef idx="3">
          <a:schemeClr val="accent4"/>
        </a:fillRef>
        <a:effectRef idx="2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网络接入机制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145349" y="-15"/>
        <a:ext cx="1347011" cy="808207"/>
      </dsp:txXfrm>
    </dsp:sp>
    <dsp:sp modelId="{EADAD31E-CA68-4DED-84FB-90D8D4DBAECE}">
      <dsp:nvSpPr>
        <dsp:cNvPr id="6" name="矩形 5"/>
        <dsp:cNvSpPr/>
      </dsp:nvSpPr>
      <dsp:spPr bwMode="white">
        <a:xfrm>
          <a:off x="4627061" y="-15"/>
          <a:ext cx="1347011" cy="808207"/>
        </a:xfrm>
        <a:prstGeom prst="rect">
          <a:avLst/>
        </a:prstGeom>
      </dsp:spPr>
      <dsp:style>
        <a:lnRef idx="0">
          <a:schemeClr val="lt1"/>
        </a:lnRef>
        <a:fillRef idx="3">
          <a:schemeClr val="accent5"/>
        </a:fillRef>
        <a:effectRef idx="2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超时控制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4627061" y="-15"/>
        <a:ext cx="1347011" cy="808207"/>
      </dsp:txXfrm>
    </dsp:sp>
    <dsp:sp modelId="{BA295F3A-6E33-4693-A4E0-373D4996D66D}">
      <dsp:nvSpPr>
        <dsp:cNvPr id="7" name="矩形 6"/>
        <dsp:cNvSpPr/>
      </dsp:nvSpPr>
      <dsp:spPr bwMode="white">
        <a:xfrm>
          <a:off x="181924" y="942780"/>
          <a:ext cx="1347011" cy="808207"/>
        </a:xfrm>
        <a:prstGeom prst="rect">
          <a:avLst/>
        </a:prstGeom>
      </dsp:spPr>
      <dsp:style>
        <a:lnRef idx="0">
          <a:schemeClr val="lt1"/>
        </a:lnRef>
        <a:fillRef idx="3">
          <a:schemeClr val="accent6"/>
        </a:fillRef>
        <a:effectRef idx="2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差错恢复方法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81924" y="942780"/>
        <a:ext cx="1347011" cy="808207"/>
      </dsp:txXfrm>
    </dsp:sp>
    <dsp:sp modelId="{38F50AC9-831D-4F84-96CD-EC61271A73DD}">
      <dsp:nvSpPr>
        <dsp:cNvPr id="8" name="矩形 7"/>
        <dsp:cNvSpPr/>
      </dsp:nvSpPr>
      <dsp:spPr bwMode="white">
        <a:xfrm>
          <a:off x="1663637" y="942780"/>
          <a:ext cx="1347011" cy="808207"/>
        </a:xfrm>
        <a:prstGeom prst="rect">
          <a:avLst/>
        </a:prstGeom>
      </dsp:spPr>
      <dsp:style>
        <a:lnRef idx="0">
          <a:schemeClr val="lt1"/>
        </a:lnRef>
        <a:fillRef idx="3">
          <a:schemeClr val="accent2"/>
        </a:fillRef>
        <a:effectRef idx="2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状态报告方法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663637" y="942780"/>
        <a:ext cx="1347011" cy="808207"/>
      </dsp:txXfrm>
    </dsp:sp>
    <dsp:sp modelId="{581D08C6-B287-4F68-8947-E6A14A005145}">
      <dsp:nvSpPr>
        <dsp:cNvPr id="9" name="矩形 8"/>
        <dsp:cNvSpPr/>
      </dsp:nvSpPr>
      <dsp:spPr bwMode="white">
        <a:xfrm>
          <a:off x="3145349" y="942780"/>
          <a:ext cx="1347011" cy="808207"/>
        </a:xfrm>
        <a:prstGeom prst="rect">
          <a:avLst/>
        </a:prstGeom>
      </dsp:spPr>
      <dsp:style>
        <a:lnRef idx="0">
          <a:schemeClr val="lt1"/>
        </a:lnRef>
        <a:fillRef idx="3">
          <a:schemeClr val="accent3"/>
        </a:fillRef>
        <a:effectRef idx="2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路由选择技术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145349" y="942780"/>
        <a:ext cx="1347011" cy="808207"/>
      </dsp:txXfrm>
    </dsp:sp>
    <dsp:sp modelId="{38B4E769-5F4D-4AC9-AA16-740543B9CEDA}">
      <dsp:nvSpPr>
        <dsp:cNvPr id="10" name="矩形 9"/>
        <dsp:cNvSpPr/>
      </dsp:nvSpPr>
      <dsp:spPr bwMode="white">
        <a:xfrm>
          <a:off x="4627061" y="942780"/>
          <a:ext cx="1347011" cy="808207"/>
        </a:xfrm>
        <a:prstGeom prst="rect">
          <a:avLst/>
        </a:prstGeom>
      </dsp:spPr>
      <dsp:style>
        <a:lnRef idx="0">
          <a:schemeClr val="lt1"/>
        </a:lnRef>
        <a:fillRef idx="3">
          <a:schemeClr val="accent4"/>
        </a:fillRef>
        <a:effectRef idx="2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用户接入控制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4627061" y="942780"/>
        <a:ext cx="1347011" cy="808207"/>
      </dsp:txXfrm>
    </dsp:sp>
    <dsp:sp modelId="{97AB1813-5306-47D8-8D3C-3A38D4B1BEC2}">
      <dsp:nvSpPr>
        <dsp:cNvPr id="11" name="矩形 10"/>
        <dsp:cNvSpPr/>
      </dsp:nvSpPr>
      <dsp:spPr bwMode="white">
        <a:xfrm>
          <a:off x="922677" y="1885575"/>
          <a:ext cx="1347011" cy="808207"/>
        </a:xfrm>
        <a:prstGeom prst="rect">
          <a:avLst/>
        </a:prstGeom>
      </dsp:spPr>
      <dsp:style>
        <a:lnRef idx="0">
          <a:schemeClr val="lt1"/>
        </a:lnRef>
        <a:fillRef idx="3">
          <a:schemeClr val="accent5"/>
        </a:fillRef>
        <a:effectRef idx="2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服务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922677" y="1885575"/>
        <a:ext cx="1347011" cy="808207"/>
      </dsp:txXfrm>
    </dsp:sp>
    <dsp:sp modelId="{F1FBFE21-9DF5-4505-8D8B-6EF2CCB31FEE}">
      <dsp:nvSpPr>
        <dsp:cNvPr id="12" name="矩形 11"/>
        <dsp:cNvSpPr/>
      </dsp:nvSpPr>
      <dsp:spPr bwMode="white">
        <a:xfrm>
          <a:off x="2404389" y="1885575"/>
          <a:ext cx="1347011" cy="808207"/>
        </a:xfrm>
        <a:prstGeom prst="rect">
          <a:avLst/>
        </a:prstGeom>
      </dsp:spPr>
      <dsp:style>
        <a:lnRef idx="0">
          <a:schemeClr val="lt1"/>
        </a:lnRef>
        <a:fillRef idx="3">
          <a:schemeClr val="accent6"/>
        </a:fillRef>
        <a:effectRef idx="2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管理与</a:t>
          </a:r>
          <a:endParaRPr lang="en-US" altLang="zh-CN" sz="1600" b="1" dirty="0" smtClean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控制方式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2404389" y="1885575"/>
        <a:ext cx="1347011" cy="808207"/>
      </dsp:txXfrm>
    </dsp:sp>
    <dsp:sp modelId="{FC18BE71-30A4-4718-92D9-19F6EDF79A0C}">
      <dsp:nvSpPr>
        <dsp:cNvPr id="13" name="矩形 12"/>
        <dsp:cNvSpPr/>
      </dsp:nvSpPr>
      <dsp:spPr bwMode="white">
        <a:xfrm>
          <a:off x="3886102" y="1885575"/>
          <a:ext cx="1347011" cy="808207"/>
        </a:xfrm>
        <a:prstGeom prst="rect">
          <a:avLst/>
        </a:prstGeom>
      </dsp:spPr>
      <dsp:style>
        <a:lnRef idx="0">
          <a:schemeClr val="lt1"/>
        </a:lnRef>
        <a:fillRef idx="3">
          <a:schemeClr val="accent2"/>
        </a:fillRef>
        <a:effectRef idx="2">
          <a:scrgbClr r="0" g="0" b="0"/>
        </a:effectRef>
        <a:fontRef idx="minor">
          <a:schemeClr val="lt1"/>
        </a:fontRef>
      </dsp:style>
      <dsp:txBody>
        <a:bodyPr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……</a:t>
          </a:r>
          <a:endParaRPr lang="zh-CN" altLang="en-US" sz="16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886102" y="1885575"/>
        <a:ext cx="1347011" cy="8082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5104220" cy="2798673"/>
        <a:chOff x="0" y="0"/>
        <a:chExt cx="5104220" cy="2798673"/>
      </a:xfrm>
    </dsp:grpSpPr>
    <dsp:sp modelId="{424B0A0E-971B-4E83-B9F0-6072ADB97738}">
      <dsp:nvSpPr>
        <dsp:cNvPr id="3" name="矩形 2"/>
        <dsp:cNvSpPr/>
      </dsp:nvSpPr>
      <dsp:spPr bwMode="white">
        <a:xfrm>
          <a:off x="1316142" y="481512"/>
          <a:ext cx="4440671" cy="2294912"/>
        </a:xfrm>
        <a:prstGeom prst="rect">
          <a:avLst/>
        </a:prstGeom>
      </dsp:spPr>
      <dsp:style>
        <a:lnRef idx="2">
          <a:schemeClr val="lt1"/>
        </a:lnRef>
        <a:fillRef idx="1">
          <a:schemeClr val="accent1">
            <a:tint val="50000"/>
          </a:schemeClr>
        </a:fillRef>
        <a:effectRef idx="0">
          <a:scrgbClr r="0" g="0" b="0"/>
        </a:effectRef>
        <a:fontRef idx="minor"/>
      </dsp:style>
      <dsp:txXfrm>
        <a:off x="1316142" y="481512"/>
        <a:ext cx="4440671" cy="2294912"/>
      </dsp:txXfrm>
    </dsp:sp>
    <dsp:sp modelId="{E873E07A-9E09-453F-95F0-A7AAEE2551B3}">
      <dsp:nvSpPr>
        <dsp:cNvPr id="4" name="矩形 3"/>
        <dsp:cNvSpPr/>
      </dsp:nvSpPr>
      <dsp:spPr bwMode="white">
        <a:xfrm>
          <a:off x="1403070" y="749904"/>
          <a:ext cx="2062105" cy="1963269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30480" tIns="30480" rIns="30480" bIns="3048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ts val="2000"/>
            </a:lnSpc>
            <a:spcBef>
              <a:spcPct val="0"/>
            </a:spcBef>
            <a:spcAft>
              <a:spcPts val="600"/>
            </a:spcAft>
          </a:pPr>
          <a:r>
            <a:rPr lang="zh-CN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管理简单；</a:t>
          </a:r>
          <a:endParaRPr lang="en-US" altLang="zh-CN" sz="1600" b="1" dirty="0" smtClean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>
            <a:lnSpc>
              <a:spcPts val="2000"/>
            </a:lnSpc>
            <a:spcBef>
              <a:spcPct val="0"/>
            </a:spcBef>
            <a:spcAft>
              <a:spcPts val="600"/>
            </a:spcAft>
          </a:pPr>
          <a:r>
            <a:rPr lang="zh-CN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使用方便；</a:t>
          </a:r>
          <a:endParaRPr lang="en-US" altLang="zh-CN" sz="1600" b="1" dirty="0" smtClean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>
            <a:lnSpc>
              <a:spcPts val="2000"/>
            </a:lnSpc>
            <a:spcBef>
              <a:spcPct val="0"/>
            </a:spcBef>
            <a:spcAft>
              <a:spcPts val="600"/>
            </a:spcAft>
          </a:pPr>
          <a:r>
            <a:rPr lang="zh-CN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转发分组迅速；</a:t>
          </a:r>
          <a:endParaRPr lang="en-US" altLang="zh-CN" sz="1600" b="1" dirty="0" smtClean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>
            <a:lnSpc>
              <a:spcPts val="2000"/>
            </a:lnSpc>
            <a:spcBef>
              <a:spcPct val="0"/>
            </a:spcBef>
            <a:spcAft>
              <a:spcPts val="600"/>
            </a:spcAft>
          </a:pPr>
          <a:r>
            <a:rPr lang="zh-CN" altLang="zh-CN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划分子网</a:t>
          </a:r>
          <a:r>
            <a:rPr lang="zh-CN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，灵活地使用。</a:t>
          </a:r>
          <a:endParaRPr lang="zh-CN" altLang="en-US" sz="1600" b="1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403070" y="749904"/>
        <a:ext cx="2062105" cy="1963269"/>
      </dsp:txXfrm>
    </dsp:sp>
    <dsp:sp modelId="{40AD89A0-37A1-4061-B639-561D759D430F}">
      <dsp:nvSpPr>
        <dsp:cNvPr id="5" name="矩形 4"/>
        <dsp:cNvSpPr/>
      </dsp:nvSpPr>
      <dsp:spPr bwMode="white">
        <a:xfrm>
          <a:off x="3739289" y="749904"/>
          <a:ext cx="2062105" cy="1963269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30480" tIns="30480" rIns="30480" bIns="3048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ts val="2000"/>
            </a:lnSpc>
            <a:spcBef>
              <a:spcPct val="0"/>
            </a:spcBef>
            <a:spcAft>
              <a:spcPts val="600"/>
            </a:spcAft>
          </a:pPr>
          <a:r>
            <a:rPr lang="zh-CN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设计上不合理：</a:t>
          </a:r>
          <a:endParaRPr lang="en-US" altLang="zh-CN" sz="1600" b="1" dirty="0" smtClean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>
            <a:lnSpc>
              <a:spcPts val="2000"/>
            </a:lnSpc>
            <a:spcBef>
              <a:spcPct val="0"/>
            </a:spcBef>
            <a:spcAft>
              <a:spcPts val="600"/>
            </a:spcAft>
          </a:pPr>
          <a:r>
            <a:rPr lang="zh-CN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大地址块，</a:t>
          </a:r>
          <a:r>
            <a:rPr lang="zh-CN" altLang="en-US" sz="1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浪费</a:t>
          </a:r>
          <a:r>
            <a:rPr lang="zh-CN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地址资源；</a:t>
          </a:r>
          <a:endParaRPr lang="en-US" altLang="zh-CN" sz="1600" b="1" dirty="0" smtClean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>
            <a:lnSpc>
              <a:spcPts val="2000"/>
            </a:lnSpc>
            <a:spcBef>
              <a:spcPct val="0"/>
            </a:spcBef>
            <a:spcAft>
              <a:spcPts val="600"/>
            </a:spcAft>
          </a:pPr>
          <a:r>
            <a:rPr lang="zh-CN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即使采用划分子网的方法，也无法解决 </a:t>
          </a:r>
          <a:r>
            <a:rPr lang="en-US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IP </a:t>
          </a:r>
          <a:r>
            <a:rPr lang="zh-CN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地址</a:t>
          </a:r>
          <a:r>
            <a:rPr lang="zh-CN" altLang="en-US" sz="1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枯竭</a:t>
          </a:r>
          <a:r>
            <a:rPr lang="zh-CN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的问题。</a:t>
          </a:r>
          <a:endParaRPr lang="zh-CN" altLang="en-US" sz="1600" b="1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739289" y="749904"/>
        <a:ext cx="2062105" cy="1963269"/>
      </dsp:txXfrm>
    </dsp:sp>
    <dsp:sp modelId="{69C13D01-1AFC-4B1D-A9D4-90EC30CD2E19}">
      <dsp:nvSpPr>
        <dsp:cNvPr id="6" name="十字形 5"/>
        <dsp:cNvSpPr/>
      </dsp:nvSpPr>
      <dsp:spPr bwMode="white">
        <a:xfrm>
          <a:off x="634835" y="22249"/>
          <a:ext cx="867717" cy="867717"/>
        </a:xfrm>
        <a:prstGeom prst="plus">
          <a:avLst>
            <a:gd name="adj" fmla="val 32810"/>
          </a:avLst>
        </a:prstGeom>
      </dsp:spPr>
      <dsp:style>
        <a:lnRef idx="2">
          <a:schemeClr val="accent2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Xfrm>
        <a:off x="634835" y="22249"/>
        <a:ext cx="867717" cy="867717"/>
      </dsp:txXfrm>
    </dsp:sp>
    <dsp:sp modelId="{279C3955-DDC3-45AE-ABAF-A714C59D6D50}">
      <dsp:nvSpPr>
        <dsp:cNvPr id="7" name="矩形 6"/>
        <dsp:cNvSpPr/>
      </dsp:nvSpPr>
      <dsp:spPr bwMode="white">
        <a:xfrm>
          <a:off x="5596549" y="334301"/>
          <a:ext cx="816675" cy="279867"/>
        </a:xfrm>
        <a:prstGeom prst="rect">
          <a:avLst/>
        </a:prstGeom>
        <a:solidFill>
          <a:srgbClr val="000099"/>
        </a:solidFill>
        <a:ln>
          <a:noFill/>
        </a:ln>
      </dsp:spPr>
      <dsp:style>
        <a:lnRef idx="2">
          <a:schemeClr val="accent3"/>
        </a:lnRef>
        <a:fillRef idx="1">
          <a:schemeClr val="accent3"/>
        </a:fillRef>
        <a:effectRef idx="0">
          <a:scrgbClr r="0" g="0" b="0"/>
        </a:effectRef>
        <a:fontRef idx="minor">
          <a:schemeClr val="lt1"/>
        </a:fontRef>
      </dsp:style>
      <dsp:txXfrm>
        <a:off x="5596549" y="334301"/>
        <a:ext cx="816675" cy="279867"/>
      </dsp:txXfrm>
    </dsp:sp>
    <dsp:sp modelId="{8D85BB93-CCEC-4AF9-A3E3-7305BF0CC5BD}">
      <dsp:nvSpPr>
        <dsp:cNvPr id="8" name="直接连接符 7"/>
        <dsp:cNvSpPr/>
      </dsp:nvSpPr>
      <dsp:spPr bwMode="white">
        <a:xfrm>
          <a:off x="3536477" y="754102"/>
          <a:ext cx="510" cy="1875111"/>
        </a:xfrm>
        <a:prstGeom prst="line">
          <a:avLst/>
        </a:prstGeom>
        <a:ln>
          <a:solidFill>
            <a:srgbClr val="000099"/>
          </a:solidFill>
        </a:ln>
      </dsp:spPr>
      <dsp:style>
        <a:lnRef idx="2">
          <a:schemeClr val="accent1"/>
        </a:lnRef>
        <a:fillRef idx="0">
          <a:schemeClr val="accent2"/>
        </a:fillRef>
        <a:effectRef idx="0">
          <a:scrgbClr r="0" g="0" b="0"/>
        </a:effectRef>
        <a:fontRef idx="minor"/>
      </dsp:style>
      <dsp:txXfrm>
        <a:off x="3536477" y="754102"/>
        <a:ext cx="510" cy="18751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688348" cy="2544789"/>
        <a:chOff x="0" y="0"/>
        <a:chExt cx="6688348" cy="2544789"/>
      </a:xfrm>
    </dsp:grpSpPr>
    <dsp:sp modelId="{8A93C829-AB1E-47B7-AF09-3489EE20D87D}">
      <dsp:nvSpPr>
        <dsp:cNvPr id="3" name="矩形 2"/>
        <dsp:cNvSpPr/>
      </dsp:nvSpPr>
      <dsp:spPr bwMode="white">
        <a:xfrm>
          <a:off x="0" y="0"/>
          <a:ext cx="3125396" cy="775011"/>
        </a:xfrm>
        <a:prstGeom prst="rect">
          <a:avLst/>
        </a:prstGeom>
      </dsp:spPr>
      <dsp:style>
        <a:lnRef idx="2">
          <a:schemeClr val="accent2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128016" tIns="73152" rIns="128016" bIns="73152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IP </a:t>
          </a:r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地址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0" y="0"/>
        <a:ext cx="3125396" cy="775011"/>
      </dsp:txXfrm>
    </dsp:sp>
    <dsp:sp modelId="{ADDE5FA6-A293-4009-AA1F-EF295D5FC61B}">
      <dsp:nvSpPr>
        <dsp:cNvPr id="4" name="矩形 3"/>
        <dsp:cNvSpPr/>
      </dsp:nvSpPr>
      <dsp:spPr bwMode="white">
        <a:xfrm>
          <a:off x="0" y="775011"/>
          <a:ext cx="3125396" cy="1769778"/>
        </a:xfrm>
        <a:prstGeom prst="rect">
          <a:avLst/>
        </a:prstGeom>
      </dsp:spPr>
      <dsp:style>
        <a:lnRef idx="2">
          <a:schemeClr val="accent2">
            <a:tint val="40000"/>
            <a:alpha val="90000"/>
          </a:schemeClr>
        </a:lnRef>
        <a:fillRef idx="1">
          <a:schemeClr val="accent2">
            <a:tint val="40000"/>
            <a:alpha val="90000"/>
          </a:schemeClr>
        </a:fillRef>
        <a:effectRef idx="0">
          <a:scrgbClr r="0" g="0" b="0"/>
        </a:effectRef>
        <a:fontRef idx="minor"/>
      </dsp:style>
      <dsp:txBody>
        <a:bodyPr lIns="96012" tIns="96012" rIns="128016" bIns="144018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虚拟地址、软件地址、逻辑地址。</a:t>
          </a:r>
          <a:endParaRPr lang="zh-CN" altLang="en-US" sz="18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网络层和以上各层使用。</a:t>
          </a:r>
          <a:endParaRPr lang="zh-CN" altLang="en-US" sz="18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放在 </a:t>
          </a:r>
          <a:r>
            <a:rPr lang="en-US" altLang="en-US" sz="18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IP </a:t>
          </a:r>
          <a:r>
            <a:rPr lang="zh-CN" altLang="en-US" sz="18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数据报的首部。</a:t>
          </a:r>
          <a:endParaRPr lang="zh-CN" altLang="en-US" sz="18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0" y="775011"/>
        <a:ext cx="3125396" cy="1769778"/>
      </dsp:txXfrm>
    </dsp:sp>
    <dsp:sp modelId="{A906942F-4CD9-406B-9703-826231E59346}">
      <dsp:nvSpPr>
        <dsp:cNvPr id="5" name="矩形 4"/>
        <dsp:cNvSpPr/>
      </dsp:nvSpPr>
      <dsp:spPr bwMode="white">
        <a:xfrm>
          <a:off x="3562952" y="0"/>
          <a:ext cx="3125396" cy="775011"/>
        </a:xfrm>
        <a:prstGeom prst="rect">
          <a:avLst/>
        </a:prstGeom>
      </dsp:spPr>
      <dsp:style>
        <a:lnRef idx="2">
          <a:schemeClr val="accent3"/>
        </a:lnRef>
        <a:fillRef idx="1">
          <a:schemeClr val="accent3"/>
        </a:fillRef>
        <a:effectRef idx="0">
          <a:scrgbClr r="0" g="0" b="0"/>
        </a:effectRef>
        <a:fontRef idx="minor">
          <a:schemeClr val="lt1"/>
        </a:fontRef>
      </dsp:style>
      <dsp:txBody>
        <a:bodyPr lIns="128016" tIns="73152" rIns="128016" bIns="73152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MAC </a:t>
          </a:r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地址</a:t>
          </a:r>
          <a:endParaRPr lang="zh-CN" altLang="en-US" sz="18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562952" y="0"/>
        <a:ext cx="3125396" cy="775011"/>
      </dsp:txXfrm>
    </dsp:sp>
    <dsp:sp modelId="{2B0E6FE9-FDF1-417E-907E-1431E3C22379}">
      <dsp:nvSpPr>
        <dsp:cNvPr id="6" name="矩形 5"/>
        <dsp:cNvSpPr/>
      </dsp:nvSpPr>
      <dsp:spPr bwMode="white">
        <a:xfrm>
          <a:off x="3562952" y="775011"/>
          <a:ext cx="3125396" cy="1769778"/>
        </a:xfrm>
        <a:prstGeom prst="rect">
          <a:avLst/>
        </a:prstGeom>
      </dsp:spPr>
      <dsp:style>
        <a:lnRef idx="2">
          <a:schemeClr val="accent3">
            <a:tint val="40000"/>
            <a:alpha val="90000"/>
          </a:schemeClr>
        </a:lnRef>
        <a:fillRef idx="1">
          <a:schemeClr val="accent3">
            <a:tint val="40000"/>
            <a:alpha val="90000"/>
          </a:schemeClr>
        </a:fillRef>
        <a:effectRef idx="0">
          <a:scrgbClr r="0" g="0" b="0"/>
        </a:effectRef>
        <a:fontRef idx="minor"/>
      </dsp:style>
      <dsp:txBody>
        <a:bodyPr lIns="96012" tIns="96012" rIns="128016" bIns="144018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固化在网卡上的 </a:t>
          </a:r>
          <a:r>
            <a:rPr lang="en-US" altLang="en-US" sz="18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ROM </a:t>
          </a:r>
          <a:r>
            <a:rPr lang="zh-CN" altLang="en-US" sz="18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中。</a:t>
          </a:r>
          <a:endParaRPr lang="zh-CN" altLang="en-US" sz="18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硬件地址、物理地址。</a:t>
          </a:r>
          <a:endParaRPr lang="zh-CN" altLang="en-US" sz="18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数据链路层使用。</a:t>
          </a:r>
          <a:endParaRPr lang="zh-CN" altLang="en-US" sz="18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放在 </a:t>
          </a:r>
          <a:r>
            <a:rPr lang="en-US" altLang="en-US" sz="18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MAC </a:t>
          </a:r>
          <a:r>
            <a:rPr lang="zh-CN" altLang="en-US" sz="1800" b="1" dirty="0" smtClea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帧的首部。</a:t>
          </a:r>
          <a:endParaRPr lang="zh-CN" altLang="en-US" sz="1800" b="1" dirty="0">
            <a:solidFill>
              <a:schemeClr val="dk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562952" y="775011"/>
        <a:ext cx="3125396" cy="17697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7A0F7-AD19-4993-8574-730EC50C92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3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4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5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6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7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8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9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0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5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7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8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3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6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7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8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2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3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6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7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9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0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2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3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0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3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0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2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4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5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最早的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RFC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对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地址的分类只到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，并将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地址中的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Bit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分为三类，分别是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 order,  net,  host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然后更为关键的是下面的一句话 “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value of zero in the network field means this network.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也就是说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全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表示本网络，因此真正可用的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值应该是从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开始。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因为这条规则而无法使用的网络号是：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A: 0.0.0.0/8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B: 128.0.0.0/16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C: 192.0.0.0/24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根据 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RFC 791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1981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-INTERNET PROTOCOL 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说明的标注继续在 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RFC 790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1981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ASSIGNED NUMBERS 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中找到了更为详细的说明：</a:t>
            </a:r>
            <a:endParaRPr lang="en-US" altLang="zh-CN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 A Networks      </a:t>
            </a:r>
            <a:endParaRPr lang="en-US" altLang="zh-CN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Internet Address  Name          Network                 References      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----------------       ----                -------                    ----------      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000.rrr.rrr.rrr                 Reserved                               [JBP]  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 B Networks      </a:t>
            </a:r>
            <a:endParaRPr lang="en-US" altLang="zh-CN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Internet Address  Name          Network                 References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----------------        ----               -------                     ----------      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128.000.rrr.rrr                 Reserved                             [JBP]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类和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类地址都明确说了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0.x.x.x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及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128.0.x.x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都是保留地址，而在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类中应该是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RFC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文档出现了明显的错误，因为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192.000.001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开头的地址不可能同属两行，显然这里要说明的是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192.0.0.x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也是保留地址。  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 C Networks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Internet Address  Name          Network                 References      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----------------        ----                -------                     ----------      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192.000.001.rrr                              Reserved                      [JBP]      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192.000.001.rrr-223.255.254.rrr   Unassigned                   [JBP]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在 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RFC 3330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2002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年）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Special-Use IPv4 Addresses 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里有关于这两段地址的明确说明：   </a:t>
            </a:r>
            <a:endParaRPr lang="en-US" altLang="zh-CN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128.0.0.0/16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This block, corresponding to the numerically lowest of   the former Class B addresses, was initially and is still reserved by  the IANA.  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Given the present classless nature of the IP address   space, the basis for the reservation no longer applies and addresses   in this block are subject to future allocation to a Regional Internet   Registry for assignment in the normal manner.   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128.0.0.0/16 -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该块对应于前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类地址中数字最低的地址，最初并且仍然由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IANA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保留。鉴于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地址空间目前的无类别性质，保留的基础不再适用，并且此块中的地址未来将分配给区域互联网注册机构，以便以正常方式进行分配。）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192.0.0.0/24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This block, corresponding to the numerically lowest of   the former Class C addresses, was initially and is still reserved by   the IANA.  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Given the present classless nature of the IP address   space, the basis for the reservation no longer applies and addresses   in this block are subject to future allocation to a Regional Internet   Registry for assignment in the normal manner.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192.0.0.0/24 -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该块对应于以前的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类地址中数字最低的地址，最初并且仍然由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IANA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保留。鉴于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 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地址空间目前的无类别性质，保留的基础不再适用，并且此块中的地址未来将分配给区域互联网注册机构，以便以正常方式进行分配。）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这个 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RFC 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发表于 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2002 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年，对于这两段地址明确表示因为无类地址空间的原因，不再需要保留，地址将在今后进行分配。</a:t>
            </a:r>
            <a:endParaRPr lang="en-US" altLang="zh-CN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主机号不能为全 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 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和全 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endParaRPr lang="en-US" altLang="zh-CN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主机位全为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表示的是这个网络中主机所处的网络地址，主机间能不能直接通信就是要看这两台主机是不是在同一个网络中！所以这个不能分配。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地址位全为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的地址是这个网络中主机的广播地址，当网络中一台主机向这个</a:t>
            </a:r>
            <a:r>
              <a:rPr lang="en-US" altLang="zh-CN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地址发送信息是，所有与这台主机在同一个网络的主机都能收到它发送的信息，所以这个也不能具体分配给一台主机。</a:t>
            </a:r>
            <a:endParaRPr lang="en-US" altLang="zh-CN" dirty="0" smtClean="0"/>
          </a:p>
          <a:p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网络号或子网号是否能为 全 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 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和全 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？</a:t>
            </a:r>
            <a:endParaRPr lang="en-US" altLang="zh-CN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dirty="0" smtClean="0"/>
              <a:t>在 </a:t>
            </a:r>
            <a:r>
              <a:rPr lang="en-US" altLang="zh-CN" dirty="0" err="1" smtClean="0"/>
              <a:t>Classful</a:t>
            </a:r>
            <a:r>
              <a:rPr lang="en-US" altLang="zh-CN" dirty="0" smtClean="0"/>
              <a:t> </a:t>
            </a:r>
            <a:r>
              <a:rPr lang="zh-CN" altLang="en-US" dirty="0" smtClean="0"/>
              <a:t>环境，即严格按照</a:t>
            </a:r>
            <a:r>
              <a:rPr lang="en-US" altLang="zh-CN" dirty="0" smtClean="0"/>
              <a:t> A.B.C.D </a:t>
            </a:r>
            <a:r>
              <a:rPr lang="zh-CN" altLang="en-US" dirty="0" smtClean="0"/>
              <a:t>给 </a:t>
            </a:r>
            <a:r>
              <a:rPr lang="en-US" altLang="zh-CN" dirty="0" smtClean="0"/>
              <a:t>IP </a:t>
            </a:r>
            <a:r>
              <a:rPr lang="zh-CN" altLang="en-US" dirty="0" smtClean="0"/>
              <a:t>地址分类的环境下，为了避免二意性，全 </a:t>
            </a:r>
            <a:r>
              <a:rPr lang="en-US" altLang="zh-CN" dirty="0" smtClean="0"/>
              <a:t>0 </a:t>
            </a:r>
            <a:r>
              <a:rPr lang="zh-CN" altLang="en-US" dirty="0" smtClean="0"/>
              <a:t>和 全  </a:t>
            </a:r>
            <a:r>
              <a:rPr lang="en-US" altLang="zh-CN" dirty="0" smtClean="0"/>
              <a:t>1 </a:t>
            </a:r>
            <a:r>
              <a:rPr lang="zh-CN" altLang="en-US" dirty="0" smtClean="0"/>
              <a:t>子网号都不能使用。</a:t>
            </a:r>
            <a:endParaRPr lang="en-US" altLang="zh-CN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dirty="0" smtClean="0"/>
              <a:t>在 </a:t>
            </a:r>
            <a:r>
              <a:rPr lang="en-US" altLang="zh-CN" dirty="0" smtClean="0"/>
              <a:t>Classless</a:t>
            </a:r>
            <a:r>
              <a:rPr lang="zh-CN" altLang="en-US" baseline="0" dirty="0" smtClean="0"/>
              <a:t> </a:t>
            </a:r>
            <a:r>
              <a:rPr lang="zh-CN" altLang="en-US" dirty="0" smtClean="0"/>
              <a:t>环境下，任何时候掩码和 </a:t>
            </a:r>
            <a:r>
              <a:rPr lang="en-US" altLang="zh-CN" dirty="0" smtClean="0"/>
              <a:t>IP </a:t>
            </a:r>
            <a:r>
              <a:rPr lang="zh-CN" altLang="en-US" dirty="0" smtClean="0"/>
              <a:t>地址都成对出现，这样，前面谈到的二意性就不会存在。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是 </a:t>
            </a:r>
            <a:r>
              <a:rPr lang="en-US" altLang="zh-CN" dirty="0" err="1" smtClean="0"/>
              <a:t>Classful</a:t>
            </a:r>
            <a:r>
              <a:rPr lang="en-US" altLang="zh-CN" dirty="0" smtClean="0"/>
              <a:t> </a:t>
            </a:r>
            <a:r>
              <a:rPr lang="zh-CN" altLang="en-US" dirty="0" smtClean="0"/>
              <a:t>还是 </a:t>
            </a:r>
            <a:r>
              <a:rPr lang="en-US" altLang="zh-CN" dirty="0" smtClean="0"/>
              <a:t>Classless </a:t>
            </a:r>
            <a:r>
              <a:rPr lang="zh-CN" altLang="en-US" dirty="0" smtClean="0"/>
              <a:t>取决于路由器运行的路由协议，一个路由器可同时运行 </a:t>
            </a:r>
            <a:r>
              <a:rPr lang="en-US" altLang="zh-CN" dirty="0" err="1" smtClean="0"/>
              <a:t>Classful</a:t>
            </a:r>
            <a:r>
              <a:rPr lang="en-US" altLang="zh-CN" dirty="0" smtClean="0"/>
              <a:t> </a:t>
            </a:r>
            <a:r>
              <a:rPr lang="zh-CN" altLang="en-US" dirty="0" smtClean="0"/>
              <a:t>和 </a:t>
            </a:r>
            <a:r>
              <a:rPr lang="en-US" altLang="zh-CN" dirty="0" smtClean="0"/>
              <a:t>Classless </a:t>
            </a:r>
            <a:r>
              <a:rPr lang="zh-CN" altLang="en-US" dirty="0" smtClean="0"/>
              <a:t>路由协议。</a:t>
            </a:r>
            <a:endParaRPr lang="en-US" altLang="zh-CN" dirty="0" smtClean="0"/>
          </a:p>
          <a:p>
            <a:r>
              <a:rPr lang="en-US" altLang="zh-CN" dirty="0" smtClean="0"/>
              <a:t>RIP </a:t>
            </a:r>
            <a:r>
              <a:rPr lang="zh-CN" altLang="en-US" dirty="0" smtClean="0"/>
              <a:t>是 </a:t>
            </a:r>
            <a:r>
              <a:rPr lang="en-US" altLang="zh-CN" dirty="0" err="1" smtClean="0"/>
              <a:t>Classful</a:t>
            </a:r>
            <a:r>
              <a:rPr lang="zh-CN" altLang="en-US" dirty="0" smtClean="0"/>
              <a:t>，</a:t>
            </a:r>
            <a:r>
              <a:rPr lang="en-US" altLang="zh-CN" dirty="0" smtClean="0"/>
              <a:t>OSPF</a:t>
            </a:r>
            <a:r>
              <a:rPr lang="zh-CN" altLang="en-US" dirty="0" smtClean="0"/>
              <a:t>、</a:t>
            </a:r>
            <a:r>
              <a:rPr lang="en-US" altLang="zh-CN" dirty="0" smtClean="0"/>
              <a:t>EIGRP</a:t>
            </a:r>
            <a:r>
              <a:rPr lang="zh-CN" altLang="en-US" dirty="0" smtClean="0"/>
              <a:t>、</a:t>
            </a:r>
            <a:r>
              <a:rPr lang="en-US" altLang="zh-CN" dirty="0" smtClean="0"/>
              <a:t>BGP4 </a:t>
            </a:r>
            <a:r>
              <a:rPr lang="zh-CN" altLang="en-US" dirty="0" smtClean="0"/>
              <a:t>是 </a:t>
            </a:r>
            <a:r>
              <a:rPr lang="en-US" altLang="zh-CN" dirty="0" smtClean="0"/>
              <a:t>Classless</a:t>
            </a:r>
            <a:r>
              <a:rPr lang="zh-CN" altLang="en-US" dirty="0" smtClean="0"/>
              <a:t>，它们可以同时运行在同一台路由器上。</a:t>
            </a:r>
            <a:endParaRPr lang="en-US" altLang="zh-CN" dirty="0" smtClean="0"/>
          </a:p>
          <a:p>
            <a:r>
              <a:rPr lang="zh-CN" altLang="en-US" dirty="0" smtClean="0"/>
              <a:t>例如：</a:t>
            </a:r>
            <a:endParaRPr lang="en-US" altLang="zh-CN" dirty="0" smtClean="0"/>
          </a:p>
          <a:p>
            <a:r>
              <a:rPr lang="zh-CN" altLang="en-US" dirty="0" smtClean="0"/>
              <a:t>在子网划分下，一个发往 </a:t>
            </a:r>
            <a:r>
              <a:rPr lang="en-US" altLang="zh-CN" dirty="0" smtClean="0"/>
              <a:t>192.168.0.255 </a:t>
            </a:r>
            <a:r>
              <a:rPr lang="zh-CN" altLang="en-US" dirty="0" smtClean="0"/>
              <a:t>的广播不能确认是发给主网络的还是子网；</a:t>
            </a:r>
            <a:endParaRPr lang="en-US" altLang="zh-CN" dirty="0" smtClean="0"/>
          </a:p>
          <a:p>
            <a:r>
              <a:rPr lang="zh-CN" altLang="en-US" dirty="0" smtClean="0"/>
              <a:t>然而采用 </a:t>
            </a:r>
            <a:r>
              <a:rPr lang="en-US" altLang="zh-CN" dirty="0" smtClean="0"/>
              <a:t>CIDR </a:t>
            </a:r>
            <a:r>
              <a:rPr lang="zh-CN" altLang="en-US" dirty="0" smtClean="0"/>
              <a:t>后，由于 </a:t>
            </a:r>
            <a:r>
              <a:rPr lang="en-US" altLang="zh-CN" dirty="0" smtClean="0"/>
              <a:t>CIDR </a:t>
            </a:r>
            <a:r>
              <a:rPr lang="zh-CN" altLang="en-US" dirty="0" smtClean="0"/>
              <a:t>在路由时采取最长前缀匹配，目的地址 </a:t>
            </a:r>
            <a:r>
              <a:rPr lang="en-US" altLang="zh-CN" dirty="0" smtClean="0"/>
              <a:t>192.168.0.255 </a:t>
            </a:r>
            <a:r>
              <a:rPr lang="zh-CN" altLang="en-US" dirty="0" smtClean="0"/>
              <a:t>和 地址块 </a:t>
            </a:r>
            <a:r>
              <a:rPr lang="en-US" altLang="zh-CN" dirty="0" smtClean="0"/>
              <a:t>192.168.0.192/26 </a:t>
            </a:r>
            <a:r>
              <a:rPr lang="zh-CN" altLang="en-US" dirty="0" smtClean="0"/>
              <a:t>的前缀匹配长度最长，所以广播发送到 </a:t>
            </a:r>
            <a:r>
              <a:rPr lang="en-US" altLang="zh-CN" dirty="0" smtClean="0"/>
              <a:t>192.168.0.192/26 </a:t>
            </a:r>
            <a:r>
              <a:rPr lang="zh-CN" altLang="en-US" dirty="0" smtClean="0"/>
              <a:t>地址块。</a:t>
            </a:r>
            <a:endParaRPr lang="en-US" altLang="zh-CN" dirty="0" smtClean="0"/>
          </a:p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Both"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6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3.GIF"/><Relationship Id="rId13" Type="http://schemas.openxmlformats.org/officeDocument/2006/relationships/image" Target="../media/image2.jpe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23" y="4662544"/>
            <a:ext cx="1125345" cy="267703"/>
          </a:xfrm>
          <a:prstGeom prst="rect">
            <a:avLst/>
          </a:prstGeom>
        </p:spPr>
      </p:pic>
      <p:sp>
        <p:nvSpPr>
          <p:cNvPr id="17" name="Line 3"/>
          <p:cNvSpPr>
            <a:spLocks noChangeShapeType="1"/>
          </p:cNvSpPr>
          <p:nvPr userDrawn="1"/>
        </p:nvSpPr>
        <p:spPr bwMode="auto">
          <a:xfrm>
            <a:off x="1266568" y="4803998"/>
            <a:ext cx="6942395" cy="0"/>
          </a:xfrm>
          <a:prstGeom prst="line">
            <a:avLst/>
          </a:prstGeom>
          <a:noFill/>
          <a:ln w="19050" algn="ctr">
            <a:solidFill>
              <a:srgbClr val="85D1F7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Rectangle 9"/>
          <p:cNvSpPr>
            <a:spLocks noChangeArrowheads="1"/>
          </p:cNvSpPr>
          <p:nvPr userDrawn="1"/>
        </p:nvSpPr>
        <p:spPr bwMode="auto">
          <a:xfrm>
            <a:off x="8208962" y="4394656"/>
            <a:ext cx="609917" cy="609917"/>
          </a:xfrm>
          <a:prstGeom prst="rect">
            <a:avLst/>
          </a:prstGeom>
          <a:solidFill>
            <a:schemeClr val="bg1"/>
          </a:solidFill>
          <a:ln w="25400" algn="ctr">
            <a:solidFill>
              <a:srgbClr val="85D1F7"/>
            </a:solidFill>
            <a:miter lim="800000"/>
          </a:ln>
        </p:spPr>
        <p:txBody>
          <a:bodyPr wrap="none" anchor="ctr"/>
          <a:lstStyle/>
          <a:p>
            <a:pPr algn="ctr" eaLnBrk="0" hangingPunct="0"/>
            <a:endParaRPr lang="fr-FR">
              <a:cs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049" y="4419021"/>
            <a:ext cx="503429" cy="559959"/>
          </a:xfrm>
          <a:prstGeom prst="rect">
            <a:avLst/>
          </a:prstGeom>
        </p:spPr>
      </p:pic>
      <p:sp>
        <p:nvSpPr>
          <p:cNvPr id="15" name="Line 3"/>
          <p:cNvSpPr>
            <a:spLocks noChangeShapeType="1"/>
          </p:cNvSpPr>
          <p:nvPr userDrawn="1"/>
        </p:nvSpPr>
        <p:spPr bwMode="auto">
          <a:xfrm>
            <a:off x="0" y="428092"/>
            <a:ext cx="9144000" cy="0"/>
          </a:xfrm>
          <a:prstGeom prst="line">
            <a:avLst/>
          </a:prstGeom>
          <a:noFill/>
          <a:ln w="25400" algn="ctr">
            <a:solidFill>
              <a:srgbClr val="85D1F7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矩形 19"/>
          <p:cNvSpPr/>
          <p:nvPr userDrawn="1"/>
        </p:nvSpPr>
        <p:spPr>
          <a:xfrm>
            <a:off x="4262908" y="123478"/>
            <a:ext cx="598868" cy="465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Line 3"/>
          <p:cNvSpPr>
            <a:spLocks noChangeShapeType="1"/>
          </p:cNvSpPr>
          <p:nvPr userDrawn="1"/>
        </p:nvSpPr>
        <p:spPr bwMode="auto">
          <a:xfrm>
            <a:off x="0" y="301530"/>
            <a:ext cx="2835464" cy="0"/>
          </a:xfrm>
          <a:prstGeom prst="line">
            <a:avLst/>
          </a:prstGeom>
          <a:noFill/>
          <a:ln w="12700" algn="ctr">
            <a:solidFill>
              <a:srgbClr val="00CC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lvl="0"/>
            <a:endParaRPr lang="zh-CN" altLang="en-US"/>
          </a:p>
        </p:txBody>
      </p:sp>
      <p:sp>
        <p:nvSpPr>
          <p:cNvPr id="22" name="Rectangle 4"/>
          <p:cNvSpPr>
            <a:spLocks noChangeArrowheads="1"/>
          </p:cNvSpPr>
          <p:nvPr userDrawn="1"/>
        </p:nvSpPr>
        <p:spPr bwMode="auto">
          <a:xfrm>
            <a:off x="4810742" y="164227"/>
            <a:ext cx="106521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fr-FR" sz="11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谢希仁 编著</a:t>
            </a:r>
            <a:endParaRPr lang="fr-FR" sz="11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5"/>
          <p:cNvSpPr>
            <a:spLocks noChangeArrowheads="1"/>
          </p:cNvSpPr>
          <p:nvPr userDrawn="1"/>
        </p:nvSpPr>
        <p:spPr bwMode="auto">
          <a:xfrm>
            <a:off x="2835464" y="164857"/>
            <a:ext cx="149271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/>
            <a:r>
              <a:rPr lang="fr-FR" sz="11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计算机网络 </a:t>
            </a:r>
            <a:r>
              <a:rPr lang="en-US" altLang="zh-CN" sz="11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1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sz="11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 </a:t>
            </a:r>
            <a:r>
              <a:rPr lang="zh-CN" altLang="en-US" sz="11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</a:t>
            </a:r>
            <a:r>
              <a:rPr lang="en-US" altLang="zh-CN" sz="11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fr-FR" sz="11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2793115" y="259181"/>
            <a:ext cx="84698" cy="84698"/>
          </a:xfrm>
          <a:prstGeom prst="ellipse">
            <a:avLst/>
          </a:prstGeom>
          <a:solidFill>
            <a:schemeClr val="bg1"/>
          </a:solidFill>
          <a:ln w="12700" algn="ctr">
            <a:solidFill>
              <a:srgbClr val="00B050"/>
            </a:solidFill>
            <a:round/>
          </a:ln>
        </p:spPr>
        <p:txBody>
          <a:bodyPr/>
          <a:lstStyle/>
          <a:p>
            <a:pPr lvl="0"/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Line 3"/>
          <p:cNvSpPr>
            <a:spLocks noChangeShapeType="1"/>
          </p:cNvSpPr>
          <p:nvPr userDrawn="1"/>
        </p:nvSpPr>
        <p:spPr bwMode="auto">
          <a:xfrm>
            <a:off x="5713428" y="301530"/>
            <a:ext cx="3430572" cy="0"/>
          </a:xfrm>
          <a:prstGeom prst="line">
            <a:avLst/>
          </a:prstGeom>
          <a:noFill/>
          <a:ln w="12700" algn="ctr">
            <a:solidFill>
              <a:srgbClr val="00CC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lvl="0"/>
            <a:endParaRPr lang="zh-CN" altLang="en-US"/>
          </a:p>
        </p:txBody>
      </p:sp>
      <p:sp>
        <p:nvSpPr>
          <p:cNvPr id="26" name="椭圆 25"/>
          <p:cNvSpPr/>
          <p:nvPr userDrawn="1"/>
        </p:nvSpPr>
        <p:spPr>
          <a:xfrm>
            <a:off x="5710547" y="259181"/>
            <a:ext cx="84698" cy="84698"/>
          </a:xfrm>
          <a:prstGeom prst="ellipse">
            <a:avLst/>
          </a:prstGeom>
          <a:solidFill>
            <a:schemeClr val="bg1"/>
          </a:solidFill>
          <a:ln w="12700" algn="ctr">
            <a:solidFill>
              <a:srgbClr val="00B050"/>
            </a:solidFill>
            <a:round/>
          </a:ln>
        </p:spPr>
        <p:txBody>
          <a:bodyPr/>
          <a:lstStyle/>
          <a:p>
            <a:pPr lvl="0"/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827" y="149234"/>
            <a:ext cx="358346" cy="45868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wmf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10.wmf"/><Relationship Id="rId1" Type="http://schemas.openxmlformats.org/officeDocument/2006/relationships/image" Target="../media/image8.wmf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10.wmf"/><Relationship Id="rId1" Type="http://schemas.openxmlformats.org/officeDocument/2006/relationships/image" Target="../media/image8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8.wmf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8.png"/><Relationship Id="rId3" Type="http://schemas.openxmlformats.org/officeDocument/2006/relationships/image" Target="../media/image17.jpeg"/><Relationship Id="rId2" Type="http://schemas.openxmlformats.org/officeDocument/2006/relationships/image" Target="../media/image16.wmf"/><Relationship Id="rId1" Type="http://schemas.openxmlformats.org/officeDocument/2006/relationships/image" Target="../media/image6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wmf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w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wmf"/></Relationships>
</file>

<file path=ppt/slides/_rels/slide7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" Type="http://schemas.openxmlformats.org/officeDocument/2006/relationships/diagramData" Target="../diagrams/data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6.w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6.w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6.w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6.wmf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wmf"/><Relationship Id="rId1" Type="http://schemas.openxmlformats.org/officeDocument/2006/relationships/image" Target="../media/image7.png"/></Relationships>
</file>

<file path=ppt/slides/_rels/slide8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wmf"/><Relationship Id="rId1" Type="http://schemas.openxmlformats.org/officeDocument/2006/relationships/image" Target="../media/image7.png"/></Relationships>
</file>

<file path=ppt/slides/_rels/slide8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wmf"/><Relationship Id="rId1" Type="http://schemas.openxmlformats.org/officeDocument/2006/relationships/image" Target="../media/image7.png"/></Relationships>
</file>

<file path=ppt/slides/_rels/slide8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wmf"/><Relationship Id="rId1" Type="http://schemas.openxmlformats.org/officeDocument/2006/relationships/image" Target="../media/image7.png"/></Relationships>
</file>

<file path=ppt/slides/_rels/slide9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wmf"/><Relationship Id="rId1" Type="http://schemas.openxmlformats.org/officeDocument/2006/relationships/image" Target="../media/image7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wmf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wm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wm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wmf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wmf"/></Relationships>
</file>

<file path=ppt/slides/_rels/slide1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wmf"/><Relationship Id="rId2" Type="http://schemas.openxmlformats.org/officeDocument/2006/relationships/image" Target="../media/image8.wmf"/><Relationship Id="rId1" Type="http://schemas.openxmlformats.org/officeDocument/2006/relationships/image" Target="../media/image22.wmf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wmf"/><Relationship Id="rId2" Type="http://schemas.openxmlformats.org/officeDocument/2006/relationships/image" Target="../media/image8.wmf"/><Relationship Id="rId1" Type="http://schemas.openxmlformats.org/officeDocument/2006/relationships/image" Target="../media/image22.wmf"/></Relationships>
</file>

<file path=ppt/slides/_rels/slide1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wmf"/><Relationship Id="rId2" Type="http://schemas.openxmlformats.org/officeDocument/2006/relationships/image" Target="../media/image8.wmf"/><Relationship Id="rId1" Type="http://schemas.openxmlformats.org/officeDocument/2006/relationships/image" Target="../media/image22.wmf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wmf"/><Relationship Id="rId2" Type="http://schemas.openxmlformats.org/officeDocument/2006/relationships/image" Target="../media/image8.wmf"/><Relationship Id="rId1" Type="http://schemas.openxmlformats.org/officeDocument/2006/relationships/image" Target="../media/image22.wmf"/></Relationships>
</file>

<file path=ppt/slides/_rels/slide1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wmf"/><Relationship Id="rId2" Type="http://schemas.openxmlformats.org/officeDocument/2006/relationships/image" Target="../media/image8.wmf"/><Relationship Id="rId1" Type="http://schemas.openxmlformats.org/officeDocument/2006/relationships/image" Target="../media/image22.wmf"/></Relationships>
</file>

<file path=ppt/slides/_rels/slide1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wmf"/><Relationship Id="rId2" Type="http://schemas.openxmlformats.org/officeDocument/2006/relationships/image" Target="../media/image8.wmf"/><Relationship Id="rId1" Type="http://schemas.openxmlformats.org/officeDocument/2006/relationships/image" Target="../media/image22.wmf"/></Relationships>
</file>

<file path=ppt/slides/_rels/slide1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wmf"/><Relationship Id="rId2" Type="http://schemas.openxmlformats.org/officeDocument/2006/relationships/image" Target="../media/image8.wmf"/><Relationship Id="rId1" Type="http://schemas.openxmlformats.org/officeDocument/2006/relationships/image" Target="../media/image22.wmf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image" Target="../media/image23.jpeg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24.e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6.wmf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wmf"/></Relationships>
</file>

<file path=ppt/slides/_rels/slide17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wmf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992742" y="2219222"/>
            <a:ext cx="2483372" cy="938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5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5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络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5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endParaRPr lang="fr-FR" altLang="zh-CN" sz="5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65012" y="1736604"/>
            <a:ext cx="13388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fr-FR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4 章</a:t>
            </a:r>
            <a:endParaRPr lang="fr-FR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63253" y="2583673"/>
            <a:ext cx="12065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fr-FR" sz="1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谢希仁  编著</a:t>
            </a:r>
            <a:endParaRPr lang="fr-FR" sz="12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0302" y="2239963"/>
            <a:ext cx="2512403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eaLnBrk="0" hangingPunct="0">
              <a:spcBef>
                <a:spcPts val="1000"/>
              </a:spcBef>
            </a:pPr>
            <a:r>
              <a:rPr lang="fr-FR" sz="1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计算机网络（</a:t>
            </a:r>
            <a:r>
              <a:rPr lang="fr-FR" sz="1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8 版</a:t>
            </a:r>
            <a:r>
              <a:rPr lang="fr-FR" sz="1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fr-FR" sz="16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0" y="2236788"/>
            <a:ext cx="2749685" cy="3175"/>
          </a:xfrm>
          <a:prstGeom prst="line">
            <a:avLst/>
          </a:prstGeom>
          <a:ln w="19050">
            <a:solidFill>
              <a:srgbClr val="6DAA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22" y="2955148"/>
            <a:ext cx="1198563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466345" y="635019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316859" y="611929"/>
            <a:ext cx="249299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计算机网络体系结构</a:t>
            </a:r>
            <a:endParaRPr lang="zh-CN" altLang="en-US" sz="20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505072" y="1088792"/>
            <a:ext cx="8133856" cy="3200399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grpSp>
        <p:nvGrpSpPr>
          <p:cNvPr id="49" name="组合 48"/>
          <p:cNvGrpSpPr/>
          <p:nvPr/>
        </p:nvGrpSpPr>
        <p:grpSpPr>
          <a:xfrm>
            <a:off x="1557339" y="1541871"/>
            <a:ext cx="1341438" cy="2356685"/>
            <a:chOff x="1557339" y="1623511"/>
            <a:chExt cx="1341438" cy="2356685"/>
          </a:xfrm>
        </p:grpSpPr>
        <p:sp>
          <p:nvSpPr>
            <p:cNvPr id="50" name="AutoShape 58"/>
            <p:cNvSpPr>
              <a:spLocks noChangeArrowheads="1"/>
            </p:cNvSpPr>
            <p:nvPr/>
          </p:nvSpPr>
          <p:spPr bwMode="auto">
            <a:xfrm>
              <a:off x="1560514" y="1623511"/>
              <a:ext cx="1338263" cy="2301875"/>
            </a:xfrm>
            <a:prstGeom prst="cube">
              <a:avLst>
                <a:gd name="adj" fmla="val 9144"/>
              </a:avLst>
            </a:prstGeom>
            <a:solidFill>
              <a:srgbClr val="85D1F7"/>
            </a:solidFill>
            <a:ln w="19050">
              <a:solidFill>
                <a:schemeClr val="bg1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200" b="1">
                <a:solidFill>
                  <a:srgbClr val="1956B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50"/>
            <p:cNvSpPr/>
            <p:nvPr/>
          </p:nvSpPr>
          <p:spPr bwMode="auto">
            <a:xfrm>
              <a:off x="1560514" y="1872748"/>
              <a:ext cx="1330325" cy="169863"/>
            </a:xfrm>
            <a:custGeom>
              <a:avLst/>
              <a:gdLst>
                <a:gd name="T0" fmla="*/ 2147483647 w 2049"/>
                <a:gd name="T1" fmla="*/ 0 h 182"/>
                <a:gd name="T2" fmla="*/ 2147483647 w 2049"/>
                <a:gd name="T3" fmla="*/ 2147483647 h 182"/>
                <a:gd name="T4" fmla="*/ 0 w 2049"/>
                <a:gd name="T5" fmla="*/ 2147483647 h 182"/>
                <a:gd name="T6" fmla="*/ 0 60000 65536"/>
                <a:gd name="T7" fmla="*/ 0 60000 65536"/>
                <a:gd name="T8" fmla="*/ 0 60000 65536"/>
                <a:gd name="T9" fmla="*/ 0 w 2049"/>
                <a:gd name="T10" fmla="*/ 0 h 182"/>
                <a:gd name="T11" fmla="*/ 2049 w 2049"/>
                <a:gd name="T12" fmla="*/ 182 h 1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9" h="182">
                  <a:moveTo>
                    <a:pt x="2049" y="0"/>
                  </a:moveTo>
                  <a:lnTo>
                    <a:pt x="1870" y="179"/>
                  </a:lnTo>
                  <a:lnTo>
                    <a:pt x="0" y="182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" name="Freeform 59"/>
            <p:cNvSpPr/>
            <p:nvPr/>
          </p:nvSpPr>
          <p:spPr bwMode="auto">
            <a:xfrm>
              <a:off x="1560514" y="2185486"/>
              <a:ext cx="1328738" cy="169862"/>
            </a:xfrm>
            <a:custGeom>
              <a:avLst/>
              <a:gdLst>
                <a:gd name="T0" fmla="*/ 2147483647 w 2049"/>
                <a:gd name="T1" fmla="*/ 0 h 182"/>
                <a:gd name="T2" fmla="*/ 2147483647 w 2049"/>
                <a:gd name="T3" fmla="*/ 2147483647 h 182"/>
                <a:gd name="T4" fmla="*/ 0 w 2049"/>
                <a:gd name="T5" fmla="*/ 2147483647 h 182"/>
                <a:gd name="T6" fmla="*/ 0 60000 65536"/>
                <a:gd name="T7" fmla="*/ 0 60000 65536"/>
                <a:gd name="T8" fmla="*/ 0 60000 65536"/>
                <a:gd name="T9" fmla="*/ 0 w 2049"/>
                <a:gd name="T10" fmla="*/ 0 h 182"/>
                <a:gd name="T11" fmla="*/ 2049 w 2049"/>
                <a:gd name="T12" fmla="*/ 182 h 1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9" h="182">
                  <a:moveTo>
                    <a:pt x="2049" y="0"/>
                  </a:moveTo>
                  <a:lnTo>
                    <a:pt x="1870" y="179"/>
                  </a:lnTo>
                  <a:lnTo>
                    <a:pt x="0" y="182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3" name="Freeform 60"/>
            <p:cNvSpPr/>
            <p:nvPr/>
          </p:nvSpPr>
          <p:spPr bwMode="auto">
            <a:xfrm>
              <a:off x="1560514" y="2498223"/>
              <a:ext cx="1328738" cy="169863"/>
            </a:xfrm>
            <a:custGeom>
              <a:avLst/>
              <a:gdLst>
                <a:gd name="T0" fmla="*/ 2147483647 w 2049"/>
                <a:gd name="T1" fmla="*/ 0 h 182"/>
                <a:gd name="T2" fmla="*/ 2147483647 w 2049"/>
                <a:gd name="T3" fmla="*/ 2147483647 h 182"/>
                <a:gd name="T4" fmla="*/ 0 w 2049"/>
                <a:gd name="T5" fmla="*/ 2147483647 h 182"/>
                <a:gd name="T6" fmla="*/ 0 60000 65536"/>
                <a:gd name="T7" fmla="*/ 0 60000 65536"/>
                <a:gd name="T8" fmla="*/ 0 60000 65536"/>
                <a:gd name="T9" fmla="*/ 0 w 2049"/>
                <a:gd name="T10" fmla="*/ 0 h 182"/>
                <a:gd name="T11" fmla="*/ 2049 w 2049"/>
                <a:gd name="T12" fmla="*/ 182 h 1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9" h="182">
                  <a:moveTo>
                    <a:pt x="2049" y="0"/>
                  </a:moveTo>
                  <a:lnTo>
                    <a:pt x="1870" y="179"/>
                  </a:lnTo>
                  <a:lnTo>
                    <a:pt x="0" y="182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4" name="Freeform 61"/>
            <p:cNvSpPr/>
            <p:nvPr/>
          </p:nvSpPr>
          <p:spPr bwMode="auto">
            <a:xfrm>
              <a:off x="1560514" y="2810961"/>
              <a:ext cx="1328738" cy="171450"/>
            </a:xfrm>
            <a:custGeom>
              <a:avLst/>
              <a:gdLst>
                <a:gd name="T0" fmla="*/ 2147483647 w 2049"/>
                <a:gd name="T1" fmla="*/ 0 h 185"/>
                <a:gd name="T2" fmla="*/ 2147483647 w 2049"/>
                <a:gd name="T3" fmla="*/ 2147483647 h 185"/>
                <a:gd name="T4" fmla="*/ 0 w 2049"/>
                <a:gd name="T5" fmla="*/ 2147483647 h 185"/>
                <a:gd name="T6" fmla="*/ 0 60000 65536"/>
                <a:gd name="T7" fmla="*/ 0 60000 65536"/>
                <a:gd name="T8" fmla="*/ 0 60000 65536"/>
                <a:gd name="T9" fmla="*/ 0 w 2049"/>
                <a:gd name="T10" fmla="*/ 0 h 185"/>
                <a:gd name="T11" fmla="*/ 2049 w 2049"/>
                <a:gd name="T12" fmla="*/ 185 h 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9" h="185">
                  <a:moveTo>
                    <a:pt x="2049" y="0"/>
                  </a:moveTo>
                  <a:lnTo>
                    <a:pt x="1873" y="185"/>
                  </a:lnTo>
                  <a:lnTo>
                    <a:pt x="0" y="182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5" name="Freeform 62"/>
            <p:cNvSpPr/>
            <p:nvPr/>
          </p:nvSpPr>
          <p:spPr bwMode="auto">
            <a:xfrm>
              <a:off x="1558927" y="3122111"/>
              <a:ext cx="1330325" cy="174625"/>
            </a:xfrm>
            <a:custGeom>
              <a:avLst/>
              <a:gdLst>
                <a:gd name="T0" fmla="*/ 2147483647 w 2049"/>
                <a:gd name="T1" fmla="*/ 0 h 187"/>
                <a:gd name="T2" fmla="*/ 2147483647 w 2049"/>
                <a:gd name="T3" fmla="*/ 2147483647 h 187"/>
                <a:gd name="T4" fmla="*/ 0 w 2049"/>
                <a:gd name="T5" fmla="*/ 2147483647 h 187"/>
                <a:gd name="T6" fmla="*/ 0 60000 65536"/>
                <a:gd name="T7" fmla="*/ 0 60000 65536"/>
                <a:gd name="T8" fmla="*/ 0 60000 65536"/>
                <a:gd name="T9" fmla="*/ 0 w 2049"/>
                <a:gd name="T10" fmla="*/ 0 h 187"/>
                <a:gd name="T11" fmla="*/ 2049 w 2049"/>
                <a:gd name="T12" fmla="*/ 187 h 1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9" h="187">
                  <a:moveTo>
                    <a:pt x="2049" y="0"/>
                  </a:moveTo>
                  <a:lnTo>
                    <a:pt x="1863" y="187"/>
                  </a:lnTo>
                  <a:lnTo>
                    <a:pt x="0" y="182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6" name="Freeform 63"/>
            <p:cNvSpPr/>
            <p:nvPr/>
          </p:nvSpPr>
          <p:spPr bwMode="auto">
            <a:xfrm>
              <a:off x="1557339" y="3434848"/>
              <a:ext cx="1330325" cy="169863"/>
            </a:xfrm>
            <a:custGeom>
              <a:avLst/>
              <a:gdLst>
                <a:gd name="T0" fmla="*/ 2147483647 w 2049"/>
                <a:gd name="T1" fmla="*/ 0 h 182"/>
                <a:gd name="T2" fmla="*/ 2147483647 w 2049"/>
                <a:gd name="T3" fmla="*/ 2147483647 h 182"/>
                <a:gd name="T4" fmla="*/ 0 w 2049"/>
                <a:gd name="T5" fmla="*/ 2147483647 h 182"/>
                <a:gd name="T6" fmla="*/ 0 60000 65536"/>
                <a:gd name="T7" fmla="*/ 0 60000 65536"/>
                <a:gd name="T8" fmla="*/ 0 60000 65536"/>
                <a:gd name="T9" fmla="*/ 0 w 2049"/>
                <a:gd name="T10" fmla="*/ 0 h 182"/>
                <a:gd name="T11" fmla="*/ 2049 w 2049"/>
                <a:gd name="T12" fmla="*/ 182 h 1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9" h="182">
                  <a:moveTo>
                    <a:pt x="2049" y="0"/>
                  </a:moveTo>
                  <a:lnTo>
                    <a:pt x="1870" y="179"/>
                  </a:lnTo>
                  <a:lnTo>
                    <a:pt x="0" y="182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" name="Text Box 22"/>
            <p:cNvSpPr txBox="1">
              <a:spLocks noChangeArrowheads="1"/>
            </p:cNvSpPr>
            <p:nvPr/>
          </p:nvSpPr>
          <p:spPr bwMode="auto">
            <a:xfrm>
              <a:off x="2027239" y="1779086"/>
              <a:ext cx="608013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应用层</a:t>
              </a:r>
              <a:endParaRPr kumimoji="1"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Text Box 23"/>
            <p:cNvSpPr txBox="1">
              <a:spLocks noChangeArrowheads="1"/>
            </p:cNvSpPr>
            <p:nvPr/>
          </p:nvSpPr>
          <p:spPr bwMode="auto">
            <a:xfrm>
              <a:off x="2006602" y="2708628"/>
              <a:ext cx="608012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运输层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 Box 24"/>
            <p:cNvSpPr txBox="1">
              <a:spLocks noChangeArrowheads="1"/>
            </p:cNvSpPr>
            <p:nvPr/>
          </p:nvSpPr>
          <p:spPr bwMode="auto">
            <a:xfrm>
              <a:off x="2014539" y="3006223"/>
              <a:ext cx="608013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网络层</a:t>
              </a:r>
              <a:endParaRPr kumimoji="1" lang="zh-CN" altLang="en-US" sz="11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Text Box 54"/>
            <p:cNvSpPr txBox="1">
              <a:spLocks noChangeArrowheads="1"/>
            </p:cNvSpPr>
            <p:nvPr/>
          </p:nvSpPr>
          <p:spPr bwMode="auto">
            <a:xfrm>
              <a:off x="2014539" y="2079123"/>
              <a:ext cx="608013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表示层</a:t>
              </a:r>
              <a:endParaRPr kumimoji="1"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Text Box 55"/>
            <p:cNvSpPr txBox="1">
              <a:spLocks noChangeArrowheads="1"/>
            </p:cNvSpPr>
            <p:nvPr/>
          </p:nvSpPr>
          <p:spPr bwMode="auto">
            <a:xfrm>
              <a:off x="2014539" y="2391861"/>
              <a:ext cx="608013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会话层</a:t>
              </a:r>
              <a:endParaRPr kumimoji="1"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Text Box 56"/>
            <p:cNvSpPr txBox="1">
              <a:spLocks noChangeArrowheads="1"/>
            </p:cNvSpPr>
            <p:nvPr/>
          </p:nvSpPr>
          <p:spPr bwMode="auto">
            <a:xfrm>
              <a:off x="1911352" y="3314198"/>
              <a:ext cx="889000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数据链路层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Text Box 57"/>
            <p:cNvSpPr txBox="1">
              <a:spLocks noChangeArrowheads="1"/>
            </p:cNvSpPr>
            <p:nvPr/>
          </p:nvSpPr>
          <p:spPr bwMode="auto">
            <a:xfrm>
              <a:off x="2014539" y="3638048"/>
              <a:ext cx="608013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物理层</a:t>
              </a:r>
              <a:endParaRPr kumimoji="1"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Text Box 43"/>
            <p:cNvSpPr txBox="1">
              <a:spLocks noChangeArrowheads="1"/>
            </p:cNvSpPr>
            <p:nvPr/>
          </p:nvSpPr>
          <p:spPr bwMode="auto">
            <a:xfrm>
              <a:off x="1622427" y="1683083"/>
              <a:ext cx="271462" cy="2297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85000"/>
                </a:lnSpc>
              </a:pP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85000"/>
                </a:lnSpc>
              </a:pP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85000"/>
                </a:lnSpc>
              </a:pP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85000"/>
                </a:lnSpc>
              </a:pP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85000"/>
                </a:lnSpc>
              </a:pP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85000"/>
                </a:lnSpc>
              </a:pP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85000"/>
                </a:lnSpc>
              </a:pP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Text Box 13"/>
          <p:cNvSpPr txBox="1">
            <a:spLocks noChangeArrowheads="1"/>
          </p:cNvSpPr>
          <p:nvPr/>
        </p:nvSpPr>
        <p:spPr bwMode="auto">
          <a:xfrm>
            <a:off x="1156623" y="1205321"/>
            <a:ext cx="21691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OSI </a:t>
            </a:r>
            <a:r>
              <a:rPr kumimoji="1" lang="zh-CN" altLang="en-US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kumimoji="1"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</a:t>
            </a:r>
            <a:r>
              <a:rPr kumimoji="1" lang="zh-CN" altLang="en-US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r>
              <a:rPr kumimoji="1"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协议</a:t>
            </a:r>
            <a:r>
              <a:rPr kumimoji="1" lang="zh-CN" altLang="en-US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体系结构</a:t>
            </a:r>
            <a:endParaRPr kumimoji="1" lang="zh-CN" altLang="en-US" sz="14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 Box 12"/>
          <p:cNvSpPr txBox="1">
            <a:spLocks noChangeArrowheads="1"/>
          </p:cNvSpPr>
          <p:nvPr/>
        </p:nvSpPr>
        <p:spPr bwMode="auto">
          <a:xfrm>
            <a:off x="3432593" y="1194208"/>
            <a:ext cx="24619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TCP/IP </a:t>
            </a:r>
            <a:r>
              <a:rPr kumimoji="1"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的四层协议体系结构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 Box 95"/>
          <p:cNvSpPr txBox="1">
            <a:spLocks noChangeArrowheads="1"/>
          </p:cNvSpPr>
          <p:nvPr/>
        </p:nvSpPr>
        <p:spPr bwMode="auto">
          <a:xfrm>
            <a:off x="1993066" y="3843746"/>
            <a:ext cx="3921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(a)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 Box 96"/>
          <p:cNvSpPr txBox="1">
            <a:spLocks noChangeArrowheads="1"/>
          </p:cNvSpPr>
          <p:nvPr/>
        </p:nvSpPr>
        <p:spPr bwMode="auto">
          <a:xfrm>
            <a:off x="4328191" y="3843746"/>
            <a:ext cx="4048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(b)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 Box 97"/>
          <p:cNvSpPr txBox="1">
            <a:spLocks noChangeArrowheads="1"/>
          </p:cNvSpPr>
          <p:nvPr/>
        </p:nvSpPr>
        <p:spPr bwMode="auto">
          <a:xfrm>
            <a:off x="6655970" y="3851767"/>
            <a:ext cx="384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(c)</a:t>
            </a:r>
            <a:endParaRPr kumimoji="1"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 Box 113"/>
          <p:cNvSpPr txBox="1">
            <a:spLocks noChangeArrowheads="1"/>
          </p:cNvSpPr>
          <p:nvPr/>
        </p:nvSpPr>
        <p:spPr bwMode="auto">
          <a:xfrm>
            <a:off x="5946357" y="1189446"/>
            <a:ext cx="1800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五层协议的体系结构</a:t>
            </a:r>
            <a:endParaRPr lang="zh-CN" altLang="en-US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3578724" y="1510121"/>
            <a:ext cx="1974894" cy="2338387"/>
            <a:chOff x="3578724" y="1591761"/>
            <a:chExt cx="1974894" cy="2338387"/>
          </a:xfrm>
        </p:grpSpPr>
        <p:sp>
          <p:nvSpPr>
            <p:cNvPr id="72" name="AutoShape 66"/>
            <p:cNvSpPr>
              <a:spLocks noChangeArrowheads="1"/>
            </p:cNvSpPr>
            <p:nvPr/>
          </p:nvSpPr>
          <p:spPr bwMode="auto">
            <a:xfrm>
              <a:off x="3647070" y="1591761"/>
              <a:ext cx="1889125" cy="2338387"/>
            </a:xfrm>
            <a:prstGeom prst="cube">
              <a:avLst>
                <a:gd name="adj" fmla="val 9144"/>
              </a:avLst>
            </a:prstGeom>
            <a:solidFill>
              <a:srgbClr val="7CE07C"/>
            </a:solidFill>
            <a:ln w="19050">
              <a:solidFill>
                <a:schemeClr val="bg1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200" b="1">
                <a:solidFill>
                  <a:srgbClr val="1956B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69"/>
            <p:cNvSpPr/>
            <p:nvPr/>
          </p:nvSpPr>
          <p:spPr bwMode="auto">
            <a:xfrm>
              <a:off x="3642309" y="2488698"/>
              <a:ext cx="1911309" cy="200366"/>
            </a:xfrm>
            <a:custGeom>
              <a:avLst/>
              <a:gdLst>
                <a:gd name="T0" fmla="*/ 2147483647 w 1684"/>
                <a:gd name="T1" fmla="*/ 0 h 176"/>
                <a:gd name="T2" fmla="*/ 2147483647 w 1684"/>
                <a:gd name="T3" fmla="*/ 2147483647 h 176"/>
                <a:gd name="T4" fmla="*/ 0 w 1684"/>
                <a:gd name="T5" fmla="*/ 2147483647 h 176"/>
                <a:gd name="T6" fmla="*/ 0 60000 65536"/>
                <a:gd name="T7" fmla="*/ 0 60000 65536"/>
                <a:gd name="T8" fmla="*/ 0 60000 65536"/>
                <a:gd name="T9" fmla="*/ 0 w 1684"/>
                <a:gd name="T10" fmla="*/ 0 h 176"/>
                <a:gd name="T11" fmla="*/ 1684 w 1684"/>
                <a:gd name="T12" fmla="*/ 176 h 1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84" h="176">
                  <a:moveTo>
                    <a:pt x="1684" y="0"/>
                  </a:moveTo>
                  <a:lnTo>
                    <a:pt x="1528" y="172"/>
                  </a:lnTo>
                  <a:lnTo>
                    <a:pt x="0" y="176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4" name="Freeform 70"/>
            <p:cNvSpPr/>
            <p:nvPr/>
          </p:nvSpPr>
          <p:spPr bwMode="auto">
            <a:xfrm>
              <a:off x="3642309" y="2790240"/>
              <a:ext cx="1907824" cy="212561"/>
            </a:xfrm>
            <a:custGeom>
              <a:avLst/>
              <a:gdLst>
                <a:gd name="T0" fmla="*/ 2147483647 w 1679"/>
                <a:gd name="T1" fmla="*/ 0 h 186"/>
                <a:gd name="T2" fmla="*/ 2147483647 w 1679"/>
                <a:gd name="T3" fmla="*/ 2147483647 h 186"/>
                <a:gd name="T4" fmla="*/ 0 w 1679"/>
                <a:gd name="T5" fmla="*/ 2147483647 h 186"/>
                <a:gd name="T6" fmla="*/ 0 60000 65536"/>
                <a:gd name="T7" fmla="*/ 0 60000 65536"/>
                <a:gd name="T8" fmla="*/ 0 60000 65536"/>
                <a:gd name="T9" fmla="*/ 0 w 1679"/>
                <a:gd name="T10" fmla="*/ 0 h 186"/>
                <a:gd name="T11" fmla="*/ 1679 w 1679"/>
                <a:gd name="T12" fmla="*/ 186 h 1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79" h="186">
                  <a:moveTo>
                    <a:pt x="1679" y="0"/>
                  </a:moveTo>
                  <a:lnTo>
                    <a:pt x="1525" y="186"/>
                  </a:lnTo>
                  <a:lnTo>
                    <a:pt x="0" y="183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5" name="Freeform 71"/>
            <p:cNvSpPr/>
            <p:nvPr/>
          </p:nvSpPr>
          <p:spPr bwMode="auto">
            <a:xfrm>
              <a:off x="3642309" y="3122027"/>
              <a:ext cx="1893886" cy="184684"/>
            </a:xfrm>
            <a:custGeom>
              <a:avLst/>
              <a:gdLst>
                <a:gd name="T0" fmla="*/ 2147483647 w 1668"/>
                <a:gd name="T1" fmla="*/ 0 h 162"/>
                <a:gd name="T2" fmla="*/ 2147483647 w 1668"/>
                <a:gd name="T3" fmla="*/ 2147483647 h 162"/>
                <a:gd name="T4" fmla="*/ 0 w 1668"/>
                <a:gd name="T5" fmla="*/ 2147483647 h 162"/>
                <a:gd name="T6" fmla="*/ 0 60000 65536"/>
                <a:gd name="T7" fmla="*/ 0 60000 65536"/>
                <a:gd name="T8" fmla="*/ 0 60000 65536"/>
                <a:gd name="T9" fmla="*/ 0 w 1668"/>
                <a:gd name="T10" fmla="*/ 0 h 162"/>
                <a:gd name="T11" fmla="*/ 1668 w 1668"/>
                <a:gd name="T12" fmla="*/ 162 h 1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8" h="162">
                  <a:moveTo>
                    <a:pt x="1668" y="0"/>
                  </a:moveTo>
                  <a:lnTo>
                    <a:pt x="1527" y="160"/>
                  </a:lnTo>
                  <a:lnTo>
                    <a:pt x="0" y="162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6" name="Text Box 73"/>
            <p:cNvSpPr txBox="1">
              <a:spLocks noChangeArrowheads="1"/>
            </p:cNvSpPr>
            <p:nvPr/>
          </p:nvSpPr>
          <p:spPr bwMode="auto">
            <a:xfrm>
              <a:off x="3647071" y="1844173"/>
              <a:ext cx="1687178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    </a:t>
              </a:r>
              <a:r>
                <a:rPr kumimoji="1" lang="zh-CN" altLang="en-US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应用层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Text Box 15"/>
            <p:cNvSpPr txBox="1">
              <a:spLocks noChangeArrowheads="1"/>
            </p:cNvSpPr>
            <p:nvPr/>
          </p:nvSpPr>
          <p:spPr bwMode="auto">
            <a:xfrm>
              <a:off x="3642308" y="3374523"/>
              <a:ext cx="163512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   </a:t>
              </a:r>
              <a:r>
                <a:rPr kumimoji="1" lang="zh-CN" altLang="en-US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</a:t>
              </a:r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接口层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Text Box 9"/>
            <p:cNvSpPr txBox="1">
              <a:spLocks noChangeArrowheads="1"/>
            </p:cNvSpPr>
            <p:nvPr/>
          </p:nvSpPr>
          <p:spPr bwMode="auto">
            <a:xfrm>
              <a:off x="3642309" y="3009398"/>
              <a:ext cx="169194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kumimoji="1" lang="en-US" altLang="zh-CN" sz="11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</a:t>
              </a:r>
              <a:r>
                <a:rPr kumimoji="1" lang="zh-CN" altLang="en-US" sz="11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</a:t>
              </a:r>
              <a:r>
                <a:rPr kumimoji="1" lang="zh-CN" altLang="en-US" sz="11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际层 </a:t>
              </a:r>
              <a:r>
                <a:rPr kumimoji="1" lang="en-US" altLang="zh-CN" sz="11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endParaRPr kumimoji="1" lang="en-US" altLang="zh-CN" sz="11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Text Box 16"/>
            <p:cNvSpPr txBox="1">
              <a:spLocks noChangeArrowheads="1"/>
            </p:cNvSpPr>
            <p:nvPr/>
          </p:nvSpPr>
          <p:spPr bwMode="auto">
            <a:xfrm>
              <a:off x="3660606" y="2104523"/>
              <a:ext cx="1697038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各种应用层协议，如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DNS, HTTP, SMTP </a:t>
              </a:r>
              <a:r>
                <a:rPr kumimoji="1" lang="zh-CN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等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Text Box 41"/>
            <p:cNvSpPr txBox="1">
              <a:spLocks noChangeArrowheads="1"/>
            </p:cNvSpPr>
            <p:nvPr/>
          </p:nvSpPr>
          <p:spPr bwMode="auto">
            <a:xfrm>
              <a:off x="3631348" y="2709361"/>
              <a:ext cx="178446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   </a:t>
              </a:r>
              <a:r>
                <a:rPr kumimoji="1" lang="zh-CN" altLang="en-US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运输层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(TCP </a:t>
              </a:r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或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UDP)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Text Box 15"/>
            <p:cNvSpPr txBox="1">
              <a:spLocks noChangeArrowheads="1"/>
            </p:cNvSpPr>
            <p:nvPr/>
          </p:nvSpPr>
          <p:spPr bwMode="auto">
            <a:xfrm>
              <a:off x="3578724" y="3609473"/>
              <a:ext cx="1878012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（这一层并没有具体内容）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82" name="直接连接符 81"/>
          <p:cNvCxnSpPr/>
          <p:nvPr/>
        </p:nvCxnSpPr>
        <p:spPr>
          <a:xfrm>
            <a:off x="5334249" y="3212088"/>
            <a:ext cx="939718" cy="0"/>
          </a:xfrm>
          <a:prstGeom prst="line">
            <a:avLst/>
          </a:prstGeom>
          <a:ln w="19050">
            <a:solidFill>
              <a:srgbClr val="000066"/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>
            <a:off x="5334249" y="3840821"/>
            <a:ext cx="939718" cy="0"/>
          </a:xfrm>
          <a:prstGeom prst="line">
            <a:avLst/>
          </a:prstGeom>
          <a:ln w="19050">
            <a:solidFill>
              <a:srgbClr val="000066"/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4" name="组合 83"/>
          <p:cNvGrpSpPr/>
          <p:nvPr/>
        </p:nvGrpSpPr>
        <p:grpSpPr>
          <a:xfrm>
            <a:off x="6217820" y="1541954"/>
            <a:ext cx="1341437" cy="2350069"/>
            <a:chOff x="6217820" y="1623594"/>
            <a:chExt cx="1341437" cy="2350069"/>
          </a:xfrm>
        </p:grpSpPr>
        <p:sp>
          <p:nvSpPr>
            <p:cNvPr id="85" name="AutoShape 98"/>
            <p:cNvSpPr>
              <a:spLocks noChangeArrowheads="1"/>
            </p:cNvSpPr>
            <p:nvPr/>
          </p:nvSpPr>
          <p:spPr bwMode="auto">
            <a:xfrm>
              <a:off x="6220995" y="1623594"/>
              <a:ext cx="1338262" cy="2300288"/>
            </a:xfrm>
            <a:prstGeom prst="cube">
              <a:avLst>
                <a:gd name="adj" fmla="val 9144"/>
              </a:avLst>
            </a:prstGeom>
            <a:solidFill>
              <a:srgbClr val="0099FF"/>
            </a:solidFill>
            <a:ln w="19050">
              <a:solidFill>
                <a:srgbClr val="000066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101"/>
            <p:cNvSpPr/>
            <p:nvPr/>
          </p:nvSpPr>
          <p:spPr bwMode="auto">
            <a:xfrm>
              <a:off x="6220995" y="2496719"/>
              <a:ext cx="1328737" cy="169863"/>
            </a:xfrm>
            <a:custGeom>
              <a:avLst/>
              <a:gdLst>
                <a:gd name="T0" fmla="*/ 2147483647 w 2049"/>
                <a:gd name="T1" fmla="*/ 0 h 182"/>
                <a:gd name="T2" fmla="*/ 2147483647 w 2049"/>
                <a:gd name="T3" fmla="*/ 2147483647 h 182"/>
                <a:gd name="T4" fmla="*/ 0 w 2049"/>
                <a:gd name="T5" fmla="*/ 2147483647 h 182"/>
                <a:gd name="T6" fmla="*/ 0 60000 65536"/>
                <a:gd name="T7" fmla="*/ 0 60000 65536"/>
                <a:gd name="T8" fmla="*/ 0 60000 65536"/>
                <a:gd name="T9" fmla="*/ 0 w 2049"/>
                <a:gd name="T10" fmla="*/ 0 h 182"/>
                <a:gd name="T11" fmla="*/ 2049 w 2049"/>
                <a:gd name="T12" fmla="*/ 182 h 1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9" h="182">
                  <a:moveTo>
                    <a:pt x="2049" y="0"/>
                  </a:moveTo>
                  <a:lnTo>
                    <a:pt x="1870" y="179"/>
                  </a:lnTo>
                  <a:lnTo>
                    <a:pt x="0" y="182"/>
                  </a:lnTo>
                </a:path>
              </a:pathLst>
            </a:custGeom>
            <a:noFill/>
            <a:ln w="19050">
              <a:solidFill>
                <a:srgbClr val="0000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7" name="Freeform 102"/>
            <p:cNvSpPr/>
            <p:nvPr/>
          </p:nvSpPr>
          <p:spPr bwMode="auto">
            <a:xfrm>
              <a:off x="6220995" y="2817478"/>
              <a:ext cx="1328737" cy="173037"/>
            </a:xfrm>
            <a:custGeom>
              <a:avLst/>
              <a:gdLst>
                <a:gd name="T0" fmla="*/ 2147483647 w 2049"/>
                <a:gd name="T1" fmla="*/ 0 h 185"/>
                <a:gd name="T2" fmla="*/ 2147483647 w 2049"/>
                <a:gd name="T3" fmla="*/ 2147483647 h 185"/>
                <a:gd name="T4" fmla="*/ 0 w 2049"/>
                <a:gd name="T5" fmla="*/ 2147483647 h 185"/>
                <a:gd name="T6" fmla="*/ 0 60000 65536"/>
                <a:gd name="T7" fmla="*/ 0 60000 65536"/>
                <a:gd name="T8" fmla="*/ 0 60000 65536"/>
                <a:gd name="T9" fmla="*/ 0 w 2049"/>
                <a:gd name="T10" fmla="*/ 0 h 185"/>
                <a:gd name="T11" fmla="*/ 2049 w 2049"/>
                <a:gd name="T12" fmla="*/ 185 h 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9" h="185">
                  <a:moveTo>
                    <a:pt x="2049" y="0"/>
                  </a:moveTo>
                  <a:lnTo>
                    <a:pt x="1873" y="185"/>
                  </a:lnTo>
                  <a:lnTo>
                    <a:pt x="0" y="182"/>
                  </a:lnTo>
                </a:path>
              </a:pathLst>
            </a:custGeom>
            <a:noFill/>
            <a:ln w="19050">
              <a:solidFill>
                <a:srgbClr val="0000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8" name="Freeform 103"/>
            <p:cNvSpPr/>
            <p:nvPr/>
          </p:nvSpPr>
          <p:spPr bwMode="auto">
            <a:xfrm>
              <a:off x="6219407" y="3122194"/>
              <a:ext cx="1330325" cy="174625"/>
            </a:xfrm>
            <a:custGeom>
              <a:avLst/>
              <a:gdLst>
                <a:gd name="T0" fmla="*/ 2147483647 w 2049"/>
                <a:gd name="T1" fmla="*/ 0 h 187"/>
                <a:gd name="T2" fmla="*/ 2147483647 w 2049"/>
                <a:gd name="T3" fmla="*/ 2147483647 h 187"/>
                <a:gd name="T4" fmla="*/ 0 w 2049"/>
                <a:gd name="T5" fmla="*/ 2147483647 h 187"/>
                <a:gd name="T6" fmla="*/ 0 60000 65536"/>
                <a:gd name="T7" fmla="*/ 0 60000 65536"/>
                <a:gd name="T8" fmla="*/ 0 60000 65536"/>
                <a:gd name="T9" fmla="*/ 0 w 2049"/>
                <a:gd name="T10" fmla="*/ 0 h 187"/>
                <a:gd name="T11" fmla="*/ 2049 w 2049"/>
                <a:gd name="T12" fmla="*/ 187 h 1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9" h="187">
                  <a:moveTo>
                    <a:pt x="2049" y="0"/>
                  </a:moveTo>
                  <a:lnTo>
                    <a:pt x="1863" y="187"/>
                  </a:lnTo>
                  <a:lnTo>
                    <a:pt x="0" y="182"/>
                  </a:lnTo>
                </a:path>
              </a:pathLst>
            </a:custGeom>
            <a:noFill/>
            <a:ln w="19050">
              <a:solidFill>
                <a:srgbClr val="0000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9" name="Freeform 104"/>
            <p:cNvSpPr/>
            <p:nvPr/>
          </p:nvSpPr>
          <p:spPr bwMode="auto">
            <a:xfrm>
              <a:off x="6217820" y="3434932"/>
              <a:ext cx="1330325" cy="169862"/>
            </a:xfrm>
            <a:custGeom>
              <a:avLst/>
              <a:gdLst>
                <a:gd name="T0" fmla="*/ 2147483647 w 2049"/>
                <a:gd name="T1" fmla="*/ 0 h 182"/>
                <a:gd name="T2" fmla="*/ 2147483647 w 2049"/>
                <a:gd name="T3" fmla="*/ 2147483647 h 182"/>
                <a:gd name="T4" fmla="*/ 0 w 2049"/>
                <a:gd name="T5" fmla="*/ 2147483647 h 182"/>
                <a:gd name="T6" fmla="*/ 0 60000 65536"/>
                <a:gd name="T7" fmla="*/ 0 60000 65536"/>
                <a:gd name="T8" fmla="*/ 0 60000 65536"/>
                <a:gd name="T9" fmla="*/ 0 w 2049"/>
                <a:gd name="T10" fmla="*/ 0 h 182"/>
                <a:gd name="T11" fmla="*/ 2049 w 2049"/>
                <a:gd name="T12" fmla="*/ 182 h 1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9" h="182">
                  <a:moveTo>
                    <a:pt x="2049" y="0"/>
                  </a:moveTo>
                  <a:lnTo>
                    <a:pt x="1870" y="179"/>
                  </a:lnTo>
                  <a:lnTo>
                    <a:pt x="0" y="182"/>
                  </a:lnTo>
                </a:path>
              </a:pathLst>
            </a:custGeom>
            <a:noFill/>
            <a:ln w="19050">
              <a:solidFill>
                <a:srgbClr val="0000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0" name="Text Box 106"/>
            <p:cNvSpPr txBox="1">
              <a:spLocks noChangeArrowheads="1"/>
            </p:cNvSpPr>
            <p:nvPr/>
          </p:nvSpPr>
          <p:spPr bwMode="auto">
            <a:xfrm>
              <a:off x="6667082" y="2698332"/>
              <a:ext cx="608013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运输层</a:t>
              </a:r>
              <a:endParaRPr kumimoji="1" lang="zh-CN" altLang="en-US" sz="1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Text Box 107"/>
            <p:cNvSpPr txBox="1">
              <a:spLocks noChangeArrowheads="1"/>
            </p:cNvSpPr>
            <p:nvPr/>
          </p:nvSpPr>
          <p:spPr bwMode="auto">
            <a:xfrm>
              <a:off x="6675020" y="3023769"/>
              <a:ext cx="608012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网络层</a:t>
              </a:r>
              <a:endParaRPr kumimoji="1" lang="zh-CN" altLang="en-US" sz="11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Text Box 108"/>
            <p:cNvSpPr txBox="1">
              <a:spLocks noChangeArrowheads="1"/>
            </p:cNvSpPr>
            <p:nvPr/>
          </p:nvSpPr>
          <p:spPr bwMode="auto">
            <a:xfrm>
              <a:off x="6675020" y="2020469"/>
              <a:ext cx="608012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应用层</a:t>
              </a:r>
              <a:endParaRPr kumimoji="1"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Text Box 110"/>
            <p:cNvSpPr txBox="1">
              <a:spLocks noChangeArrowheads="1"/>
            </p:cNvSpPr>
            <p:nvPr/>
          </p:nvSpPr>
          <p:spPr bwMode="auto">
            <a:xfrm>
              <a:off x="6571832" y="3319044"/>
              <a:ext cx="889000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数据链路层</a:t>
              </a:r>
              <a:endParaRPr kumimoji="1"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Text Box 111"/>
            <p:cNvSpPr txBox="1">
              <a:spLocks noChangeArrowheads="1"/>
            </p:cNvSpPr>
            <p:nvPr/>
          </p:nvSpPr>
          <p:spPr bwMode="auto">
            <a:xfrm>
              <a:off x="6675020" y="3633369"/>
              <a:ext cx="608012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物理层</a:t>
              </a:r>
              <a:endParaRPr kumimoji="1" lang="zh-CN" altLang="en-US" sz="1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Text Box 112"/>
            <p:cNvSpPr txBox="1">
              <a:spLocks noChangeArrowheads="1"/>
            </p:cNvSpPr>
            <p:nvPr/>
          </p:nvSpPr>
          <p:spPr bwMode="auto">
            <a:xfrm>
              <a:off x="6282907" y="1629944"/>
              <a:ext cx="271228" cy="2343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90000"/>
                </a:lnSpc>
              </a:pP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90000"/>
                </a:lnSpc>
              </a:pPr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90000"/>
                </a:lnSpc>
              </a:pP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90000"/>
                </a:lnSpc>
              </a:pPr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90000"/>
                </a:lnSpc>
              </a:pPr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90000"/>
                </a:lnSpc>
              </a:pPr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90000"/>
                </a:lnSpc>
              </a:pPr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673794" y="4288220"/>
            <a:ext cx="5775325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>
              <a:lnSpc>
                <a:spcPts val="3800"/>
              </a:lnSpc>
            </a:pPr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1673794" y="2655578"/>
            <a:ext cx="5775325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>
              <a:lnSpc>
                <a:spcPts val="3800"/>
              </a:lnSpc>
            </a:pPr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1673794" y="3063276"/>
            <a:ext cx="5775325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>
              <a:lnSpc>
                <a:spcPts val="3800"/>
              </a:lnSpc>
            </a:pPr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1673794" y="3460330"/>
            <a:ext cx="5775325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>
              <a:lnSpc>
                <a:spcPts val="3800"/>
              </a:lnSpc>
            </a:pPr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1673794" y="3877138"/>
            <a:ext cx="5775325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>
              <a:lnSpc>
                <a:spcPts val="3800"/>
              </a:lnSpc>
            </a:pPr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1673794" y="627249"/>
            <a:ext cx="5775325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>
              <a:lnSpc>
                <a:spcPts val="3800"/>
              </a:lnSpc>
            </a:pPr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1673794" y="1043362"/>
            <a:ext cx="5775325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>
              <a:lnSpc>
                <a:spcPts val="3800"/>
              </a:lnSpc>
            </a:pPr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1673794" y="1441916"/>
            <a:ext cx="5775325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>
              <a:lnSpc>
                <a:spcPts val="3800"/>
              </a:lnSpc>
            </a:pPr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1673794" y="1857258"/>
            <a:ext cx="5775325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>
              <a:lnSpc>
                <a:spcPts val="3800"/>
              </a:lnSpc>
            </a:pPr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23" name="Rectangle 13"/>
          <p:cNvSpPr>
            <a:spLocks noChangeArrowheads="1"/>
          </p:cNvSpPr>
          <p:nvPr/>
        </p:nvSpPr>
        <p:spPr bwMode="auto">
          <a:xfrm>
            <a:off x="1673794" y="2255778"/>
            <a:ext cx="5775325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>
              <a:lnSpc>
                <a:spcPts val="3800"/>
              </a:lnSpc>
            </a:pPr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24" name="Line 16"/>
          <p:cNvSpPr>
            <a:spLocks noChangeShapeType="1"/>
          </p:cNvSpPr>
          <p:nvPr/>
        </p:nvSpPr>
        <p:spPr bwMode="auto">
          <a:xfrm>
            <a:off x="2421504" y="500942"/>
            <a:ext cx="0" cy="4225536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lnSpc>
                <a:spcPts val="3800"/>
              </a:lnSpc>
            </a:pPr>
            <a:endParaRPr lang="zh-CN" altLang="en-US"/>
          </a:p>
        </p:txBody>
      </p:sp>
      <p:sp>
        <p:nvSpPr>
          <p:cNvPr id="30" name="Rectangle 17"/>
          <p:cNvSpPr>
            <a:spLocks noChangeArrowheads="1"/>
          </p:cNvSpPr>
          <p:nvPr/>
        </p:nvSpPr>
        <p:spPr bwMode="auto">
          <a:xfrm>
            <a:off x="1705542" y="530458"/>
            <a:ext cx="5678669" cy="4196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ts val="32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4.1    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网络层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的几个重要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ts val="32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网际协议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ts val="32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4.3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IP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转发分组的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ts val="32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4.4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际控制报文协议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ts val="32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4.5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          IPv6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ts val="3200"/>
              </a:lnSpc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4.6    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的路由选择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协议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ts val="32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4.7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       IP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多播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ts val="32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4.8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虚拟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专用网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VPN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和网络地址转换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NAT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ts val="32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4.9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协议标记交换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MPLS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ts val="32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4.10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软件定义网络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SDN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2629135" y="1335361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2629135" y="1941786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Line 16"/>
          <p:cNvSpPr>
            <a:spLocks noChangeShapeType="1"/>
          </p:cNvSpPr>
          <p:nvPr/>
        </p:nvSpPr>
        <p:spPr bwMode="auto">
          <a:xfrm>
            <a:off x="3637198" y="1263923"/>
            <a:ext cx="0" cy="1800225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700573" y="1081361"/>
            <a:ext cx="560250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.1.1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网络层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提供的两种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4.1.2                                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网络层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的两个层面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27"/>
          <p:cNvSpPr>
            <a:spLocks noChangeArrowheads="1"/>
          </p:cNvSpPr>
          <p:nvPr/>
        </p:nvSpPr>
        <p:spPr bwMode="auto">
          <a:xfrm>
            <a:off x="639730" y="1335361"/>
            <a:ext cx="1636540" cy="155563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fr-FR">
              <a:latin typeface="宋体" panose="02010600030101010101" pitchFamily="2" charset="-122"/>
            </a:endParaRPr>
          </a:p>
        </p:txBody>
      </p:sp>
      <p:sp>
        <p:nvSpPr>
          <p:cNvPr id="8" name="Rectangle 29"/>
          <p:cNvSpPr>
            <a:spLocks noChangeArrowheads="1"/>
          </p:cNvSpPr>
          <p:nvPr/>
        </p:nvSpPr>
        <p:spPr bwMode="auto">
          <a:xfrm>
            <a:off x="648619" y="1430293"/>
            <a:ext cx="162765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fr-FR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.1</a:t>
            </a:r>
            <a:endParaRPr lang="fr-FR" altLang="zh-CN" sz="20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网络层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的几个重要概念</a:t>
            </a:r>
            <a:endParaRPr lang="zh-CN" altLang="fr-FR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466345" y="604556"/>
            <a:ext cx="8129015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523204" y="553141"/>
            <a:ext cx="40975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4.1.1 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网络层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提供的两种服务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466346" y="1004505"/>
            <a:ext cx="8129014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  <a:buClr>
                <a:srgbClr val="0070C0"/>
              </a:buClr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争论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网络层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应该向运输层提供怎样的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服务？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面向连接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还是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无连接？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计算机通信中，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可靠交付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应当由谁来负责？是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还是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端系统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466346" y="2358122"/>
            <a:ext cx="8129014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  <a:buClr>
                <a:srgbClr val="0070C0"/>
              </a:buClr>
            </a:pPr>
            <a:r>
              <a:rPr lang="en-US" altLang="zh-CN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种观点：</a:t>
            </a:r>
            <a:endParaRPr lang="en-US" altLang="zh-CN" sz="20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面向连接的可靠交付。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无连接的、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尽最大努力交付的数据报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服务，不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提供服务质量的承诺。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56963" y="626432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655182" y="593221"/>
            <a:ext cx="38523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一种观点：让网络负责可靠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68"/>
          <p:cNvSpPr>
            <a:spLocks noChangeArrowheads="1"/>
          </p:cNvSpPr>
          <p:nvPr/>
        </p:nvSpPr>
        <p:spPr bwMode="auto">
          <a:xfrm>
            <a:off x="556963" y="995747"/>
            <a:ext cx="8184960" cy="2208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计算机网络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模仿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电信网络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面向连接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的通信方式。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通信之前先建立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虚电路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VC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(Virtual Circuit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 (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即连接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以保证双方通信所需的一切网络资源。 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如果再使用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可靠传输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的网络协议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，可使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所发送的分组无差错按序到达终点，不丢失、不重复。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545144" y="1048114"/>
            <a:ext cx="8053711" cy="266987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6737840" y="1303018"/>
            <a:ext cx="1163625" cy="1153056"/>
          </a:xfrm>
          <a:prstGeom prst="rect">
            <a:avLst/>
          </a:prstGeom>
          <a:solidFill>
            <a:srgbClr val="00FFFF"/>
          </a:solidFill>
          <a:ln w="28575">
            <a:solidFill>
              <a:srgbClr val="3333CC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1185800" y="1249669"/>
            <a:ext cx="1163627" cy="1140931"/>
          </a:xfrm>
          <a:prstGeom prst="rect">
            <a:avLst/>
          </a:prstGeom>
          <a:solidFill>
            <a:srgbClr val="99FFCC"/>
          </a:solidFill>
          <a:ln w="28575">
            <a:solidFill>
              <a:srgbClr val="3333CC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545144" y="630799"/>
            <a:ext cx="8053711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3829821" y="607709"/>
            <a:ext cx="14670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ea typeface="微软雅黑" panose="020B0503020204020204" pitchFamily="34" charset="-122"/>
              </a:rPr>
              <a:t>虚电路服务</a:t>
            </a:r>
            <a:endParaRPr lang="zh-CN" altLang="en-US" sz="20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753601" y="1797704"/>
            <a:ext cx="1147864" cy="22915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1201562" y="1732231"/>
            <a:ext cx="1133614" cy="22915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7"/>
          <p:cNvSpPr>
            <a:spLocks noChangeShapeType="1"/>
          </p:cNvSpPr>
          <p:nvPr/>
        </p:nvSpPr>
        <p:spPr bwMode="auto">
          <a:xfrm>
            <a:off x="4554186" y="1440026"/>
            <a:ext cx="44862" cy="429213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Line 8"/>
          <p:cNvSpPr>
            <a:spLocks noChangeShapeType="1"/>
          </p:cNvSpPr>
          <p:nvPr/>
        </p:nvSpPr>
        <p:spPr bwMode="auto">
          <a:xfrm>
            <a:off x="2574228" y="2102033"/>
            <a:ext cx="387989" cy="197633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Line 10"/>
          <p:cNvSpPr>
            <a:spLocks noChangeShapeType="1"/>
          </p:cNvSpPr>
          <p:nvPr/>
        </p:nvSpPr>
        <p:spPr bwMode="auto">
          <a:xfrm>
            <a:off x="1185800" y="1511562"/>
            <a:ext cx="116362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Line 11"/>
          <p:cNvSpPr>
            <a:spLocks noChangeShapeType="1"/>
          </p:cNvSpPr>
          <p:nvPr/>
        </p:nvSpPr>
        <p:spPr bwMode="auto">
          <a:xfrm>
            <a:off x="1185800" y="1732231"/>
            <a:ext cx="116362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>
            <a:off x="1185800" y="1952900"/>
            <a:ext cx="116362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Line 13"/>
          <p:cNvSpPr>
            <a:spLocks noChangeShapeType="1"/>
          </p:cNvSpPr>
          <p:nvPr/>
        </p:nvSpPr>
        <p:spPr bwMode="auto">
          <a:xfrm>
            <a:off x="1185800" y="2173569"/>
            <a:ext cx="116362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Line 15"/>
          <p:cNvSpPr>
            <a:spLocks noChangeShapeType="1"/>
          </p:cNvSpPr>
          <p:nvPr/>
        </p:nvSpPr>
        <p:spPr bwMode="auto">
          <a:xfrm>
            <a:off x="6737840" y="1577035"/>
            <a:ext cx="11636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Line 16"/>
          <p:cNvSpPr>
            <a:spLocks noChangeShapeType="1"/>
          </p:cNvSpPr>
          <p:nvPr/>
        </p:nvSpPr>
        <p:spPr bwMode="auto">
          <a:xfrm>
            <a:off x="6737840" y="1797704"/>
            <a:ext cx="11636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Line 17"/>
          <p:cNvSpPr>
            <a:spLocks noChangeShapeType="1"/>
          </p:cNvSpPr>
          <p:nvPr/>
        </p:nvSpPr>
        <p:spPr bwMode="auto">
          <a:xfrm>
            <a:off x="6737840" y="2018373"/>
            <a:ext cx="11636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>
            <a:off x="6737840" y="2239042"/>
            <a:ext cx="11636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 Box 19"/>
          <p:cNvSpPr txBox="1">
            <a:spLocks noChangeArrowheads="1"/>
          </p:cNvSpPr>
          <p:nvPr/>
        </p:nvSpPr>
        <p:spPr bwMode="auto">
          <a:xfrm>
            <a:off x="2472703" y="1279254"/>
            <a:ext cx="43794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kumimoji="0" lang="en-US" altLang="zh-CN" sz="1600" b="1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0" lang="en-US" altLang="zh-CN" sz="1600" b="1" i="0" u="none" strike="noStrike" kern="0" cap="none" spc="0" normalizeH="0" baseline="-250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Line 21"/>
          <p:cNvSpPr>
            <a:spLocks noChangeShapeType="1"/>
          </p:cNvSpPr>
          <p:nvPr/>
        </p:nvSpPr>
        <p:spPr bwMode="auto">
          <a:xfrm>
            <a:off x="3219260" y="2299666"/>
            <a:ext cx="1228229" cy="463163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Line 22"/>
          <p:cNvSpPr>
            <a:spLocks noChangeShapeType="1"/>
          </p:cNvSpPr>
          <p:nvPr/>
        </p:nvSpPr>
        <p:spPr bwMode="auto">
          <a:xfrm flipV="1">
            <a:off x="3154999" y="1968662"/>
            <a:ext cx="1422224" cy="331004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Line 23"/>
          <p:cNvSpPr>
            <a:spLocks noChangeShapeType="1"/>
          </p:cNvSpPr>
          <p:nvPr/>
        </p:nvSpPr>
        <p:spPr bwMode="auto">
          <a:xfrm>
            <a:off x="4705745" y="1968662"/>
            <a:ext cx="1163968" cy="39647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Line 24"/>
          <p:cNvSpPr>
            <a:spLocks noChangeShapeType="1"/>
          </p:cNvSpPr>
          <p:nvPr/>
        </p:nvSpPr>
        <p:spPr bwMode="auto">
          <a:xfrm flipV="1">
            <a:off x="4577223" y="2433037"/>
            <a:ext cx="1292490" cy="329791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Line 25"/>
          <p:cNvSpPr>
            <a:spLocks noChangeShapeType="1"/>
          </p:cNvSpPr>
          <p:nvPr/>
        </p:nvSpPr>
        <p:spPr bwMode="auto">
          <a:xfrm flipV="1">
            <a:off x="5933974" y="2102033"/>
            <a:ext cx="516511" cy="263106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 Box 27"/>
          <p:cNvSpPr txBox="1">
            <a:spLocks noChangeArrowheads="1"/>
          </p:cNvSpPr>
          <p:nvPr/>
        </p:nvSpPr>
        <p:spPr bwMode="auto">
          <a:xfrm>
            <a:off x="6111327" y="1277526"/>
            <a:ext cx="499094" cy="33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H</a:t>
            </a:r>
            <a:r>
              <a:rPr kumimoji="0" lang="en-US" altLang="zh-CN" sz="1600" b="1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kumimoji="0" lang="en-US" altLang="zh-CN" sz="1600" b="1" i="0" u="none" strike="noStrike" kern="0" cap="none" spc="0" normalizeH="0" baseline="-250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Line 29"/>
          <p:cNvSpPr>
            <a:spLocks noChangeShapeType="1"/>
          </p:cNvSpPr>
          <p:nvPr/>
        </p:nvSpPr>
        <p:spPr bwMode="auto">
          <a:xfrm flipV="1">
            <a:off x="3154999" y="1373341"/>
            <a:ext cx="1356751" cy="860852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Line 30"/>
          <p:cNvSpPr>
            <a:spLocks noChangeShapeType="1"/>
          </p:cNvSpPr>
          <p:nvPr/>
        </p:nvSpPr>
        <p:spPr bwMode="auto">
          <a:xfrm>
            <a:off x="4641484" y="1373341"/>
            <a:ext cx="1292490" cy="9263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9" name="Picture 31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194" y="2167506"/>
            <a:ext cx="466799" cy="264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40" name="Picture 32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229" y="1836503"/>
            <a:ext cx="468012" cy="265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41" name="Picture 33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494" y="2630669"/>
            <a:ext cx="468012" cy="26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42" name="Picture 34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718" y="2234193"/>
            <a:ext cx="468012" cy="264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43" name="Picture 35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755" y="1239969"/>
            <a:ext cx="468012" cy="264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44" name="Freeform 36"/>
          <p:cNvSpPr/>
          <p:nvPr/>
        </p:nvSpPr>
        <p:spPr bwMode="auto">
          <a:xfrm>
            <a:off x="2182601" y="1854690"/>
            <a:ext cx="4721347" cy="632908"/>
          </a:xfrm>
          <a:custGeom>
            <a:avLst/>
            <a:gdLst>
              <a:gd name="T0" fmla="*/ 0 w 3314"/>
              <a:gd name="T1" fmla="*/ 0 h 433"/>
              <a:gd name="T2" fmla="*/ 184 w 3314"/>
              <a:gd name="T3" fmla="*/ 158 h 433"/>
              <a:gd name="T4" fmla="*/ 275 w 3314"/>
              <a:gd name="T5" fmla="*/ 249 h 433"/>
              <a:gd name="T6" fmla="*/ 362 w 3314"/>
              <a:gd name="T7" fmla="*/ 300 h 433"/>
              <a:gd name="T8" fmla="*/ 494 w 3314"/>
              <a:gd name="T9" fmla="*/ 364 h 433"/>
              <a:gd name="T10" fmla="*/ 683 w 3314"/>
              <a:gd name="T11" fmla="*/ 385 h 433"/>
              <a:gd name="T12" fmla="*/ 955 w 3314"/>
              <a:gd name="T13" fmla="*/ 339 h 433"/>
              <a:gd name="T14" fmla="*/ 1498 w 3314"/>
              <a:gd name="T15" fmla="*/ 216 h 433"/>
              <a:gd name="T16" fmla="*/ 1854 w 3314"/>
              <a:gd name="T17" fmla="*/ 216 h 433"/>
              <a:gd name="T18" fmla="*/ 2210 w 3314"/>
              <a:gd name="T19" fmla="*/ 316 h 433"/>
              <a:gd name="T20" fmla="*/ 2450 w 3314"/>
              <a:gd name="T21" fmla="*/ 392 h 433"/>
              <a:gd name="T22" fmla="*/ 2633 w 3314"/>
              <a:gd name="T23" fmla="*/ 430 h 433"/>
              <a:gd name="T24" fmla="*/ 2834 w 3314"/>
              <a:gd name="T25" fmla="*/ 372 h 433"/>
              <a:gd name="T26" fmla="*/ 2994 w 3314"/>
              <a:gd name="T27" fmla="*/ 276 h 433"/>
              <a:gd name="T28" fmla="*/ 3314 w 3314"/>
              <a:gd name="T29" fmla="*/ 22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314" h="433">
                <a:moveTo>
                  <a:pt x="0" y="0"/>
                </a:moveTo>
                <a:cubicBezTo>
                  <a:pt x="27" y="26"/>
                  <a:pt x="138" y="116"/>
                  <a:pt x="184" y="158"/>
                </a:cubicBezTo>
                <a:cubicBezTo>
                  <a:pt x="230" y="200"/>
                  <a:pt x="245" y="225"/>
                  <a:pt x="275" y="249"/>
                </a:cubicBezTo>
                <a:cubicBezTo>
                  <a:pt x="305" y="273"/>
                  <a:pt x="326" y="281"/>
                  <a:pt x="362" y="300"/>
                </a:cubicBezTo>
                <a:cubicBezTo>
                  <a:pt x="398" y="319"/>
                  <a:pt x="441" y="350"/>
                  <a:pt x="494" y="364"/>
                </a:cubicBezTo>
                <a:cubicBezTo>
                  <a:pt x="547" y="378"/>
                  <a:pt x="606" y="389"/>
                  <a:pt x="683" y="385"/>
                </a:cubicBezTo>
                <a:cubicBezTo>
                  <a:pt x="760" y="381"/>
                  <a:pt x="819" y="367"/>
                  <a:pt x="955" y="339"/>
                </a:cubicBezTo>
                <a:cubicBezTo>
                  <a:pt x="1091" y="311"/>
                  <a:pt x="1348" y="236"/>
                  <a:pt x="1498" y="216"/>
                </a:cubicBezTo>
                <a:cubicBezTo>
                  <a:pt x="1648" y="196"/>
                  <a:pt x="1735" y="199"/>
                  <a:pt x="1854" y="216"/>
                </a:cubicBezTo>
                <a:cubicBezTo>
                  <a:pt x="1973" y="233"/>
                  <a:pt x="2111" y="287"/>
                  <a:pt x="2210" y="316"/>
                </a:cubicBezTo>
                <a:cubicBezTo>
                  <a:pt x="2309" y="345"/>
                  <a:pt x="2380" y="373"/>
                  <a:pt x="2450" y="392"/>
                </a:cubicBezTo>
                <a:cubicBezTo>
                  <a:pt x="2520" y="411"/>
                  <a:pt x="2569" y="433"/>
                  <a:pt x="2633" y="430"/>
                </a:cubicBezTo>
                <a:cubicBezTo>
                  <a:pt x="2697" y="427"/>
                  <a:pt x="2774" y="398"/>
                  <a:pt x="2834" y="372"/>
                </a:cubicBezTo>
                <a:cubicBezTo>
                  <a:pt x="2894" y="346"/>
                  <a:pt x="2914" y="334"/>
                  <a:pt x="2994" y="276"/>
                </a:cubicBezTo>
                <a:cubicBezTo>
                  <a:pt x="3074" y="218"/>
                  <a:pt x="3247" y="75"/>
                  <a:pt x="3314" y="22"/>
                </a:cubicBezTo>
              </a:path>
            </a:pathLst>
          </a:custGeom>
          <a:noFill/>
          <a:ln w="57150" cmpd="sng">
            <a:solidFill>
              <a:srgbClr val="FF00FF"/>
            </a:solidFill>
            <a:round/>
            <a:headEnd type="triangl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 Box 37"/>
          <p:cNvSpPr txBox="1">
            <a:spLocks noChangeArrowheads="1"/>
          </p:cNvSpPr>
          <p:nvPr/>
        </p:nvSpPr>
        <p:spPr bwMode="auto">
          <a:xfrm>
            <a:off x="4188911" y="2174781"/>
            <a:ext cx="80502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虚电路</a:t>
            </a:r>
            <a:endParaRPr kumimoji="0" lang="zh-CN" altLang="en-US" sz="1600" b="1" i="0" u="none" strike="noStrike" kern="0" cap="none" spc="0" normalizeH="0" baseline="-250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 Box 38"/>
          <p:cNvSpPr txBox="1">
            <a:spLocks noChangeArrowheads="1"/>
          </p:cNvSpPr>
          <p:nvPr/>
        </p:nvSpPr>
        <p:spPr bwMode="auto">
          <a:xfrm>
            <a:off x="1867631" y="3113290"/>
            <a:ext cx="5344733" cy="369332"/>
          </a:xfrm>
          <a:prstGeom prst="rect">
            <a:avLst/>
          </a:prstGeom>
          <a:solidFill>
            <a:srgbClr val="0000FF"/>
          </a:solidFill>
          <a:ln w="9525">
            <a:solidFill>
              <a:srgbClr val="3333CC"/>
            </a:solidFill>
            <a:miter lim="800000"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kumimoji="0" lang="en-US" altLang="zh-CN" b="1" i="0" u="none" strike="noStrike" kern="0" cap="none" spc="0" normalizeH="0" baseline="-25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发送给 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kumimoji="0" lang="en-US" altLang="zh-CN" b="1" i="0" u="none" strike="noStrike" kern="0" cap="none" spc="0" normalizeH="0" baseline="-25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的所有分组都沿着同一条虚电路传送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2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867" y="1584357"/>
            <a:ext cx="571350" cy="57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327" y="1584357"/>
            <a:ext cx="571350" cy="57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 Box 5"/>
          <p:cNvSpPr txBox="1">
            <a:spLocks noChangeArrowheads="1"/>
          </p:cNvSpPr>
          <p:nvPr/>
        </p:nvSpPr>
        <p:spPr bwMode="auto">
          <a:xfrm>
            <a:off x="1153557" y="1222179"/>
            <a:ext cx="1267557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应用层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运输层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网络层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数据链路层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物理层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 Box 3"/>
          <p:cNvSpPr txBox="1">
            <a:spLocks noChangeArrowheads="1"/>
          </p:cNvSpPr>
          <p:nvPr/>
        </p:nvSpPr>
        <p:spPr bwMode="auto">
          <a:xfrm>
            <a:off x="6705596" y="1287652"/>
            <a:ext cx="1267557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应用层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运输层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网络层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数据链路层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物理层</a:t>
            </a:r>
            <a:endParaRPr kumimoji="0" lang="zh-CN" altLang="en-US" sz="13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37724" y="3807992"/>
            <a:ext cx="6719348" cy="759182"/>
          </a:xfrm>
          <a:prstGeom prst="rect">
            <a:avLst/>
          </a:prstGeom>
          <a:ln>
            <a:solidFill>
              <a:srgbClr val="00009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虚电路只是一条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逻辑上的连接，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分组都沿着这条逻辑连接按照存储转发方式传送，并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不是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真正建立了一条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物理连接。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56963" y="633290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565414" y="600079"/>
            <a:ext cx="403187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另一种观点：网络提供数据报服务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68"/>
          <p:cNvSpPr>
            <a:spLocks noChangeArrowheads="1"/>
          </p:cNvSpPr>
          <p:nvPr/>
        </p:nvSpPr>
        <p:spPr bwMode="auto">
          <a:xfrm>
            <a:off x="556963" y="985348"/>
            <a:ext cx="8048776" cy="3708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  <a:buClr>
                <a:srgbClr val="0070C0"/>
              </a:buClr>
            </a:pP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互联网采用的设计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思路：</a:t>
            </a:r>
            <a:endParaRPr lang="en-US" altLang="zh-CN" sz="20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网络层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要设计得尽量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简单，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向其上层只提供简单灵活的、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无连接的、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尽最大努力交付的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服务。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网络在发送分组时不需要先建立连接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每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一个分组（即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数据报）独立发送，与其前后的分组无关（不进行编号）。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网络层不提供服务质量的承诺。即所传送的分组可能出错、丢失、重复和失序（不按序到达终点），也不保证分组传送的时限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300"/>
              </a:lnSpc>
              <a:buClr>
                <a:srgbClr val="0070C0"/>
              </a:buClr>
              <a:buSzPct val="75000"/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由主机中的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运输层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负责可靠的通信。 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545144" y="1048114"/>
            <a:ext cx="8053711" cy="2920037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45144" y="630799"/>
            <a:ext cx="8053711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829820" y="607709"/>
            <a:ext cx="14670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20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数据报</a:t>
            </a:r>
            <a:r>
              <a:rPr lang="zh-CN" altLang="zh-CN" sz="2000" b="1" dirty="0">
                <a:solidFill>
                  <a:schemeClr val="bg1"/>
                </a:solidFill>
                <a:ea typeface="微软雅黑" panose="020B0503020204020204" pitchFamily="34" charset="-122"/>
              </a:rPr>
              <a:t>服务</a:t>
            </a:r>
            <a:endParaRPr lang="zh-CN" altLang="en-US" sz="20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Text Box 38"/>
          <p:cNvSpPr txBox="1">
            <a:spLocks noChangeArrowheads="1"/>
          </p:cNvSpPr>
          <p:nvPr/>
        </p:nvSpPr>
        <p:spPr bwMode="auto">
          <a:xfrm>
            <a:off x="2165789" y="3328957"/>
            <a:ext cx="4748416" cy="369332"/>
          </a:xfrm>
          <a:prstGeom prst="rect">
            <a:avLst/>
          </a:prstGeom>
          <a:solidFill>
            <a:srgbClr val="0000FF"/>
          </a:solidFill>
          <a:ln w="9525">
            <a:solidFill>
              <a:srgbClr val="3333CC"/>
            </a:solidFill>
            <a:miter lim="800000"/>
          </a:ln>
          <a:effectLst/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b="1" kern="0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发送给 </a:t>
            </a:r>
            <a:r>
              <a:rPr lang="en-US" altLang="zh-CN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b="1" kern="0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的分组可能沿着不同路径传送</a:t>
            </a:r>
            <a:endParaRPr lang="zh-CN" altLang="en-US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Rectangle 10"/>
          <p:cNvSpPr>
            <a:spLocks noChangeArrowheads="1"/>
          </p:cNvSpPr>
          <p:nvPr/>
        </p:nvSpPr>
        <p:spPr bwMode="auto">
          <a:xfrm>
            <a:off x="1123656" y="1294980"/>
            <a:ext cx="1204727" cy="1254896"/>
          </a:xfrm>
          <a:prstGeom prst="rect">
            <a:avLst/>
          </a:prstGeom>
          <a:solidFill>
            <a:srgbClr val="99FFCC"/>
          </a:solidFill>
          <a:ln w="2857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56" name="Rectangle 15"/>
          <p:cNvSpPr>
            <a:spLocks noChangeArrowheads="1"/>
          </p:cNvSpPr>
          <p:nvPr/>
        </p:nvSpPr>
        <p:spPr bwMode="auto">
          <a:xfrm>
            <a:off x="6839939" y="1368720"/>
            <a:ext cx="1203226" cy="1254896"/>
          </a:xfrm>
          <a:prstGeom prst="rect">
            <a:avLst/>
          </a:prstGeom>
          <a:solidFill>
            <a:srgbClr val="00FFFF"/>
          </a:solidFill>
          <a:ln w="2857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44" name="Rectangle 2"/>
          <p:cNvSpPr>
            <a:spLocks noChangeArrowheads="1"/>
          </p:cNvSpPr>
          <p:nvPr/>
        </p:nvSpPr>
        <p:spPr bwMode="auto">
          <a:xfrm>
            <a:off x="6855740" y="1875682"/>
            <a:ext cx="1173220" cy="26599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46" name="Rectangle 4"/>
          <p:cNvSpPr>
            <a:spLocks noChangeArrowheads="1"/>
          </p:cNvSpPr>
          <p:nvPr/>
        </p:nvSpPr>
        <p:spPr bwMode="auto">
          <a:xfrm>
            <a:off x="1140775" y="1801942"/>
            <a:ext cx="1173220" cy="26599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>
            <a:off x="4627742" y="1480647"/>
            <a:ext cx="44771" cy="48194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49" name="AutoShape 8"/>
          <p:cNvSpPr>
            <a:spLocks noChangeArrowheads="1"/>
          </p:cNvSpPr>
          <p:nvPr/>
        </p:nvSpPr>
        <p:spPr bwMode="auto">
          <a:xfrm>
            <a:off x="3802658" y="2401902"/>
            <a:ext cx="678098" cy="630082"/>
          </a:xfrm>
          <a:prstGeom prst="irregularSeal2">
            <a:avLst/>
          </a:prstGeom>
          <a:solidFill>
            <a:srgbClr val="00FFFF"/>
          </a:solidFill>
          <a:ln w="9525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50" name="Line 9"/>
          <p:cNvSpPr>
            <a:spLocks noChangeShapeType="1"/>
          </p:cNvSpPr>
          <p:nvPr/>
        </p:nvSpPr>
        <p:spPr bwMode="auto">
          <a:xfrm>
            <a:off x="2588044" y="2225947"/>
            <a:ext cx="396352" cy="222536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600" b="1" kern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Line 11"/>
          <p:cNvSpPr>
            <a:spLocks noChangeShapeType="1"/>
          </p:cNvSpPr>
          <p:nvPr/>
        </p:nvSpPr>
        <p:spPr bwMode="auto">
          <a:xfrm>
            <a:off x="1123656" y="1562288"/>
            <a:ext cx="120472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53" name="Line 12"/>
          <p:cNvSpPr>
            <a:spLocks noChangeShapeType="1"/>
          </p:cNvSpPr>
          <p:nvPr/>
        </p:nvSpPr>
        <p:spPr bwMode="auto">
          <a:xfrm>
            <a:off x="1123656" y="1809843"/>
            <a:ext cx="120472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54" name="Line 13"/>
          <p:cNvSpPr>
            <a:spLocks noChangeShapeType="1"/>
          </p:cNvSpPr>
          <p:nvPr/>
        </p:nvSpPr>
        <p:spPr bwMode="auto">
          <a:xfrm>
            <a:off x="1123656" y="2057398"/>
            <a:ext cx="120472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55" name="Line 14"/>
          <p:cNvSpPr>
            <a:spLocks noChangeShapeType="1"/>
          </p:cNvSpPr>
          <p:nvPr/>
        </p:nvSpPr>
        <p:spPr bwMode="auto">
          <a:xfrm>
            <a:off x="1123656" y="2307587"/>
            <a:ext cx="120472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57" name="Line 16"/>
          <p:cNvSpPr>
            <a:spLocks noChangeShapeType="1"/>
          </p:cNvSpPr>
          <p:nvPr/>
        </p:nvSpPr>
        <p:spPr bwMode="auto">
          <a:xfrm>
            <a:off x="6839939" y="1636027"/>
            <a:ext cx="1203226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58" name="Line 17"/>
          <p:cNvSpPr>
            <a:spLocks noChangeShapeType="1"/>
          </p:cNvSpPr>
          <p:nvPr/>
        </p:nvSpPr>
        <p:spPr bwMode="auto">
          <a:xfrm>
            <a:off x="6839939" y="1883583"/>
            <a:ext cx="1203226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59" name="Line 18"/>
          <p:cNvSpPr>
            <a:spLocks noChangeShapeType="1"/>
          </p:cNvSpPr>
          <p:nvPr/>
        </p:nvSpPr>
        <p:spPr bwMode="auto">
          <a:xfrm>
            <a:off x="6839939" y="2131138"/>
            <a:ext cx="1203226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60" name="Line 19"/>
          <p:cNvSpPr>
            <a:spLocks noChangeShapeType="1"/>
          </p:cNvSpPr>
          <p:nvPr/>
        </p:nvSpPr>
        <p:spPr bwMode="auto">
          <a:xfrm>
            <a:off x="6839939" y="2381327"/>
            <a:ext cx="1203226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61" name="Text Box 20"/>
          <p:cNvSpPr txBox="1">
            <a:spLocks noChangeArrowheads="1"/>
          </p:cNvSpPr>
          <p:nvPr/>
        </p:nvSpPr>
        <p:spPr bwMode="auto">
          <a:xfrm>
            <a:off x="2456365" y="1386825"/>
            <a:ext cx="43794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kumimoji="0" lang="en-US" altLang="zh-CN" sz="1600" b="1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0" lang="en-US" altLang="zh-CN" sz="1600" b="1" i="0" u="none" strike="noStrike" kern="0" cap="none" spc="0" normalizeH="0" baseline="-250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Line 22"/>
          <p:cNvSpPr>
            <a:spLocks noChangeShapeType="1"/>
          </p:cNvSpPr>
          <p:nvPr/>
        </p:nvSpPr>
        <p:spPr bwMode="auto">
          <a:xfrm>
            <a:off x="3247752" y="2448483"/>
            <a:ext cx="1253578" cy="52013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600" b="1" kern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Line 23"/>
          <p:cNvSpPr>
            <a:spLocks noChangeShapeType="1"/>
          </p:cNvSpPr>
          <p:nvPr/>
        </p:nvSpPr>
        <p:spPr bwMode="auto">
          <a:xfrm flipV="1">
            <a:off x="3181913" y="2075833"/>
            <a:ext cx="1452413" cy="372649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600" b="1" kern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Line 24"/>
          <p:cNvSpPr>
            <a:spLocks noChangeShapeType="1"/>
          </p:cNvSpPr>
          <p:nvPr/>
        </p:nvSpPr>
        <p:spPr bwMode="auto">
          <a:xfrm>
            <a:off x="4764687" y="2075833"/>
            <a:ext cx="1189056" cy="446389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600" b="1" kern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Line 25"/>
          <p:cNvSpPr>
            <a:spLocks noChangeShapeType="1"/>
          </p:cNvSpPr>
          <p:nvPr/>
        </p:nvSpPr>
        <p:spPr bwMode="auto">
          <a:xfrm flipV="1">
            <a:off x="4634326" y="2597280"/>
            <a:ext cx="1319418" cy="371333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600" b="1" kern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Line 26"/>
          <p:cNvSpPr>
            <a:spLocks noChangeShapeType="1"/>
          </p:cNvSpPr>
          <p:nvPr/>
        </p:nvSpPr>
        <p:spPr bwMode="auto">
          <a:xfrm flipV="1">
            <a:off x="6018266" y="2225947"/>
            <a:ext cx="528031" cy="296276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600" b="1" kern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 Box 28"/>
          <p:cNvSpPr txBox="1">
            <a:spLocks noChangeArrowheads="1"/>
          </p:cNvSpPr>
          <p:nvPr/>
        </p:nvSpPr>
        <p:spPr bwMode="auto">
          <a:xfrm>
            <a:off x="6249185" y="1386826"/>
            <a:ext cx="498674" cy="337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H</a:t>
            </a:r>
            <a:r>
              <a:rPr kumimoji="0" lang="en-US" altLang="zh-CN" sz="1600" b="1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kumimoji="0" lang="en-US" altLang="zh-CN" sz="1600" b="1" i="0" u="none" strike="noStrike" kern="0" cap="none" spc="0" normalizeH="0" baseline="-250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Line 30"/>
          <p:cNvSpPr>
            <a:spLocks noChangeShapeType="1"/>
          </p:cNvSpPr>
          <p:nvPr/>
        </p:nvSpPr>
        <p:spPr bwMode="auto">
          <a:xfrm flipV="1">
            <a:off x="3181913" y="1406907"/>
            <a:ext cx="1385257" cy="967836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600" b="1" kern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Line 31"/>
          <p:cNvSpPr>
            <a:spLocks noChangeShapeType="1"/>
          </p:cNvSpPr>
          <p:nvPr/>
        </p:nvSpPr>
        <p:spPr bwMode="auto">
          <a:xfrm>
            <a:off x="4698848" y="1406907"/>
            <a:ext cx="1319418" cy="1041576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600" b="1" kern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3" name="Picture 32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755" y="2299687"/>
            <a:ext cx="476676" cy="29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74" name="Picture 33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91" y="1928353"/>
            <a:ext cx="477993" cy="297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75" name="Picture 34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813" y="2821133"/>
            <a:ext cx="476676" cy="29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76" name="Picture 35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909" y="2374743"/>
            <a:ext cx="477993" cy="296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77" name="Picture 36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336" y="1258110"/>
            <a:ext cx="477992" cy="296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grpSp>
        <p:nvGrpSpPr>
          <p:cNvPr id="78" name="Group 37"/>
          <p:cNvGrpSpPr/>
          <p:nvPr/>
        </p:nvGrpSpPr>
        <p:grpSpPr bwMode="auto">
          <a:xfrm rot="1386369">
            <a:off x="2653883" y="2373426"/>
            <a:ext cx="248872" cy="107976"/>
            <a:chOff x="2064" y="1776"/>
            <a:chExt cx="171" cy="66"/>
          </a:xfrm>
          <a:solidFill>
            <a:srgbClr val="CC00CC"/>
          </a:solidFill>
        </p:grpSpPr>
        <p:sp>
          <p:nvSpPr>
            <p:cNvPr id="79" name="Rectangle 38"/>
            <p:cNvSpPr>
              <a:spLocks noChangeArrowheads="1"/>
            </p:cNvSpPr>
            <p:nvPr/>
          </p:nvSpPr>
          <p:spPr bwMode="auto">
            <a:xfrm>
              <a:off x="2064" y="1776"/>
              <a:ext cx="90" cy="66"/>
            </a:xfrm>
            <a:prstGeom prst="rect">
              <a:avLst/>
            </a:prstGeom>
            <a:grpFill/>
            <a:ln w="9525">
              <a:solidFill>
                <a:srgbClr val="CC00CC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黑体" panose="02010609060101010101" pitchFamily="2" charset="-122"/>
              </a:endParaRPr>
            </a:p>
          </p:txBody>
        </p:sp>
        <p:sp>
          <p:nvSpPr>
            <p:cNvPr id="80" name="Line 39"/>
            <p:cNvSpPr>
              <a:spLocks noChangeShapeType="1"/>
            </p:cNvSpPr>
            <p:nvPr/>
          </p:nvSpPr>
          <p:spPr bwMode="auto">
            <a:xfrm flipV="1">
              <a:off x="2118" y="1808"/>
              <a:ext cx="117" cy="3"/>
            </a:xfrm>
            <a:prstGeom prst="line">
              <a:avLst/>
            </a:prstGeom>
            <a:grpFill/>
            <a:ln w="9525">
              <a:solidFill>
                <a:srgbClr val="CC00CC"/>
              </a:solidFill>
              <a:round/>
              <a:tailEnd type="triangl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黑体" panose="02010609060101010101" pitchFamily="2" charset="-122"/>
              </a:endParaRPr>
            </a:p>
          </p:txBody>
        </p:sp>
      </p:grpSp>
      <p:grpSp>
        <p:nvGrpSpPr>
          <p:cNvPr id="81" name="Group 40"/>
          <p:cNvGrpSpPr/>
          <p:nvPr/>
        </p:nvGrpSpPr>
        <p:grpSpPr bwMode="auto">
          <a:xfrm rot="20724003">
            <a:off x="5029361" y="2671020"/>
            <a:ext cx="248872" cy="107976"/>
            <a:chOff x="2064" y="1776"/>
            <a:chExt cx="171" cy="66"/>
          </a:xfrm>
          <a:solidFill>
            <a:srgbClr val="CC00CC"/>
          </a:solidFill>
        </p:grpSpPr>
        <p:sp>
          <p:nvSpPr>
            <p:cNvPr id="82" name="Rectangle 41"/>
            <p:cNvSpPr>
              <a:spLocks noChangeArrowheads="1"/>
            </p:cNvSpPr>
            <p:nvPr/>
          </p:nvSpPr>
          <p:spPr bwMode="auto">
            <a:xfrm>
              <a:off x="2064" y="1776"/>
              <a:ext cx="90" cy="66"/>
            </a:xfrm>
            <a:prstGeom prst="rect">
              <a:avLst/>
            </a:prstGeom>
            <a:grpFill/>
            <a:ln w="9525">
              <a:solidFill>
                <a:srgbClr val="CC00CC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黑体" panose="02010609060101010101" pitchFamily="2" charset="-122"/>
              </a:endParaRPr>
            </a:p>
          </p:txBody>
        </p:sp>
        <p:sp>
          <p:nvSpPr>
            <p:cNvPr id="83" name="Line 42"/>
            <p:cNvSpPr>
              <a:spLocks noChangeShapeType="1"/>
            </p:cNvSpPr>
            <p:nvPr/>
          </p:nvSpPr>
          <p:spPr bwMode="auto">
            <a:xfrm flipV="1">
              <a:off x="2118" y="1808"/>
              <a:ext cx="117" cy="3"/>
            </a:xfrm>
            <a:prstGeom prst="line">
              <a:avLst/>
            </a:prstGeom>
            <a:grpFill/>
            <a:ln w="9525">
              <a:solidFill>
                <a:srgbClr val="CC00CC"/>
              </a:solidFill>
              <a:round/>
              <a:tailEnd type="triangl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黑体" panose="02010609060101010101" pitchFamily="2" charset="-122"/>
              </a:endParaRPr>
            </a:p>
          </p:txBody>
        </p:sp>
      </p:grpSp>
      <p:grpSp>
        <p:nvGrpSpPr>
          <p:cNvPr id="84" name="Group 43"/>
          <p:cNvGrpSpPr/>
          <p:nvPr/>
        </p:nvGrpSpPr>
        <p:grpSpPr bwMode="auto">
          <a:xfrm rot="20084499">
            <a:off x="6151261" y="2225947"/>
            <a:ext cx="248872" cy="107976"/>
            <a:chOff x="2064" y="1776"/>
            <a:chExt cx="171" cy="66"/>
          </a:xfrm>
          <a:solidFill>
            <a:srgbClr val="CC00CC"/>
          </a:solidFill>
        </p:grpSpPr>
        <p:sp>
          <p:nvSpPr>
            <p:cNvPr id="85" name="Rectangle 44"/>
            <p:cNvSpPr>
              <a:spLocks noChangeArrowheads="1"/>
            </p:cNvSpPr>
            <p:nvPr/>
          </p:nvSpPr>
          <p:spPr bwMode="auto">
            <a:xfrm>
              <a:off x="2064" y="1776"/>
              <a:ext cx="90" cy="66"/>
            </a:xfrm>
            <a:prstGeom prst="rect">
              <a:avLst/>
            </a:prstGeom>
            <a:grpFill/>
            <a:ln w="9525">
              <a:solidFill>
                <a:srgbClr val="CC00CC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黑体" panose="02010609060101010101" pitchFamily="2" charset="-122"/>
              </a:endParaRPr>
            </a:p>
          </p:txBody>
        </p:sp>
        <p:sp>
          <p:nvSpPr>
            <p:cNvPr id="86" name="Line 45"/>
            <p:cNvSpPr>
              <a:spLocks noChangeShapeType="1"/>
            </p:cNvSpPr>
            <p:nvPr/>
          </p:nvSpPr>
          <p:spPr bwMode="auto">
            <a:xfrm flipV="1">
              <a:off x="2118" y="1808"/>
              <a:ext cx="117" cy="3"/>
            </a:xfrm>
            <a:prstGeom prst="line">
              <a:avLst/>
            </a:prstGeom>
            <a:grpFill/>
            <a:ln w="9525">
              <a:solidFill>
                <a:srgbClr val="CC00CC"/>
              </a:solidFill>
              <a:round/>
              <a:tailEnd type="triangl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黑体" panose="02010609060101010101" pitchFamily="2" charset="-122"/>
              </a:endParaRPr>
            </a:p>
          </p:txBody>
        </p:sp>
      </p:grpSp>
      <p:grpSp>
        <p:nvGrpSpPr>
          <p:cNvPr id="87" name="Group 46"/>
          <p:cNvGrpSpPr/>
          <p:nvPr/>
        </p:nvGrpSpPr>
        <p:grpSpPr bwMode="auto">
          <a:xfrm rot="19662556">
            <a:off x="3709944" y="1704500"/>
            <a:ext cx="248872" cy="107976"/>
            <a:chOff x="2064" y="1776"/>
            <a:chExt cx="171" cy="66"/>
          </a:xfrm>
          <a:solidFill>
            <a:srgbClr val="CC00CC"/>
          </a:solidFill>
        </p:grpSpPr>
        <p:sp>
          <p:nvSpPr>
            <p:cNvPr id="88" name="Rectangle 47"/>
            <p:cNvSpPr>
              <a:spLocks noChangeArrowheads="1"/>
            </p:cNvSpPr>
            <p:nvPr/>
          </p:nvSpPr>
          <p:spPr bwMode="auto">
            <a:xfrm>
              <a:off x="2064" y="1776"/>
              <a:ext cx="90" cy="66"/>
            </a:xfrm>
            <a:prstGeom prst="rect">
              <a:avLst/>
            </a:prstGeom>
            <a:grpFill/>
            <a:ln w="9525">
              <a:solidFill>
                <a:srgbClr val="CC00CC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黑体" panose="02010609060101010101" pitchFamily="2" charset="-122"/>
              </a:endParaRPr>
            </a:p>
          </p:txBody>
        </p:sp>
        <p:sp>
          <p:nvSpPr>
            <p:cNvPr id="89" name="Line 48"/>
            <p:cNvSpPr>
              <a:spLocks noChangeShapeType="1"/>
            </p:cNvSpPr>
            <p:nvPr/>
          </p:nvSpPr>
          <p:spPr bwMode="auto">
            <a:xfrm flipV="1">
              <a:off x="2118" y="1808"/>
              <a:ext cx="117" cy="3"/>
            </a:xfrm>
            <a:prstGeom prst="line">
              <a:avLst/>
            </a:prstGeom>
            <a:grpFill/>
            <a:ln w="9525">
              <a:solidFill>
                <a:srgbClr val="CC00CC"/>
              </a:solidFill>
              <a:round/>
              <a:tailEnd type="triangl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黑体" panose="02010609060101010101" pitchFamily="2" charset="-122"/>
              </a:endParaRPr>
            </a:p>
          </p:txBody>
        </p:sp>
      </p:grpSp>
      <p:grpSp>
        <p:nvGrpSpPr>
          <p:cNvPr id="90" name="Group 49"/>
          <p:cNvGrpSpPr/>
          <p:nvPr/>
        </p:nvGrpSpPr>
        <p:grpSpPr bwMode="auto">
          <a:xfrm rot="2078388">
            <a:off x="5095200" y="1629443"/>
            <a:ext cx="248872" cy="109293"/>
            <a:chOff x="2064" y="1776"/>
            <a:chExt cx="171" cy="66"/>
          </a:xfrm>
          <a:solidFill>
            <a:srgbClr val="CC00CC"/>
          </a:solidFill>
        </p:grpSpPr>
        <p:sp>
          <p:nvSpPr>
            <p:cNvPr id="91" name="Rectangle 50"/>
            <p:cNvSpPr>
              <a:spLocks noChangeArrowheads="1"/>
            </p:cNvSpPr>
            <p:nvPr/>
          </p:nvSpPr>
          <p:spPr bwMode="auto">
            <a:xfrm>
              <a:off x="2064" y="1776"/>
              <a:ext cx="90" cy="66"/>
            </a:xfrm>
            <a:prstGeom prst="rect">
              <a:avLst/>
            </a:prstGeom>
            <a:grpFill/>
            <a:ln w="9525">
              <a:solidFill>
                <a:srgbClr val="CC00CC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黑体" panose="02010609060101010101" pitchFamily="2" charset="-122"/>
              </a:endParaRPr>
            </a:p>
          </p:txBody>
        </p:sp>
        <p:sp>
          <p:nvSpPr>
            <p:cNvPr id="92" name="Line 51"/>
            <p:cNvSpPr>
              <a:spLocks noChangeShapeType="1"/>
            </p:cNvSpPr>
            <p:nvPr/>
          </p:nvSpPr>
          <p:spPr bwMode="auto">
            <a:xfrm flipV="1">
              <a:off x="2118" y="1808"/>
              <a:ext cx="117" cy="3"/>
            </a:xfrm>
            <a:prstGeom prst="line">
              <a:avLst/>
            </a:prstGeom>
            <a:grpFill/>
            <a:ln w="9525">
              <a:solidFill>
                <a:srgbClr val="CC00CC"/>
              </a:solidFill>
              <a:round/>
              <a:tailEnd type="triangl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黑体" panose="02010609060101010101" pitchFamily="2" charset="-122"/>
              </a:endParaRPr>
            </a:p>
          </p:txBody>
        </p:sp>
      </p:grpSp>
      <p:grpSp>
        <p:nvGrpSpPr>
          <p:cNvPr id="93" name="Group 52"/>
          <p:cNvGrpSpPr/>
          <p:nvPr/>
        </p:nvGrpSpPr>
        <p:grpSpPr bwMode="auto">
          <a:xfrm rot="1117181">
            <a:off x="4039140" y="2671020"/>
            <a:ext cx="248872" cy="107976"/>
            <a:chOff x="2064" y="1776"/>
            <a:chExt cx="171" cy="66"/>
          </a:xfrm>
          <a:solidFill>
            <a:srgbClr val="CC00CC"/>
          </a:solidFill>
        </p:grpSpPr>
        <p:sp>
          <p:nvSpPr>
            <p:cNvPr id="94" name="Rectangle 53"/>
            <p:cNvSpPr>
              <a:spLocks noChangeArrowheads="1"/>
            </p:cNvSpPr>
            <p:nvPr/>
          </p:nvSpPr>
          <p:spPr bwMode="auto">
            <a:xfrm>
              <a:off x="2064" y="1776"/>
              <a:ext cx="90" cy="66"/>
            </a:xfrm>
            <a:prstGeom prst="rect">
              <a:avLst/>
            </a:prstGeom>
            <a:grpFill/>
            <a:ln w="9525">
              <a:solidFill>
                <a:srgbClr val="CC00CC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黑体" panose="02010609060101010101" pitchFamily="2" charset="-122"/>
              </a:endParaRPr>
            </a:p>
          </p:txBody>
        </p:sp>
        <p:sp>
          <p:nvSpPr>
            <p:cNvPr id="95" name="Line 54"/>
            <p:cNvSpPr>
              <a:spLocks noChangeShapeType="1"/>
            </p:cNvSpPr>
            <p:nvPr/>
          </p:nvSpPr>
          <p:spPr bwMode="auto">
            <a:xfrm flipV="1">
              <a:off x="2118" y="1808"/>
              <a:ext cx="117" cy="3"/>
            </a:xfrm>
            <a:prstGeom prst="line">
              <a:avLst/>
            </a:prstGeom>
            <a:grpFill/>
            <a:ln w="9525">
              <a:solidFill>
                <a:srgbClr val="CC00CC"/>
              </a:solidFill>
              <a:round/>
              <a:tailEnd type="triangl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黑体" panose="02010609060101010101" pitchFamily="2" charset="-122"/>
              </a:endParaRPr>
            </a:p>
          </p:txBody>
        </p:sp>
      </p:grpSp>
      <p:grpSp>
        <p:nvGrpSpPr>
          <p:cNvPr id="96" name="Group 55"/>
          <p:cNvGrpSpPr/>
          <p:nvPr/>
        </p:nvGrpSpPr>
        <p:grpSpPr bwMode="auto">
          <a:xfrm rot="20669726">
            <a:off x="4120780" y="2002093"/>
            <a:ext cx="247555" cy="107976"/>
            <a:chOff x="2064" y="1776"/>
            <a:chExt cx="171" cy="66"/>
          </a:xfrm>
          <a:solidFill>
            <a:srgbClr val="CC00CC"/>
          </a:solidFill>
        </p:grpSpPr>
        <p:sp>
          <p:nvSpPr>
            <p:cNvPr id="97" name="Rectangle 56"/>
            <p:cNvSpPr>
              <a:spLocks noChangeArrowheads="1"/>
            </p:cNvSpPr>
            <p:nvPr/>
          </p:nvSpPr>
          <p:spPr bwMode="auto">
            <a:xfrm>
              <a:off x="2064" y="1776"/>
              <a:ext cx="90" cy="66"/>
            </a:xfrm>
            <a:prstGeom prst="rect">
              <a:avLst/>
            </a:prstGeom>
            <a:grpFill/>
            <a:ln w="9525">
              <a:solidFill>
                <a:srgbClr val="CC00CC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黑体" panose="02010609060101010101" pitchFamily="2" charset="-122"/>
              </a:endParaRPr>
            </a:p>
          </p:txBody>
        </p:sp>
        <p:sp>
          <p:nvSpPr>
            <p:cNvPr id="98" name="Line 57"/>
            <p:cNvSpPr>
              <a:spLocks noChangeShapeType="1"/>
            </p:cNvSpPr>
            <p:nvPr/>
          </p:nvSpPr>
          <p:spPr bwMode="auto">
            <a:xfrm flipV="1">
              <a:off x="2118" y="1808"/>
              <a:ext cx="117" cy="3"/>
            </a:xfrm>
            <a:prstGeom prst="line">
              <a:avLst/>
            </a:prstGeom>
            <a:grpFill/>
            <a:ln w="9525">
              <a:solidFill>
                <a:srgbClr val="CC00CC"/>
              </a:solidFill>
              <a:round/>
              <a:tailEnd type="triangl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黑体" panose="02010609060101010101" pitchFamily="2" charset="-122"/>
              </a:endParaRPr>
            </a:p>
          </p:txBody>
        </p:sp>
      </p:grpSp>
      <p:grpSp>
        <p:nvGrpSpPr>
          <p:cNvPr id="99" name="Group 58"/>
          <p:cNvGrpSpPr/>
          <p:nvPr/>
        </p:nvGrpSpPr>
        <p:grpSpPr bwMode="auto">
          <a:xfrm rot="1197535">
            <a:off x="3512426" y="2448483"/>
            <a:ext cx="248872" cy="107976"/>
            <a:chOff x="2064" y="1776"/>
            <a:chExt cx="171" cy="66"/>
          </a:xfrm>
          <a:solidFill>
            <a:srgbClr val="CC00CC"/>
          </a:solidFill>
        </p:grpSpPr>
        <p:sp>
          <p:nvSpPr>
            <p:cNvPr id="100" name="Rectangle 59"/>
            <p:cNvSpPr>
              <a:spLocks noChangeArrowheads="1"/>
            </p:cNvSpPr>
            <p:nvPr/>
          </p:nvSpPr>
          <p:spPr bwMode="auto">
            <a:xfrm>
              <a:off x="2064" y="1776"/>
              <a:ext cx="90" cy="66"/>
            </a:xfrm>
            <a:prstGeom prst="rect">
              <a:avLst/>
            </a:prstGeom>
            <a:grpFill/>
            <a:ln w="9525">
              <a:solidFill>
                <a:srgbClr val="CC00CC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黑体" panose="02010609060101010101" pitchFamily="2" charset="-122"/>
              </a:endParaRPr>
            </a:p>
          </p:txBody>
        </p:sp>
        <p:sp>
          <p:nvSpPr>
            <p:cNvPr id="101" name="Line 60"/>
            <p:cNvSpPr>
              <a:spLocks noChangeShapeType="1"/>
            </p:cNvSpPr>
            <p:nvPr/>
          </p:nvSpPr>
          <p:spPr bwMode="auto">
            <a:xfrm flipV="1">
              <a:off x="2118" y="1808"/>
              <a:ext cx="117" cy="3"/>
            </a:xfrm>
            <a:prstGeom prst="line">
              <a:avLst/>
            </a:prstGeom>
            <a:grpFill/>
            <a:ln w="9525">
              <a:solidFill>
                <a:srgbClr val="CC00CC"/>
              </a:solidFill>
              <a:round/>
              <a:tailEnd type="triangl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黑体" panose="02010609060101010101" pitchFamily="2" charset="-122"/>
              </a:endParaRPr>
            </a:p>
          </p:txBody>
        </p:sp>
      </p:grpSp>
      <p:sp>
        <p:nvSpPr>
          <p:cNvPr id="102" name="Line 61"/>
          <p:cNvSpPr>
            <a:spLocks noChangeShapeType="1"/>
          </p:cNvSpPr>
          <p:nvPr/>
        </p:nvSpPr>
        <p:spPr bwMode="auto">
          <a:xfrm>
            <a:off x="2040138" y="2002093"/>
            <a:ext cx="580824" cy="402189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黑体" panose="02010609060101010101" pitchFamily="2" charset="-122"/>
            </a:endParaRPr>
          </a:p>
        </p:txBody>
      </p:sp>
      <p:grpSp>
        <p:nvGrpSpPr>
          <p:cNvPr id="103" name="Group 62"/>
          <p:cNvGrpSpPr/>
          <p:nvPr/>
        </p:nvGrpSpPr>
        <p:grpSpPr bwMode="auto">
          <a:xfrm rot="1022761">
            <a:off x="5226879" y="2149573"/>
            <a:ext cx="248872" cy="107976"/>
            <a:chOff x="2064" y="1776"/>
            <a:chExt cx="171" cy="66"/>
          </a:xfrm>
          <a:solidFill>
            <a:srgbClr val="CC00CC"/>
          </a:solidFill>
        </p:grpSpPr>
        <p:sp>
          <p:nvSpPr>
            <p:cNvPr id="104" name="Rectangle 63"/>
            <p:cNvSpPr>
              <a:spLocks noChangeArrowheads="1"/>
            </p:cNvSpPr>
            <p:nvPr/>
          </p:nvSpPr>
          <p:spPr bwMode="auto">
            <a:xfrm>
              <a:off x="2064" y="1776"/>
              <a:ext cx="90" cy="66"/>
            </a:xfrm>
            <a:prstGeom prst="rect">
              <a:avLst/>
            </a:prstGeom>
            <a:grpFill/>
            <a:ln w="9525">
              <a:solidFill>
                <a:srgbClr val="CC00CC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黑体" panose="02010609060101010101" pitchFamily="2" charset="-122"/>
              </a:endParaRPr>
            </a:p>
          </p:txBody>
        </p:sp>
        <p:sp>
          <p:nvSpPr>
            <p:cNvPr id="105" name="Line 64"/>
            <p:cNvSpPr>
              <a:spLocks noChangeShapeType="1"/>
            </p:cNvSpPr>
            <p:nvPr/>
          </p:nvSpPr>
          <p:spPr bwMode="auto">
            <a:xfrm flipV="1">
              <a:off x="2118" y="1808"/>
              <a:ext cx="117" cy="3"/>
            </a:xfrm>
            <a:prstGeom prst="line">
              <a:avLst/>
            </a:prstGeom>
            <a:grpFill/>
            <a:ln w="9525">
              <a:solidFill>
                <a:srgbClr val="CC00CC"/>
              </a:solidFill>
              <a:round/>
              <a:tailEnd type="triangl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黑体" panose="02010609060101010101" pitchFamily="2" charset="-122"/>
              </a:endParaRPr>
            </a:p>
          </p:txBody>
        </p:sp>
      </p:grpSp>
      <p:sp>
        <p:nvSpPr>
          <p:cNvPr id="106" name="Line 65"/>
          <p:cNvSpPr>
            <a:spLocks noChangeShapeType="1"/>
          </p:cNvSpPr>
          <p:nvPr/>
        </p:nvSpPr>
        <p:spPr bwMode="auto">
          <a:xfrm flipV="1">
            <a:off x="6175496" y="2027970"/>
            <a:ext cx="851560" cy="526420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107" name="Text Box 66"/>
          <p:cNvSpPr txBox="1">
            <a:spLocks noChangeArrowheads="1"/>
          </p:cNvSpPr>
          <p:nvPr/>
        </p:nvSpPr>
        <p:spPr bwMode="auto">
          <a:xfrm>
            <a:off x="3120024" y="1391106"/>
            <a:ext cx="95571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endParaRPr kumimoji="0" lang="zh-CN" altLang="en-US" sz="1400" b="1" i="0" u="none" strike="noStrike" kern="0" cap="none" spc="0" normalizeH="0" baseline="-2500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Text Box 67"/>
          <p:cNvSpPr txBox="1">
            <a:spLocks noChangeArrowheads="1"/>
          </p:cNvSpPr>
          <p:nvPr/>
        </p:nvSpPr>
        <p:spPr bwMode="auto">
          <a:xfrm>
            <a:off x="4356484" y="2430048"/>
            <a:ext cx="59503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丢失</a:t>
            </a:r>
            <a:endParaRPr lang="zh-CN" altLang="en-US" sz="16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9" name="Group 68"/>
          <p:cNvGrpSpPr/>
          <p:nvPr/>
        </p:nvGrpSpPr>
        <p:grpSpPr bwMode="auto">
          <a:xfrm rot="5035623">
            <a:off x="4600090" y="1679481"/>
            <a:ext cx="280475" cy="96125"/>
            <a:chOff x="2064" y="1776"/>
            <a:chExt cx="171" cy="66"/>
          </a:xfrm>
          <a:solidFill>
            <a:srgbClr val="CC00CC"/>
          </a:solidFill>
        </p:grpSpPr>
        <p:sp>
          <p:nvSpPr>
            <p:cNvPr id="110" name="Rectangle 69"/>
            <p:cNvSpPr>
              <a:spLocks noChangeArrowheads="1"/>
            </p:cNvSpPr>
            <p:nvPr/>
          </p:nvSpPr>
          <p:spPr bwMode="auto">
            <a:xfrm>
              <a:off x="2064" y="1776"/>
              <a:ext cx="90" cy="66"/>
            </a:xfrm>
            <a:prstGeom prst="rect">
              <a:avLst/>
            </a:prstGeom>
            <a:grpFill/>
            <a:ln w="9525">
              <a:solidFill>
                <a:srgbClr val="CC00CC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黑体" panose="02010609060101010101" pitchFamily="2" charset="-122"/>
              </a:endParaRPr>
            </a:p>
          </p:txBody>
        </p:sp>
        <p:sp>
          <p:nvSpPr>
            <p:cNvPr id="111" name="Line 70"/>
            <p:cNvSpPr>
              <a:spLocks noChangeShapeType="1"/>
            </p:cNvSpPr>
            <p:nvPr/>
          </p:nvSpPr>
          <p:spPr bwMode="auto">
            <a:xfrm flipV="1">
              <a:off x="2118" y="1808"/>
              <a:ext cx="117" cy="3"/>
            </a:xfrm>
            <a:prstGeom prst="line">
              <a:avLst/>
            </a:prstGeom>
            <a:grpFill/>
            <a:ln w="9525">
              <a:solidFill>
                <a:srgbClr val="CC00CC"/>
              </a:solidFill>
              <a:round/>
              <a:tailEnd type="triangl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黑体" panose="02010609060101010101" pitchFamily="2" charset="-122"/>
              </a:endParaRPr>
            </a:p>
          </p:txBody>
        </p:sp>
      </p:grpSp>
      <p:sp>
        <p:nvSpPr>
          <p:cNvPr id="114" name="Text Box 5"/>
          <p:cNvSpPr txBox="1">
            <a:spLocks noChangeArrowheads="1"/>
          </p:cNvSpPr>
          <p:nvPr/>
        </p:nvSpPr>
        <p:spPr bwMode="auto">
          <a:xfrm>
            <a:off x="1054402" y="1296626"/>
            <a:ext cx="1394043" cy="1310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zh-CN" altLang="en-US" sz="13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应用层</a:t>
            </a:r>
            <a:endParaRPr lang="zh-CN" altLang="en-US" sz="13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1900"/>
              </a:lnSpc>
              <a:defRPr/>
            </a:pPr>
            <a:r>
              <a:rPr lang="zh-CN" altLang="en-US" sz="13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运输层</a:t>
            </a:r>
            <a:endParaRPr lang="zh-CN" altLang="en-US" sz="13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1900"/>
              </a:lnSpc>
              <a:defRPr/>
            </a:pPr>
            <a:r>
              <a:rPr lang="zh-CN" altLang="en-US" sz="13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网络层</a:t>
            </a:r>
            <a:endParaRPr lang="zh-CN" altLang="en-US" sz="13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1900"/>
              </a:lnSpc>
              <a:defRPr/>
            </a:pPr>
            <a:r>
              <a:rPr lang="zh-CN" altLang="en-US" sz="13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数据链路层</a:t>
            </a:r>
            <a:endParaRPr lang="zh-CN" altLang="en-US" sz="13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1900"/>
              </a:lnSpc>
              <a:defRPr/>
            </a:pPr>
            <a:r>
              <a:rPr lang="zh-CN" altLang="en-US" sz="13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物理层</a:t>
            </a:r>
            <a:endParaRPr lang="zh-CN" altLang="en-US" sz="13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5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499" y="1684933"/>
            <a:ext cx="571350" cy="57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684933"/>
            <a:ext cx="571350" cy="57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" name="Text Box 3"/>
          <p:cNvSpPr txBox="1">
            <a:spLocks noChangeArrowheads="1"/>
          </p:cNvSpPr>
          <p:nvPr/>
        </p:nvSpPr>
        <p:spPr bwMode="auto">
          <a:xfrm>
            <a:off x="6768050" y="1357198"/>
            <a:ext cx="1394043" cy="1310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1900"/>
              </a:lnSpc>
              <a:defRPr/>
            </a:pPr>
            <a:r>
              <a:rPr lang="zh-CN" altLang="en-US" sz="13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应用层</a:t>
            </a:r>
            <a:endParaRPr lang="zh-CN" altLang="en-US" sz="13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1900"/>
              </a:lnSpc>
              <a:defRPr/>
            </a:pPr>
            <a:r>
              <a:rPr lang="zh-CN" altLang="en-US" sz="13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运输层</a:t>
            </a:r>
            <a:endParaRPr lang="zh-CN" altLang="en-US" sz="13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1900"/>
              </a:lnSpc>
              <a:defRPr/>
            </a:pPr>
            <a:r>
              <a:rPr lang="zh-CN" altLang="en-US" sz="13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网络层</a:t>
            </a:r>
            <a:endParaRPr lang="zh-CN" altLang="en-US" sz="13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1900"/>
              </a:lnSpc>
              <a:defRPr/>
            </a:pPr>
            <a:r>
              <a:rPr lang="zh-CN" altLang="en-US" sz="13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数据链路层</a:t>
            </a:r>
            <a:endParaRPr lang="zh-CN" altLang="en-US" sz="13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1900"/>
              </a:lnSpc>
              <a:defRPr/>
            </a:pPr>
            <a:r>
              <a:rPr lang="zh-CN" altLang="en-US" sz="13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物理层</a:t>
            </a:r>
            <a:endParaRPr lang="zh-CN" altLang="en-US" sz="13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utoShape 5"/>
          <p:cNvSpPr>
            <a:spLocks noChangeArrowheads="1"/>
          </p:cNvSpPr>
          <p:nvPr/>
        </p:nvSpPr>
        <p:spPr bwMode="auto">
          <a:xfrm>
            <a:off x="545144" y="629518"/>
            <a:ext cx="8053711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2675659" y="606428"/>
            <a:ext cx="377539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ea typeface="微软雅黑" panose="020B0503020204020204" pitchFamily="34" charset="-122"/>
              </a:rPr>
              <a:t>虚电路服务与数据报服务的对比</a:t>
            </a:r>
            <a:endParaRPr lang="zh-CN" altLang="en-US" sz="20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aphicFrame>
        <p:nvGraphicFramePr>
          <p:cNvPr id="21" name="Group 171"/>
          <p:cNvGraphicFramePr>
            <a:graphicFrameLocks noGrp="1"/>
          </p:cNvGraphicFramePr>
          <p:nvPr/>
        </p:nvGraphicFramePr>
        <p:xfrm>
          <a:off x="545144" y="1036803"/>
          <a:ext cx="8053711" cy="33486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61626"/>
                <a:gridCol w="3045124"/>
                <a:gridCol w="3146961"/>
              </a:tblGrid>
              <a:tr h="3616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对比的方面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虚电路服务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数据报服务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</a:tr>
              <a:tr h="1926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思路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可靠通信应当由网络来保证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可靠通信应当由用户主机来保证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</a:tr>
              <a:tr h="2751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连接的建立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必须有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不需要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</a:tr>
              <a:tr h="3336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终点地址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仅在连接建立阶段使用，每个分组使用短的虚电路号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每个分组都有终点的完整地址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</a:tr>
              <a:tr h="3336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分组的转发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属于同一条虚电路的分组均按照同一路由进行转发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每个分组独立选择路由进行转发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</a:tr>
              <a:tr h="3336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当结点出故障时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所有通过出故障的结点的虚电路均不能工作</a:t>
                      </a: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出故障的结点可能会丢失分组，一些路由可能会发生变化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</a:tr>
              <a:tr h="1926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分组的顺序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总是按发送顺序到达终点</a:t>
                      </a: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到达终点时不一定按发送顺序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</a:tr>
              <a:tr h="474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端到端的差错处理和流量控制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可以由网络负责，也可以由用户主机负责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由用户主机负责</a:t>
                      </a: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99060" marR="99060" anchor="ctr" horzOverflow="overflow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466345" y="604556"/>
            <a:ext cx="8129015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830981" y="553141"/>
            <a:ext cx="34820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4.1.2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网络层的两个层面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466346" y="1004505"/>
            <a:ext cx="8129014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57505" indent="-357505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不同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网络中的两个主机之间的通信，要经过若干个路由器转发分组来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完成。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在路由器之间传送的信息有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以下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类：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42925" indent="-342900">
              <a:lnSpc>
                <a:spcPts val="3300"/>
              </a:lnSpc>
              <a:buClr>
                <a:srgbClr val="CC0099"/>
              </a:buClr>
              <a:buSzPct val="90000"/>
              <a:buFont typeface="+mj-lt"/>
              <a:buAutoNum type="arabicPeriod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42925" indent="-342900">
              <a:lnSpc>
                <a:spcPts val="3300"/>
              </a:lnSpc>
              <a:buClr>
                <a:srgbClr val="CC0099"/>
              </a:buClr>
              <a:buSzPct val="90000"/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路由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信息（为数据传送服务）。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圆角矩形 86"/>
          <p:cNvSpPr/>
          <p:nvPr/>
        </p:nvSpPr>
        <p:spPr>
          <a:xfrm>
            <a:off x="541648" y="1015154"/>
            <a:ext cx="8053712" cy="3116894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466345" y="604556"/>
            <a:ext cx="8129015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830981" y="553141"/>
            <a:ext cx="34820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4.1.2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网络层的两个层面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957532" y="1263300"/>
            <a:ext cx="7040366" cy="2667520"/>
            <a:chOff x="957532" y="1263300"/>
            <a:chExt cx="7040366" cy="2667520"/>
          </a:xfrm>
        </p:grpSpPr>
        <p:sp>
          <p:nvSpPr>
            <p:cNvPr id="6" name="Line 151"/>
            <p:cNvSpPr>
              <a:spLocks noChangeShapeType="1"/>
            </p:cNvSpPr>
            <p:nvPr/>
          </p:nvSpPr>
          <p:spPr bwMode="auto">
            <a:xfrm>
              <a:off x="4778385" y="2851395"/>
              <a:ext cx="936104" cy="5040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Line 79"/>
            <p:cNvSpPr>
              <a:spLocks noChangeShapeType="1"/>
            </p:cNvSpPr>
            <p:nvPr/>
          </p:nvSpPr>
          <p:spPr bwMode="auto">
            <a:xfrm>
              <a:off x="2978185" y="3355451"/>
              <a:ext cx="720502" cy="2165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Line 99"/>
            <p:cNvSpPr>
              <a:spLocks noChangeShapeType="1"/>
            </p:cNvSpPr>
            <p:nvPr/>
          </p:nvSpPr>
          <p:spPr bwMode="auto">
            <a:xfrm>
              <a:off x="3914289" y="3643483"/>
              <a:ext cx="1296417" cy="21520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Line 100"/>
            <p:cNvSpPr>
              <a:spLocks noChangeShapeType="1"/>
            </p:cNvSpPr>
            <p:nvPr/>
          </p:nvSpPr>
          <p:spPr bwMode="auto">
            <a:xfrm flipV="1">
              <a:off x="3914587" y="3427458"/>
              <a:ext cx="1799902" cy="1445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Line 101"/>
            <p:cNvSpPr>
              <a:spLocks noChangeShapeType="1"/>
            </p:cNvSpPr>
            <p:nvPr/>
          </p:nvSpPr>
          <p:spPr bwMode="auto">
            <a:xfrm>
              <a:off x="6002521" y="3427459"/>
              <a:ext cx="936253" cy="2159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Line 102"/>
            <p:cNvSpPr>
              <a:spLocks noChangeShapeType="1"/>
            </p:cNvSpPr>
            <p:nvPr/>
          </p:nvSpPr>
          <p:spPr bwMode="auto">
            <a:xfrm flipV="1">
              <a:off x="5498465" y="3716459"/>
              <a:ext cx="1440309" cy="1430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Line 103"/>
            <p:cNvSpPr>
              <a:spLocks noChangeShapeType="1"/>
            </p:cNvSpPr>
            <p:nvPr/>
          </p:nvSpPr>
          <p:spPr bwMode="auto">
            <a:xfrm flipV="1">
              <a:off x="7010211" y="3355451"/>
              <a:ext cx="864517" cy="2879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Line 107"/>
            <p:cNvSpPr>
              <a:spLocks noChangeShapeType="1"/>
            </p:cNvSpPr>
            <p:nvPr/>
          </p:nvSpPr>
          <p:spPr bwMode="auto">
            <a:xfrm flipV="1">
              <a:off x="3914587" y="2851394"/>
              <a:ext cx="647774" cy="64916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Line 108"/>
            <p:cNvSpPr>
              <a:spLocks noChangeShapeType="1"/>
            </p:cNvSpPr>
            <p:nvPr/>
          </p:nvSpPr>
          <p:spPr bwMode="auto">
            <a:xfrm>
              <a:off x="4922401" y="2779387"/>
              <a:ext cx="2087811" cy="7926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Picture 109"/>
            <p:cNvPicPr>
              <a:picLocks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3609787" y="3427534"/>
              <a:ext cx="520700" cy="287337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</p:spPr>
        </p:pic>
        <p:pic>
          <p:nvPicPr>
            <p:cNvPr id="18" name="Picture 110"/>
            <p:cNvPicPr>
              <a:picLocks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5642481" y="3283443"/>
              <a:ext cx="520700" cy="287337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</p:spPr>
        </p:pic>
        <p:pic>
          <p:nvPicPr>
            <p:cNvPr id="19" name="Picture 111"/>
            <p:cNvPicPr>
              <a:picLocks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5066417" y="3643483"/>
              <a:ext cx="520700" cy="287337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</p:spPr>
        </p:pic>
        <p:pic>
          <p:nvPicPr>
            <p:cNvPr id="20" name="Picture 112"/>
            <p:cNvPicPr>
              <a:picLocks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6722874" y="3500559"/>
              <a:ext cx="520700" cy="287337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</p:spPr>
        </p:pic>
        <p:pic>
          <p:nvPicPr>
            <p:cNvPr id="21" name="Picture 113"/>
            <p:cNvPicPr>
              <a:picLocks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4418345" y="2635371"/>
              <a:ext cx="520700" cy="287338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</p:spPr>
        </p:pic>
        <p:pic>
          <p:nvPicPr>
            <p:cNvPr id="22" name="Picture 113"/>
            <p:cNvPicPr>
              <a:picLocks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3557370" y="1365789"/>
              <a:ext cx="351656" cy="189462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</p:spPr>
        </p:pic>
        <p:sp>
          <p:nvSpPr>
            <p:cNvPr id="23" name="矩形 22"/>
            <p:cNvSpPr/>
            <p:nvPr/>
          </p:nvSpPr>
          <p:spPr>
            <a:xfrm>
              <a:off x="3625186" y="2131315"/>
              <a:ext cx="216024" cy="288032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3625186" y="2188921"/>
              <a:ext cx="216024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3625186" y="2246528"/>
              <a:ext cx="216024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3625186" y="2310841"/>
              <a:ext cx="216024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3625186" y="2361741"/>
              <a:ext cx="216024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3733198" y="2140897"/>
              <a:ext cx="0" cy="277354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椭圆 28"/>
            <p:cNvSpPr/>
            <p:nvPr/>
          </p:nvSpPr>
          <p:spPr>
            <a:xfrm>
              <a:off x="3554249" y="1621774"/>
              <a:ext cx="357899" cy="14401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下箭头 29"/>
            <p:cNvSpPr/>
            <p:nvPr/>
          </p:nvSpPr>
          <p:spPr>
            <a:xfrm>
              <a:off x="3697194" y="1765790"/>
              <a:ext cx="72008" cy="360040"/>
            </a:xfrm>
            <a:prstGeom prst="downArrow">
              <a:avLst/>
            </a:prstGeom>
            <a:solidFill>
              <a:schemeClr val="bg1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1" name="Picture 113"/>
            <p:cNvPicPr>
              <a:picLocks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4423607" y="1365789"/>
              <a:ext cx="351656" cy="189462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</p:spPr>
        </p:pic>
        <p:sp>
          <p:nvSpPr>
            <p:cNvPr id="32" name="矩形 31"/>
            <p:cNvSpPr/>
            <p:nvPr/>
          </p:nvSpPr>
          <p:spPr>
            <a:xfrm>
              <a:off x="4491423" y="2131315"/>
              <a:ext cx="216024" cy="288032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4491423" y="2188921"/>
              <a:ext cx="216024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4491423" y="2246528"/>
              <a:ext cx="216024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4491423" y="2310841"/>
              <a:ext cx="216024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4491423" y="2361741"/>
              <a:ext cx="216024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4599435" y="2140897"/>
              <a:ext cx="0" cy="277354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椭圆 37"/>
            <p:cNvSpPr/>
            <p:nvPr/>
          </p:nvSpPr>
          <p:spPr>
            <a:xfrm>
              <a:off x="4420486" y="1621774"/>
              <a:ext cx="357899" cy="14401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下箭头 38"/>
            <p:cNvSpPr/>
            <p:nvPr/>
          </p:nvSpPr>
          <p:spPr>
            <a:xfrm>
              <a:off x="4563431" y="1765790"/>
              <a:ext cx="72008" cy="360040"/>
            </a:xfrm>
            <a:prstGeom prst="downArrow">
              <a:avLst/>
            </a:prstGeom>
            <a:solidFill>
              <a:schemeClr val="bg1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0" name="Picture 113"/>
            <p:cNvPicPr>
              <a:picLocks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5143687" y="1365789"/>
              <a:ext cx="351656" cy="189462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</p:spPr>
        </p:pic>
        <p:sp>
          <p:nvSpPr>
            <p:cNvPr id="41" name="矩形 40"/>
            <p:cNvSpPr/>
            <p:nvPr/>
          </p:nvSpPr>
          <p:spPr>
            <a:xfrm>
              <a:off x="5211503" y="2131315"/>
              <a:ext cx="216024" cy="288032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5211503" y="2188921"/>
              <a:ext cx="216024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5211503" y="2246528"/>
              <a:ext cx="216024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5211503" y="2310841"/>
              <a:ext cx="216024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5211503" y="2361741"/>
              <a:ext cx="216024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5319515" y="2140897"/>
              <a:ext cx="0" cy="277354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/>
            <p:cNvSpPr/>
            <p:nvPr/>
          </p:nvSpPr>
          <p:spPr>
            <a:xfrm>
              <a:off x="5140566" y="1621774"/>
              <a:ext cx="357899" cy="14401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下箭头 47"/>
            <p:cNvSpPr/>
            <p:nvPr/>
          </p:nvSpPr>
          <p:spPr>
            <a:xfrm>
              <a:off x="5283511" y="1765790"/>
              <a:ext cx="72008" cy="360040"/>
            </a:xfrm>
            <a:prstGeom prst="downArrow">
              <a:avLst/>
            </a:prstGeom>
            <a:solidFill>
              <a:schemeClr val="bg1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9" name="Picture 113"/>
            <p:cNvPicPr>
              <a:picLocks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6727863" y="1365789"/>
              <a:ext cx="351656" cy="189462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</p:spPr>
        </p:pic>
        <p:sp>
          <p:nvSpPr>
            <p:cNvPr id="50" name="矩形 49"/>
            <p:cNvSpPr/>
            <p:nvPr/>
          </p:nvSpPr>
          <p:spPr>
            <a:xfrm>
              <a:off x="6795679" y="2131315"/>
              <a:ext cx="216024" cy="288032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6795679" y="2188921"/>
              <a:ext cx="216024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795679" y="2246528"/>
              <a:ext cx="216024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6795679" y="2310841"/>
              <a:ext cx="216024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6795679" y="2361741"/>
              <a:ext cx="216024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6903691" y="2140897"/>
              <a:ext cx="0" cy="277354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椭圆 55"/>
            <p:cNvSpPr/>
            <p:nvPr/>
          </p:nvSpPr>
          <p:spPr>
            <a:xfrm>
              <a:off x="6724742" y="1621774"/>
              <a:ext cx="357899" cy="14401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下箭头 56"/>
            <p:cNvSpPr/>
            <p:nvPr/>
          </p:nvSpPr>
          <p:spPr>
            <a:xfrm>
              <a:off x="6867687" y="1765790"/>
              <a:ext cx="72008" cy="360040"/>
            </a:xfrm>
            <a:prstGeom prst="downArrow">
              <a:avLst/>
            </a:prstGeom>
            <a:solidFill>
              <a:schemeClr val="bg1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8" name="Picture 113"/>
            <p:cNvPicPr>
              <a:picLocks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5791759" y="1365789"/>
              <a:ext cx="351656" cy="189462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</p:spPr>
        </p:pic>
        <p:sp>
          <p:nvSpPr>
            <p:cNvPr id="59" name="矩形 58"/>
            <p:cNvSpPr/>
            <p:nvPr/>
          </p:nvSpPr>
          <p:spPr>
            <a:xfrm>
              <a:off x="5859575" y="2131315"/>
              <a:ext cx="216024" cy="288032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5859575" y="2188921"/>
              <a:ext cx="216024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>
              <a:off x="5859575" y="2246528"/>
              <a:ext cx="216024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5859575" y="2310841"/>
              <a:ext cx="216024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5859575" y="2361741"/>
              <a:ext cx="216024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5967587" y="2140897"/>
              <a:ext cx="0" cy="277354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椭圆 64"/>
            <p:cNvSpPr/>
            <p:nvPr/>
          </p:nvSpPr>
          <p:spPr>
            <a:xfrm>
              <a:off x="5788638" y="1621774"/>
              <a:ext cx="357899" cy="14401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下箭头 65"/>
            <p:cNvSpPr/>
            <p:nvPr/>
          </p:nvSpPr>
          <p:spPr>
            <a:xfrm>
              <a:off x="5931583" y="1765790"/>
              <a:ext cx="72008" cy="360040"/>
            </a:xfrm>
            <a:prstGeom prst="downArrow">
              <a:avLst/>
            </a:prstGeom>
            <a:solidFill>
              <a:schemeClr val="bg1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TextBox 175"/>
            <p:cNvSpPr txBox="1"/>
            <p:nvPr/>
          </p:nvSpPr>
          <p:spPr>
            <a:xfrm>
              <a:off x="2453417" y="1339227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路由选择</a:t>
              </a:r>
              <a:endParaRPr lang="en-US" altLang="zh-CN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算法</a:t>
              </a:r>
              <a:endPara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TextBox 176"/>
            <p:cNvSpPr txBox="1"/>
            <p:nvPr/>
          </p:nvSpPr>
          <p:spPr>
            <a:xfrm>
              <a:off x="2549711" y="2103292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转发表</a:t>
              </a:r>
              <a:endPara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9" name="直接连接符 68"/>
            <p:cNvCxnSpPr/>
            <p:nvPr/>
          </p:nvCxnSpPr>
          <p:spPr>
            <a:xfrm>
              <a:off x="957532" y="1915291"/>
              <a:ext cx="70403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179"/>
            <p:cNvSpPr txBox="1"/>
            <p:nvPr/>
          </p:nvSpPr>
          <p:spPr>
            <a:xfrm>
              <a:off x="1249993" y="1559485"/>
              <a:ext cx="1049536" cy="33855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控制层面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TextBox 180"/>
            <p:cNvSpPr txBox="1"/>
            <p:nvPr/>
          </p:nvSpPr>
          <p:spPr>
            <a:xfrm>
              <a:off x="1249993" y="1932543"/>
              <a:ext cx="1049536" cy="33855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数据层面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2" name="直接箭头连接符 71"/>
            <p:cNvCxnSpPr/>
            <p:nvPr/>
          </p:nvCxnSpPr>
          <p:spPr>
            <a:xfrm>
              <a:off x="3728325" y="2439765"/>
              <a:ext cx="113956" cy="987694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箭头连接符 72"/>
            <p:cNvCxnSpPr>
              <a:endCxn id="20" idx="0"/>
            </p:cNvCxnSpPr>
            <p:nvPr/>
          </p:nvCxnSpPr>
          <p:spPr>
            <a:xfrm>
              <a:off x="6904588" y="2444485"/>
              <a:ext cx="78636" cy="1056074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箭头连接符 73"/>
            <p:cNvCxnSpPr/>
            <p:nvPr/>
          </p:nvCxnSpPr>
          <p:spPr>
            <a:xfrm flipH="1">
              <a:off x="5934197" y="2435059"/>
              <a:ext cx="32424" cy="886112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箭头连接符 74"/>
            <p:cNvCxnSpPr/>
            <p:nvPr/>
          </p:nvCxnSpPr>
          <p:spPr>
            <a:xfrm>
              <a:off x="5320885" y="2439772"/>
              <a:ext cx="33564" cy="1258471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/>
            <p:nvPr/>
          </p:nvCxnSpPr>
          <p:spPr>
            <a:xfrm>
              <a:off x="4604448" y="2436365"/>
              <a:ext cx="80698" cy="234357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箭头连接符 76"/>
            <p:cNvCxnSpPr/>
            <p:nvPr/>
          </p:nvCxnSpPr>
          <p:spPr>
            <a:xfrm flipV="1">
              <a:off x="3212645" y="2249184"/>
              <a:ext cx="380641" cy="1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ot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矩形 78"/>
            <p:cNvSpPr/>
            <p:nvPr/>
          </p:nvSpPr>
          <p:spPr>
            <a:xfrm>
              <a:off x="3516221" y="1275104"/>
              <a:ext cx="428921" cy="1211796"/>
            </a:xfrm>
            <a:prstGeom prst="rect">
              <a:avLst/>
            </a:prstGeom>
            <a:noFill/>
            <a:ln w="12700">
              <a:solidFill>
                <a:srgbClr val="0000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4374060" y="1272726"/>
              <a:ext cx="428921" cy="1211796"/>
            </a:xfrm>
            <a:prstGeom prst="rect">
              <a:avLst/>
            </a:prstGeom>
            <a:noFill/>
            <a:ln w="12700">
              <a:solidFill>
                <a:srgbClr val="0000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6682000" y="1279560"/>
              <a:ext cx="428921" cy="1211796"/>
            </a:xfrm>
            <a:prstGeom prst="rect">
              <a:avLst/>
            </a:prstGeom>
            <a:noFill/>
            <a:ln w="12700">
              <a:solidFill>
                <a:srgbClr val="0000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5099924" y="1263300"/>
              <a:ext cx="428921" cy="1211796"/>
            </a:xfrm>
            <a:prstGeom prst="rect">
              <a:avLst/>
            </a:prstGeom>
            <a:noFill/>
            <a:ln w="12700">
              <a:solidFill>
                <a:srgbClr val="0000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5742533" y="1267220"/>
              <a:ext cx="428921" cy="1211796"/>
            </a:xfrm>
            <a:prstGeom prst="rect">
              <a:avLst/>
            </a:prstGeom>
            <a:noFill/>
            <a:ln w="12700">
              <a:solidFill>
                <a:srgbClr val="00006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1062847" y="1267219"/>
              <a:ext cx="206062" cy="1296144"/>
              <a:chOff x="199861" y="1988840"/>
              <a:chExt cx="288414" cy="1440160"/>
            </a:xfrm>
          </p:grpSpPr>
          <p:sp>
            <p:nvSpPr>
              <p:cNvPr id="85" name="上箭头 84"/>
              <p:cNvSpPr/>
              <p:nvPr/>
            </p:nvSpPr>
            <p:spPr>
              <a:xfrm>
                <a:off x="199861" y="1988840"/>
                <a:ext cx="288032" cy="688444"/>
              </a:xfrm>
              <a:prstGeom prst="upArrow">
                <a:avLst>
                  <a:gd name="adj1" fmla="val 50000"/>
                  <a:gd name="adj2" fmla="val 102911"/>
                </a:avLst>
              </a:prstGeom>
              <a:solidFill>
                <a:srgbClr val="33CC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上箭头 85"/>
              <p:cNvSpPr/>
              <p:nvPr/>
            </p:nvSpPr>
            <p:spPr>
              <a:xfrm flipV="1">
                <a:off x="200243" y="2737490"/>
                <a:ext cx="288032" cy="691510"/>
              </a:xfrm>
              <a:prstGeom prst="upArrow">
                <a:avLst>
                  <a:gd name="adj1" fmla="val 50000"/>
                  <a:gd name="adj2" fmla="val 102911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88" name="Picture 239" descr="jisuanj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6604" y="3216269"/>
              <a:ext cx="442344" cy="442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239" descr="jisuanj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554" y="3216269"/>
              <a:ext cx="442344" cy="442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7" name="直接箭头连接符 96"/>
            <p:cNvCxnSpPr/>
            <p:nvPr/>
          </p:nvCxnSpPr>
          <p:spPr>
            <a:xfrm flipV="1">
              <a:off x="3212645" y="1688364"/>
              <a:ext cx="380641" cy="1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ot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矩形 98"/>
          <p:cNvSpPr/>
          <p:nvPr/>
        </p:nvSpPr>
        <p:spPr>
          <a:xfrm>
            <a:off x="2453417" y="4204954"/>
            <a:ext cx="49652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网络层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个层面：数据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层面和控制层面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图示 4"/>
          <p:cNvGraphicFramePr/>
          <p:nvPr/>
        </p:nvGraphicFramePr>
        <p:xfrm>
          <a:off x="1107058" y="1130957"/>
          <a:ext cx="7010399" cy="280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45144" y="629518"/>
            <a:ext cx="8053711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316860" y="606428"/>
            <a:ext cx="249299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ea typeface="微软雅黑" panose="020B0503020204020204" pitchFamily="34" charset="-122"/>
              </a:rPr>
              <a:t>数据层面和控制层面</a:t>
            </a:r>
            <a:endParaRPr lang="zh-CN" altLang="en-US" sz="20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45144" y="629518"/>
            <a:ext cx="8053711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14187" y="606428"/>
            <a:ext cx="6098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软件定义网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络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SDN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(Software Defined Network)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45144" y="1058292"/>
            <a:ext cx="8053712" cy="3116894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1" name="矩形 90"/>
          <p:cNvSpPr/>
          <p:nvPr/>
        </p:nvSpPr>
        <p:spPr>
          <a:xfrm>
            <a:off x="2453417" y="4204954"/>
            <a:ext cx="49652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软件定义网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络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SDN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中的数据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层面和控制层面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3" name="组合 172"/>
          <p:cNvGrpSpPr/>
          <p:nvPr/>
        </p:nvGrpSpPr>
        <p:grpSpPr>
          <a:xfrm>
            <a:off x="845397" y="1226469"/>
            <a:ext cx="6944264" cy="2784814"/>
            <a:chOff x="1009291" y="1226469"/>
            <a:chExt cx="6944264" cy="2784814"/>
          </a:xfrm>
        </p:grpSpPr>
        <p:sp>
          <p:nvSpPr>
            <p:cNvPr id="92" name="Line 107"/>
            <p:cNvSpPr>
              <a:spLocks noChangeShapeType="1"/>
            </p:cNvSpPr>
            <p:nvPr/>
          </p:nvSpPr>
          <p:spPr bwMode="auto">
            <a:xfrm flipH="1">
              <a:off x="2970733" y="1637707"/>
              <a:ext cx="336510" cy="2766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" name="Line 107"/>
            <p:cNvSpPr>
              <a:spLocks noChangeShapeType="1"/>
            </p:cNvSpPr>
            <p:nvPr/>
          </p:nvSpPr>
          <p:spPr bwMode="auto">
            <a:xfrm flipH="1" flipV="1">
              <a:off x="6926882" y="1701875"/>
              <a:ext cx="372155" cy="2355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" name="Line 151"/>
            <p:cNvSpPr>
              <a:spLocks noChangeShapeType="1"/>
            </p:cNvSpPr>
            <p:nvPr/>
          </p:nvSpPr>
          <p:spPr bwMode="auto">
            <a:xfrm>
              <a:off x="4647850" y="3049391"/>
              <a:ext cx="871395" cy="4491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" name="Line 79"/>
            <p:cNvSpPr>
              <a:spLocks noChangeShapeType="1"/>
            </p:cNvSpPr>
            <p:nvPr/>
          </p:nvSpPr>
          <p:spPr bwMode="auto">
            <a:xfrm>
              <a:off x="3053041" y="3468017"/>
              <a:ext cx="589747" cy="2235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" name="Line 99"/>
            <p:cNvSpPr>
              <a:spLocks noChangeShapeType="1"/>
            </p:cNvSpPr>
            <p:nvPr/>
          </p:nvSpPr>
          <p:spPr bwMode="auto">
            <a:xfrm>
              <a:off x="3843486" y="3755233"/>
              <a:ext cx="1206801" cy="1917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8" name="Line 100"/>
            <p:cNvSpPr>
              <a:spLocks noChangeShapeType="1"/>
            </p:cNvSpPr>
            <p:nvPr/>
          </p:nvSpPr>
          <p:spPr bwMode="auto">
            <a:xfrm flipV="1">
              <a:off x="3843763" y="3562729"/>
              <a:ext cx="1675482" cy="1287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9" name="Line 101"/>
            <p:cNvSpPr>
              <a:spLocks noChangeShapeType="1"/>
            </p:cNvSpPr>
            <p:nvPr/>
          </p:nvSpPr>
          <p:spPr bwMode="auto">
            <a:xfrm>
              <a:off x="5787367" y="3562730"/>
              <a:ext cx="871534" cy="19245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0" name="Line 102"/>
            <p:cNvSpPr>
              <a:spLocks noChangeShapeType="1"/>
            </p:cNvSpPr>
            <p:nvPr/>
          </p:nvSpPr>
          <p:spPr bwMode="auto">
            <a:xfrm flipV="1">
              <a:off x="5318154" y="3820263"/>
              <a:ext cx="1340746" cy="1274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1" name="Line 103"/>
            <p:cNvSpPr>
              <a:spLocks noChangeShapeType="1"/>
            </p:cNvSpPr>
            <p:nvPr/>
          </p:nvSpPr>
          <p:spPr bwMode="auto">
            <a:xfrm flipV="1">
              <a:off x="6725399" y="3422535"/>
              <a:ext cx="690157" cy="3326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" name="Line 107"/>
            <p:cNvSpPr>
              <a:spLocks noChangeShapeType="1"/>
            </p:cNvSpPr>
            <p:nvPr/>
          </p:nvSpPr>
          <p:spPr bwMode="auto">
            <a:xfrm flipV="1">
              <a:off x="3843763" y="3049390"/>
              <a:ext cx="602996" cy="57847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" name="Line 108"/>
            <p:cNvSpPr>
              <a:spLocks noChangeShapeType="1"/>
            </p:cNvSpPr>
            <p:nvPr/>
          </p:nvSpPr>
          <p:spPr bwMode="auto">
            <a:xfrm>
              <a:off x="4781911" y="2985224"/>
              <a:ext cx="1943489" cy="70630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105" name="Picture 109"/>
            <p:cNvPicPr>
              <a:picLocks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3560033" y="3562797"/>
              <a:ext cx="484706" cy="256050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</p:spPr>
        </p:pic>
        <p:pic>
          <p:nvPicPr>
            <p:cNvPr id="106" name="Picture 110"/>
            <p:cNvPicPr>
              <a:picLocks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5452215" y="3434395"/>
              <a:ext cx="484706" cy="256050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</p:spPr>
        </p:pic>
        <p:pic>
          <p:nvPicPr>
            <p:cNvPr id="107" name="Picture 111"/>
            <p:cNvPicPr>
              <a:picLocks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4915972" y="3755233"/>
              <a:ext cx="484706" cy="256050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</p:spPr>
        </p:pic>
        <p:pic>
          <p:nvPicPr>
            <p:cNvPr id="108" name="Picture 112"/>
            <p:cNvPicPr>
              <a:picLocks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6457925" y="3627871"/>
              <a:ext cx="484706" cy="256050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</p:spPr>
        </p:pic>
        <p:pic>
          <p:nvPicPr>
            <p:cNvPr id="109" name="Picture 113"/>
            <p:cNvPicPr>
              <a:picLocks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4312698" y="2856889"/>
              <a:ext cx="484706" cy="256051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</p:spPr>
        </p:pic>
        <p:sp>
          <p:nvSpPr>
            <p:cNvPr id="110" name="矩形 109"/>
            <p:cNvSpPr/>
            <p:nvPr/>
          </p:nvSpPr>
          <p:spPr>
            <a:xfrm>
              <a:off x="3574367" y="2407717"/>
              <a:ext cx="201091" cy="25667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1" name="直接连接符 110"/>
            <p:cNvCxnSpPr/>
            <p:nvPr/>
          </p:nvCxnSpPr>
          <p:spPr>
            <a:xfrm>
              <a:off x="3574367" y="2459050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>
              <a:off x="3574367" y="2510385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>
              <a:off x="3574367" y="2567695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>
              <a:off x="3574367" y="2613053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>
              <a:off x="3674913" y="2416255"/>
              <a:ext cx="0" cy="247154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矩形 115"/>
            <p:cNvSpPr/>
            <p:nvPr/>
          </p:nvSpPr>
          <p:spPr>
            <a:xfrm>
              <a:off x="4380725" y="2407717"/>
              <a:ext cx="201091" cy="25667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7" name="直接连接符 116"/>
            <p:cNvCxnSpPr/>
            <p:nvPr/>
          </p:nvCxnSpPr>
          <p:spPr>
            <a:xfrm>
              <a:off x="4380725" y="2459050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>
              <a:off x="4380725" y="2510385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>
              <a:off x="4380725" y="2567695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>
              <a:off x="4380725" y="2613053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/>
            <p:cNvCxnSpPr/>
            <p:nvPr/>
          </p:nvCxnSpPr>
          <p:spPr>
            <a:xfrm>
              <a:off x="4481270" y="2416255"/>
              <a:ext cx="0" cy="247154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矩形 121"/>
            <p:cNvSpPr/>
            <p:nvPr/>
          </p:nvSpPr>
          <p:spPr>
            <a:xfrm>
              <a:off x="5051029" y="2407717"/>
              <a:ext cx="201091" cy="25667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3" name="直接连接符 122"/>
            <p:cNvCxnSpPr/>
            <p:nvPr/>
          </p:nvCxnSpPr>
          <p:spPr>
            <a:xfrm>
              <a:off x="5051029" y="2459050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>
              <a:off x="5051029" y="2510385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>
              <a:off x="5051029" y="2567695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>
              <a:off x="5051029" y="2613053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/>
            <p:nvPr/>
          </p:nvCxnSpPr>
          <p:spPr>
            <a:xfrm>
              <a:off x="5151574" y="2416255"/>
              <a:ext cx="0" cy="247154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矩形 127"/>
            <p:cNvSpPr/>
            <p:nvPr/>
          </p:nvSpPr>
          <p:spPr>
            <a:xfrm>
              <a:off x="6525697" y="2407717"/>
              <a:ext cx="201091" cy="25667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9" name="直接连接符 128"/>
            <p:cNvCxnSpPr/>
            <p:nvPr/>
          </p:nvCxnSpPr>
          <p:spPr>
            <a:xfrm>
              <a:off x="6525697" y="2459050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>
              <a:off x="6525697" y="2510385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接连接符 130"/>
            <p:cNvCxnSpPr/>
            <p:nvPr/>
          </p:nvCxnSpPr>
          <p:spPr>
            <a:xfrm>
              <a:off x="6525697" y="2567695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>
              <a:off x="6525697" y="2613053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接连接符 132"/>
            <p:cNvCxnSpPr/>
            <p:nvPr/>
          </p:nvCxnSpPr>
          <p:spPr>
            <a:xfrm>
              <a:off x="6626242" y="2416255"/>
              <a:ext cx="0" cy="247154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矩形 133"/>
            <p:cNvSpPr/>
            <p:nvPr/>
          </p:nvSpPr>
          <p:spPr>
            <a:xfrm>
              <a:off x="5654302" y="2407717"/>
              <a:ext cx="201091" cy="25667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5" name="直接连接符 134"/>
            <p:cNvCxnSpPr/>
            <p:nvPr/>
          </p:nvCxnSpPr>
          <p:spPr>
            <a:xfrm>
              <a:off x="5654302" y="2459050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连接符 135"/>
            <p:cNvCxnSpPr/>
            <p:nvPr/>
          </p:nvCxnSpPr>
          <p:spPr>
            <a:xfrm>
              <a:off x="5654302" y="2510385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连接符 136"/>
            <p:cNvCxnSpPr/>
            <p:nvPr/>
          </p:nvCxnSpPr>
          <p:spPr>
            <a:xfrm>
              <a:off x="5654302" y="2567695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接连接符 137"/>
            <p:cNvCxnSpPr/>
            <p:nvPr/>
          </p:nvCxnSpPr>
          <p:spPr>
            <a:xfrm>
              <a:off x="5654302" y="2613053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连接符 138"/>
            <p:cNvCxnSpPr/>
            <p:nvPr/>
          </p:nvCxnSpPr>
          <p:spPr>
            <a:xfrm>
              <a:off x="5754848" y="2416255"/>
              <a:ext cx="0" cy="247154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TextBox 176"/>
            <p:cNvSpPr txBox="1"/>
            <p:nvPr/>
          </p:nvSpPr>
          <p:spPr>
            <a:xfrm>
              <a:off x="2548237" y="2382745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转发表</a:t>
              </a:r>
              <a:endParaRPr lang="zh-CN" altLang="en-US" dirty="0"/>
            </a:p>
          </p:txBody>
        </p:sp>
        <p:cxnSp>
          <p:nvCxnSpPr>
            <p:cNvPr id="141" name="直接连接符 140"/>
            <p:cNvCxnSpPr/>
            <p:nvPr/>
          </p:nvCxnSpPr>
          <p:spPr>
            <a:xfrm>
              <a:off x="1009291" y="2215214"/>
              <a:ext cx="6944264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接箭头连接符 142"/>
            <p:cNvCxnSpPr/>
            <p:nvPr/>
          </p:nvCxnSpPr>
          <p:spPr>
            <a:xfrm>
              <a:off x="3670377" y="2682581"/>
              <a:ext cx="106079" cy="880149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接箭头连接符 143"/>
            <p:cNvCxnSpPr>
              <a:endCxn id="108" idx="0"/>
            </p:cNvCxnSpPr>
            <p:nvPr/>
          </p:nvCxnSpPr>
          <p:spPr>
            <a:xfrm>
              <a:off x="6627077" y="2686787"/>
              <a:ext cx="73200" cy="941084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箭头连接符 144"/>
            <p:cNvCxnSpPr/>
            <p:nvPr/>
          </p:nvCxnSpPr>
          <p:spPr>
            <a:xfrm flipH="1">
              <a:off x="5723766" y="2678388"/>
              <a:ext cx="30183" cy="789628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箭头连接符 145"/>
            <p:cNvCxnSpPr/>
            <p:nvPr/>
          </p:nvCxnSpPr>
          <p:spPr>
            <a:xfrm>
              <a:off x="5152849" y="2682587"/>
              <a:ext cx="31244" cy="1121443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箭头连接符 146"/>
            <p:cNvCxnSpPr/>
            <p:nvPr/>
          </p:nvCxnSpPr>
          <p:spPr>
            <a:xfrm>
              <a:off x="4485937" y="2679551"/>
              <a:ext cx="75120" cy="208839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矩形 148"/>
            <p:cNvSpPr/>
            <p:nvPr/>
          </p:nvSpPr>
          <p:spPr>
            <a:xfrm>
              <a:off x="3240212" y="1226469"/>
              <a:ext cx="3686671" cy="7320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0" name="Picture 21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57264" y="1583226"/>
              <a:ext cx="195777" cy="526174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</p:pic>
        <p:pic>
          <p:nvPicPr>
            <p:cNvPr id="151" name="Picture 21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196362" y="1583226"/>
              <a:ext cx="195777" cy="526174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</p:pic>
        <p:cxnSp>
          <p:nvCxnSpPr>
            <p:cNvPr id="153" name="直接箭头连接符 152"/>
            <p:cNvCxnSpPr/>
            <p:nvPr/>
          </p:nvCxnSpPr>
          <p:spPr>
            <a:xfrm flipH="1">
              <a:off x="3679398" y="1548531"/>
              <a:ext cx="337598" cy="85799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接箭头连接符 153"/>
            <p:cNvCxnSpPr/>
            <p:nvPr/>
          </p:nvCxnSpPr>
          <p:spPr>
            <a:xfrm flipH="1">
              <a:off x="4485742" y="1573733"/>
              <a:ext cx="106027" cy="836059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箭头连接符 154"/>
            <p:cNvCxnSpPr/>
            <p:nvPr/>
          </p:nvCxnSpPr>
          <p:spPr>
            <a:xfrm>
              <a:off x="6272214" y="1531731"/>
              <a:ext cx="353699" cy="874802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接箭头连接符 155"/>
            <p:cNvCxnSpPr/>
            <p:nvPr/>
          </p:nvCxnSpPr>
          <p:spPr>
            <a:xfrm>
              <a:off x="5701828" y="1573733"/>
              <a:ext cx="54372" cy="835365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直接箭头连接符 156"/>
            <p:cNvCxnSpPr>
              <a:stCxn id="152" idx="4"/>
              <a:endCxn id="122" idx="0"/>
            </p:cNvCxnSpPr>
            <p:nvPr/>
          </p:nvCxnSpPr>
          <p:spPr>
            <a:xfrm>
              <a:off x="5150578" y="1682716"/>
              <a:ext cx="997" cy="725001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TextBox 179"/>
            <p:cNvSpPr txBox="1"/>
            <p:nvPr/>
          </p:nvSpPr>
          <p:spPr>
            <a:xfrm>
              <a:off x="1249993" y="1861409"/>
              <a:ext cx="1049536" cy="33855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控制层面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" name="TextBox 180"/>
            <p:cNvSpPr txBox="1"/>
            <p:nvPr/>
          </p:nvSpPr>
          <p:spPr>
            <a:xfrm>
              <a:off x="1249993" y="2234467"/>
              <a:ext cx="1049536" cy="33855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数据层面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5" name="组合 164"/>
            <p:cNvGrpSpPr/>
            <p:nvPr/>
          </p:nvGrpSpPr>
          <p:grpSpPr>
            <a:xfrm>
              <a:off x="1062847" y="1569143"/>
              <a:ext cx="206062" cy="1296144"/>
              <a:chOff x="199861" y="1988840"/>
              <a:chExt cx="288414" cy="1440160"/>
            </a:xfrm>
          </p:grpSpPr>
          <p:sp>
            <p:nvSpPr>
              <p:cNvPr id="166" name="上箭头 165"/>
              <p:cNvSpPr/>
              <p:nvPr/>
            </p:nvSpPr>
            <p:spPr>
              <a:xfrm>
                <a:off x="199861" y="1988840"/>
                <a:ext cx="288032" cy="688444"/>
              </a:xfrm>
              <a:prstGeom prst="upArrow">
                <a:avLst>
                  <a:gd name="adj1" fmla="val 50000"/>
                  <a:gd name="adj2" fmla="val 102911"/>
                </a:avLst>
              </a:prstGeom>
              <a:solidFill>
                <a:srgbClr val="33CC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7" name="上箭头 166"/>
              <p:cNvSpPr/>
              <p:nvPr/>
            </p:nvSpPr>
            <p:spPr>
              <a:xfrm flipV="1">
                <a:off x="200243" y="2737490"/>
                <a:ext cx="288032" cy="691510"/>
              </a:xfrm>
              <a:prstGeom prst="upArrow">
                <a:avLst>
                  <a:gd name="adj1" fmla="val 50000"/>
                  <a:gd name="adj2" fmla="val 102911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68" name="直接箭头连接符 167"/>
            <p:cNvCxnSpPr/>
            <p:nvPr/>
          </p:nvCxnSpPr>
          <p:spPr>
            <a:xfrm flipV="1">
              <a:off x="3212645" y="2542479"/>
              <a:ext cx="380641" cy="1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ot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9" name="Picture 239" descr="jisuanj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8744" y="3328407"/>
              <a:ext cx="442344" cy="442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0" name="Picture 239" descr="jisuanj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7788" y="3301672"/>
              <a:ext cx="442344" cy="442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2" name="椭圆 151"/>
            <p:cNvSpPr/>
            <p:nvPr/>
          </p:nvSpPr>
          <p:spPr>
            <a:xfrm>
              <a:off x="3575364" y="1351374"/>
              <a:ext cx="3150428" cy="331342"/>
            </a:xfrm>
            <a:prstGeom prst="ellipse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远  程  控  制  器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2" name="矩形 171"/>
          <p:cNvSpPr/>
          <p:nvPr/>
        </p:nvSpPr>
        <p:spPr>
          <a:xfrm>
            <a:off x="7434390" y="1490108"/>
            <a:ext cx="1051182" cy="188769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b="1" dirty="0">
                <a:solidFill>
                  <a:srgbClr val="99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远程</a:t>
            </a:r>
            <a:r>
              <a:rPr lang="zh-CN" altLang="en-US" sz="1200" b="1" dirty="0" smtClean="0">
                <a:solidFill>
                  <a:srgbClr val="99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控制器：</a:t>
            </a:r>
            <a:endParaRPr lang="en-US" altLang="zh-CN" sz="1200" b="1" dirty="0" smtClean="0">
              <a:solidFill>
                <a:srgbClr val="99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2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出最佳的</a:t>
            </a: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路由，</a:t>
            </a:r>
            <a:endParaRPr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每一个路由器中</a:t>
            </a:r>
            <a:r>
              <a:rPr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生成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其正确的转发表。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45144" y="629518"/>
            <a:ext cx="8053711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14187" y="606428"/>
            <a:ext cx="60983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软件定义网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络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SDN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(Software Defined Network)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45144" y="1058292"/>
            <a:ext cx="8053712" cy="3116894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1" name="矩形 90"/>
          <p:cNvSpPr/>
          <p:nvPr/>
        </p:nvSpPr>
        <p:spPr>
          <a:xfrm>
            <a:off x="2453417" y="4204954"/>
            <a:ext cx="49652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软件定义网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络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SDN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中的数据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层面和控制层面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3" name="组合 172"/>
          <p:cNvGrpSpPr/>
          <p:nvPr/>
        </p:nvGrpSpPr>
        <p:grpSpPr>
          <a:xfrm>
            <a:off x="845397" y="1226469"/>
            <a:ext cx="6944264" cy="2784814"/>
            <a:chOff x="1009291" y="1226469"/>
            <a:chExt cx="6944264" cy="2784814"/>
          </a:xfrm>
        </p:grpSpPr>
        <p:sp>
          <p:nvSpPr>
            <p:cNvPr id="92" name="Line 107"/>
            <p:cNvSpPr>
              <a:spLocks noChangeShapeType="1"/>
            </p:cNvSpPr>
            <p:nvPr/>
          </p:nvSpPr>
          <p:spPr bwMode="auto">
            <a:xfrm flipH="1">
              <a:off x="2970733" y="1637707"/>
              <a:ext cx="336510" cy="2766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" name="Line 107"/>
            <p:cNvSpPr>
              <a:spLocks noChangeShapeType="1"/>
            </p:cNvSpPr>
            <p:nvPr/>
          </p:nvSpPr>
          <p:spPr bwMode="auto">
            <a:xfrm flipH="1" flipV="1">
              <a:off x="6926882" y="1701875"/>
              <a:ext cx="372155" cy="2355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" name="Line 151"/>
            <p:cNvSpPr>
              <a:spLocks noChangeShapeType="1"/>
            </p:cNvSpPr>
            <p:nvPr/>
          </p:nvSpPr>
          <p:spPr bwMode="auto">
            <a:xfrm>
              <a:off x="4647850" y="3049391"/>
              <a:ext cx="871395" cy="4491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" name="Line 79"/>
            <p:cNvSpPr>
              <a:spLocks noChangeShapeType="1"/>
            </p:cNvSpPr>
            <p:nvPr/>
          </p:nvSpPr>
          <p:spPr bwMode="auto">
            <a:xfrm>
              <a:off x="3053041" y="3468017"/>
              <a:ext cx="589747" cy="2235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" name="Line 99"/>
            <p:cNvSpPr>
              <a:spLocks noChangeShapeType="1"/>
            </p:cNvSpPr>
            <p:nvPr/>
          </p:nvSpPr>
          <p:spPr bwMode="auto">
            <a:xfrm>
              <a:off x="3843486" y="3755233"/>
              <a:ext cx="1206801" cy="1917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8" name="Line 100"/>
            <p:cNvSpPr>
              <a:spLocks noChangeShapeType="1"/>
            </p:cNvSpPr>
            <p:nvPr/>
          </p:nvSpPr>
          <p:spPr bwMode="auto">
            <a:xfrm flipV="1">
              <a:off x="3843763" y="3562729"/>
              <a:ext cx="1675482" cy="1287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9" name="Line 101"/>
            <p:cNvSpPr>
              <a:spLocks noChangeShapeType="1"/>
            </p:cNvSpPr>
            <p:nvPr/>
          </p:nvSpPr>
          <p:spPr bwMode="auto">
            <a:xfrm>
              <a:off x="5787367" y="3562730"/>
              <a:ext cx="871534" cy="19245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0" name="Line 102"/>
            <p:cNvSpPr>
              <a:spLocks noChangeShapeType="1"/>
            </p:cNvSpPr>
            <p:nvPr/>
          </p:nvSpPr>
          <p:spPr bwMode="auto">
            <a:xfrm flipV="1">
              <a:off x="5318154" y="3820263"/>
              <a:ext cx="1340746" cy="1274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1" name="Line 103"/>
            <p:cNvSpPr>
              <a:spLocks noChangeShapeType="1"/>
            </p:cNvSpPr>
            <p:nvPr/>
          </p:nvSpPr>
          <p:spPr bwMode="auto">
            <a:xfrm flipV="1">
              <a:off x="6725399" y="3422535"/>
              <a:ext cx="690157" cy="3326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" name="Line 107"/>
            <p:cNvSpPr>
              <a:spLocks noChangeShapeType="1"/>
            </p:cNvSpPr>
            <p:nvPr/>
          </p:nvSpPr>
          <p:spPr bwMode="auto">
            <a:xfrm flipV="1">
              <a:off x="3843763" y="3049390"/>
              <a:ext cx="602996" cy="57847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" name="Line 108"/>
            <p:cNvSpPr>
              <a:spLocks noChangeShapeType="1"/>
            </p:cNvSpPr>
            <p:nvPr/>
          </p:nvSpPr>
          <p:spPr bwMode="auto">
            <a:xfrm>
              <a:off x="4781911" y="2985224"/>
              <a:ext cx="1943489" cy="70630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105" name="Picture 109"/>
            <p:cNvPicPr>
              <a:picLocks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3560033" y="3562797"/>
              <a:ext cx="484706" cy="256050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</p:spPr>
        </p:pic>
        <p:pic>
          <p:nvPicPr>
            <p:cNvPr id="106" name="Picture 110"/>
            <p:cNvPicPr>
              <a:picLocks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5452215" y="3434395"/>
              <a:ext cx="484706" cy="256050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</p:spPr>
        </p:pic>
        <p:pic>
          <p:nvPicPr>
            <p:cNvPr id="107" name="Picture 111"/>
            <p:cNvPicPr>
              <a:picLocks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4915972" y="3755233"/>
              <a:ext cx="484706" cy="256050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</p:spPr>
        </p:pic>
        <p:pic>
          <p:nvPicPr>
            <p:cNvPr id="108" name="Picture 112"/>
            <p:cNvPicPr>
              <a:picLocks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6457925" y="3627871"/>
              <a:ext cx="484706" cy="256050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</p:spPr>
        </p:pic>
        <p:pic>
          <p:nvPicPr>
            <p:cNvPr id="109" name="Picture 113"/>
            <p:cNvPicPr>
              <a:picLocks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4312698" y="2856889"/>
              <a:ext cx="484706" cy="256051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</p:spPr>
        </p:pic>
        <p:sp>
          <p:nvSpPr>
            <p:cNvPr id="110" name="矩形 109"/>
            <p:cNvSpPr/>
            <p:nvPr/>
          </p:nvSpPr>
          <p:spPr>
            <a:xfrm>
              <a:off x="3574367" y="2407717"/>
              <a:ext cx="201091" cy="25667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1" name="直接连接符 110"/>
            <p:cNvCxnSpPr/>
            <p:nvPr/>
          </p:nvCxnSpPr>
          <p:spPr>
            <a:xfrm>
              <a:off x="3574367" y="2459050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>
              <a:off x="3574367" y="2510385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>
              <a:off x="3574367" y="2567695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>
              <a:off x="3574367" y="2613053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>
              <a:off x="3674913" y="2416255"/>
              <a:ext cx="0" cy="247154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矩形 115"/>
            <p:cNvSpPr/>
            <p:nvPr/>
          </p:nvSpPr>
          <p:spPr>
            <a:xfrm>
              <a:off x="4380725" y="2407717"/>
              <a:ext cx="201091" cy="25667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7" name="直接连接符 116"/>
            <p:cNvCxnSpPr/>
            <p:nvPr/>
          </p:nvCxnSpPr>
          <p:spPr>
            <a:xfrm>
              <a:off x="4380725" y="2459050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>
              <a:off x="4380725" y="2510385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>
              <a:off x="4380725" y="2567695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>
              <a:off x="4380725" y="2613053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/>
            <p:cNvCxnSpPr/>
            <p:nvPr/>
          </p:nvCxnSpPr>
          <p:spPr>
            <a:xfrm>
              <a:off x="4481270" y="2416255"/>
              <a:ext cx="0" cy="247154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矩形 121"/>
            <p:cNvSpPr/>
            <p:nvPr/>
          </p:nvSpPr>
          <p:spPr>
            <a:xfrm>
              <a:off x="5051029" y="2407717"/>
              <a:ext cx="201091" cy="25667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3" name="直接连接符 122"/>
            <p:cNvCxnSpPr/>
            <p:nvPr/>
          </p:nvCxnSpPr>
          <p:spPr>
            <a:xfrm>
              <a:off x="5051029" y="2459050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>
              <a:off x="5051029" y="2510385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>
              <a:off x="5051029" y="2567695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>
              <a:off x="5051029" y="2613053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/>
            <p:nvPr/>
          </p:nvCxnSpPr>
          <p:spPr>
            <a:xfrm>
              <a:off x="5151574" y="2416255"/>
              <a:ext cx="0" cy="247154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矩形 127"/>
            <p:cNvSpPr/>
            <p:nvPr/>
          </p:nvSpPr>
          <p:spPr>
            <a:xfrm>
              <a:off x="6525697" y="2407717"/>
              <a:ext cx="201091" cy="25667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9" name="直接连接符 128"/>
            <p:cNvCxnSpPr/>
            <p:nvPr/>
          </p:nvCxnSpPr>
          <p:spPr>
            <a:xfrm>
              <a:off x="6525697" y="2459050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>
              <a:off x="6525697" y="2510385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接连接符 130"/>
            <p:cNvCxnSpPr/>
            <p:nvPr/>
          </p:nvCxnSpPr>
          <p:spPr>
            <a:xfrm>
              <a:off x="6525697" y="2567695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>
              <a:off x="6525697" y="2613053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接连接符 132"/>
            <p:cNvCxnSpPr/>
            <p:nvPr/>
          </p:nvCxnSpPr>
          <p:spPr>
            <a:xfrm>
              <a:off x="6626242" y="2416255"/>
              <a:ext cx="0" cy="247154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矩形 133"/>
            <p:cNvSpPr/>
            <p:nvPr/>
          </p:nvSpPr>
          <p:spPr>
            <a:xfrm>
              <a:off x="5654302" y="2407717"/>
              <a:ext cx="201091" cy="25667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5" name="直接连接符 134"/>
            <p:cNvCxnSpPr/>
            <p:nvPr/>
          </p:nvCxnSpPr>
          <p:spPr>
            <a:xfrm>
              <a:off x="5654302" y="2459050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连接符 135"/>
            <p:cNvCxnSpPr/>
            <p:nvPr/>
          </p:nvCxnSpPr>
          <p:spPr>
            <a:xfrm>
              <a:off x="5654302" y="2510385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连接符 136"/>
            <p:cNvCxnSpPr/>
            <p:nvPr/>
          </p:nvCxnSpPr>
          <p:spPr>
            <a:xfrm>
              <a:off x="5654302" y="2567695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接连接符 137"/>
            <p:cNvCxnSpPr/>
            <p:nvPr/>
          </p:nvCxnSpPr>
          <p:spPr>
            <a:xfrm>
              <a:off x="5654302" y="2613053"/>
              <a:ext cx="201091" cy="0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连接符 138"/>
            <p:cNvCxnSpPr/>
            <p:nvPr/>
          </p:nvCxnSpPr>
          <p:spPr>
            <a:xfrm>
              <a:off x="5754848" y="2416255"/>
              <a:ext cx="0" cy="247154"/>
            </a:xfrm>
            <a:prstGeom prst="lin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TextBox 176"/>
            <p:cNvSpPr txBox="1"/>
            <p:nvPr/>
          </p:nvSpPr>
          <p:spPr>
            <a:xfrm>
              <a:off x="2548237" y="2382745"/>
              <a:ext cx="723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转发表</a:t>
              </a:r>
              <a:endParaRPr lang="zh-CN" altLang="en-US" dirty="0"/>
            </a:p>
          </p:txBody>
        </p:sp>
        <p:cxnSp>
          <p:nvCxnSpPr>
            <p:cNvPr id="141" name="直接连接符 140"/>
            <p:cNvCxnSpPr/>
            <p:nvPr/>
          </p:nvCxnSpPr>
          <p:spPr>
            <a:xfrm>
              <a:off x="1009291" y="2215214"/>
              <a:ext cx="6944264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接箭头连接符 142"/>
            <p:cNvCxnSpPr/>
            <p:nvPr/>
          </p:nvCxnSpPr>
          <p:spPr>
            <a:xfrm>
              <a:off x="3670377" y="2682581"/>
              <a:ext cx="106079" cy="880149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接箭头连接符 143"/>
            <p:cNvCxnSpPr>
              <a:endCxn id="108" idx="0"/>
            </p:cNvCxnSpPr>
            <p:nvPr/>
          </p:nvCxnSpPr>
          <p:spPr>
            <a:xfrm>
              <a:off x="6627077" y="2686787"/>
              <a:ext cx="73200" cy="941084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箭头连接符 144"/>
            <p:cNvCxnSpPr/>
            <p:nvPr/>
          </p:nvCxnSpPr>
          <p:spPr>
            <a:xfrm flipH="1">
              <a:off x="5723766" y="2678388"/>
              <a:ext cx="30183" cy="789628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箭头连接符 145"/>
            <p:cNvCxnSpPr/>
            <p:nvPr/>
          </p:nvCxnSpPr>
          <p:spPr>
            <a:xfrm>
              <a:off x="5152849" y="2682587"/>
              <a:ext cx="31244" cy="1121443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箭头连接符 146"/>
            <p:cNvCxnSpPr/>
            <p:nvPr/>
          </p:nvCxnSpPr>
          <p:spPr>
            <a:xfrm>
              <a:off x="4485937" y="2679551"/>
              <a:ext cx="75120" cy="208839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矩形 148"/>
            <p:cNvSpPr/>
            <p:nvPr/>
          </p:nvSpPr>
          <p:spPr>
            <a:xfrm>
              <a:off x="3240212" y="1226469"/>
              <a:ext cx="3686671" cy="7320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0" name="Picture 21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57264" y="1583226"/>
              <a:ext cx="195777" cy="526174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</p:pic>
        <p:pic>
          <p:nvPicPr>
            <p:cNvPr id="151" name="Picture 21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196362" y="1583226"/>
              <a:ext cx="195777" cy="526174"/>
            </a:xfrm>
            <a:prstGeom prst="rect">
              <a:avLst/>
            </a:prstGeom>
            <a:noFill/>
            <a:ln w="12699">
              <a:noFill/>
              <a:miter lim="800000"/>
              <a:headEnd/>
              <a:tailEnd/>
            </a:ln>
            <a:effectLst/>
          </p:spPr>
        </p:pic>
        <p:cxnSp>
          <p:nvCxnSpPr>
            <p:cNvPr id="153" name="直接箭头连接符 152"/>
            <p:cNvCxnSpPr/>
            <p:nvPr/>
          </p:nvCxnSpPr>
          <p:spPr>
            <a:xfrm flipH="1">
              <a:off x="3679398" y="1548531"/>
              <a:ext cx="337598" cy="85799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接箭头连接符 153"/>
            <p:cNvCxnSpPr/>
            <p:nvPr/>
          </p:nvCxnSpPr>
          <p:spPr>
            <a:xfrm flipH="1">
              <a:off x="4485742" y="1573733"/>
              <a:ext cx="106027" cy="836059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箭头连接符 154"/>
            <p:cNvCxnSpPr/>
            <p:nvPr/>
          </p:nvCxnSpPr>
          <p:spPr>
            <a:xfrm>
              <a:off x="6272214" y="1531731"/>
              <a:ext cx="353699" cy="874802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接箭头连接符 155"/>
            <p:cNvCxnSpPr/>
            <p:nvPr/>
          </p:nvCxnSpPr>
          <p:spPr>
            <a:xfrm>
              <a:off x="5701828" y="1573733"/>
              <a:ext cx="54372" cy="835365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直接箭头连接符 156"/>
            <p:cNvCxnSpPr>
              <a:stCxn id="152" idx="4"/>
              <a:endCxn id="122" idx="0"/>
            </p:cNvCxnSpPr>
            <p:nvPr/>
          </p:nvCxnSpPr>
          <p:spPr>
            <a:xfrm>
              <a:off x="5150578" y="1682716"/>
              <a:ext cx="997" cy="725001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sysDash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TextBox 179"/>
            <p:cNvSpPr txBox="1"/>
            <p:nvPr/>
          </p:nvSpPr>
          <p:spPr>
            <a:xfrm>
              <a:off x="1249993" y="1861409"/>
              <a:ext cx="1049536" cy="338554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控制层面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" name="TextBox 180"/>
            <p:cNvSpPr txBox="1"/>
            <p:nvPr/>
          </p:nvSpPr>
          <p:spPr>
            <a:xfrm>
              <a:off x="1249993" y="2234467"/>
              <a:ext cx="1049536" cy="33855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数据层面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5" name="组合 164"/>
            <p:cNvGrpSpPr/>
            <p:nvPr/>
          </p:nvGrpSpPr>
          <p:grpSpPr>
            <a:xfrm>
              <a:off x="1062847" y="1569143"/>
              <a:ext cx="206062" cy="1296144"/>
              <a:chOff x="199861" y="1988840"/>
              <a:chExt cx="288414" cy="1440160"/>
            </a:xfrm>
          </p:grpSpPr>
          <p:sp>
            <p:nvSpPr>
              <p:cNvPr id="166" name="上箭头 165"/>
              <p:cNvSpPr/>
              <p:nvPr/>
            </p:nvSpPr>
            <p:spPr>
              <a:xfrm>
                <a:off x="199861" y="1988840"/>
                <a:ext cx="288032" cy="688444"/>
              </a:xfrm>
              <a:prstGeom prst="upArrow">
                <a:avLst>
                  <a:gd name="adj1" fmla="val 50000"/>
                  <a:gd name="adj2" fmla="val 102911"/>
                </a:avLst>
              </a:prstGeom>
              <a:solidFill>
                <a:srgbClr val="33CC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7" name="上箭头 166"/>
              <p:cNvSpPr/>
              <p:nvPr/>
            </p:nvSpPr>
            <p:spPr>
              <a:xfrm flipV="1">
                <a:off x="200243" y="2737490"/>
                <a:ext cx="288032" cy="691510"/>
              </a:xfrm>
              <a:prstGeom prst="upArrow">
                <a:avLst>
                  <a:gd name="adj1" fmla="val 50000"/>
                  <a:gd name="adj2" fmla="val 102911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68" name="直接箭头连接符 167"/>
            <p:cNvCxnSpPr/>
            <p:nvPr/>
          </p:nvCxnSpPr>
          <p:spPr>
            <a:xfrm flipV="1">
              <a:off x="3212645" y="2542479"/>
              <a:ext cx="380641" cy="1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ot"/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9" name="Picture 239" descr="jisuanj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8744" y="3328407"/>
              <a:ext cx="442344" cy="442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0" name="Picture 239" descr="jisuanj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7788" y="3301672"/>
              <a:ext cx="442344" cy="442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2" name="椭圆 151"/>
            <p:cNvSpPr/>
            <p:nvPr/>
          </p:nvSpPr>
          <p:spPr>
            <a:xfrm>
              <a:off x="3575364" y="1351374"/>
              <a:ext cx="3150428" cy="331342"/>
            </a:xfrm>
            <a:prstGeom prst="ellipse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远  程  控  制  器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2" name="矩形 171"/>
          <p:cNvSpPr/>
          <p:nvPr/>
        </p:nvSpPr>
        <p:spPr>
          <a:xfrm>
            <a:off x="7311925" y="2356794"/>
            <a:ext cx="1164465" cy="861774"/>
          </a:xfrm>
          <a:prstGeom prst="rect">
            <a:avLst/>
          </a:prstGeom>
          <a:solidFill>
            <a:srgbClr val="00CCFF"/>
          </a:solidFill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路由器：</a:t>
            </a:r>
            <a:endParaRPr lang="en-US" altLang="zh-CN" sz="14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查找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转发表，</a:t>
            </a:r>
            <a:r>
              <a: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转发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分组。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2629135" y="2802671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2629135" y="3420208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 dirty="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2629135" y="985148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2629135" y="1591573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629135" y="2209110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 dirty="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3637198" y="728985"/>
            <a:ext cx="0" cy="3676759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2700573" y="950604"/>
            <a:ext cx="5574294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4.2.1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虚拟互连网络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4.2.2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4.2.3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IP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4.2.4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地址解析协议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4.2.5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IP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格式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Rectangle 27"/>
          <p:cNvSpPr>
            <a:spLocks noChangeArrowheads="1"/>
          </p:cNvSpPr>
          <p:nvPr/>
        </p:nvSpPr>
        <p:spPr bwMode="auto">
          <a:xfrm>
            <a:off x="639730" y="985148"/>
            <a:ext cx="1636540" cy="155563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fr-FR">
              <a:latin typeface="宋体" panose="02010600030101010101" pitchFamily="2" charset="-122"/>
            </a:endParaRPr>
          </a:p>
        </p:txBody>
      </p:sp>
      <p:sp>
        <p:nvSpPr>
          <p:cNvPr id="17" name="Rectangle 29"/>
          <p:cNvSpPr>
            <a:spLocks noChangeArrowheads="1"/>
          </p:cNvSpPr>
          <p:nvPr/>
        </p:nvSpPr>
        <p:spPr bwMode="auto">
          <a:xfrm>
            <a:off x="648619" y="1080080"/>
            <a:ext cx="162765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fr-FR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</a:t>
            </a:r>
            <a:endParaRPr lang="fr-FR" altLang="zh-CN" sz="2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网际协议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545143" y="1014023"/>
            <a:ext cx="4202114" cy="2580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ts val="2600"/>
              </a:lnSpc>
              <a:buClr>
                <a:srgbClr val="0070C0"/>
              </a:buClr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与网际协议 </a:t>
            </a:r>
            <a:r>
              <a:rPr lang="fr-FR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配套的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协议：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1950" indent="-357505" eaLnBrk="0" hangingPunct="0">
              <a:lnSpc>
                <a:spcPts val="28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地址解析协议 </a:t>
            </a:r>
            <a:r>
              <a:rPr lang="fr-FR" altLang="zh-CN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</a:t>
            </a:r>
            <a:r>
              <a:rPr lang="fr-FR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fr-FR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(Address Resolution Protocol)</a:t>
            </a:r>
            <a:endParaRPr lang="fr-FR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1950" indent="-357505" eaLnBrk="0" hangingPunct="0">
              <a:lnSpc>
                <a:spcPts val="28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网际控制报文协议 </a:t>
            </a:r>
            <a:r>
              <a:rPr lang="fr-FR" altLang="zh-CN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lang="fr-FR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(Internet </a:t>
            </a:r>
            <a:r>
              <a:rPr lang="fr-FR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Control Message Protocol)</a:t>
            </a:r>
            <a:endParaRPr lang="fr-FR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1950" indent="-357505" eaLnBrk="0" hangingPunct="0">
              <a:lnSpc>
                <a:spcPts val="28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网际组管理协议 </a:t>
            </a:r>
            <a:r>
              <a:rPr lang="fr-FR" altLang="zh-CN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IGMP </a:t>
            </a:r>
            <a:r>
              <a:rPr lang="fr-FR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(Internet </a:t>
            </a:r>
            <a:r>
              <a:rPr lang="fr-FR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Group Management Protocol)</a:t>
            </a:r>
            <a:endParaRPr lang="fr-FR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5144" y="621225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295850" y="578954"/>
            <a:ext cx="255230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  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网际协议 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675517" y="1073959"/>
            <a:ext cx="3962378" cy="3200399"/>
          </a:xfrm>
          <a:prstGeom prst="roundRect">
            <a:avLst>
              <a:gd name="adj" fmla="val 9928"/>
            </a:avLst>
          </a:prstGeom>
          <a:solidFill>
            <a:srgbClr val="C3E3F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4842456" y="1298537"/>
            <a:ext cx="3416249" cy="2751241"/>
            <a:chOff x="2372076" y="1403136"/>
            <a:chExt cx="4224107" cy="2751241"/>
          </a:xfrm>
        </p:grpSpPr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2372076" y="3355900"/>
              <a:ext cx="104708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网络接口层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 Box 13"/>
            <p:cNvSpPr txBox="1">
              <a:spLocks noChangeArrowheads="1"/>
            </p:cNvSpPr>
            <p:nvPr/>
          </p:nvSpPr>
          <p:spPr bwMode="auto">
            <a:xfrm>
              <a:off x="2714268" y="1977466"/>
              <a:ext cx="64633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运输层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 Box 15"/>
            <p:cNvSpPr txBox="1">
              <a:spLocks noChangeArrowheads="1"/>
            </p:cNvSpPr>
            <p:nvPr/>
          </p:nvSpPr>
          <p:spPr bwMode="auto">
            <a:xfrm>
              <a:off x="2747925" y="1520750"/>
              <a:ext cx="64633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应用层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Line 22"/>
            <p:cNvSpPr>
              <a:spLocks noChangeShapeType="1"/>
            </p:cNvSpPr>
            <p:nvPr/>
          </p:nvSpPr>
          <p:spPr bwMode="auto">
            <a:xfrm>
              <a:off x="2562806" y="1959860"/>
              <a:ext cx="109838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Line 23"/>
            <p:cNvSpPr>
              <a:spLocks noChangeShapeType="1"/>
            </p:cNvSpPr>
            <p:nvPr/>
          </p:nvSpPr>
          <p:spPr bwMode="auto">
            <a:xfrm>
              <a:off x="2562806" y="2313013"/>
              <a:ext cx="109838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Line 24"/>
            <p:cNvSpPr>
              <a:spLocks noChangeShapeType="1"/>
            </p:cNvSpPr>
            <p:nvPr/>
          </p:nvSpPr>
          <p:spPr bwMode="auto">
            <a:xfrm>
              <a:off x="2581879" y="3270978"/>
              <a:ext cx="1079307" cy="20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Line 25"/>
            <p:cNvSpPr>
              <a:spLocks noChangeShapeType="1"/>
            </p:cNvSpPr>
            <p:nvPr/>
          </p:nvSpPr>
          <p:spPr bwMode="auto">
            <a:xfrm>
              <a:off x="3094606" y="2313013"/>
              <a:ext cx="0" cy="9600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 Box 26"/>
            <p:cNvSpPr txBox="1">
              <a:spLocks noChangeArrowheads="1"/>
            </p:cNvSpPr>
            <p:nvPr/>
          </p:nvSpPr>
          <p:spPr bwMode="auto">
            <a:xfrm>
              <a:off x="2514069" y="2497357"/>
              <a:ext cx="1165222" cy="4616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kumimoji="1" lang="zh-CN" altLang="en-US" sz="12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网络层</a:t>
              </a:r>
              <a:endParaRPr kumimoji="1" lang="en-US" altLang="zh-CN" sz="12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zh-CN" altLang="en-US" sz="1200" b="1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（网</a:t>
              </a:r>
              <a:r>
                <a: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际</a:t>
              </a:r>
              <a:r>
                <a:rPr kumimoji="1" lang="zh-CN" altLang="en-US" sz="1200" b="1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层）</a:t>
              </a:r>
              <a:endParaRPr kumimoji="1" lang="zh-CN" altLang="en-US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718405" y="1403136"/>
              <a:ext cx="2877778" cy="2751241"/>
              <a:chOff x="3718405" y="1403136"/>
              <a:chExt cx="2877778" cy="2751241"/>
            </a:xfrm>
          </p:grpSpPr>
          <p:sp>
            <p:nvSpPr>
              <p:cNvPr id="8" name="Rectangle 5"/>
              <p:cNvSpPr>
                <a:spLocks noChangeArrowheads="1"/>
              </p:cNvSpPr>
              <p:nvPr/>
            </p:nvSpPr>
            <p:spPr bwMode="auto">
              <a:xfrm>
                <a:off x="3721771" y="1403723"/>
                <a:ext cx="2874412" cy="2223514"/>
              </a:xfrm>
              <a:prstGeom prst="rect">
                <a:avLst/>
              </a:prstGeom>
              <a:solidFill>
                <a:srgbClr val="00FFFF"/>
              </a:solidFill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kumimoji="1" lang="zh-CN" altLang="zh-CN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3721771" y="2313013"/>
                <a:ext cx="2874412" cy="96007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  <p:sp>
            <p:nvSpPr>
              <p:cNvPr id="10" name="Rectangle 4"/>
              <p:cNvSpPr>
                <a:spLocks noChangeArrowheads="1"/>
              </p:cNvSpPr>
              <p:nvPr/>
            </p:nvSpPr>
            <p:spPr bwMode="auto">
              <a:xfrm>
                <a:off x="3721771" y="2313013"/>
                <a:ext cx="2874412" cy="960036"/>
              </a:xfrm>
              <a:prstGeom prst="rect">
                <a:avLst/>
              </a:prstGeom>
              <a:solidFill>
                <a:srgbClr val="FFFF6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Line 6"/>
              <p:cNvSpPr>
                <a:spLocks noChangeShapeType="1"/>
              </p:cNvSpPr>
              <p:nvPr/>
            </p:nvSpPr>
            <p:spPr bwMode="auto">
              <a:xfrm>
                <a:off x="3721771" y="1959860"/>
                <a:ext cx="28744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3721771" y="2313013"/>
                <a:ext cx="2874412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>
                <a:off x="4410642" y="1403136"/>
                <a:ext cx="1261884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各种应用层协议</a:t>
                </a:r>
                <a:endPara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Text Box 10"/>
              <p:cNvSpPr txBox="1">
                <a:spLocks noChangeArrowheads="1"/>
              </p:cNvSpPr>
              <p:nvPr/>
            </p:nvSpPr>
            <p:spPr bwMode="auto">
              <a:xfrm>
                <a:off x="4044889" y="1645744"/>
                <a:ext cx="1784335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(HTTP, FTP, SMTP </a:t>
                </a:r>
                <a:r>
                  <a:rPr kumimoji="1" lang="zh-CN" altLang="zh-CN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等</a:t>
                </a:r>
                <a:r>
                  <a:rPr kumimoji="1" lang="en-US" altLang="zh-CN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endPara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Rectangle 11"/>
              <p:cNvSpPr>
                <a:spLocks noChangeArrowheads="1"/>
              </p:cNvSpPr>
              <p:nvPr/>
            </p:nvSpPr>
            <p:spPr bwMode="auto">
              <a:xfrm>
                <a:off x="3718405" y="3677984"/>
                <a:ext cx="2877778" cy="476393"/>
              </a:xfrm>
              <a:prstGeom prst="rect">
                <a:avLst/>
              </a:prstGeom>
              <a:solidFill>
                <a:srgbClr val="00B0F0">
                  <a:alpha val="49001"/>
                </a:srgbClr>
              </a:solidFill>
              <a:ln w="19050">
                <a:solidFill>
                  <a:schemeClr val="tx1"/>
                </a:solidFill>
                <a:prstDash val="dash"/>
                <a:miter lim="800000"/>
              </a:ln>
              <a:effectLst/>
            </p:spPr>
            <p:txBody>
              <a:bodyPr wrap="none" anchor="ctr"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Text Box 12"/>
              <p:cNvSpPr txBox="1">
                <a:spLocks noChangeArrowheads="1"/>
              </p:cNvSpPr>
              <p:nvPr/>
            </p:nvSpPr>
            <p:spPr bwMode="auto">
              <a:xfrm>
                <a:off x="4661957" y="3760589"/>
                <a:ext cx="800219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物理硬件</a:t>
                </a:r>
                <a:endPara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Text Box 14"/>
              <p:cNvSpPr txBox="1">
                <a:spLocks noChangeArrowheads="1"/>
              </p:cNvSpPr>
              <p:nvPr/>
            </p:nvSpPr>
            <p:spPr bwMode="auto">
              <a:xfrm>
                <a:off x="4739371" y="1984375"/>
                <a:ext cx="884538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TCP, UDP</a:t>
                </a:r>
                <a:endPara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Rectangle 16"/>
              <p:cNvSpPr>
                <a:spLocks noChangeArrowheads="1"/>
              </p:cNvSpPr>
              <p:nvPr/>
            </p:nvSpPr>
            <p:spPr bwMode="auto">
              <a:xfrm>
                <a:off x="3781234" y="2343046"/>
                <a:ext cx="685505" cy="243375"/>
              </a:xfrm>
              <a:prstGeom prst="rect">
                <a:avLst/>
              </a:prstGeom>
              <a:solidFill>
                <a:srgbClr val="00FF99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1" lang="en-US" altLang="zh-CN" sz="12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ICMP</a:t>
                </a:r>
                <a:endPara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Text Box 17"/>
              <p:cNvSpPr txBox="1">
                <a:spLocks noChangeArrowheads="1"/>
              </p:cNvSpPr>
              <p:nvPr/>
            </p:nvSpPr>
            <p:spPr bwMode="auto">
              <a:xfrm>
                <a:off x="4975193" y="2674159"/>
                <a:ext cx="388248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600" b="1" dirty="0">
                    <a:solidFill>
                      <a:srgbClr val="0000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IP</a:t>
                </a:r>
                <a:endParaRPr kumimoji="1" lang="en-US" altLang="zh-CN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Rectangle 19"/>
              <p:cNvSpPr>
                <a:spLocks noChangeArrowheads="1"/>
              </p:cNvSpPr>
              <p:nvPr/>
            </p:nvSpPr>
            <p:spPr bwMode="auto">
              <a:xfrm>
                <a:off x="5910678" y="2970643"/>
                <a:ext cx="624920" cy="243375"/>
              </a:xfrm>
              <a:prstGeom prst="rect">
                <a:avLst/>
              </a:prstGeom>
              <a:solidFill>
                <a:srgbClr val="00FF99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ARP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Text Box 20"/>
              <p:cNvSpPr txBox="1">
                <a:spLocks noChangeArrowheads="1"/>
              </p:cNvSpPr>
              <p:nvPr/>
            </p:nvSpPr>
            <p:spPr bwMode="auto">
              <a:xfrm>
                <a:off x="4375862" y="3290337"/>
                <a:ext cx="1261884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与各种网络接口</a:t>
                </a:r>
                <a:endPara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Line 21"/>
              <p:cNvSpPr>
                <a:spLocks noChangeShapeType="1"/>
              </p:cNvSpPr>
              <p:nvPr/>
            </p:nvSpPr>
            <p:spPr bwMode="auto">
              <a:xfrm>
                <a:off x="3721771" y="3273049"/>
                <a:ext cx="2874412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Rectangle 27"/>
              <p:cNvSpPr>
                <a:spLocks noChangeArrowheads="1"/>
              </p:cNvSpPr>
              <p:nvPr/>
            </p:nvSpPr>
            <p:spPr bwMode="auto">
              <a:xfrm>
                <a:off x="4500398" y="2343046"/>
                <a:ext cx="684384" cy="243375"/>
              </a:xfrm>
              <a:prstGeom prst="rect">
                <a:avLst/>
              </a:prstGeom>
              <a:solidFill>
                <a:srgbClr val="00FF99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IGMP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3" name="Line 28"/>
            <p:cNvSpPr>
              <a:spLocks noChangeShapeType="1"/>
            </p:cNvSpPr>
            <p:nvPr/>
          </p:nvSpPr>
          <p:spPr bwMode="auto">
            <a:xfrm flipV="1">
              <a:off x="2571782" y="1403723"/>
              <a:ext cx="10894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Line 29"/>
            <p:cNvSpPr>
              <a:spLocks noChangeShapeType="1"/>
            </p:cNvSpPr>
            <p:nvPr/>
          </p:nvSpPr>
          <p:spPr bwMode="auto">
            <a:xfrm>
              <a:off x="2552708" y="3627237"/>
              <a:ext cx="110847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545144" y="631937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3093071" y="599866"/>
            <a:ext cx="29578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4.2.1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虚拟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互连网络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213295" y="4239127"/>
            <a:ext cx="4678347" cy="369332"/>
          </a:xfrm>
          <a:prstGeom prst="rect">
            <a:avLst/>
          </a:prstGeom>
          <a:solidFill>
            <a:srgbClr val="000066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</a:t>
            </a:r>
            <a:r>
              <a:rPr lang="zh-CN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异构的</a:t>
            </a:r>
            <a:r>
              <a:rPr lang="zh-CN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网络互相</a:t>
            </a:r>
            <a:r>
              <a:rPr lang="zh-CN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连接</a:t>
            </a:r>
            <a:r>
              <a:rPr lang="zh-CN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起来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图示 3"/>
          <p:cNvGraphicFramePr/>
          <p:nvPr/>
        </p:nvGraphicFramePr>
        <p:xfrm>
          <a:off x="1522320" y="1438286"/>
          <a:ext cx="6155189" cy="2693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5" name="矩形 4"/>
          <p:cNvSpPr/>
          <p:nvPr/>
        </p:nvSpPr>
        <p:spPr>
          <a:xfrm>
            <a:off x="545144" y="1020658"/>
            <a:ext cx="80537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实现网络互连、互通时需要解决许多问题，如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以下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“不同”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556963" y="617102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180699" y="583891"/>
            <a:ext cx="480131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实现异构网络的互连互通方法，哪种好？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2507411" y="1667175"/>
            <a:ext cx="5247735" cy="955255"/>
          </a:xfrm>
          <a:custGeom>
            <a:avLst/>
            <a:gdLst>
              <a:gd name="connsiteX0" fmla="*/ 0 w 6096000"/>
              <a:gd name="connsiteY0" fmla="*/ 0 h 817235"/>
              <a:gd name="connsiteX1" fmla="*/ 6096000 w 6096000"/>
              <a:gd name="connsiteY1" fmla="*/ 0 h 817235"/>
              <a:gd name="connsiteX2" fmla="*/ 6096000 w 6096000"/>
              <a:gd name="connsiteY2" fmla="*/ 817235 h 817235"/>
              <a:gd name="connsiteX3" fmla="*/ 0 w 6096000"/>
              <a:gd name="connsiteY3" fmla="*/ 817235 h 817235"/>
              <a:gd name="connsiteX4" fmla="*/ 0 w 6096000"/>
              <a:gd name="connsiteY4" fmla="*/ 0 h 817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817235">
                <a:moveTo>
                  <a:pt x="0" y="0"/>
                </a:moveTo>
                <a:lnTo>
                  <a:pt x="6096000" y="0"/>
                </a:lnTo>
                <a:lnTo>
                  <a:pt x="6096000" y="817235"/>
                </a:lnTo>
                <a:lnTo>
                  <a:pt x="0" y="81723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3548" tIns="22860" rIns="128016" bIns="22860" numCol="1" spcCol="1270" anchor="t" anchorCtr="0">
            <a:noAutofit/>
          </a:bodyPr>
          <a:lstStyle/>
          <a:p>
            <a:pPr marL="171450" lvl="1" indent="-171450" defTabSz="800100">
              <a:spcBef>
                <a:spcPct val="0"/>
              </a:spcBef>
              <a:spcAft>
                <a:spcPts val="600"/>
              </a:spcAft>
              <a:buChar char="•"/>
            </a:pP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不能满足不同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用户需要。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没有一种单一的网络能够适应所有用户的需求。</a:t>
            </a:r>
            <a:endParaRPr lang="en-US" altLang="zh-CN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lvl="1" indent="-171450" defTabSz="80010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不适应技术</a:t>
            </a: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</a:t>
            </a:r>
            <a:endParaRPr lang="en-US" altLang="zh-CN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507411" y="1200861"/>
            <a:ext cx="5247735" cy="1973655"/>
            <a:chOff x="1524000" y="1321631"/>
            <a:chExt cx="6096000" cy="1973655"/>
          </a:xfrm>
        </p:grpSpPr>
        <p:sp>
          <p:nvSpPr>
            <p:cNvPr id="9" name="任意多边形 8"/>
            <p:cNvSpPr/>
            <p:nvPr/>
          </p:nvSpPr>
          <p:spPr>
            <a:xfrm>
              <a:off x="1524000" y="1321631"/>
              <a:ext cx="6096000" cy="439946"/>
            </a:xfrm>
            <a:custGeom>
              <a:avLst/>
              <a:gdLst>
                <a:gd name="connsiteX0" fmla="*/ 0 w 6096000"/>
                <a:gd name="connsiteY0" fmla="*/ 87784 h 526696"/>
                <a:gd name="connsiteX1" fmla="*/ 87784 w 6096000"/>
                <a:gd name="connsiteY1" fmla="*/ 0 h 526696"/>
                <a:gd name="connsiteX2" fmla="*/ 6008216 w 6096000"/>
                <a:gd name="connsiteY2" fmla="*/ 0 h 526696"/>
                <a:gd name="connsiteX3" fmla="*/ 6096000 w 6096000"/>
                <a:gd name="connsiteY3" fmla="*/ 87784 h 526696"/>
                <a:gd name="connsiteX4" fmla="*/ 6096000 w 6096000"/>
                <a:gd name="connsiteY4" fmla="*/ 438912 h 526696"/>
                <a:gd name="connsiteX5" fmla="*/ 6008216 w 6096000"/>
                <a:gd name="connsiteY5" fmla="*/ 526696 h 526696"/>
                <a:gd name="connsiteX6" fmla="*/ 87784 w 6096000"/>
                <a:gd name="connsiteY6" fmla="*/ 526696 h 526696"/>
                <a:gd name="connsiteX7" fmla="*/ 0 w 6096000"/>
                <a:gd name="connsiteY7" fmla="*/ 438912 h 526696"/>
                <a:gd name="connsiteX8" fmla="*/ 0 w 6096000"/>
                <a:gd name="connsiteY8" fmla="*/ 87784 h 526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96000" h="526696">
                  <a:moveTo>
                    <a:pt x="0" y="87784"/>
                  </a:moveTo>
                  <a:cubicBezTo>
                    <a:pt x="0" y="39302"/>
                    <a:pt x="39302" y="0"/>
                    <a:pt x="87784" y="0"/>
                  </a:cubicBezTo>
                  <a:lnTo>
                    <a:pt x="6008216" y="0"/>
                  </a:lnTo>
                  <a:cubicBezTo>
                    <a:pt x="6056698" y="0"/>
                    <a:pt x="6096000" y="39302"/>
                    <a:pt x="6096000" y="87784"/>
                  </a:cubicBezTo>
                  <a:lnTo>
                    <a:pt x="6096000" y="438912"/>
                  </a:lnTo>
                  <a:cubicBezTo>
                    <a:pt x="6096000" y="487394"/>
                    <a:pt x="6056698" y="526696"/>
                    <a:pt x="6008216" y="526696"/>
                  </a:cubicBezTo>
                  <a:lnTo>
                    <a:pt x="87784" y="526696"/>
                  </a:lnTo>
                  <a:cubicBezTo>
                    <a:pt x="39302" y="526696"/>
                    <a:pt x="0" y="487394"/>
                    <a:pt x="0" y="438912"/>
                  </a:cubicBezTo>
                  <a:lnTo>
                    <a:pt x="0" y="87784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4291" tIns="94291" rIns="94291" bIns="94291" numCol="1" spcCol="1270" anchor="ctr" anchorCtr="0">
              <a:noAutofit/>
            </a:bodyPr>
            <a:lstStyle/>
            <a:p>
              <a:pPr lvl="0" algn="l" defTabSz="800100"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800" b="1" kern="12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A.  </a:t>
              </a:r>
              <a:r>
                <a:rPr lang="zh-CN" altLang="en-US" sz="1800" b="1" kern="12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都使用相同的网络？</a:t>
              </a:r>
              <a:endParaRPr lang="zh-CN" altLang="en-US" sz="1800" b="1" kern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1524000" y="2855340"/>
              <a:ext cx="6096000" cy="439946"/>
            </a:xfrm>
            <a:custGeom>
              <a:avLst/>
              <a:gdLst>
                <a:gd name="connsiteX0" fmla="*/ 0 w 6096000"/>
                <a:gd name="connsiteY0" fmla="*/ 87784 h 526696"/>
                <a:gd name="connsiteX1" fmla="*/ 87784 w 6096000"/>
                <a:gd name="connsiteY1" fmla="*/ 0 h 526696"/>
                <a:gd name="connsiteX2" fmla="*/ 6008216 w 6096000"/>
                <a:gd name="connsiteY2" fmla="*/ 0 h 526696"/>
                <a:gd name="connsiteX3" fmla="*/ 6096000 w 6096000"/>
                <a:gd name="connsiteY3" fmla="*/ 87784 h 526696"/>
                <a:gd name="connsiteX4" fmla="*/ 6096000 w 6096000"/>
                <a:gd name="connsiteY4" fmla="*/ 438912 h 526696"/>
                <a:gd name="connsiteX5" fmla="*/ 6008216 w 6096000"/>
                <a:gd name="connsiteY5" fmla="*/ 526696 h 526696"/>
                <a:gd name="connsiteX6" fmla="*/ 87784 w 6096000"/>
                <a:gd name="connsiteY6" fmla="*/ 526696 h 526696"/>
                <a:gd name="connsiteX7" fmla="*/ 0 w 6096000"/>
                <a:gd name="connsiteY7" fmla="*/ 438912 h 526696"/>
                <a:gd name="connsiteX8" fmla="*/ 0 w 6096000"/>
                <a:gd name="connsiteY8" fmla="*/ 87784 h 526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96000" h="526696">
                  <a:moveTo>
                    <a:pt x="0" y="87784"/>
                  </a:moveTo>
                  <a:cubicBezTo>
                    <a:pt x="0" y="39302"/>
                    <a:pt x="39302" y="0"/>
                    <a:pt x="87784" y="0"/>
                  </a:cubicBezTo>
                  <a:lnTo>
                    <a:pt x="6008216" y="0"/>
                  </a:lnTo>
                  <a:cubicBezTo>
                    <a:pt x="6056698" y="0"/>
                    <a:pt x="6096000" y="39302"/>
                    <a:pt x="6096000" y="87784"/>
                  </a:cubicBezTo>
                  <a:lnTo>
                    <a:pt x="6096000" y="438912"/>
                  </a:lnTo>
                  <a:cubicBezTo>
                    <a:pt x="6096000" y="487394"/>
                    <a:pt x="6056698" y="526696"/>
                    <a:pt x="6008216" y="526696"/>
                  </a:cubicBezTo>
                  <a:lnTo>
                    <a:pt x="87784" y="526696"/>
                  </a:lnTo>
                  <a:cubicBezTo>
                    <a:pt x="39302" y="526696"/>
                    <a:pt x="0" y="487394"/>
                    <a:pt x="0" y="438912"/>
                  </a:cubicBezTo>
                  <a:lnTo>
                    <a:pt x="0" y="8778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4291" tIns="94291" rIns="94291" bIns="94291" numCol="1" spcCol="1270" anchor="ctr" anchorCtr="0">
              <a:noAutofit/>
            </a:bodyPr>
            <a:lstStyle/>
            <a:p>
              <a:pPr lvl="0" algn="l" defTabSz="800100"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800" b="1" kern="12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B.  </a:t>
              </a:r>
              <a:r>
                <a:rPr lang="zh-CN" altLang="en-US" sz="1800" b="1" kern="12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使用中间设备？</a:t>
              </a:r>
              <a:endParaRPr lang="zh-CN" altLang="en-US" sz="1800" b="1" kern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任意多边形 13"/>
          <p:cNvSpPr/>
          <p:nvPr/>
        </p:nvSpPr>
        <p:spPr>
          <a:xfrm>
            <a:off x="2507411" y="3209521"/>
            <a:ext cx="5247735" cy="689622"/>
          </a:xfrm>
          <a:custGeom>
            <a:avLst/>
            <a:gdLst>
              <a:gd name="connsiteX0" fmla="*/ 0 w 6096000"/>
              <a:gd name="connsiteY0" fmla="*/ 0 h 817235"/>
              <a:gd name="connsiteX1" fmla="*/ 6096000 w 6096000"/>
              <a:gd name="connsiteY1" fmla="*/ 0 h 817235"/>
              <a:gd name="connsiteX2" fmla="*/ 6096000 w 6096000"/>
              <a:gd name="connsiteY2" fmla="*/ 817235 h 817235"/>
              <a:gd name="connsiteX3" fmla="*/ 0 w 6096000"/>
              <a:gd name="connsiteY3" fmla="*/ 817235 h 817235"/>
              <a:gd name="connsiteX4" fmla="*/ 0 w 6096000"/>
              <a:gd name="connsiteY4" fmla="*/ 0 h 817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817235">
                <a:moveTo>
                  <a:pt x="0" y="0"/>
                </a:moveTo>
                <a:lnTo>
                  <a:pt x="6096000" y="0"/>
                </a:lnTo>
                <a:lnTo>
                  <a:pt x="6096000" y="817235"/>
                </a:lnTo>
                <a:lnTo>
                  <a:pt x="0" y="81723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3548" tIns="22860" rIns="128016" bIns="22860" numCol="1" spcCol="1270" anchor="t" anchorCtr="0">
            <a:noAutofit/>
          </a:bodyPr>
          <a:lstStyle/>
          <a:p>
            <a:pPr marL="171450" lvl="1" indent="-171450" algn="l" defTabSz="800100">
              <a:spcBef>
                <a:spcPct val="0"/>
              </a:spcBef>
              <a:spcAft>
                <a:spcPts val="600"/>
              </a:spcAft>
              <a:buChar char="•"/>
            </a:pP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可以满足不同需求</a:t>
            </a:r>
            <a:endParaRPr lang="en-US" altLang="zh-CN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lvl="1" indent="-171450" algn="l" defTabSz="800100">
              <a:spcBef>
                <a:spcPct val="0"/>
              </a:spcBef>
              <a:spcAft>
                <a:spcPts val="600"/>
              </a:spcAft>
              <a:buChar char="•"/>
            </a:pPr>
            <a:r>
              <a:rPr lang="zh-CN" altLang="en-US" sz="18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实用</a:t>
            </a:r>
            <a:endParaRPr lang="zh-CN" altLang="en-US" sz="1800" b="1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014743" y="1200861"/>
            <a:ext cx="432614" cy="1956602"/>
            <a:chOff x="1031331" y="1321631"/>
            <a:chExt cx="432614" cy="1956602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4723" y="2872401"/>
              <a:ext cx="405830" cy="405832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331" y="1321631"/>
              <a:ext cx="432614" cy="43994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5"/>
          <p:cNvSpPr>
            <a:spLocks noChangeArrowheads="1"/>
          </p:cNvSpPr>
          <p:nvPr/>
        </p:nvSpPr>
        <p:spPr bwMode="auto">
          <a:xfrm>
            <a:off x="1508636" y="1229167"/>
            <a:ext cx="6160247" cy="353930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556963" y="617102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3206615" y="583891"/>
            <a:ext cx="27494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使用中间设备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互连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1498125" y="3408075"/>
            <a:ext cx="6170758" cy="394598"/>
          </a:xfrm>
          <a:custGeom>
            <a:avLst/>
            <a:gdLst>
              <a:gd name="connsiteX0" fmla="*/ 0 w 6096000"/>
              <a:gd name="connsiteY0" fmla="*/ 39460 h 394598"/>
              <a:gd name="connsiteX1" fmla="*/ 39460 w 6096000"/>
              <a:gd name="connsiteY1" fmla="*/ 0 h 394598"/>
              <a:gd name="connsiteX2" fmla="*/ 6056540 w 6096000"/>
              <a:gd name="connsiteY2" fmla="*/ 0 h 394598"/>
              <a:gd name="connsiteX3" fmla="*/ 6096000 w 6096000"/>
              <a:gd name="connsiteY3" fmla="*/ 39460 h 394598"/>
              <a:gd name="connsiteX4" fmla="*/ 6096000 w 6096000"/>
              <a:gd name="connsiteY4" fmla="*/ 355138 h 394598"/>
              <a:gd name="connsiteX5" fmla="*/ 6056540 w 6096000"/>
              <a:gd name="connsiteY5" fmla="*/ 394598 h 394598"/>
              <a:gd name="connsiteX6" fmla="*/ 39460 w 6096000"/>
              <a:gd name="connsiteY6" fmla="*/ 394598 h 394598"/>
              <a:gd name="connsiteX7" fmla="*/ 0 w 6096000"/>
              <a:gd name="connsiteY7" fmla="*/ 355138 h 394598"/>
              <a:gd name="connsiteX8" fmla="*/ 0 w 6096000"/>
              <a:gd name="connsiteY8" fmla="*/ 39460 h 394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394598">
                <a:moveTo>
                  <a:pt x="0" y="39460"/>
                </a:moveTo>
                <a:cubicBezTo>
                  <a:pt x="0" y="17667"/>
                  <a:pt x="17667" y="0"/>
                  <a:pt x="39460" y="0"/>
                </a:cubicBezTo>
                <a:lnTo>
                  <a:pt x="6056540" y="0"/>
                </a:lnTo>
                <a:cubicBezTo>
                  <a:pt x="6078333" y="0"/>
                  <a:pt x="6096000" y="17667"/>
                  <a:pt x="6096000" y="39460"/>
                </a:cubicBezTo>
                <a:lnTo>
                  <a:pt x="6096000" y="355138"/>
                </a:lnTo>
                <a:cubicBezTo>
                  <a:pt x="6096000" y="376931"/>
                  <a:pt x="6078333" y="394598"/>
                  <a:pt x="6056540" y="394598"/>
                </a:cubicBezTo>
                <a:lnTo>
                  <a:pt x="39460" y="394598"/>
                </a:lnTo>
                <a:cubicBezTo>
                  <a:pt x="17667" y="394598"/>
                  <a:pt x="0" y="376931"/>
                  <a:pt x="0" y="355138"/>
                </a:cubicBezTo>
                <a:lnTo>
                  <a:pt x="0" y="39460"/>
                </a:lnTo>
                <a:close/>
              </a:path>
            </a:pathLst>
          </a:custGeom>
          <a:solidFill>
            <a:srgbClr val="C3E3F9"/>
          </a:solid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142240" rIns="4356000" bIns="14224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物理层</a:t>
            </a:r>
            <a:endParaRPr lang="zh-CN" altLang="en-US" b="1" kern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498125" y="2602009"/>
            <a:ext cx="6170758" cy="713614"/>
          </a:xfrm>
          <a:custGeom>
            <a:avLst/>
            <a:gdLst>
              <a:gd name="connsiteX0" fmla="*/ 0 w 6096000"/>
              <a:gd name="connsiteY0" fmla="*/ 39460 h 394598"/>
              <a:gd name="connsiteX1" fmla="*/ 39460 w 6096000"/>
              <a:gd name="connsiteY1" fmla="*/ 0 h 394598"/>
              <a:gd name="connsiteX2" fmla="*/ 6056540 w 6096000"/>
              <a:gd name="connsiteY2" fmla="*/ 0 h 394598"/>
              <a:gd name="connsiteX3" fmla="*/ 6096000 w 6096000"/>
              <a:gd name="connsiteY3" fmla="*/ 39460 h 394598"/>
              <a:gd name="connsiteX4" fmla="*/ 6096000 w 6096000"/>
              <a:gd name="connsiteY4" fmla="*/ 355138 h 394598"/>
              <a:gd name="connsiteX5" fmla="*/ 6056540 w 6096000"/>
              <a:gd name="connsiteY5" fmla="*/ 394598 h 394598"/>
              <a:gd name="connsiteX6" fmla="*/ 39460 w 6096000"/>
              <a:gd name="connsiteY6" fmla="*/ 394598 h 394598"/>
              <a:gd name="connsiteX7" fmla="*/ 0 w 6096000"/>
              <a:gd name="connsiteY7" fmla="*/ 355138 h 394598"/>
              <a:gd name="connsiteX8" fmla="*/ 0 w 6096000"/>
              <a:gd name="connsiteY8" fmla="*/ 39460 h 394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394598">
                <a:moveTo>
                  <a:pt x="0" y="39460"/>
                </a:moveTo>
                <a:cubicBezTo>
                  <a:pt x="0" y="17667"/>
                  <a:pt x="17667" y="0"/>
                  <a:pt x="39460" y="0"/>
                </a:cubicBezTo>
                <a:lnTo>
                  <a:pt x="6056540" y="0"/>
                </a:lnTo>
                <a:cubicBezTo>
                  <a:pt x="6078333" y="0"/>
                  <a:pt x="6096000" y="17667"/>
                  <a:pt x="6096000" y="39460"/>
                </a:cubicBezTo>
                <a:lnTo>
                  <a:pt x="6096000" y="355138"/>
                </a:lnTo>
                <a:cubicBezTo>
                  <a:pt x="6096000" y="376931"/>
                  <a:pt x="6078333" y="394598"/>
                  <a:pt x="6056540" y="394598"/>
                </a:cubicBezTo>
                <a:lnTo>
                  <a:pt x="39460" y="394598"/>
                </a:lnTo>
                <a:cubicBezTo>
                  <a:pt x="17667" y="394598"/>
                  <a:pt x="0" y="376931"/>
                  <a:pt x="0" y="355138"/>
                </a:cubicBezTo>
                <a:lnTo>
                  <a:pt x="0" y="39460"/>
                </a:lnTo>
                <a:close/>
              </a:path>
            </a:pathLst>
          </a:custGeom>
          <a:solidFill>
            <a:srgbClr val="C3E3F9"/>
          </a:solid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142240" rIns="4356000" bIns="14224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数据链路层</a:t>
            </a:r>
            <a:endParaRPr lang="zh-CN" altLang="en-US" b="1" kern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1498125" y="2115121"/>
            <a:ext cx="6170758" cy="394598"/>
          </a:xfrm>
          <a:custGeom>
            <a:avLst/>
            <a:gdLst>
              <a:gd name="connsiteX0" fmla="*/ 0 w 6096000"/>
              <a:gd name="connsiteY0" fmla="*/ 39460 h 394598"/>
              <a:gd name="connsiteX1" fmla="*/ 39460 w 6096000"/>
              <a:gd name="connsiteY1" fmla="*/ 0 h 394598"/>
              <a:gd name="connsiteX2" fmla="*/ 6056540 w 6096000"/>
              <a:gd name="connsiteY2" fmla="*/ 0 h 394598"/>
              <a:gd name="connsiteX3" fmla="*/ 6096000 w 6096000"/>
              <a:gd name="connsiteY3" fmla="*/ 39460 h 394598"/>
              <a:gd name="connsiteX4" fmla="*/ 6096000 w 6096000"/>
              <a:gd name="connsiteY4" fmla="*/ 355138 h 394598"/>
              <a:gd name="connsiteX5" fmla="*/ 6056540 w 6096000"/>
              <a:gd name="connsiteY5" fmla="*/ 394598 h 394598"/>
              <a:gd name="connsiteX6" fmla="*/ 39460 w 6096000"/>
              <a:gd name="connsiteY6" fmla="*/ 394598 h 394598"/>
              <a:gd name="connsiteX7" fmla="*/ 0 w 6096000"/>
              <a:gd name="connsiteY7" fmla="*/ 355138 h 394598"/>
              <a:gd name="connsiteX8" fmla="*/ 0 w 6096000"/>
              <a:gd name="connsiteY8" fmla="*/ 39460 h 394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394598">
                <a:moveTo>
                  <a:pt x="0" y="39460"/>
                </a:moveTo>
                <a:cubicBezTo>
                  <a:pt x="0" y="17667"/>
                  <a:pt x="17667" y="0"/>
                  <a:pt x="39460" y="0"/>
                </a:cubicBezTo>
                <a:lnTo>
                  <a:pt x="6056540" y="0"/>
                </a:lnTo>
                <a:cubicBezTo>
                  <a:pt x="6078333" y="0"/>
                  <a:pt x="6096000" y="17667"/>
                  <a:pt x="6096000" y="39460"/>
                </a:cubicBezTo>
                <a:lnTo>
                  <a:pt x="6096000" y="355138"/>
                </a:lnTo>
                <a:cubicBezTo>
                  <a:pt x="6096000" y="376931"/>
                  <a:pt x="6078333" y="394598"/>
                  <a:pt x="6056540" y="394598"/>
                </a:cubicBezTo>
                <a:lnTo>
                  <a:pt x="39460" y="394598"/>
                </a:lnTo>
                <a:cubicBezTo>
                  <a:pt x="17667" y="394598"/>
                  <a:pt x="0" y="376931"/>
                  <a:pt x="0" y="355138"/>
                </a:cubicBezTo>
                <a:lnTo>
                  <a:pt x="0" y="39460"/>
                </a:lnTo>
                <a:close/>
              </a:path>
            </a:pathLst>
          </a:custGeom>
          <a:solidFill>
            <a:srgbClr val="C3E3F9"/>
          </a:solid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142240" rIns="4356000" bIns="14224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网络层</a:t>
            </a:r>
            <a:endParaRPr lang="zh-CN" altLang="en-US" b="1" kern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1498125" y="1628232"/>
            <a:ext cx="6170758" cy="394598"/>
          </a:xfrm>
          <a:custGeom>
            <a:avLst/>
            <a:gdLst>
              <a:gd name="connsiteX0" fmla="*/ 0 w 6096000"/>
              <a:gd name="connsiteY0" fmla="*/ 39460 h 394598"/>
              <a:gd name="connsiteX1" fmla="*/ 39460 w 6096000"/>
              <a:gd name="connsiteY1" fmla="*/ 0 h 394598"/>
              <a:gd name="connsiteX2" fmla="*/ 6056540 w 6096000"/>
              <a:gd name="connsiteY2" fmla="*/ 0 h 394598"/>
              <a:gd name="connsiteX3" fmla="*/ 6096000 w 6096000"/>
              <a:gd name="connsiteY3" fmla="*/ 39460 h 394598"/>
              <a:gd name="connsiteX4" fmla="*/ 6096000 w 6096000"/>
              <a:gd name="connsiteY4" fmla="*/ 355138 h 394598"/>
              <a:gd name="connsiteX5" fmla="*/ 6056540 w 6096000"/>
              <a:gd name="connsiteY5" fmla="*/ 394598 h 394598"/>
              <a:gd name="connsiteX6" fmla="*/ 39460 w 6096000"/>
              <a:gd name="connsiteY6" fmla="*/ 394598 h 394598"/>
              <a:gd name="connsiteX7" fmla="*/ 0 w 6096000"/>
              <a:gd name="connsiteY7" fmla="*/ 355138 h 394598"/>
              <a:gd name="connsiteX8" fmla="*/ 0 w 6096000"/>
              <a:gd name="connsiteY8" fmla="*/ 39460 h 394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394598">
                <a:moveTo>
                  <a:pt x="0" y="39460"/>
                </a:moveTo>
                <a:cubicBezTo>
                  <a:pt x="0" y="17667"/>
                  <a:pt x="17667" y="0"/>
                  <a:pt x="39460" y="0"/>
                </a:cubicBezTo>
                <a:lnTo>
                  <a:pt x="6056540" y="0"/>
                </a:lnTo>
                <a:cubicBezTo>
                  <a:pt x="6078333" y="0"/>
                  <a:pt x="6096000" y="17667"/>
                  <a:pt x="6096000" y="39460"/>
                </a:cubicBezTo>
                <a:lnTo>
                  <a:pt x="6096000" y="355138"/>
                </a:lnTo>
                <a:cubicBezTo>
                  <a:pt x="6096000" y="376931"/>
                  <a:pt x="6078333" y="394598"/>
                  <a:pt x="6056540" y="394598"/>
                </a:cubicBezTo>
                <a:lnTo>
                  <a:pt x="39460" y="394598"/>
                </a:lnTo>
                <a:cubicBezTo>
                  <a:pt x="17667" y="394598"/>
                  <a:pt x="0" y="376931"/>
                  <a:pt x="0" y="355138"/>
                </a:cubicBezTo>
                <a:lnTo>
                  <a:pt x="0" y="39460"/>
                </a:lnTo>
                <a:close/>
              </a:path>
            </a:pathLst>
          </a:custGeom>
          <a:solidFill>
            <a:srgbClr val="C3E3F9"/>
          </a:solid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142240" rIns="4356000" bIns="14224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运输层及以上</a:t>
            </a:r>
            <a:endParaRPr lang="zh-CN" altLang="en-US" b="1" kern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479980" y="3418389"/>
            <a:ext cx="2106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转发器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(repeater)</a:t>
            </a:r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4479980" y="2607737"/>
            <a:ext cx="29546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网桥或桥接</a:t>
            </a:r>
            <a:r>
              <a:rPr lang="zh-CN" altLang="en-US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器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bridge)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交换机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switch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479980" y="2123623"/>
            <a:ext cx="1851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(router)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4479980" y="1647771"/>
            <a:ext cx="1874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网关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(gateway)</a:t>
            </a:r>
            <a:endParaRPr lang="zh-CN" altLang="en-US" dirty="0"/>
          </a:p>
        </p:txBody>
      </p:sp>
      <p:sp>
        <p:nvSpPr>
          <p:cNvPr id="26" name="矩形 25"/>
          <p:cNvSpPr/>
          <p:nvPr/>
        </p:nvSpPr>
        <p:spPr>
          <a:xfrm>
            <a:off x="2196868" y="1245931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endParaRPr lang="zh-CN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5031266" y="124593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中间设备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556963" y="617102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565418" y="583891"/>
            <a:ext cx="40318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使用转发器或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网桥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不称为网络互连</a:t>
            </a:r>
            <a:endParaRPr lang="zh-CN" altLang="en-US" sz="2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502920" y="1135637"/>
            <a:ext cx="8129015" cy="2064764"/>
          </a:xfrm>
          <a:prstGeom prst="roundRect">
            <a:avLst>
              <a:gd name="adj" fmla="val 12392"/>
            </a:avLst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2352821" y="1177154"/>
            <a:ext cx="4600069" cy="1911103"/>
            <a:chOff x="2352822" y="1177154"/>
            <a:chExt cx="4413000" cy="1775543"/>
          </a:xfrm>
        </p:grpSpPr>
        <p:sp>
          <p:nvSpPr>
            <p:cNvPr id="16" name="Text Box 49"/>
            <p:cNvSpPr txBox="1">
              <a:spLocks noChangeArrowheads="1"/>
            </p:cNvSpPr>
            <p:nvPr/>
          </p:nvSpPr>
          <p:spPr bwMode="auto">
            <a:xfrm>
              <a:off x="3697878" y="1177154"/>
              <a:ext cx="1554806" cy="257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kumimoji="1"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交换机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4684572" y="1635159"/>
              <a:ext cx="2081250" cy="1191418"/>
              <a:chOff x="4668477" y="2337063"/>
              <a:chExt cx="2081250" cy="1191418"/>
            </a:xfrm>
          </p:grpSpPr>
          <p:sp>
            <p:nvSpPr>
              <p:cNvPr id="20" name="Line 44"/>
              <p:cNvSpPr>
                <a:spLocks noChangeShapeType="1"/>
              </p:cNvSpPr>
              <p:nvPr/>
            </p:nvSpPr>
            <p:spPr bwMode="auto">
              <a:xfrm>
                <a:off x="4668477" y="2337063"/>
                <a:ext cx="1375569" cy="70629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Line 69"/>
              <p:cNvSpPr>
                <a:spLocks noChangeShapeType="1"/>
              </p:cNvSpPr>
              <p:nvPr/>
            </p:nvSpPr>
            <p:spPr bwMode="auto">
              <a:xfrm flipH="1">
                <a:off x="5712245" y="3044330"/>
                <a:ext cx="305115" cy="28425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Line 71"/>
              <p:cNvSpPr>
                <a:spLocks noChangeShapeType="1"/>
              </p:cNvSpPr>
              <p:nvPr/>
            </p:nvSpPr>
            <p:spPr bwMode="auto">
              <a:xfrm>
                <a:off x="6189215" y="3098000"/>
                <a:ext cx="85199" cy="2213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Line 72"/>
              <p:cNvSpPr>
                <a:spLocks noChangeShapeType="1"/>
              </p:cNvSpPr>
              <p:nvPr/>
            </p:nvSpPr>
            <p:spPr bwMode="auto">
              <a:xfrm>
                <a:off x="6274415" y="3088723"/>
                <a:ext cx="300746" cy="2213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Line 73"/>
              <p:cNvSpPr>
                <a:spLocks noChangeShapeType="1"/>
              </p:cNvSpPr>
              <p:nvPr/>
            </p:nvSpPr>
            <p:spPr bwMode="auto">
              <a:xfrm flipH="1">
                <a:off x="5996243" y="3048967"/>
                <a:ext cx="82286" cy="28624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32" name="Picture 77"/>
              <p:cNvPicPr>
                <a:picLocks noChangeAspect="1"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497188">
                <a:off x="5903761" y="2905847"/>
                <a:ext cx="527945" cy="2365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3" name="Picture 239" descr="jisuanji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5381" y="3258352"/>
                <a:ext cx="270129" cy="2701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" name="Picture 239" descr="jisuanji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03534" y="3258352"/>
                <a:ext cx="270129" cy="2701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" name="Picture 239" descr="jisuanji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1566" y="3258352"/>
                <a:ext cx="270129" cy="2701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239" descr="jisuanji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79598" y="3258352"/>
                <a:ext cx="270129" cy="2701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Text Box 49"/>
              <p:cNvSpPr txBox="1">
                <a:spLocks noChangeArrowheads="1"/>
              </p:cNvSpPr>
              <p:nvPr/>
            </p:nvSpPr>
            <p:spPr bwMode="auto">
              <a:xfrm>
                <a:off x="5842960" y="2700338"/>
                <a:ext cx="719152" cy="246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1" lang="zh-CN" altLang="en-US" sz="10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集线器</a:t>
                </a:r>
                <a:endPara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2352822" y="1666689"/>
              <a:ext cx="1851608" cy="1159888"/>
              <a:chOff x="2336727" y="2368593"/>
              <a:chExt cx="1851608" cy="1159888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2336727" y="2368593"/>
                <a:ext cx="1851608" cy="1159888"/>
                <a:chOff x="2336727" y="2368593"/>
                <a:chExt cx="1851608" cy="1159888"/>
              </a:xfrm>
            </p:grpSpPr>
            <p:sp>
              <p:nvSpPr>
                <p:cNvPr id="42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3030003" y="2368593"/>
                  <a:ext cx="1158332" cy="64109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" name="Line 51"/>
                <p:cNvSpPr>
                  <a:spLocks noChangeShapeType="1"/>
                </p:cNvSpPr>
                <p:nvPr/>
              </p:nvSpPr>
              <p:spPr bwMode="auto">
                <a:xfrm flipH="1">
                  <a:off x="2452519" y="3044330"/>
                  <a:ext cx="305116" cy="28425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" name="Line 53"/>
                <p:cNvSpPr>
                  <a:spLocks noChangeShapeType="1"/>
                </p:cNvSpPr>
                <p:nvPr/>
              </p:nvSpPr>
              <p:spPr bwMode="auto">
                <a:xfrm>
                  <a:off x="2929490" y="3098000"/>
                  <a:ext cx="85199" cy="22130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Line 54"/>
                <p:cNvSpPr>
                  <a:spLocks noChangeShapeType="1"/>
                </p:cNvSpPr>
                <p:nvPr/>
              </p:nvSpPr>
              <p:spPr bwMode="auto">
                <a:xfrm>
                  <a:off x="3014689" y="3088723"/>
                  <a:ext cx="300747" cy="22130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6" name="Line 55"/>
                <p:cNvSpPr>
                  <a:spLocks noChangeShapeType="1"/>
                </p:cNvSpPr>
                <p:nvPr/>
              </p:nvSpPr>
              <p:spPr bwMode="auto">
                <a:xfrm flipH="1">
                  <a:off x="2736517" y="3048967"/>
                  <a:ext cx="82287" cy="28624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pic>
              <p:nvPicPr>
                <p:cNvPr id="47" name="Picture 59"/>
                <p:cNvPicPr>
                  <a:picLocks noChangeAspect="1" noChangeArrowheads="1"/>
                </p:cNvPicPr>
                <p:nvPr/>
              </p:nvPicPr>
              <p:blipFill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20497188">
                  <a:off x="2644036" y="2905847"/>
                  <a:ext cx="527944" cy="2365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8" name="Picture 239" descr="jisuanji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6727" y="3258352"/>
                  <a:ext cx="270129" cy="2701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9" name="Picture 239" descr="jisuanji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14880" y="3258352"/>
                  <a:ext cx="270129" cy="2701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0" name="Picture 239" descr="jisuanji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2912" y="3258352"/>
                  <a:ext cx="270129" cy="2701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1" name="Picture 239" descr="jisuanji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90944" y="3258352"/>
                  <a:ext cx="270129" cy="2701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41" name="Text Box 49"/>
              <p:cNvSpPr txBox="1">
                <a:spLocks noChangeArrowheads="1"/>
              </p:cNvSpPr>
              <p:nvPr/>
            </p:nvSpPr>
            <p:spPr bwMode="auto">
              <a:xfrm>
                <a:off x="2498460" y="2699895"/>
                <a:ext cx="719152" cy="246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1" lang="zh-CN" altLang="en-US" sz="10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集线器</a:t>
                </a:r>
                <a:endPara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3995796" y="1645668"/>
              <a:ext cx="1156664" cy="1307029"/>
              <a:chOff x="3979701" y="2347572"/>
              <a:chExt cx="1156664" cy="1307029"/>
            </a:xfrm>
          </p:grpSpPr>
          <p:grpSp>
            <p:nvGrpSpPr>
              <p:cNvPr id="53" name="组合 52"/>
              <p:cNvGrpSpPr/>
              <p:nvPr/>
            </p:nvGrpSpPr>
            <p:grpSpPr>
              <a:xfrm>
                <a:off x="3979701" y="2347572"/>
                <a:ext cx="1124346" cy="1307029"/>
                <a:chOff x="3979701" y="2347572"/>
                <a:chExt cx="1124346" cy="1307029"/>
              </a:xfrm>
            </p:grpSpPr>
            <p:sp>
              <p:nvSpPr>
                <p:cNvPr id="55" name="Line 45"/>
                <p:cNvSpPr>
                  <a:spLocks noChangeShapeType="1"/>
                </p:cNvSpPr>
                <p:nvPr/>
              </p:nvSpPr>
              <p:spPr bwMode="auto">
                <a:xfrm>
                  <a:off x="4436440" y="2347572"/>
                  <a:ext cx="109446" cy="7504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6" name="Line 60"/>
                <p:cNvSpPr>
                  <a:spLocks noChangeShapeType="1"/>
                </p:cNvSpPr>
                <p:nvPr/>
              </p:nvSpPr>
              <p:spPr bwMode="auto">
                <a:xfrm flipH="1">
                  <a:off x="4070155" y="3170450"/>
                  <a:ext cx="305116" cy="28425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7" name="Line 62"/>
                <p:cNvSpPr>
                  <a:spLocks noChangeShapeType="1"/>
                </p:cNvSpPr>
                <p:nvPr/>
              </p:nvSpPr>
              <p:spPr bwMode="auto">
                <a:xfrm>
                  <a:off x="4547125" y="3224120"/>
                  <a:ext cx="85199" cy="22130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8" name="Line 63"/>
                <p:cNvSpPr>
                  <a:spLocks noChangeShapeType="1"/>
                </p:cNvSpPr>
                <p:nvPr/>
              </p:nvSpPr>
              <p:spPr bwMode="auto">
                <a:xfrm>
                  <a:off x="4632325" y="3214843"/>
                  <a:ext cx="300018" cy="22130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9" name="Line 64"/>
                <p:cNvSpPr>
                  <a:spLocks noChangeShapeType="1"/>
                </p:cNvSpPr>
                <p:nvPr/>
              </p:nvSpPr>
              <p:spPr bwMode="auto">
                <a:xfrm flipH="1">
                  <a:off x="4354153" y="3175087"/>
                  <a:ext cx="82287" cy="28624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pic>
              <p:nvPicPr>
                <p:cNvPr id="60" name="Picture 68"/>
                <p:cNvPicPr>
                  <a:picLocks noChangeAspect="1" noChangeArrowheads="1"/>
                </p:cNvPicPr>
                <p:nvPr/>
              </p:nvPicPr>
              <p:blipFill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20497188">
                  <a:off x="4261672" y="3031967"/>
                  <a:ext cx="527216" cy="2365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61" name="Picture 239" descr="jisuanji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79701" y="3384472"/>
                  <a:ext cx="270129" cy="2701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2" name="Picture 239" descr="jisuanji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57854" y="3384472"/>
                  <a:ext cx="270129" cy="2701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3" name="Picture 239" descr="jisuanji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45886" y="3384472"/>
                  <a:ext cx="270129" cy="2701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4" name="Picture 239" descr="jisuanji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3918" y="3384472"/>
                  <a:ext cx="270129" cy="2701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54" name="Text Box 49"/>
              <p:cNvSpPr txBox="1">
                <a:spLocks noChangeArrowheads="1"/>
              </p:cNvSpPr>
              <p:nvPr/>
            </p:nvSpPr>
            <p:spPr bwMode="auto">
              <a:xfrm>
                <a:off x="4417213" y="2818465"/>
                <a:ext cx="719152" cy="246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1" lang="zh-CN" altLang="en-US" sz="10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集线器</a:t>
                </a:r>
                <a:endPara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8" name="modem"/>
            <p:cNvSpPr>
              <a:spLocks noEditPoints="1" noChangeArrowheads="1"/>
            </p:cNvSpPr>
            <p:nvPr/>
          </p:nvSpPr>
          <p:spPr bwMode="auto">
            <a:xfrm>
              <a:off x="3973041" y="1444090"/>
              <a:ext cx="990656" cy="250365"/>
            </a:xfrm>
            <a:custGeom>
              <a:avLst/>
              <a:gdLst>
                <a:gd name="T0" fmla="*/ 0 w 21600"/>
                <a:gd name="T1" fmla="*/ 5152 h 21600"/>
                <a:gd name="T2" fmla="*/ 2941 w 21600"/>
                <a:gd name="T3" fmla="*/ 0 h 21600"/>
                <a:gd name="T4" fmla="*/ 18625 w 21600"/>
                <a:gd name="T5" fmla="*/ 0 h 21600"/>
                <a:gd name="T6" fmla="*/ 21600 w 21600"/>
                <a:gd name="T7" fmla="*/ 5152 h 21600"/>
                <a:gd name="T8" fmla="*/ 21600 w 21600"/>
                <a:gd name="T9" fmla="*/ 21600 h 21600"/>
                <a:gd name="T10" fmla="*/ 0 w 21600"/>
                <a:gd name="T11" fmla="*/ 21600 h 21600"/>
                <a:gd name="T12" fmla="*/ 10800 w 21600"/>
                <a:gd name="T13" fmla="*/ 0 h 21600"/>
                <a:gd name="T14" fmla="*/ 10800 w 21600"/>
                <a:gd name="T15" fmla="*/ 21600 h 21600"/>
                <a:gd name="T16" fmla="*/ 0 w 21600"/>
                <a:gd name="T17" fmla="*/ 13376 h 21600"/>
                <a:gd name="T18" fmla="*/ 21600 w 21600"/>
                <a:gd name="T19" fmla="*/ 13376 h 21600"/>
                <a:gd name="T20" fmla="*/ 400 w 21600"/>
                <a:gd name="T21" fmla="*/ 22400 h 21600"/>
                <a:gd name="T22" fmla="*/ 21200 w 21600"/>
                <a:gd name="T23" fmla="*/ 300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0" y="5152"/>
                  </a:moveTo>
                  <a:lnTo>
                    <a:pt x="2941" y="0"/>
                  </a:lnTo>
                  <a:lnTo>
                    <a:pt x="18625" y="0"/>
                  </a:lnTo>
                  <a:lnTo>
                    <a:pt x="21600" y="5152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5152"/>
                  </a:lnTo>
                  <a:close/>
                </a:path>
                <a:path w="21600" h="21600" extrusionOk="0">
                  <a:moveTo>
                    <a:pt x="0" y="5251"/>
                  </a:moveTo>
                  <a:lnTo>
                    <a:pt x="21600" y="5251"/>
                  </a:lnTo>
                  <a:moveTo>
                    <a:pt x="1961" y="11791"/>
                  </a:moveTo>
                  <a:lnTo>
                    <a:pt x="1961" y="14268"/>
                  </a:lnTo>
                  <a:lnTo>
                    <a:pt x="2806" y="14268"/>
                  </a:lnTo>
                  <a:lnTo>
                    <a:pt x="2806" y="11791"/>
                  </a:lnTo>
                  <a:lnTo>
                    <a:pt x="1961" y="11791"/>
                  </a:lnTo>
                  <a:close/>
                </a:path>
                <a:path w="21600" h="21600" extrusionOk="0">
                  <a:moveTo>
                    <a:pt x="3685" y="11791"/>
                  </a:moveTo>
                  <a:lnTo>
                    <a:pt x="3685" y="14268"/>
                  </a:lnTo>
                  <a:lnTo>
                    <a:pt x="4530" y="14268"/>
                  </a:lnTo>
                  <a:lnTo>
                    <a:pt x="4530" y="11791"/>
                  </a:lnTo>
                  <a:lnTo>
                    <a:pt x="3685" y="11791"/>
                  </a:lnTo>
                  <a:close/>
                </a:path>
                <a:path w="21600" h="21600" extrusionOk="0">
                  <a:moveTo>
                    <a:pt x="5408" y="11791"/>
                  </a:moveTo>
                  <a:lnTo>
                    <a:pt x="5408" y="14268"/>
                  </a:lnTo>
                  <a:lnTo>
                    <a:pt x="6254" y="14268"/>
                  </a:lnTo>
                  <a:lnTo>
                    <a:pt x="6254" y="11791"/>
                  </a:lnTo>
                  <a:lnTo>
                    <a:pt x="5408" y="11791"/>
                  </a:lnTo>
                  <a:close/>
                </a:path>
                <a:path w="21600" h="21600" extrusionOk="0">
                  <a:moveTo>
                    <a:pt x="7132" y="11791"/>
                  </a:moveTo>
                  <a:lnTo>
                    <a:pt x="7132" y="14268"/>
                  </a:lnTo>
                  <a:lnTo>
                    <a:pt x="7977" y="14268"/>
                  </a:lnTo>
                  <a:lnTo>
                    <a:pt x="7977" y="11791"/>
                  </a:lnTo>
                  <a:lnTo>
                    <a:pt x="7132" y="1179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solidFill>
                <a:srgbClr val="000000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</p:grpSp>
      <p:sp>
        <p:nvSpPr>
          <p:cNvPr id="69" name="Rectangle 6"/>
          <p:cNvSpPr>
            <a:spLocks noChangeArrowheads="1"/>
          </p:cNvSpPr>
          <p:nvPr/>
        </p:nvSpPr>
        <p:spPr bwMode="auto">
          <a:xfrm>
            <a:off x="1360874" y="3345300"/>
            <a:ext cx="64171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转发器、网桥或交换机仅把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一个网络扩大了，仍然是一个网络</a:t>
            </a:r>
            <a:endParaRPr lang="fr-FR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56963" y="622216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296384" y="589005"/>
            <a:ext cx="25699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网络互连使用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</a:t>
            </a:r>
            <a:endParaRPr lang="zh-CN" altLang="en-US" sz="2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42464" y="1176461"/>
            <a:ext cx="6042173" cy="3092466"/>
            <a:chOff x="1680487" y="1150582"/>
            <a:chExt cx="6042173" cy="3092466"/>
          </a:xfrm>
        </p:grpSpPr>
        <p:grpSp>
          <p:nvGrpSpPr>
            <p:cNvPr id="8" name="Group 1504"/>
            <p:cNvGrpSpPr/>
            <p:nvPr/>
          </p:nvGrpSpPr>
          <p:grpSpPr bwMode="auto">
            <a:xfrm>
              <a:off x="2352522" y="1150582"/>
              <a:ext cx="4557485" cy="2945499"/>
              <a:chOff x="109" y="1226"/>
              <a:chExt cx="2516" cy="1675"/>
            </a:xfrm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</p:grpSpPr>
          <p:grpSp>
            <p:nvGrpSpPr>
              <p:cNvPr id="9" name="Group 1505"/>
              <p:cNvGrpSpPr/>
              <p:nvPr/>
            </p:nvGrpSpPr>
            <p:grpSpPr bwMode="auto">
              <a:xfrm>
                <a:off x="109" y="1226"/>
                <a:ext cx="2516" cy="1675"/>
                <a:chOff x="109" y="1226"/>
                <a:chExt cx="2516" cy="1675"/>
              </a:xfrm>
            </p:grpSpPr>
            <p:grpSp>
              <p:nvGrpSpPr>
                <p:cNvPr id="11" name="Group 1506"/>
                <p:cNvGrpSpPr/>
                <p:nvPr/>
              </p:nvGrpSpPr>
              <p:grpSpPr bwMode="auto">
                <a:xfrm>
                  <a:off x="109" y="1226"/>
                  <a:ext cx="2516" cy="1675"/>
                  <a:chOff x="109" y="1226"/>
                  <a:chExt cx="2516" cy="1675"/>
                </a:xfrm>
              </p:grpSpPr>
              <p:sp>
                <p:nvSpPr>
                  <p:cNvPr id="13" name="Oval 1507"/>
                  <p:cNvSpPr>
                    <a:spLocks noChangeArrowheads="1"/>
                  </p:cNvSpPr>
                  <p:nvPr/>
                </p:nvSpPr>
                <p:spPr bwMode="auto">
                  <a:xfrm>
                    <a:off x="1749" y="1896"/>
                    <a:ext cx="876" cy="829"/>
                  </a:xfrm>
                  <a:prstGeom prst="ellipse">
                    <a:avLst/>
                  </a:prstGeom>
                  <a:solidFill>
                    <a:srgbClr val="C5E5FB"/>
                  </a:solidFill>
                  <a:ln>
                    <a:noFill/>
                  </a:ln>
                  <a:effectLst/>
                  <a:sp3d>
                    <a:bevelT w="139700" h="139700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prstDash val="dash"/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b="1">
                      <a:solidFill>
                        <a:srgbClr val="000000"/>
                      </a:solidFill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4" name="Oval 1508"/>
                  <p:cNvSpPr>
                    <a:spLocks noChangeArrowheads="1"/>
                  </p:cNvSpPr>
                  <p:nvPr/>
                </p:nvSpPr>
                <p:spPr bwMode="auto">
                  <a:xfrm>
                    <a:off x="109" y="1632"/>
                    <a:ext cx="859" cy="831"/>
                  </a:xfrm>
                  <a:prstGeom prst="ellipse">
                    <a:avLst/>
                  </a:prstGeom>
                  <a:solidFill>
                    <a:srgbClr val="C5E5FB"/>
                  </a:solidFill>
                  <a:ln>
                    <a:noFill/>
                  </a:ln>
                  <a:effectLst/>
                  <a:sp3d>
                    <a:bevelT w="139700" h="139700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prstDash val="dash"/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b="1">
                      <a:solidFill>
                        <a:srgbClr val="000000"/>
                      </a:solidFill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" name="Oval 1509"/>
                  <p:cNvSpPr>
                    <a:spLocks noChangeArrowheads="1"/>
                  </p:cNvSpPr>
                  <p:nvPr/>
                </p:nvSpPr>
                <p:spPr bwMode="auto">
                  <a:xfrm>
                    <a:off x="1612" y="1341"/>
                    <a:ext cx="874" cy="802"/>
                  </a:xfrm>
                  <a:prstGeom prst="ellipse">
                    <a:avLst/>
                  </a:prstGeom>
                  <a:solidFill>
                    <a:srgbClr val="C5E5FB"/>
                  </a:solidFill>
                  <a:ln>
                    <a:noFill/>
                  </a:ln>
                  <a:effectLst/>
                  <a:sp3d>
                    <a:bevelT w="139700" h="139700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prstDash val="dash"/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b="1">
                      <a:solidFill>
                        <a:srgbClr val="000000"/>
                      </a:solidFill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6" name="Oval 1510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2055"/>
                    <a:ext cx="875" cy="846"/>
                  </a:xfrm>
                  <a:prstGeom prst="ellipse">
                    <a:avLst/>
                  </a:prstGeom>
                  <a:solidFill>
                    <a:srgbClr val="C5E5FB"/>
                  </a:solidFill>
                  <a:ln>
                    <a:noFill/>
                  </a:ln>
                  <a:effectLst/>
                  <a:sp3d>
                    <a:bevelT w="139700" h="139700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prstDash val="dash"/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b="1">
                      <a:solidFill>
                        <a:srgbClr val="000000"/>
                      </a:solidFill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7" name="Oval 1511"/>
                  <p:cNvSpPr>
                    <a:spLocks noChangeArrowheads="1"/>
                  </p:cNvSpPr>
                  <p:nvPr/>
                </p:nvSpPr>
                <p:spPr bwMode="auto">
                  <a:xfrm>
                    <a:off x="400" y="1982"/>
                    <a:ext cx="874" cy="802"/>
                  </a:xfrm>
                  <a:prstGeom prst="ellipse">
                    <a:avLst/>
                  </a:prstGeom>
                  <a:solidFill>
                    <a:srgbClr val="C5E5FB"/>
                  </a:solidFill>
                  <a:ln>
                    <a:noFill/>
                  </a:ln>
                  <a:effectLst/>
                  <a:sp3d>
                    <a:bevelT w="139700" h="139700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prstDash val="dash"/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b="1">
                      <a:solidFill>
                        <a:srgbClr val="000000"/>
                      </a:solidFill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8" name="Oval 1512"/>
                  <p:cNvSpPr>
                    <a:spLocks noChangeArrowheads="1"/>
                  </p:cNvSpPr>
                  <p:nvPr/>
                </p:nvSpPr>
                <p:spPr bwMode="auto">
                  <a:xfrm>
                    <a:off x="1075" y="1226"/>
                    <a:ext cx="859" cy="829"/>
                  </a:xfrm>
                  <a:prstGeom prst="ellipse">
                    <a:avLst/>
                  </a:prstGeom>
                  <a:solidFill>
                    <a:srgbClr val="C5E5FB"/>
                  </a:solidFill>
                  <a:ln>
                    <a:noFill/>
                  </a:ln>
                  <a:effectLst/>
                  <a:sp3d>
                    <a:bevelT w="139700" h="139700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prstDash val="dash"/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b="1">
                      <a:solidFill>
                        <a:srgbClr val="000000"/>
                      </a:solidFill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9" name="Oval 1513"/>
                  <p:cNvSpPr>
                    <a:spLocks noChangeArrowheads="1"/>
                  </p:cNvSpPr>
                  <p:nvPr/>
                </p:nvSpPr>
                <p:spPr bwMode="auto">
                  <a:xfrm>
                    <a:off x="523" y="1226"/>
                    <a:ext cx="859" cy="799"/>
                  </a:xfrm>
                  <a:prstGeom prst="ellipse">
                    <a:avLst/>
                  </a:prstGeom>
                  <a:solidFill>
                    <a:srgbClr val="C5E5FB"/>
                  </a:solidFill>
                  <a:ln>
                    <a:noFill/>
                  </a:ln>
                  <a:effectLst/>
                  <a:sp3d>
                    <a:bevelT w="139700" h="139700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prstDash val="dash"/>
                        <a:round/>
                      </a14:hiddenLine>
                    </a:ext>
                  </a:extLst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000" b="1">
                      <a:solidFill>
                        <a:srgbClr val="000000"/>
                      </a:solidFill>
                      <a:latin typeface="+mn-lt"/>
                      <a:ea typeface="+mn-ea"/>
                    </a:endParaRPr>
                  </a:p>
                </p:txBody>
              </p:sp>
            </p:grpSp>
            <p:sp>
              <p:nvSpPr>
                <p:cNvPr id="12" name="Oval 1514"/>
                <p:cNvSpPr>
                  <a:spLocks noChangeArrowheads="1"/>
                </p:cNvSpPr>
                <p:nvPr/>
              </p:nvSpPr>
              <p:spPr bwMode="auto">
                <a:xfrm>
                  <a:off x="339" y="1414"/>
                  <a:ext cx="2085" cy="1152"/>
                </a:xfrm>
                <a:prstGeom prst="ellipse">
                  <a:avLst/>
                </a:prstGeom>
                <a:solidFill>
                  <a:srgbClr val="C5E5FB"/>
                </a:solidFill>
                <a:ln>
                  <a:noFill/>
                </a:ln>
                <a:effectLst/>
                <a:sp3d>
                  <a:bevelT w="139700" h="139700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2000" b="1">
                    <a:solidFill>
                      <a:srgbClr val="000000"/>
                    </a:solidFill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10" name="Freeform 1515"/>
              <p:cNvSpPr/>
              <p:nvPr/>
            </p:nvSpPr>
            <p:spPr bwMode="auto">
              <a:xfrm>
                <a:off x="348" y="2192"/>
                <a:ext cx="126" cy="224"/>
              </a:xfrm>
              <a:custGeom>
                <a:avLst/>
                <a:gdLst>
                  <a:gd name="T0" fmla="*/ 68 w 126"/>
                  <a:gd name="T1" fmla="*/ 0 h 224"/>
                  <a:gd name="T2" fmla="*/ 92 w 126"/>
                  <a:gd name="T3" fmla="*/ 24 h 224"/>
                  <a:gd name="T4" fmla="*/ 116 w 126"/>
                  <a:gd name="T5" fmla="*/ 40 h 224"/>
                  <a:gd name="T6" fmla="*/ 76 w 126"/>
                  <a:gd name="T7" fmla="*/ 216 h 224"/>
                  <a:gd name="T8" fmla="*/ 52 w 126"/>
                  <a:gd name="T9" fmla="*/ 224 h 224"/>
                  <a:gd name="T10" fmla="*/ 36 w 126"/>
                  <a:gd name="T11" fmla="*/ 128 h 224"/>
                  <a:gd name="T12" fmla="*/ 68 w 126"/>
                  <a:gd name="T13" fmla="*/ 0 h 2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6"/>
                  <a:gd name="T22" fmla="*/ 0 h 224"/>
                  <a:gd name="T23" fmla="*/ 126 w 126"/>
                  <a:gd name="T24" fmla="*/ 224 h 2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6" h="224">
                    <a:moveTo>
                      <a:pt x="68" y="0"/>
                    </a:moveTo>
                    <a:cubicBezTo>
                      <a:pt x="76" y="8"/>
                      <a:pt x="83" y="17"/>
                      <a:pt x="92" y="24"/>
                    </a:cubicBezTo>
                    <a:cubicBezTo>
                      <a:pt x="99" y="30"/>
                      <a:pt x="114" y="31"/>
                      <a:pt x="116" y="40"/>
                    </a:cubicBezTo>
                    <a:cubicBezTo>
                      <a:pt x="126" y="99"/>
                      <a:pt x="94" y="162"/>
                      <a:pt x="76" y="216"/>
                    </a:cubicBezTo>
                    <a:cubicBezTo>
                      <a:pt x="73" y="224"/>
                      <a:pt x="60" y="221"/>
                      <a:pt x="52" y="224"/>
                    </a:cubicBezTo>
                    <a:cubicBezTo>
                      <a:pt x="0" y="207"/>
                      <a:pt x="22" y="170"/>
                      <a:pt x="36" y="128"/>
                    </a:cubicBezTo>
                    <a:cubicBezTo>
                      <a:pt x="41" y="74"/>
                      <a:pt x="32" y="36"/>
                      <a:pt x="68" y="0"/>
                    </a:cubicBezTo>
                    <a:close/>
                  </a:path>
                </a:pathLst>
              </a:custGeom>
              <a:solidFill>
                <a:srgbClr val="C5E5FB"/>
              </a:solidFill>
              <a:ln>
                <a:noFill/>
              </a:ln>
              <a:effectLst/>
              <a:sp3d>
                <a:bevelT w="139700" h="139700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b="1">
                  <a:solidFill>
                    <a:srgbClr val="000000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0" name="Line 1453"/>
            <p:cNvSpPr>
              <a:spLocks noChangeShapeType="1"/>
            </p:cNvSpPr>
            <p:nvPr/>
          </p:nvSpPr>
          <p:spPr bwMode="auto">
            <a:xfrm flipH="1">
              <a:off x="1947248" y="2509984"/>
              <a:ext cx="109198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b="1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1" name="Line 1443"/>
            <p:cNvSpPr>
              <a:spLocks noChangeShapeType="1"/>
            </p:cNvSpPr>
            <p:nvPr/>
          </p:nvSpPr>
          <p:spPr bwMode="auto">
            <a:xfrm>
              <a:off x="6165493" y="2781173"/>
              <a:ext cx="1221041" cy="1001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b="1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2" name="Line 1452"/>
            <p:cNvSpPr>
              <a:spLocks noChangeShapeType="1"/>
            </p:cNvSpPr>
            <p:nvPr/>
          </p:nvSpPr>
          <p:spPr bwMode="auto">
            <a:xfrm flipV="1">
              <a:off x="5334870" y="1656167"/>
              <a:ext cx="1843891" cy="3019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b="1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Line 1443"/>
            <p:cNvSpPr>
              <a:spLocks noChangeShapeType="1"/>
            </p:cNvSpPr>
            <p:nvPr/>
          </p:nvSpPr>
          <p:spPr bwMode="auto">
            <a:xfrm flipV="1">
              <a:off x="6185542" y="2654242"/>
              <a:ext cx="1270357" cy="10546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b="1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2351004" y="1511323"/>
              <a:ext cx="4156325" cy="2270999"/>
              <a:chOff x="2712904" y="1571708"/>
              <a:chExt cx="4156325" cy="2270999"/>
            </a:xfrm>
          </p:grpSpPr>
          <p:sp>
            <p:nvSpPr>
              <p:cNvPr id="26" name="Line 1481"/>
              <p:cNvSpPr>
                <a:spLocks noChangeShapeType="1"/>
              </p:cNvSpPr>
              <p:nvPr/>
            </p:nvSpPr>
            <p:spPr bwMode="auto">
              <a:xfrm flipH="1">
                <a:off x="4829292" y="2736592"/>
                <a:ext cx="82550" cy="70802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b="1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" name="Line 1480"/>
              <p:cNvSpPr>
                <a:spLocks noChangeShapeType="1"/>
              </p:cNvSpPr>
              <p:nvPr/>
            </p:nvSpPr>
            <p:spPr bwMode="auto">
              <a:xfrm flipH="1" flipV="1">
                <a:off x="4322879" y="2374642"/>
                <a:ext cx="506413" cy="27463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b="1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8" name="Line 1296"/>
              <p:cNvSpPr>
                <a:spLocks noChangeShapeType="1"/>
              </p:cNvSpPr>
              <p:nvPr/>
            </p:nvSpPr>
            <p:spPr bwMode="auto">
              <a:xfrm flipH="1" flipV="1">
                <a:off x="4166330" y="3182473"/>
                <a:ext cx="1248602" cy="35655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b="1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9" name="Line 1297"/>
              <p:cNvSpPr>
                <a:spLocks noChangeShapeType="1"/>
              </p:cNvSpPr>
              <p:nvPr/>
            </p:nvSpPr>
            <p:spPr bwMode="auto">
              <a:xfrm flipV="1">
                <a:off x="4354629" y="1658680"/>
                <a:ext cx="409575" cy="8731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b="1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0" name="Line 1440"/>
              <p:cNvSpPr>
                <a:spLocks noChangeShapeType="1"/>
              </p:cNvSpPr>
              <p:nvPr/>
            </p:nvSpPr>
            <p:spPr bwMode="auto">
              <a:xfrm flipH="1">
                <a:off x="3616442" y="2365117"/>
                <a:ext cx="738187" cy="8890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b="1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1" name="Line 1443"/>
              <p:cNvSpPr>
                <a:spLocks noChangeShapeType="1"/>
              </p:cNvSpPr>
              <p:nvPr/>
            </p:nvSpPr>
            <p:spPr bwMode="auto">
              <a:xfrm>
                <a:off x="4979258" y="1684770"/>
                <a:ext cx="343602" cy="21950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b="1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2" name="Line 1444"/>
              <p:cNvSpPr>
                <a:spLocks noChangeShapeType="1"/>
              </p:cNvSpPr>
              <p:nvPr/>
            </p:nvSpPr>
            <p:spPr bwMode="auto">
              <a:xfrm>
                <a:off x="5716138" y="2046643"/>
                <a:ext cx="772091" cy="67089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b="1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3" name="Line 1446"/>
              <p:cNvSpPr>
                <a:spLocks noChangeShapeType="1"/>
              </p:cNvSpPr>
              <p:nvPr/>
            </p:nvSpPr>
            <p:spPr bwMode="auto">
              <a:xfrm>
                <a:off x="5554426" y="2061471"/>
                <a:ext cx="15258" cy="65362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b="1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4" name="Line 1447"/>
              <p:cNvSpPr>
                <a:spLocks noChangeShapeType="1"/>
              </p:cNvSpPr>
              <p:nvPr/>
            </p:nvSpPr>
            <p:spPr bwMode="auto">
              <a:xfrm flipV="1">
                <a:off x="4340342" y="1923792"/>
                <a:ext cx="1082675" cy="41433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b="1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5" name="Line 1448"/>
              <p:cNvSpPr>
                <a:spLocks noChangeShapeType="1"/>
              </p:cNvSpPr>
              <p:nvPr/>
            </p:nvSpPr>
            <p:spPr bwMode="auto">
              <a:xfrm>
                <a:off x="4108567" y="1834892"/>
                <a:ext cx="165100" cy="52863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b="1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6" name="Line 1449"/>
              <p:cNvSpPr>
                <a:spLocks noChangeShapeType="1"/>
              </p:cNvSpPr>
              <p:nvPr/>
            </p:nvSpPr>
            <p:spPr bwMode="auto">
              <a:xfrm flipV="1">
                <a:off x="4913429" y="2753396"/>
                <a:ext cx="600366" cy="7209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b="1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7" name="Line 1452"/>
              <p:cNvSpPr>
                <a:spLocks noChangeShapeType="1"/>
              </p:cNvSpPr>
              <p:nvPr/>
            </p:nvSpPr>
            <p:spPr bwMode="auto">
              <a:xfrm flipV="1">
                <a:off x="5656982" y="2717541"/>
                <a:ext cx="750285" cy="1661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b="1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8" name="Line 1453"/>
              <p:cNvSpPr>
                <a:spLocks noChangeShapeType="1"/>
              </p:cNvSpPr>
              <p:nvPr/>
            </p:nvSpPr>
            <p:spPr bwMode="auto">
              <a:xfrm flipH="1">
                <a:off x="4142045" y="2454017"/>
                <a:ext cx="49071" cy="56832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b="1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9" name="Line 1456"/>
              <p:cNvSpPr>
                <a:spLocks noChangeShapeType="1"/>
              </p:cNvSpPr>
              <p:nvPr/>
            </p:nvSpPr>
            <p:spPr bwMode="auto">
              <a:xfrm flipH="1">
                <a:off x="5441225" y="2788880"/>
                <a:ext cx="198830" cy="55199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b="1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0" name="Line 1445"/>
              <p:cNvSpPr>
                <a:spLocks noChangeShapeType="1"/>
              </p:cNvSpPr>
              <p:nvPr/>
            </p:nvSpPr>
            <p:spPr bwMode="auto">
              <a:xfrm flipH="1">
                <a:off x="5651617" y="2825492"/>
                <a:ext cx="819150" cy="61912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b="1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pic>
            <p:nvPicPr>
              <p:cNvPr id="41" name="Picture 1462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0142" y="2236530"/>
                <a:ext cx="477837" cy="323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2" name="Picture 1463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83229" y="3281560"/>
                <a:ext cx="477838" cy="323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" name="Picture 146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4959" y="2632721"/>
                <a:ext cx="477837" cy="322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" name="Picture 1465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26923" y="2266464"/>
                <a:ext cx="477838" cy="322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" name="Picture 1466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65779" y="1574087"/>
                <a:ext cx="476250" cy="322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" name="Picture 1467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91329" y="2960430"/>
                <a:ext cx="477838" cy="323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7" name="Group 1468"/>
              <p:cNvGrpSpPr/>
              <p:nvPr/>
            </p:nvGrpSpPr>
            <p:grpSpPr bwMode="auto">
              <a:xfrm rot="20933218">
                <a:off x="4506350" y="2466491"/>
                <a:ext cx="725487" cy="603250"/>
                <a:chOff x="2949" y="196"/>
                <a:chExt cx="941" cy="598"/>
              </a:xfrm>
            </p:grpSpPr>
            <p:sp>
              <p:nvSpPr>
                <p:cNvPr id="129" name="Oval 1469"/>
                <p:cNvSpPr>
                  <a:spLocks noChangeArrowheads="1"/>
                </p:cNvSpPr>
                <p:nvPr/>
              </p:nvSpPr>
              <p:spPr bwMode="auto">
                <a:xfrm>
                  <a:off x="3168" y="196"/>
                  <a:ext cx="407" cy="1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0" name="Oval 1470"/>
                <p:cNvSpPr>
                  <a:spLocks noChangeArrowheads="1"/>
                </p:cNvSpPr>
                <p:nvPr/>
              </p:nvSpPr>
              <p:spPr bwMode="auto">
                <a:xfrm rot="900000">
                  <a:off x="3512" y="252"/>
                  <a:ext cx="275" cy="13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1" name="Oval 1471"/>
                <p:cNvSpPr>
                  <a:spLocks noChangeArrowheads="1"/>
                </p:cNvSpPr>
                <p:nvPr/>
              </p:nvSpPr>
              <p:spPr bwMode="auto">
                <a:xfrm rot="1500000">
                  <a:off x="3650" y="385"/>
                  <a:ext cx="240" cy="15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2" name="Oval 1472"/>
                <p:cNvSpPr>
                  <a:spLocks noChangeArrowheads="1"/>
                </p:cNvSpPr>
                <p:nvPr/>
              </p:nvSpPr>
              <p:spPr bwMode="auto">
                <a:xfrm rot="-1560000">
                  <a:off x="3573" y="537"/>
                  <a:ext cx="291" cy="18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3" name="Oval 1473"/>
                <p:cNvSpPr>
                  <a:spLocks noChangeArrowheads="1"/>
                </p:cNvSpPr>
                <p:nvPr/>
              </p:nvSpPr>
              <p:spPr bwMode="auto">
                <a:xfrm>
                  <a:off x="3216" y="555"/>
                  <a:ext cx="471" cy="23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4" name="Oval 1474"/>
                <p:cNvSpPr>
                  <a:spLocks noChangeArrowheads="1"/>
                </p:cNvSpPr>
                <p:nvPr/>
              </p:nvSpPr>
              <p:spPr bwMode="auto">
                <a:xfrm rot="1080000">
                  <a:off x="3023" y="555"/>
                  <a:ext cx="265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5" name="Oval 1475"/>
                <p:cNvSpPr>
                  <a:spLocks noChangeArrowheads="1"/>
                </p:cNvSpPr>
                <p:nvPr/>
              </p:nvSpPr>
              <p:spPr bwMode="auto">
                <a:xfrm>
                  <a:off x="2949" y="432"/>
                  <a:ext cx="217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6" name="Oval 1476"/>
                <p:cNvSpPr>
                  <a:spLocks noChangeArrowheads="1"/>
                </p:cNvSpPr>
                <p:nvPr/>
              </p:nvSpPr>
              <p:spPr bwMode="auto">
                <a:xfrm rot="-1860000">
                  <a:off x="2984" y="310"/>
                  <a:ext cx="295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7" name="Freeform 1477"/>
                <p:cNvSpPr/>
                <p:nvPr/>
              </p:nvSpPr>
              <p:spPr bwMode="auto">
                <a:xfrm>
                  <a:off x="3051" y="300"/>
                  <a:ext cx="738" cy="407"/>
                </a:xfrm>
                <a:custGeom>
                  <a:avLst/>
                  <a:gdLst>
                    <a:gd name="T0" fmla="*/ 108 w 738"/>
                    <a:gd name="T1" fmla="*/ 82 h 407"/>
                    <a:gd name="T2" fmla="*/ 145 w 738"/>
                    <a:gd name="T3" fmla="*/ 77 h 407"/>
                    <a:gd name="T4" fmla="*/ 183 w 738"/>
                    <a:gd name="T5" fmla="*/ 72 h 407"/>
                    <a:gd name="T6" fmla="*/ 215 w 738"/>
                    <a:gd name="T7" fmla="*/ 67 h 407"/>
                    <a:gd name="T8" fmla="*/ 237 w 738"/>
                    <a:gd name="T9" fmla="*/ 46 h 407"/>
                    <a:gd name="T10" fmla="*/ 204 w 738"/>
                    <a:gd name="T11" fmla="*/ 41 h 407"/>
                    <a:gd name="T12" fmla="*/ 172 w 738"/>
                    <a:gd name="T13" fmla="*/ 46 h 407"/>
                    <a:gd name="T14" fmla="*/ 156 w 738"/>
                    <a:gd name="T15" fmla="*/ 46 h 407"/>
                    <a:gd name="T16" fmla="*/ 188 w 738"/>
                    <a:gd name="T17" fmla="*/ 26 h 407"/>
                    <a:gd name="T18" fmla="*/ 226 w 738"/>
                    <a:gd name="T19" fmla="*/ 15 h 407"/>
                    <a:gd name="T20" fmla="*/ 258 w 738"/>
                    <a:gd name="T21" fmla="*/ 10 h 407"/>
                    <a:gd name="T22" fmla="*/ 290 w 738"/>
                    <a:gd name="T23" fmla="*/ 5 h 407"/>
                    <a:gd name="T24" fmla="*/ 323 w 738"/>
                    <a:gd name="T25" fmla="*/ 0 h 407"/>
                    <a:gd name="T26" fmla="*/ 355 w 738"/>
                    <a:gd name="T27" fmla="*/ 0 h 407"/>
                    <a:gd name="T28" fmla="*/ 387 w 738"/>
                    <a:gd name="T29" fmla="*/ 0 h 407"/>
                    <a:gd name="T30" fmla="*/ 463 w 738"/>
                    <a:gd name="T31" fmla="*/ 0 h 407"/>
                    <a:gd name="T32" fmla="*/ 506 w 738"/>
                    <a:gd name="T33" fmla="*/ 0 h 407"/>
                    <a:gd name="T34" fmla="*/ 543 w 738"/>
                    <a:gd name="T35" fmla="*/ 15 h 407"/>
                    <a:gd name="T36" fmla="*/ 570 w 738"/>
                    <a:gd name="T37" fmla="*/ 36 h 407"/>
                    <a:gd name="T38" fmla="*/ 603 w 738"/>
                    <a:gd name="T39" fmla="*/ 51 h 407"/>
                    <a:gd name="T40" fmla="*/ 635 w 738"/>
                    <a:gd name="T41" fmla="*/ 57 h 407"/>
                    <a:gd name="T42" fmla="*/ 667 w 738"/>
                    <a:gd name="T43" fmla="*/ 77 h 407"/>
                    <a:gd name="T44" fmla="*/ 694 w 738"/>
                    <a:gd name="T45" fmla="*/ 98 h 407"/>
                    <a:gd name="T46" fmla="*/ 715 w 738"/>
                    <a:gd name="T47" fmla="*/ 128 h 407"/>
                    <a:gd name="T48" fmla="*/ 721 w 738"/>
                    <a:gd name="T49" fmla="*/ 164 h 407"/>
                    <a:gd name="T50" fmla="*/ 726 w 738"/>
                    <a:gd name="T51" fmla="*/ 195 h 407"/>
                    <a:gd name="T52" fmla="*/ 726 w 738"/>
                    <a:gd name="T53" fmla="*/ 226 h 407"/>
                    <a:gd name="T54" fmla="*/ 726 w 738"/>
                    <a:gd name="T55" fmla="*/ 257 h 407"/>
                    <a:gd name="T56" fmla="*/ 737 w 738"/>
                    <a:gd name="T57" fmla="*/ 288 h 407"/>
                    <a:gd name="T58" fmla="*/ 737 w 738"/>
                    <a:gd name="T59" fmla="*/ 319 h 407"/>
                    <a:gd name="T60" fmla="*/ 715 w 738"/>
                    <a:gd name="T61" fmla="*/ 349 h 407"/>
                    <a:gd name="T62" fmla="*/ 678 w 738"/>
                    <a:gd name="T63" fmla="*/ 365 h 407"/>
                    <a:gd name="T64" fmla="*/ 646 w 738"/>
                    <a:gd name="T65" fmla="*/ 380 h 407"/>
                    <a:gd name="T66" fmla="*/ 613 w 738"/>
                    <a:gd name="T67" fmla="*/ 396 h 407"/>
                    <a:gd name="T68" fmla="*/ 581 w 738"/>
                    <a:gd name="T69" fmla="*/ 401 h 407"/>
                    <a:gd name="T70" fmla="*/ 538 w 738"/>
                    <a:gd name="T71" fmla="*/ 406 h 407"/>
                    <a:gd name="T72" fmla="*/ 500 w 738"/>
                    <a:gd name="T73" fmla="*/ 406 h 407"/>
                    <a:gd name="T74" fmla="*/ 468 w 738"/>
                    <a:gd name="T75" fmla="*/ 406 h 407"/>
                    <a:gd name="T76" fmla="*/ 436 w 738"/>
                    <a:gd name="T77" fmla="*/ 406 h 407"/>
                    <a:gd name="T78" fmla="*/ 403 w 738"/>
                    <a:gd name="T79" fmla="*/ 406 h 407"/>
                    <a:gd name="T80" fmla="*/ 371 w 738"/>
                    <a:gd name="T81" fmla="*/ 406 h 407"/>
                    <a:gd name="T82" fmla="*/ 339 w 738"/>
                    <a:gd name="T83" fmla="*/ 406 h 407"/>
                    <a:gd name="T84" fmla="*/ 307 w 738"/>
                    <a:gd name="T85" fmla="*/ 406 h 407"/>
                    <a:gd name="T86" fmla="*/ 269 w 738"/>
                    <a:gd name="T87" fmla="*/ 406 h 407"/>
                    <a:gd name="T88" fmla="*/ 237 w 738"/>
                    <a:gd name="T89" fmla="*/ 406 h 407"/>
                    <a:gd name="T90" fmla="*/ 204 w 738"/>
                    <a:gd name="T91" fmla="*/ 406 h 407"/>
                    <a:gd name="T92" fmla="*/ 172 w 738"/>
                    <a:gd name="T93" fmla="*/ 391 h 407"/>
                    <a:gd name="T94" fmla="*/ 140 w 738"/>
                    <a:gd name="T95" fmla="*/ 380 h 407"/>
                    <a:gd name="T96" fmla="*/ 108 w 738"/>
                    <a:gd name="T97" fmla="*/ 365 h 407"/>
                    <a:gd name="T98" fmla="*/ 81 w 738"/>
                    <a:gd name="T99" fmla="*/ 339 h 407"/>
                    <a:gd name="T100" fmla="*/ 59 w 738"/>
                    <a:gd name="T101" fmla="*/ 319 h 407"/>
                    <a:gd name="T102" fmla="*/ 38 w 738"/>
                    <a:gd name="T103" fmla="*/ 288 h 407"/>
                    <a:gd name="T104" fmla="*/ 16 w 738"/>
                    <a:gd name="T105" fmla="*/ 252 h 407"/>
                    <a:gd name="T106" fmla="*/ 0 w 738"/>
                    <a:gd name="T107" fmla="*/ 216 h 407"/>
                    <a:gd name="T108" fmla="*/ 0 w 738"/>
                    <a:gd name="T109" fmla="*/ 185 h 407"/>
                    <a:gd name="T110" fmla="*/ 5 w 738"/>
                    <a:gd name="T111" fmla="*/ 149 h 407"/>
                    <a:gd name="T112" fmla="*/ 27 w 738"/>
                    <a:gd name="T113" fmla="*/ 123 h 407"/>
                    <a:gd name="T114" fmla="*/ 54 w 738"/>
                    <a:gd name="T115" fmla="*/ 108 h 407"/>
                    <a:gd name="T116" fmla="*/ 86 w 738"/>
                    <a:gd name="T117" fmla="*/ 98 h 407"/>
                    <a:gd name="T118" fmla="*/ 113 w 738"/>
                    <a:gd name="T119" fmla="*/ 82 h 407"/>
                    <a:gd name="T120" fmla="*/ 129 w 738"/>
                    <a:gd name="T121" fmla="*/ 98 h 40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738"/>
                    <a:gd name="T184" fmla="*/ 0 h 407"/>
                    <a:gd name="T185" fmla="*/ 738 w 738"/>
                    <a:gd name="T186" fmla="*/ 407 h 40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738" h="407">
                      <a:moveTo>
                        <a:pt x="91" y="82"/>
                      </a:moveTo>
                      <a:lnTo>
                        <a:pt x="108" y="82"/>
                      </a:lnTo>
                      <a:lnTo>
                        <a:pt x="124" y="82"/>
                      </a:lnTo>
                      <a:lnTo>
                        <a:pt x="145" y="77"/>
                      </a:lnTo>
                      <a:lnTo>
                        <a:pt x="161" y="77"/>
                      </a:lnTo>
                      <a:lnTo>
                        <a:pt x="183" y="72"/>
                      </a:lnTo>
                      <a:lnTo>
                        <a:pt x="199" y="72"/>
                      </a:lnTo>
                      <a:lnTo>
                        <a:pt x="215" y="67"/>
                      </a:lnTo>
                      <a:lnTo>
                        <a:pt x="231" y="62"/>
                      </a:lnTo>
                      <a:lnTo>
                        <a:pt x="237" y="46"/>
                      </a:lnTo>
                      <a:lnTo>
                        <a:pt x="221" y="41"/>
                      </a:lnTo>
                      <a:lnTo>
                        <a:pt x="204" y="41"/>
                      </a:lnTo>
                      <a:lnTo>
                        <a:pt x="188" y="46"/>
                      </a:lnTo>
                      <a:lnTo>
                        <a:pt x="172" y="46"/>
                      </a:lnTo>
                      <a:lnTo>
                        <a:pt x="156" y="62"/>
                      </a:lnTo>
                      <a:lnTo>
                        <a:pt x="156" y="46"/>
                      </a:lnTo>
                      <a:lnTo>
                        <a:pt x="172" y="36"/>
                      </a:lnTo>
                      <a:lnTo>
                        <a:pt x="188" y="26"/>
                      </a:lnTo>
                      <a:lnTo>
                        <a:pt x="210" y="21"/>
                      </a:lnTo>
                      <a:lnTo>
                        <a:pt x="226" y="15"/>
                      </a:lnTo>
                      <a:lnTo>
                        <a:pt x="242" y="15"/>
                      </a:lnTo>
                      <a:lnTo>
                        <a:pt x="258" y="10"/>
                      </a:lnTo>
                      <a:lnTo>
                        <a:pt x="274" y="10"/>
                      </a:lnTo>
                      <a:lnTo>
                        <a:pt x="290" y="5"/>
                      </a:lnTo>
                      <a:lnTo>
                        <a:pt x="307" y="5"/>
                      </a:lnTo>
                      <a:lnTo>
                        <a:pt x="323" y="0"/>
                      </a:lnTo>
                      <a:lnTo>
                        <a:pt x="339" y="0"/>
                      </a:lnTo>
                      <a:lnTo>
                        <a:pt x="355" y="0"/>
                      </a:lnTo>
                      <a:lnTo>
                        <a:pt x="371" y="0"/>
                      </a:lnTo>
                      <a:lnTo>
                        <a:pt x="387" y="0"/>
                      </a:lnTo>
                      <a:lnTo>
                        <a:pt x="420" y="0"/>
                      </a:lnTo>
                      <a:lnTo>
                        <a:pt x="463" y="0"/>
                      </a:lnTo>
                      <a:lnTo>
                        <a:pt x="484" y="0"/>
                      </a:lnTo>
                      <a:lnTo>
                        <a:pt x="506" y="0"/>
                      </a:lnTo>
                      <a:lnTo>
                        <a:pt x="527" y="5"/>
                      </a:lnTo>
                      <a:lnTo>
                        <a:pt x="543" y="15"/>
                      </a:lnTo>
                      <a:lnTo>
                        <a:pt x="554" y="31"/>
                      </a:lnTo>
                      <a:lnTo>
                        <a:pt x="570" y="36"/>
                      </a:lnTo>
                      <a:lnTo>
                        <a:pt x="586" y="46"/>
                      </a:lnTo>
                      <a:lnTo>
                        <a:pt x="603" y="51"/>
                      </a:lnTo>
                      <a:lnTo>
                        <a:pt x="619" y="51"/>
                      </a:lnTo>
                      <a:lnTo>
                        <a:pt x="635" y="57"/>
                      </a:lnTo>
                      <a:lnTo>
                        <a:pt x="651" y="67"/>
                      </a:lnTo>
                      <a:lnTo>
                        <a:pt x="667" y="77"/>
                      </a:lnTo>
                      <a:lnTo>
                        <a:pt x="678" y="93"/>
                      </a:lnTo>
                      <a:lnTo>
                        <a:pt x="694" y="98"/>
                      </a:lnTo>
                      <a:lnTo>
                        <a:pt x="699" y="113"/>
                      </a:lnTo>
                      <a:lnTo>
                        <a:pt x="715" y="128"/>
                      </a:lnTo>
                      <a:lnTo>
                        <a:pt x="721" y="149"/>
                      </a:lnTo>
                      <a:lnTo>
                        <a:pt x="721" y="164"/>
                      </a:lnTo>
                      <a:lnTo>
                        <a:pt x="726" y="180"/>
                      </a:lnTo>
                      <a:lnTo>
                        <a:pt x="726" y="195"/>
                      </a:lnTo>
                      <a:lnTo>
                        <a:pt x="726" y="211"/>
                      </a:lnTo>
                      <a:lnTo>
                        <a:pt x="726" y="226"/>
                      </a:lnTo>
                      <a:lnTo>
                        <a:pt x="726" y="242"/>
                      </a:lnTo>
                      <a:lnTo>
                        <a:pt x="726" y="257"/>
                      </a:lnTo>
                      <a:lnTo>
                        <a:pt x="737" y="272"/>
                      </a:lnTo>
                      <a:lnTo>
                        <a:pt x="737" y="288"/>
                      </a:lnTo>
                      <a:lnTo>
                        <a:pt x="737" y="303"/>
                      </a:lnTo>
                      <a:lnTo>
                        <a:pt x="737" y="319"/>
                      </a:lnTo>
                      <a:lnTo>
                        <a:pt x="732" y="334"/>
                      </a:lnTo>
                      <a:lnTo>
                        <a:pt x="715" y="349"/>
                      </a:lnTo>
                      <a:lnTo>
                        <a:pt x="694" y="360"/>
                      </a:lnTo>
                      <a:lnTo>
                        <a:pt x="678" y="365"/>
                      </a:lnTo>
                      <a:lnTo>
                        <a:pt x="662" y="375"/>
                      </a:lnTo>
                      <a:lnTo>
                        <a:pt x="646" y="380"/>
                      </a:lnTo>
                      <a:lnTo>
                        <a:pt x="629" y="385"/>
                      </a:lnTo>
                      <a:lnTo>
                        <a:pt x="613" y="396"/>
                      </a:lnTo>
                      <a:lnTo>
                        <a:pt x="597" y="401"/>
                      </a:lnTo>
                      <a:lnTo>
                        <a:pt x="581" y="401"/>
                      </a:lnTo>
                      <a:lnTo>
                        <a:pt x="559" y="406"/>
                      </a:lnTo>
                      <a:lnTo>
                        <a:pt x="538" y="406"/>
                      </a:lnTo>
                      <a:lnTo>
                        <a:pt x="522" y="406"/>
                      </a:lnTo>
                      <a:lnTo>
                        <a:pt x="500" y="406"/>
                      </a:lnTo>
                      <a:lnTo>
                        <a:pt x="484" y="406"/>
                      </a:lnTo>
                      <a:lnTo>
                        <a:pt x="468" y="406"/>
                      </a:lnTo>
                      <a:lnTo>
                        <a:pt x="452" y="406"/>
                      </a:lnTo>
                      <a:lnTo>
                        <a:pt x="436" y="406"/>
                      </a:lnTo>
                      <a:lnTo>
                        <a:pt x="420" y="406"/>
                      </a:lnTo>
                      <a:lnTo>
                        <a:pt x="403" y="406"/>
                      </a:lnTo>
                      <a:lnTo>
                        <a:pt x="387" y="406"/>
                      </a:lnTo>
                      <a:lnTo>
                        <a:pt x="371" y="406"/>
                      </a:lnTo>
                      <a:lnTo>
                        <a:pt x="355" y="406"/>
                      </a:lnTo>
                      <a:lnTo>
                        <a:pt x="339" y="406"/>
                      </a:lnTo>
                      <a:lnTo>
                        <a:pt x="323" y="406"/>
                      </a:lnTo>
                      <a:lnTo>
                        <a:pt x="307" y="406"/>
                      </a:lnTo>
                      <a:lnTo>
                        <a:pt x="285" y="406"/>
                      </a:lnTo>
                      <a:lnTo>
                        <a:pt x="269" y="406"/>
                      </a:lnTo>
                      <a:lnTo>
                        <a:pt x="253" y="406"/>
                      </a:lnTo>
                      <a:lnTo>
                        <a:pt x="237" y="406"/>
                      </a:lnTo>
                      <a:lnTo>
                        <a:pt x="221" y="406"/>
                      </a:lnTo>
                      <a:lnTo>
                        <a:pt x="204" y="406"/>
                      </a:lnTo>
                      <a:lnTo>
                        <a:pt x="188" y="396"/>
                      </a:lnTo>
                      <a:lnTo>
                        <a:pt x="172" y="391"/>
                      </a:lnTo>
                      <a:lnTo>
                        <a:pt x="156" y="385"/>
                      </a:lnTo>
                      <a:lnTo>
                        <a:pt x="140" y="380"/>
                      </a:lnTo>
                      <a:lnTo>
                        <a:pt x="124" y="375"/>
                      </a:lnTo>
                      <a:lnTo>
                        <a:pt x="108" y="365"/>
                      </a:lnTo>
                      <a:lnTo>
                        <a:pt x="91" y="355"/>
                      </a:lnTo>
                      <a:lnTo>
                        <a:pt x="81" y="339"/>
                      </a:lnTo>
                      <a:lnTo>
                        <a:pt x="65" y="334"/>
                      </a:lnTo>
                      <a:lnTo>
                        <a:pt x="59" y="319"/>
                      </a:lnTo>
                      <a:lnTo>
                        <a:pt x="43" y="303"/>
                      </a:lnTo>
                      <a:lnTo>
                        <a:pt x="38" y="288"/>
                      </a:lnTo>
                      <a:lnTo>
                        <a:pt x="22" y="272"/>
                      </a:lnTo>
                      <a:lnTo>
                        <a:pt x="16" y="252"/>
                      </a:lnTo>
                      <a:lnTo>
                        <a:pt x="5" y="231"/>
                      </a:lnTo>
                      <a:lnTo>
                        <a:pt x="0" y="216"/>
                      </a:lnTo>
                      <a:lnTo>
                        <a:pt x="0" y="200"/>
                      </a:lnTo>
                      <a:lnTo>
                        <a:pt x="0" y="185"/>
                      </a:lnTo>
                      <a:lnTo>
                        <a:pt x="0" y="170"/>
                      </a:lnTo>
                      <a:lnTo>
                        <a:pt x="5" y="149"/>
                      </a:lnTo>
                      <a:lnTo>
                        <a:pt x="11" y="134"/>
                      </a:lnTo>
                      <a:lnTo>
                        <a:pt x="27" y="123"/>
                      </a:lnTo>
                      <a:lnTo>
                        <a:pt x="38" y="108"/>
                      </a:lnTo>
                      <a:lnTo>
                        <a:pt x="54" y="108"/>
                      </a:lnTo>
                      <a:lnTo>
                        <a:pt x="70" y="103"/>
                      </a:lnTo>
                      <a:lnTo>
                        <a:pt x="86" y="98"/>
                      </a:lnTo>
                      <a:lnTo>
                        <a:pt x="102" y="98"/>
                      </a:lnTo>
                      <a:lnTo>
                        <a:pt x="113" y="82"/>
                      </a:lnTo>
                      <a:lnTo>
                        <a:pt x="113" y="67"/>
                      </a:lnTo>
                      <a:lnTo>
                        <a:pt x="129" y="98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38" name="Freeform 1478"/>
                <p:cNvSpPr/>
                <p:nvPr/>
              </p:nvSpPr>
              <p:spPr bwMode="auto">
                <a:xfrm>
                  <a:off x="3193" y="270"/>
                  <a:ext cx="117" cy="118"/>
                </a:xfrm>
                <a:custGeom>
                  <a:avLst/>
                  <a:gdLst>
                    <a:gd name="T0" fmla="*/ 5 w 117"/>
                    <a:gd name="T1" fmla="*/ 66 h 118"/>
                    <a:gd name="T2" fmla="*/ 0 w 117"/>
                    <a:gd name="T3" fmla="*/ 51 h 118"/>
                    <a:gd name="T4" fmla="*/ 0 w 117"/>
                    <a:gd name="T5" fmla="*/ 36 h 118"/>
                    <a:gd name="T6" fmla="*/ 16 w 117"/>
                    <a:gd name="T7" fmla="*/ 25 h 118"/>
                    <a:gd name="T8" fmla="*/ 32 w 117"/>
                    <a:gd name="T9" fmla="*/ 15 h 118"/>
                    <a:gd name="T10" fmla="*/ 47 w 117"/>
                    <a:gd name="T11" fmla="*/ 0 h 118"/>
                    <a:gd name="T12" fmla="*/ 63 w 117"/>
                    <a:gd name="T13" fmla="*/ 0 h 118"/>
                    <a:gd name="T14" fmla="*/ 79 w 117"/>
                    <a:gd name="T15" fmla="*/ 0 h 118"/>
                    <a:gd name="T16" fmla="*/ 84 w 117"/>
                    <a:gd name="T17" fmla="*/ 15 h 118"/>
                    <a:gd name="T18" fmla="*/ 95 w 117"/>
                    <a:gd name="T19" fmla="*/ 31 h 118"/>
                    <a:gd name="T20" fmla="*/ 105 w 117"/>
                    <a:gd name="T21" fmla="*/ 46 h 118"/>
                    <a:gd name="T22" fmla="*/ 111 w 117"/>
                    <a:gd name="T23" fmla="*/ 61 h 118"/>
                    <a:gd name="T24" fmla="*/ 116 w 117"/>
                    <a:gd name="T25" fmla="*/ 76 h 118"/>
                    <a:gd name="T26" fmla="*/ 116 w 117"/>
                    <a:gd name="T27" fmla="*/ 92 h 118"/>
                    <a:gd name="T28" fmla="*/ 116 w 117"/>
                    <a:gd name="T29" fmla="*/ 107 h 118"/>
                    <a:gd name="T30" fmla="*/ 100 w 117"/>
                    <a:gd name="T31" fmla="*/ 117 h 118"/>
                    <a:gd name="T32" fmla="*/ 84 w 117"/>
                    <a:gd name="T33" fmla="*/ 117 h 118"/>
                    <a:gd name="T34" fmla="*/ 69 w 117"/>
                    <a:gd name="T35" fmla="*/ 117 h 118"/>
                    <a:gd name="T36" fmla="*/ 53 w 117"/>
                    <a:gd name="T37" fmla="*/ 117 h 118"/>
                    <a:gd name="T38" fmla="*/ 37 w 117"/>
                    <a:gd name="T39" fmla="*/ 112 h 118"/>
                    <a:gd name="T40" fmla="*/ 21 w 117"/>
                    <a:gd name="T41" fmla="*/ 102 h 118"/>
                    <a:gd name="T42" fmla="*/ 11 w 117"/>
                    <a:gd name="T43" fmla="*/ 86 h 118"/>
                    <a:gd name="T44" fmla="*/ 5 w 117"/>
                    <a:gd name="T45" fmla="*/ 71 h 118"/>
                    <a:gd name="T46" fmla="*/ 5 w 117"/>
                    <a:gd name="T47" fmla="*/ 66 h 1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117"/>
                    <a:gd name="T73" fmla="*/ 0 h 118"/>
                    <a:gd name="T74" fmla="*/ 117 w 117"/>
                    <a:gd name="T75" fmla="*/ 118 h 1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117" h="118">
                      <a:moveTo>
                        <a:pt x="5" y="66"/>
                      </a:moveTo>
                      <a:lnTo>
                        <a:pt x="0" y="51"/>
                      </a:lnTo>
                      <a:lnTo>
                        <a:pt x="0" y="36"/>
                      </a:lnTo>
                      <a:lnTo>
                        <a:pt x="16" y="25"/>
                      </a:lnTo>
                      <a:lnTo>
                        <a:pt x="32" y="15"/>
                      </a:lnTo>
                      <a:lnTo>
                        <a:pt x="47" y="0"/>
                      </a:lnTo>
                      <a:lnTo>
                        <a:pt x="63" y="0"/>
                      </a:lnTo>
                      <a:lnTo>
                        <a:pt x="79" y="0"/>
                      </a:lnTo>
                      <a:lnTo>
                        <a:pt x="84" y="15"/>
                      </a:lnTo>
                      <a:lnTo>
                        <a:pt x="95" y="31"/>
                      </a:lnTo>
                      <a:lnTo>
                        <a:pt x="105" y="46"/>
                      </a:lnTo>
                      <a:lnTo>
                        <a:pt x="111" y="61"/>
                      </a:lnTo>
                      <a:lnTo>
                        <a:pt x="116" y="76"/>
                      </a:lnTo>
                      <a:lnTo>
                        <a:pt x="116" y="92"/>
                      </a:lnTo>
                      <a:lnTo>
                        <a:pt x="116" y="107"/>
                      </a:lnTo>
                      <a:lnTo>
                        <a:pt x="100" y="117"/>
                      </a:lnTo>
                      <a:lnTo>
                        <a:pt x="84" y="117"/>
                      </a:lnTo>
                      <a:lnTo>
                        <a:pt x="69" y="117"/>
                      </a:lnTo>
                      <a:lnTo>
                        <a:pt x="53" y="117"/>
                      </a:lnTo>
                      <a:lnTo>
                        <a:pt x="37" y="112"/>
                      </a:lnTo>
                      <a:lnTo>
                        <a:pt x="21" y="102"/>
                      </a:lnTo>
                      <a:lnTo>
                        <a:pt x="11" y="86"/>
                      </a:lnTo>
                      <a:lnTo>
                        <a:pt x="5" y="71"/>
                      </a:lnTo>
                      <a:lnTo>
                        <a:pt x="5" y="66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39" name="Freeform 1479"/>
                <p:cNvSpPr/>
                <p:nvPr/>
              </p:nvSpPr>
              <p:spPr bwMode="auto">
                <a:xfrm>
                  <a:off x="3469" y="239"/>
                  <a:ext cx="82" cy="87"/>
                </a:xfrm>
                <a:custGeom>
                  <a:avLst/>
                  <a:gdLst>
                    <a:gd name="T0" fmla="*/ 0 w 82"/>
                    <a:gd name="T1" fmla="*/ 0 h 87"/>
                    <a:gd name="T2" fmla="*/ 16 w 82"/>
                    <a:gd name="T3" fmla="*/ 10 h 87"/>
                    <a:gd name="T4" fmla="*/ 32 w 82"/>
                    <a:gd name="T5" fmla="*/ 20 h 87"/>
                    <a:gd name="T6" fmla="*/ 49 w 82"/>
                    <a:gd name="T7" fmla="*/ 20 h 87"/>
                    <a:gd name="T8" fmla="*/ 65 w 82"/>
                    <a:gd name="T9" fmla="*/ 30 h 87"/>
                    <a:gd name="T10" fmla="*/ 76 w 82"/>
                    <a:gd name="T11" fmla="*/ 46 h 87"/>
                    <a:gd name="T12" fmla="*/ 81 w 82"/>
                    <a:gd name="T13" fmla="*/ 61 h 87"/>
                    <a:gd name="T14" fmla="*/ 81 w 82"/>
                    <a:gd name="T15" fmla="*/ 76 h 87"/>
                    <a:gd name="T16" fmla="*/ 65 w 82"/>
                    <a:gd name="T17" fmla="*/ 86 h 87"/>
                    <a:gd name="T18" fmla="*/ 49 w 82"/>
                    <a:gd name="T19" fmla="*/ 86 h 87"/>
                    <a:gd name="T20" fmla="*/ 27 w 82"/>
                    <a:gd name="T21" fmla="*/ 81 h 87"/>
                    <a:gd name="T22" fmla="*/ 11 w 82"/>
                    <a:gd name="T23" fmla="*/ 71 h 87"/>
                    <a:gd name="T24" fmla="*/ 5 w 82"/>
                    <a:gd name="T25" fmla="*/ 56 h 87"/>
                    <a:gd name="T26" fmla="*/ 0 w 82"/>
                    <a:gd name="T27" fmla="*/ 40 h 87"/>
                    <a:gd name="T28" fmla="*/ 0 w 82"/>
                    <a:gd name="T29" fmla="*/ 25 h 87"/>
                    <a:gd name="T30" fmla="*/ 11 w 82"/>
                    <a:gd name="T31" fmla="*/ 10 h 87"/>
                    <a:gd name="T32" fmla="*/ 0 w 82"/>
                    <a:gd name="T33" fmla="*/ 0 h 8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82"/>
                    <a:gd name="T52" fmla="*/ 0 h 87"/>
                    <a:gd name="T53" fmla="*/ 82 w 82"/>
                    <a:gd name="T54" fmla="*/ 87 h 8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82" h="87">
                      <a:moveTo>
                        <a:pt x="0" y="0"/>
                      </a:moveTo>
                      <a:lnTo>
                        <a:pt x="16" y="10"/>
                      </a:lnTo>
                      <a:lnTo>
                        <a:pt x="32" y="20"/>
                      </a:lnTo>
                      <a:lnTo>
                        <a:pt x="49" y="20"/>
                      </a:lnTo>
                      <a:lnTo>
                        <a:pt x="65" y="30"/>
                      </a:lnTo>
                      <a:lnTo>
                        <a:pt x="76" y="46"/>
                      </a:lnTo>
                      <a:lnTo>
                        <a:pt x="81" y="61"/>
                      </a:lnTo>
                      <a:lnTo>
                        <a:pt x="81" y="76"/>
                      </a:lnTo>
                      <a:lnTo>
                        <a:pt x="65" y="86"/>
                      </a:lnTo>
                      <a:lnTo>
                        <a:pt x="49" y="86"/>
                      </a:lnTo>
                      <a:lnTo>
                        <a:pt x="27" y="81"/>
                      </a:lnTo>
                      <a:lnTo>
                        <a:pt x="11" y="71"/>
                      </a:lnTo>
                      <a:lnTo>
                        <a:pt x="5" y="56"/>
                      </a:lnTo>
                      <a:lnTo>
                        <a:pt x="0" y="40"/>
                      </a:lnTo>
                      <a:lnTo>
                        <a:pt x="0" y="25"/>
                      </a:lnTo>
                      <a:lnTo>
                        <a:pt x="11" y="1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48" name="Text Box 1524"/>
              <p:cNvSpPr txBox="1">
                <a:spLocks noChangeArrowheads="1"/>
              </p:cNvSpPr>
              <p:nvPr/>
            </p:nvSpPr>
            <p:spPr bwMode="auto">
              <a:xfrm>
                <a:off x="4619062" y="2626828"/>
                <a:ext cx="544513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kumimoji="1" lang="zh-CN" altLang="en-US" sz="1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网络</a:t>
                </a:r>
                <a:endParaRPr kumimoji="1" lang="zh-CN" altLang="en-US" sz="1400" b="1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Line 1453"/>
              <p:cNvSpPr>
                <a:spLocks noChangeShapeType="1"/>
              </p:cNvSpPr>
              <p:nvPr/>
            </p:nvSpPr>
            <p:spPr bwMode="auto">
              <a:xfrm flipH="1">
                <a:off x="2979665" y="3235356"/>
                <a:ext cx="1153437" cy="60735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b="1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grpSp>
            <p:nvGrpSpPr>
              <p:cNvPr id="50" name="Group 1356"/>
              <p:cNvGrpSpPr/>
              <p:nvPr/>
            </p:nvGrpSpPr>
            <p:grpSpPr bwMode="auto">
              <a:xfrm rot="20527939">
                <a:off x="3139508" y="2218388"/>
                <a:ext cx="768350" cy="528637"/>
                <a:chOff x="2949" y="196"/>
                <a:chExt cx="941" cy="598"/>
              </a:xfrm>
            </p:grpSpPr>
            <p:sp>
              <p:nvSpPr>
                <p:cNvPr id="118" name="Oval 1357"/>
                <p:cNvSpPr>
                  <a:spLocks noChangeArrowheads="1"/>
                </p:cNvSpPr>
                <p:nvPr/>
              </p:nvSpPr>
              <p:spPr bwMode="auto">
                <a:xfrm>
                  <a:off x="3168" y="196"/>
                  <a:ext cx="407" cy="1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9" name="Oval 1358"/>
                <p:cNvSpPr>
                  <a:spLocks noChangeArrowheads="1"/>
                </p:cNvSpPr>
                <p:nvPr/>
              </p:nvSpPr>
              <p:spPr bwMode="auto">
                <a:xfrm rot="900000">
                  <a:off x="3512" y="252"/>
                  <a:ext cx="275" cy="13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0" name="Oval 1359"/>
                <p:cNvSpPr>
                  <a:spLocks noChangeArrowheads="1"/>
                </p:cNvSpPr>
                <p:nvPr/>
              </p:nvSpPr>
              <p:spPr bwMode="auto">
                <a:xfrm rot="1500000">
                  <a:off x="3650" y="385"/>
                  <a:ext cx="240" cy="15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1" name="Oval 1360"/>
                <p:cNvSpPr>
                  <a:spLocks noChangeArrowheads="1"/>
                </p:cNvSpPr>
                <p:nvPr/>
              </p:nvSpPr>
              <p:spPr bwMode="auto">
                <a:xfrm rot="-1560000">
                  <a:off x="3573" y="537"/>
                  <a:ext cx="291" cy="18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2" name="Oval 1361"/>
                <p:cNvSpPr>
                  <a:spLocks noChangeArrowheads="1"/>
                </p:cNvSpPr>
                <p:nvPr/>
              </p:nvSpPr>
              <p:spPr bwMode="auto">
                <a:xfrm>
                  <a:off x="3216" y="555"/>
                  <a:ext cx="471" cy="23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" name="Oval 1362"/>
                <p:cNvSpPr>
                  <a:spLocks noChangeArrowheads="1"/>
                </p:cNvSpPr>
                <p:nvPr/>
              </p:nvSpPr>
              <p:spPr bwMode="auto">
                <a:xfrm rot="1080000">
                  <a:off x="3023" y="555"/>
                  <a:ext cx="265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4" name="Oval 1363"/>
                <p:cNvSpPr>
                  <a:spLocks noChangeArrowheads="1"/>
                </p:cNvSpPr>
                <p:nvPr/>
              </p:nvSpPr>
              <p:spPr bwMode="auto">
                <a:xfrm>
                  <a:off x="2949" y="432"/>
                  <a:ext cx="217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5" name="Oval 1364"/>
                <p:cNvSpPr>
                  <a:spLocks noChangeArrowheads="1"/>
                </p:cNvSpPr>
                <p:nvPr/>
              </p:nvSpPr>
              <p:spPr bwMode="auto">
                <a:xfrm rot="-1860000">
                  <a:off x="2984" y="310"/>
                  <a:ext cx="295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6" name="Freeform 1365"/>
                <p:cNvSpPr/>
                <p:nvPr/>
              </p:nvSpPr>
              <p:spPr bwMode="auto">
                <a:xfrm>
                  <a:off x="3051" y="300"/>
                  <a:ext cx="738" cy="407"/>
                </a:xfrm>
                <a:custGeom>
                  <a:avLst/>
                  <a:gdLst>
                    <a:gd name="T0" fmla="*/ 108 w 738"/>
                    <a:gd name="T1" fmla="*/ 82 h 407"/>
                    <a:gd name="T2" fmla="*/ 145 w 738"/>
                    <a:gd name="T3" fmla="*/ 77 h 407"/>
                    <a:gd name="T4" fmla="*/ 183 w 738"/>
                    <a:gd name="T5" fmla="*/ 72 h 407"/>
                    <a:gd name="T6" fmla="*/ 215 w 738"/>
                    <a:gd name="T7" fmla="*/ 67 h 407"/>
                    <a:gd name="T8" fmla="*/ 237 w 738"/>
                    <a:gd name="T9" fmla="*/ 46 h 407"/>
                    <a:gd name="T10" fmla="*/ 204 w 738"/>
                    <a:gd name="T11" fmla="*/ 41 h 407"/>
                    <a:gd name="T12" fmla="*/ 172 w 738"/>
                    <a:gd name="T13" fmla="*/ 46 h 407"/>
                    <a:gd name="T14" fmla="*/ 156 w 738"/>
                    <a:gd name="T15" fmla="*/ 46 h 407"/>
                    <a:gd name="T16" fmla="*/ 188 w 738"/>
                    <a:gd name="T17" fmla="*/ 26 h 407"/>
                    <a:gd name="T18" fmla="*/ 226 w 738"/>
                    <a:gd name="T19" fmla="*/ 15 h 407"/>
                    <a:gd name="T20" fmla="*/ 258 w 738"/>
                    <a:gd name="T21" fmla="*/ 10 h 407"/>
                    <a:gd name="T22" fmla="*/ 290 w 738"/>
                    <a:gd name="T23" fmla="*/ 5 h 407"/>
                    <a:gd name="T24" fmla="*/ 323 w 738"/>
                    <a:gd name="T25" fmla="*/ 0 h 407"/>
                    <a:gd name="T26" fmla="*/ 355 w 738"/>
                    <a:gd name="T27" fmla="*/ 0 h 407"/>
                    <a:gd name="T28" fmla="*/ 387 w 738"/>
                    <a:gd name="T29" fmla="*/ 0 h 407"/>
                    <a:gd name="T30" fmla="*/ 463 w 738"/>
                    <a:gd name="T31" fmla="*/ 0 h 407"/>
                    <a:gd name="T32" fmla="*/ 506 w 738"/>
                    <a:gd name="T33" fmla="*/ 0 h 407"/>
                    <a:gd name="T34" fmla="*/ 543 w 738"/>
                    <a:gd name="T35" fmla="*/ 15 h 407"/>
                    <a:gd name="T36" fmla="*/ 570 w 738"/>
                    <a:gd name="T37" fmla="*/ 36 h 407"/>
                    <a:gd name="T38" fmla="*/ 603 w 738"/>
                    <a:gd name="T39" fmla="*/ 51 h 407"/>
                    <a:gd name="T40" fmla="*/ 635 w 738"/>
                    <a:gd name="T41" fmla="*/ 57 h 407"/>
                    <a:gd name="T42" fmla="*/ 667 w 738"/>
                    <a:gd name="T43" fmla="*/ 77 h 407"/>
                    <a:gd name="T44" fmla="*/ 694 w 738"/>
                    <a:gd name="T45" fmla="*/ 98 h 407"/>
                    <a:gd name="T46" fmla="*/ 715 w 738"/>
                    <a:gd name="T47" fmla="*/ 128 h 407"/>
                    <a:gd name="T48" fmla="*/ 721 w 738"/>
                    <a:gd name="T49" fmla="*/ 164 h 407"/>
                    <a:gd name="T50" fmla="*/ 726 w 738"/>
                    <a:gd name="T51" fmla="*/ 195 h 407"/>
                    <a:gd name="T52" fmla="*/ 726 w 738"/>
                    <a:gd name="T53" fmla="*/ 226 h 407"/>
                    <a:gd name="T54" fmla="*/ 726 w 738"/>
                    <a:gd name="T55" fmla="*/ 257 h 407"/>
                    <a:gd name="T56" fmla="*/ 737 w 738"/>
                    <a:gd name="T57" fmla="*/ 288 h 407"/>
                    <a:gd name="T58" fmla="*/ 737 w 738"/>
                    <a:gd name="T59" fmla="*/ 319 h 407"/>
                    <a:gd name="T60" fmla="*/ 715 w 738"/>
                    <a:gd name="T61" fmla="*/ 349 h 407"/>
                    <a:gd name="T62" fmla="*/ 678 w 738"/>
                    <a:gd name="T63" fmla="*/ 365 h 407"/>
                    <a:gd name="T64" fmla="*/ 646 w 738"/>
                    <a:gd name="T65" fmla="*/ 380 h 407"/>
                    <a:gd name="T66" fmla="*/ 613 w 738"/>
                    <a:gd name="T67" fmla="*/ 396 h 407"/>
                    <a:gd name="T68" fmla="*/ 581 w 738"/>
                    <a:gd name="T69" fmla="*/ 401 h 407"/>
                    <a:gd name="T70" fmla="*/ 538 w 738"/>
                    <a:gd name="T71" fmla="*/ 406 h 407"/>
                    <a:gd name="T72" fmla="*/ 500 w 738"/>
                    <a:gd name="T73" fmla="*/ 406 h 407"/>
                    <a:gd name="T74" fmla="*/ 468 w 738"/>
                    <a:gd name="T75" fmla="*/ 406 h 407"/>
                    <a:gd name="T76" fmla="*/ 436 w 738"/>
                    <a:gd name="T77" fmla="*/ 406 h 407"/>
                    <a:gd name="T78" fmla="*/ 403 w 738"/>
                    <a:gd name="T79" fmla="*/ 406 h 407"/>
                    <a:gd name="T80" fmla="*/ 371 w 738"/>
                    <a:gd name="T81" fmla="*/ 406 h 407"/>
                    <a:gd name="T82" fmla="*/ 339 w 738"/>
                    <a:gd name="T83" fmla="*/ 406 h 407"/>
                    <a:gd name="T84" fmla="*/ 307 w 738"/>
                    <a:gd name="T85" fmla="*/ 406 h 407"/>
                    <a:gd name="T86" fmla="*/ 269 w 738"/>
                    <a:gd name="T87" fmla="*/ 406 h 407"/>
                    <a:gd name="T88" fmla="*/ 237 w 738"/>
                    <a:gd name="T89" fmla="*/ 406 h 407"/>
                    <a:gd name="T90" fmla="*/ 204 w 738"/>
                    <a:gd name="T91" fmla="*/ 406 h 407"/>
                    <a:gd name="T92" fmla="*/ 172 w 738"/>
                    <a:gd name="T93" fmla="*/ 391 h 407"/>
                    <a:gd name="T94" fmla="*/ 140 w 738"/>
                    <a:gd name="T95" fmla="*/ 380 h 407"/>
                    <a:gd name="T96" fmla="*/ 108 w 738"/>
                    <a:gd name="T97" fmla="*/ 365 h 407"/>
                    <a:gd name="T98" fmla="*/ 81 w 738"/>
                    <a:gd name="T99" fmla="*/ 339 h 407"/>
                    <a:gd name="T100" fmla="*/ 59 w 738"/>
                    <a:gd name="T101" fmla="*/ 319 h 407"/>
                    <a:gd name="T102" fmla="*/ 38 w 738"/>
                    <a:gd name="T103" fmla="*/ 288 h 407"/>
                    <a:gd name="T104" fmla="*/ 16 w 738"/>
                    <a:gd name="T105" fmla="*/ 252 h 407"/>
                    <a:gd name="T106" fmla="*/ 0 w 738"/>
                    <a:gd name="T107" fmla="*/ 216 h 407"/>
                    <a:gd name="T108" fmla="*/ 0 w 738"/>
                    <a:gd name="T109" fmla="*/ 185 h 407"/>
                    <a:gd name="T110" fmla="*/ 5 w 738"/>
                    <a:gd name="T111" fmla="*/ 149 h 407"/>
                    <a:gd name="T112" fmla="*/ 27 w 738"/>
                    <a:gd name="T113" fmla="*/ 123 h 407"/>
                    <a:gd name="T114" fmla="*/ 54 w 738"/>
                    <a:gd name="T115" fmla="*/ 108 h 407"/>
                    <a:gd name="T116" fmla="*/ 86 w 738"/>
                    <a:gd name="T117" fmla="*/ 98 h 407"/>
                    <a:gd name="T118" fmla="*/ 113 w 738"/>
                    <a:gd name="T119" fmla="*/ 82 h 407"/>
                    <a:gd name="T120" fmla="*/ 129 w 738"/>
                    <a:gd name="T121" fmla="*/ 98 h 40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738"/>
                    <a:gd name="T184" fmla="*/ 0 h 407"/>
                    <a:gd name="T185" fmla="*/ 738 w 738"/>
                    <a:gd name="T186" fmla="*/ 407 h 40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738" h="407">
                      <a:moveTo>
                        <a:pt x="91" y="82"/>
                      </a:moveTo>
                      <a:lnTo>
                        <a:pt x="108" y="82"/>
                      </a:lnTo>
                      <a:lnTo>
                        <a:pt x="124" y="82"/>
                      </a:lnTo>
                      <a:lnTo>
                        <a:pt x="145" y="77"/>
                      </a:lnTo>
                      <a:lnTo>
                        <a:pt x="161" y="77"/>
                      </a:lnTo>
                      <a:lnTo>
                        <a:pt x="183" y="72"/>
                      </a:lnTo>
                      <a:lnTo>
                        <a:pt x="199" y="72"/>
                      </a:lnTo>
                      <a:lnTo>
                        <a:pt x="215" y="67"/>
                      </a:lnTo>
                      <a:lnTo>
                        <a:pt x="231" y="62"/>
                      </a:lnTo>
                      <a:lnTo>
                        <a:pt x="237" y="46"/>
                      </a:lnTo>
                      <a:lnTo>
                        <a:pt x="221" y="41"/>
                      </a:lnTo>
                      <a:lnTo>
                        <a:pt x="204" y="41"/>
                      </a:lnTo>
                      <a:lnTo>
                        <a:pt x="188" y="46"/>
                      </a:lnTo>
                      <a:lnTo>
                        <a:pt x="172" y="46"/>
                      </a:lnTo>
                      <a:lnTo>
                        <a:pt x="156" y="62"/>
                      </a:lnTo>
                      <a:lnTo>
                        <a:pt x="156" y="46"/>
                      </a:lnTo>
                      <a:lnTo>
                        <a:pt x="172" y="36"/>
                      </a:lnTo>
                      <a:lnTo>
                        <a:pt x="188" y="26"/>
                      </a:lnTo>
                      <a:lnTo>
                        <a:pt x="210" y="21"/>
                      </a:lnTo>
                      <a:lnTo>
                        <a:pt x="226" y="15"/>
                      </a:lnTo>
                      <a:lnTo>
                        <a:pt x="242" y="15"/>
                      </a:lnTo>
                      <a:lnTo>
                        <a:pt x="258" y="10"/>
                      </a:lnTo>
                      <a:lnTo>
                        <a:pt x="274" y="10"/>
                      </a:lnTo>
                      <a:lnTo>
                        <a:pt x="290" y="5"/>
                      </a:lnTo>
                      <a:lnTo>
                        <a:pt x="307" y="5"/>
                      </a:lnTo>
                      <a:lnTo>
                        <a:pt x="323" y="0"/>
                      </a:lnTo>
                      <a:lnTo>
                        <a:pt x="339" y="0"/>
                      </a:lnTo>
                      <a:lnTo>
                        <a:pt x="355" y="0"/>
                      </a:lnTo>
                      <a:lnTo>
                        <a:pt x="371" y="0"/>
                      </a:lnTo>
                      <a:lnTo>
                        <a:pt x="387" y="0"/>
                      </a:lnTo>
                      <a:lnTo>
                        <a:pt x="420" y="0"/>
                      </a:lnTo>
                      <a:lnTo>
                        <a:pt x="463" y="0"/>
                      </a:lnTo>
                      <a:lnTo>
                        <a:pt x="484" y="0"/>
                      </a:lnTo>
                      <a:lnTo>
                        <a:pt x="506" y="0"/>
                      </a:lnTo>
                      <a:lnTo>
                        <a:pt x="527" y="5"/>
                      </a:lnTo>
                      <a:lnTo>
                        <a:pt x="543" y="15"/>
                      </a:lnTo>
                      <a:lnTo>
                        <a:pt x="554" y="31"/>
                      </a:lnTo>
                      <a:lnTo>
                        <a:pt x="570" y="36"/>
                      </a:lnTo>
                      <a:lnTo>
                        <a:pt x="586" y="46"/>
                      </a:lnTo>
                      <a:lnTo>
                        <a:pt x="603" y="51"/>
                      </a:lnTo>
                      <a:lnTo>
                        <a:pt x="619" y="51"/>
                      </a:lnTo>
                      <a:lnTo>
                        <a:pt x="635" y="57"/>
                      </a:lnTo>
                      <a:lnTo>
                        <a:pt x="651" y="67"/>
                      </a:lnTo>
                      <a:lnTo>
                        <a:pt x="667" y="77"/>
                      </a:lnTo>
                      <a:lnTo>
                        <a:pt x="678" y="93"/>
                      </a:lnTo>
                      <a:lnTo>
                        <a:pt x="694" y="98"/>
                      </a:lnTo>
                      <a:lnTo>
                        <a:pt x="699" y="113"/>
                      </a:lnTo>
                      <a:lnTo>
                        <a:pt x="715" y="128"/>
                      </a:lnTo>
                      <a:lnTo>
                        <a:pt x="721" y="149"/>
                      </a:lnTo>
                      <a:lnTo>
                        <a:pt x="721" y="164"/>
                      </a:lnTo>
                      <a:lnTo>
                        <a:pt x="726" y="180"/>
                      </a:lnTo>
                      <a:lnTo>
                        <a:pt x="726" y="195"/>
                      </a:lnTo>
                      <a:lnTo>
                        <a:pt x="726" y="211"/>
                      </a:lnTo>
                      <a:lnTo>
                        <a:pt x="726" y="226"/>
                      </a:lnTo>
                      <a:lnTo>
                        <a:pt x="726" y="242"/>
                      </a:lnTo>
                      <a:lnTo>
                        <a:pt x="726" y="257"/>
                      </a:lnTo>
                      <a:lnTo>
                        <a:pt x="737" y="272"/>
                      </a:lnTo>
                      <a:lnTo>
                        <a:pt x="737" y="288"/>
                      </a:lnTo>
                      <a:lnTo>
                        <a:pt x="737" y="303"/>
                      </a:lnTo>
                      <a:lnTo>
                        <a:pt x="737" y="319"/>
                      </a:lnTo>
                      <a:lnTo>
                        <a:pt x="732" y="334"/>
                      </a:lnTo>
                      <a:lnTo>
                        <a:pt x="715" y="349"/>
                      </a:lnTo>
                      <a:lnTo>
                        <a:pt x="694" y="360"/>
                      </a:lnTo>
                      <a:lnTo>
                        <a:pt x="678" y="365"/>
                      </a:lnTo>
                      <a:lnTo>
                        <a:pt x="662" y="375"/>
                      </a:lnTo>
                      <a:lnTo>
                        <a:pt x="646" y="380"/>
                      </a:lnTo>
                      <a:lnTo>
                        <a:pt x="629" y="385"/>
                      </a:lnTo>
                      <a:lnTo>
                        <a:pt x="613" y="396"/>
                      </a:lnTo>
                      <a:lnTo>
                        <a:pt x="597" y="401"/>
                      </a:lnTo>
                      <a:lnTo>
                        <a:pt x="581" y="401"/>
                      </a:lnTo>
                      <a:lnTo>
                        <a:pt x="559" y="406"/>
                      </a:lnTo>
                      <a:lnTo>
                        <a:pt x="538" y="406"/>
                      </a:lnTo>
                      <a:lnTo>
                        <a:pt x="522" y="406"/>
                      </a:lnTo>
                      <a:lnTo>
                        <a:pt x="500" y="406"/>
                      </a:lnTo>
                      <a:lnTo>
                        <a:pt x="484" y="406"/>
                      </a:lnTo>
                      <a:lnTo>
                        <a:pt x="468" y="406"/>
                      </a:lnTo>
                      <a:lnTo>
                        <a:pt x="452" y="406"/>
                      </a:lnTo>
                      <a:lnTo>
                        <a:pt x="436" y="406"/>
                      </a:lnTo>
                      <a:lnTo>
                        <a:pt x="420" y="406"/>
                      </a:lnTo>
                      <a:lnTo>
                        <a:pt x="403" y="406"/>
                      </a:lnTo>
                      <a:lnTo>
                        <a:pt x="387" y="406"/>
                      </a:lnTo>
                      <a:lnTo>
                        <a:pt x="371" y="406"/>
                      </a:lnTo>
                      <a:lnTo>
                        <a:pt x="355" y="406"/>
                      </a:lnTo>
                      <a:lnTo>
                        <a:pt x="339" y="406"/>
                      </a:lnTo>
                      <a:lnTo>
                        <a:pt x="323" y="406"/>
                      </a:lnTo>
                      <a:lnTo>
                        <a:pt x="307" y="406"/>
                      </a:lnTo>
                      <a:lnTo>
                        <a:pt x="285" y="406"/>
                      </a:lnTo>
                      <a:lnTo>
                        <a:pt x="269" y="406"/>
                      </a:lnTo>
                      <a:lnTo>
                        <a:pt x="253" y="406"/>
                      </a:lnTo>
                      <a:lnTo>
                        <a:pt x="237" y="406"/>
                      </a:lnTo>
                      <a:lnTo>
                        <a:pt x="221" y="406"/>
                      </a:lnTo>
                      <a:lnTo>
                        <a:pt x="204" y="406"/>
                      </a:lnTo>
                      <a:lnTo>
                        <a:pt x="188" y="396"/>
                      </a:lnTo>
                      <a:lnTo>
                        <a:pt x="172" y="391"/>
                      </a:lnTo>
                      <a:lnTo>
                        <a:pt x="156" y="385"/>
                      </a:lnTo>
                      <a:lnTo>
                        <a:pt x="140" y="380"/>
                      </a:lnTo>
                      <a:lnTo>
                        <a:pt x="124" y="375"/>
                      </a:lnTo>
                      <a:lnTo>
                        <a:pt x="108" y="365"/>
                      </a:lnTo>
                      <a:lnTo>
                        <a:pt x="91" y="355"/>
                      </a:lnTo>
                      <a:lnTo>
                        <a:pt x="81" y="339"/>
                      </a:lnTo>
                      <a:lnTo>
                        <a:pt x="65" y="334"/>
                      </a:lnTo>
                      <a:lnTo>
                        <a:pt x="59" y="319"/>
                      </a:lnTo>
                      <a:lnTo>
                        <a:pt x="43" y="303"/>
                      </a:lnTo>
                      <a:lnTo>
                        <a:pt x="38" y="288"/>
                      </a:lnTo>
                      <a:lnTo>
                        <a:pt x="22" y="272"/>
                      </a:lnTo>
                      <a:lnTo>
                        <a:pt x="16" y="252"/>
                      </a:lnTo>
                      <a:lnTo>
                        <a:pt x="5" y="231"/>
                      </a:lnTo>
                      <a:lnTo>
                        <a:pt x="0" y="216"/>
                      </a:lnTo>
                      <a:lnTo>
                        <a:pt x="0" y="200"/>
                      </a:lnTo>
                      <a:lnTo>
                        <a:pt x="0" y="185"/>
                      </a:lnTo>
                      <a:lnTo>
                        <a:pt x="0" y="170"/>
                      </a:lnTo>
                      <a:lnTo>
                        <a:pt x="5" y="149"/>
                      </a:lnTo>
                      <a:lnTo>
                        <a:pt x="11" y="134"/>
                      </a:lnTo>
                      <a:lnTo>
                        <a:pt x="27" y="123"/>
                      </a:lnTo>
                      <a:lnTo>
                        <a:pt x="38" y="108"/>
                      </a:lnTo>
                      <a:lnTo>
                        <a:pt x="54" y="108"/>
                      </a:lnTo>
                      <a:lnTo>
                        <a:pt x="70" y="103"/>
                      </a:lnTo>
                      <a:lnTo>
                        <a:pt x="86" y="98"/>
                      </a:lnTo>
                      <a:lnTo>
                        <a:pt x="102" y="98"/>
                      </a:lnTo>
                      <a:lnTo>
                        <a:pt x="113" y="82"/>
                      </a:lnTo>
                      <a:lnTo>
                        <a:pt x="113" y="67"/>
                      </a:lnTo>
                      <a:lnTo>
                        <a:pt x="129" y="98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27" name="Freeform 1366"/>
                <p:cNvSpPr/>
                <p:nvPr/>
              </p:nvSpPr>
              <p:spPr bwMode="auto">
                <a:xfrm>
                  <a:off x="3193" y="270"/>
                  <a:ext cx="117" cy="118"/>
                </a:xfrm>
                <a:custGeom>
                  <a:avLst/>
                  <a:gdLst>
                    <a:gd name="T0" fmla="*/ 5 w 117"/>
                    <a:gd name="T1" fmla="*/ 66 h 118"/>
                    <a:gd name="T2" fmla="*/ 0 w 117"/>
                    <a:gd name="T3" fmla="*/ 51 h 118"/>
                    <a:gd name="T4" fmla="*/ 0 w 117"/>
                    <a:gd name="T5" fmla="*/ 36 h 118"/>
                    <a:gd name="T6" fmla="*/ 16 w 117"/>
                    <a:gd name="T7" fmla="*/ 25 h 118"/>
                    <a:gd name="T8" fmla="*/ 32 w 117"/>
                    <a:gd name="T9" fmla="*/ 15 h 118"/>
                    <a:gd name="T10" fmla="*/ 47 w 117"/>
                    <a:gd name="T11" fmla="*/ 0 h 118"/>
                    <a:gd name="T12" fmla="*/ 63 w 117"/>
                    <a:gd name="T13" fmla="*/ 0 h 118"/>
                    <a:gd name="T14" fmla="*/ 79 w 117"/>
                    <a:gd name="T15" fmla="*/ 0 h 118"/>
                    <a:gd name="T16" fmla="*/ 84 w 117"/>
                    <a:gd name="T17" fmla="*/ 15 h 118"/>
                    <a:gd name="T18" fmla="*/ 95 w 117"/>
                    <a:gd name="T19" fmla="*/ 31 h 118"/>
                    <a:gd name="T20" fmla="*/ 105 w 117"/>
                    <a:gd name="T21" fmla="*/ 46 h 118"/>
                    <a:gd name="T22" fmla="*/ 111 w 117"/>
                    <a:gd name="T23" fmla="*/ 61 h 118"/>
                    <a:gd name="T24" fmla="*/ 116 w 117"/>
                    <a:gd name="T25" fmla="*/ 76 h 118"/>
                    <a:gd name="T26" fmla="*/ 116 w 117"/>
                    <a:gd name="T27" fmla="*/ 92 h 118"/>
                    <a:gd name="T28" fmla="*/ 116 w 117"/>
                    <a:gd name="T29" fmla="*/ 107 h 118"/>
                    <a:gd name="T30" fmla="*/ 100 w 117"/>
                    <a:gd name="T31" fmla="*/ 117 h 118"/>
                    <a:gd name="T32" fmla="*/ 84 w 117"/>
                    <a:gd name="T33" fmla="*/ 117 h 118"/>
                    <a:gd name="T34" fmla="*/ 69 w 117"/>
                    <a:gd name="T35" fmla="*/ 117 h 118"/>
                    <a:gd name="T36" fmla="*/ 53 w 117"/>
                    <a:gd name="T37" fmla="*/ 117 h 118"/>
                    <a:gd name="T38" fmla="*/ 37 w 117"/>
                    <a:gd name="T39" fmla="*/ 112 h 118"/>
                    <a:gd name="T40" fmla="*/ 21 w 117"/>
                    <a:gd name="T41" fmla="*/ 102 h 118"/>
                    <a:gd name="T42" fmla="*/ 11 w 117"/>
                    <a:gd name="T43" fmla="*/ 86 h 118"/>
                    <a:gd name="T44" fmla="*/ 5 w 117"/>
                    <a:gd name="T45" fmla="*/ 71 h 118"/>
                    <a:gd name="T46" fmla="*/ 5 w 117"/>
                    <a:gd name="T47" fmla="*/ 66 h 1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117"/>
                    <a:gd name="T73" fmla="*/ 0 h 118"/>
                    <a:gd name="T74" fmla="*/ 117 w 117"/>
                    <a:gd name="T75" fmla="*/ 118 h 1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117" h="118">
                      <a:moveTo>
                        <a:pt x="5" y="66"/>
                      </a:moveTo>
                      <a:lnTo>
                        <a:pt x="0" y="51"/>
                      </a:lnTo>
                      <a:lnTo>
                        <a:pt x="0" y="36"/>
                      </a:lnTo>
                      <a:lnTo>
                        <a:pt x="16" y="25"/>
                      </a:lnTo>
                      <a:lnTo>
                        <a:pt x="32" y="15"/>
                      </a:lnTo>
                      <a:lnTo>
                        <a:pt x="47" y="0"/>
                      </a:lnTo>
                      <a:lnTo>
                        <a:pt x="63" y="0"/>
                      </a:lnTo>
                      <a:lnTo>
                        <a:pt x="79" y="0"/>
                      </a:lnTo>
                      <a:lnTo>
                        <a:pt x="84" y="15"/>
                      </a:lnTo>
                      <a:lnTo>
                        <a:pt x="95" y="31"/>
                      </a:lnTo>
                      <a:lnTo>
                        <a:pt x="105" y="46"/>
                      </a:lnTo>
                      <a:lnTo>
                        <a:pt x="111" y="61"/>
                      </a:lnTo>
                      <a:lnTo>
                        <a:pt x="116" y="76"/>
                      </a:lnTo>
                      <a:lnTo>
                        <a:pt x="116" y="92"/>
                      </a:lnTo>
                      <a:lnTo>
                        <a:pt x="116" y="107"/>
                      </a:lnTo>
                      <a:lnTo>
                        <a:pt x="100" y="117"/>
                      </a:lnTo>
                      <a:lnTo>
                        <a:pt x="84" y="117"/>
                      </a:lnTo>
                      <a:lnTo>
                        <a:pt x="69" y="117"/>
                      </a:lnTo>
                      <a:lnTo>
                        <a:pt x="53" y="117"/>
                      </a:lnTo>
                      <a:lnTo>
                        <a:pt x="37" y="112"/>
                      </a:lnTo>
                      <a:lnTo>
                        <a:pt x="21" y="102"/>
                      </a:lnTo>
                      <a:lnTo>
                        <a:pt x="11" y="86"/>
                      </a:lnTo>
                      <a:lnTo>
                        <a:pt x="5" y="71"/>
                      </a:lnTo>
                      <a:lnTo>
                        <a:pt x="5" y="66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28" name="Freeform 1367"/>
                <p:cNvSpPr/>
                <p:nvPr/>
              </p:nvSpPr>
              <p:spPr bwMode="auto">
                <a:xfrm>
                  <a:off x="3469" y="239"/>
                  <a:ext cx="82" cy="87"/>
                </a:xfrm>
                <a:custGeom>
                  <a:avLst/>
                  <a:gdLst>
                    <a:gd name="T0" fmla="*/ 0 w 82"/>
                    <a:gd name="T1" fmla="*/ 0 h 87"/>
                    <a:gd name="T2" fmla="*/ 16 w 82"/>
                    <a:gd name="T3" fmla="*/ 10 h 87"/>
                    <a:gd name="T4" fmla="*/ 32 w 82"/>
                    <a:gd name="T5" fmla="*/ 20 h 87"/>
                    <a:gd name="T6" fmla="*/ 49 w 82"/>
                    <a:gd name="T7" fmla="*/ 20 h 87"/>
                    <a:gd name="T8" fmla="*/ 65 w 82"/>
                    <a:gd name="T9" fmla="*/ 30 h 87"/>
                    <a:gd name="T10" fmla="*/ 76 w 82"/>
                    <a:gd name="T11" fmla="*/ 46 h 87"/>
                    <a:gd name="T12" fmla="*/ 81 w 82"/>
                    <a:gd name="T13" fmla="*/ 61 h 87"/>
                    <a:gd name="T14" fmla="*/ 81 w 82"/>
                    <a:gd name="T15" fmla="*/ 76 h 87"/>
                    <a:gd name="T16" fmla="*/ 65 w 82"/>
                    <a:gd name="T17" fmla="*/ 86 h 87"/>
                    <a:gd name="T18" fmla="*/ 49 w 82"/>
                    <a:gd name="T19" fmla="*/ 86 h 87"/>
                    <a:gd name="T20" fmla="*/ 27 w 82"/>
                    <a:gd name="T21" fmla="*/ 81 h 87"/>
                    <a:gd name="T22" fmla="*/ 11 w 82"/>
                    <a:gd name="T23" fmla="*/ 71 h 87"/>
                    <a:gd name="T24" fmla="*/ 5 w 82"/>
                    <a:gd name="T25" fmla="*/ 56 h 87"/>
                    <a:gd name="T26" fmla="*/ 0 w 82"/>
                    <a:gd name="T27" fmla="*/ 40 h 87"/>
                    <a:gd name="T28" fmla="*/ 0 w 82"/>
                    <a:gd name="T29" fmla="*/ 25 h 87"/>
                    <a:gd name="T30" fmla="*/ 11 w 82"/>
                    <a:gd name="T31" fmla="*/ 10 h 87"/>
                    <a:gd name="T32" fmla="*/ 0 w 82"/>
                    <a:gd name="T33" fmla="*/ 0 h 8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82"/>
                    <a:gd name="T52" fmla="*/ 0 h 87"/>
                    <a:gd name="T53" fmla="*/ 82 w 82"/>
                    <a:gd name="T54" fmla="*/ 87 h 8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82" h="87">
                      <a:moveTo>
                        <a:pt x="0" y="0"/>
                      </a:moveTo>
                      <a:lnTo>
                        <a:pt x="16" y="10"/>
                      </a:lnTo>
                      <a:lnTo>
                        <a:pt x="32" y="20"/>
                      </a:lnTo>
                      <a:lnTo>
                        <a:pt x="49" y="20"/>
                      </a:lnTo>
                      <a:lnTo>
                        <a:pt x="65" y="30"/>
                      </a:lnTo>
                      <a:lnTo>
                        <a:pt x="76" y="46"/>
                      </a:lnTo>
                      <a:lnTo>
                        <a:pt x="81" y="61"/>
                      </a:lnTo>
                      <a:lnTo>
                        <a:pt x="81" y="76"/>
                      </a:lnTo>
                      <a:lnTo>
                        <a:pt x="65" y="86"/>
                      </a:lnTo>
                      <a:lnTo>
                        <a:pt x="49" y="86"/>
                      </a:lnTo>
                      <a:lnTo>
                        <a:pt x="27" y="81"/>
                      </a:lnTo>
                      <a:lnTo>
                        <a:pt x="11" y="71"/>
                      </a:lnTo>
                      <a:lnTo>
                        <a:pt x="5" y="56"/>
                      </a:lnTo>
                      <a:lnTo>
                        <a:pt x="0" y="40"/>
                      </a:lnTo>
                      <a:lnTo>
                        <a:pt x="0" y="25"/>
                      </a:lnTo>
                      <a:lnTo>
                        <a:pt x="11" y="1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51" name="Text Box 1524"/>
              <p:cNvSpPr txBox="1">
                <a:spLocks noChangeArrowheads="1"/>
              </p:cNvSpPr>
              <p:nvPr/>
            </p:nvSpPr>
            <p:spPr bwMode="auto">
              <a:xfrm>
                <a:off x="3234758" y="2337450"/>
                <a:ext cx="544513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kumimoji="1" lang="zh-CN" altLang="en-US" sz="1400" b="1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网络</a:t>
                </a:r>
                <a:endParaRPr kumimoji="1" lang="zh-CN" altLang="en-US" sz="1400" b="1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2" name="Group 1344"/>
              <p:cNvGrpSpPr/>
              <p:nvPr/>
            </p:nvGrpSpPr>
            <p:grpSpPr bwMode="auto">
              <a:xfrm>
                <a:off x="5190791" y="1675914"/>
                <a:ext cx="738187" cy="617537"/>
                <a:chOff x="2949" y="196"/>
                <a:chExt cx="941" cy="598"/>
              </a:xfrm>
            </p:grpSpPr>
            <p:sp>
              <p:nvSpPr>
                <p:cNvPr id="107" name="Oval 1345"/>
                <p:cNvSpPr>
                  <a:spLocks noChangeArrowheads="1"/>
                </p:cNvSpPr>
                <p:nvPr/>
              </p:nvSpPr>
              <p:spPr bwMode="auto">
                <a:xfrm>
                  <a:off x="3168" y="196"/>
                  <a:ext cx="407" cy="1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8" name="Oval 1346"/>
                <p:cNvSpPr>
                  <a:spLocks noChangeArrowheads="1"/>
                </p:cNvSpPr>
                <p:nvPr/>
              </p:nvSpPr>
              <p:spPr bwMode="auto">
                <a:xfrm rot="900000">
                  <a:off x="3512" y="252"/>
                  <a:ext cx="275" cy="13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9" name="Oval 1347"/>
                <p:cNvSpPr>
                  <a:spLocks noChangeArrowheads="1"/>
                </p:cNvSpPr>
                <p:nvPr/>
              </p:nvSpPr>
              <p:spPr bwMode="auto">
                <a:xfrm rot="1500000">
                  <a:off x="3650" y="385"/>
                  <a:ext cx="240" cy="15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0" name="Oval 1348"/>
                <p:cNvSpPr>
                  <a:spLocks noChangeArrowheads="1"/>
                </p:cNvSpPr>
                <p:nvPr/>
              </p:nvSpPr>
              <p:spPr bwMode="auto">
                <a:xfrm rot="-1560000">
                  <a:off x="3573" y="537"/>
                  <a:ext cx="291" cy="18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1" name="Oval 1349"/>
                <p:cNvSpPr>
                  <a:spLocks noChangeArrowheads="1"/>
                </p:cNvSpPr>
                <p:nvPr/>
              </p:nvSpPr>
              <p:spPr bwMode="auto">
                <a:xfrm>
                  <a:off x="3216" y="555"/>
                  <a:ext cx="471" cy="23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2" name="Oval 1350"/>
                <p:cNvSpPr>
                  <a:spLocks noChangeArrowheads="1"/>
                </p:cNvSpPr>
                <p:nvPr/>
              </p:nvSpPr>
              <p:spPr bwMode="auto">
                <a:xfrm rot="1080000">
                  <a:off x="3023" y="555"/>
                  <a:ext cx="265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3" name="Oval 1351"/>
                <p:cNvSpPr>
                  <a:spLocks noChangeArrowheads="1"/>
                </p:cNvSpPr>
                <p:nvPr/>
              </p:nvSpPr>
              <p:spPr bwMode="auto">
                <a:xfrm>
                  <a:off x="2949" y="432"/>
                  <a:ext cx="217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4" name="Oval 1352"/>
                <p:cNvSpPr>
                  <a:spLocks noChangeArrowheads="1"/>
                </p:cNvSpPr>
                <p:nvPr/>
              </p:nvSpPr>
              <p:spPr bwMode="auto">
                <a:xfrm rot="-1860000">
                  <a:off x="2984" y="310"/>
                  <a:ext cx="295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5" name="Freeform 1353"/>
                <p:cNvSpPr/>
                <p:nvPr/>
              </p:nvSpPr>
              <p:spPr bwMode="auto">
                <a:xfrm>
                  <a:off x="3051" y="300"/>
                  <a:ext cx="738" cy="407"/>
                </a:xfrm>
                <a:custGeom>
                  <a:avLst/>
                  <a:gdLst>
                    <a:gd name="T0" fmla="*/ 108 w 738"/>
                    <a:gd name="T1" fmla="*/ 82 h 407"/>
                    <a:gd name="T2" fmla="*/ 145 w 738"/>
                    <a:gd name="T3" fmla="*/ 77 h 407"/>
                    <a:gd name="T4" fmla="*/ 183 w 738"/>
                    <a:gd name="T5" fmla="*/ 72 h 407"/>
                    <a:gd name="T6" fmla="*/ 215 w 738"/>
                    <a:gd name="T7" fmla="*/ 67 h 407"/>
                    <a:gd name="T8" fmla="*/ 237 w 738"/>
                    <a:gd name="T9" fmla="*/ 46 h 407"/>
                    <a:gd name="T10" fmla="*/ 204 w 738"/>
                    <a:gd name="T11" fmla="*/ 41 h 407"/>
                    <a:gd name="T12" fmla="*/ 172 w 738"/>
                    <a:gd name="T13" fmla="*/ 46 h 407"/>
                    <a:gd name="T14" fmla="*/ 156 w 738"/>
                    <a:gd name="T15" fmla="*/ 46 h 407"/>
                    <a:gd name="T16" fmla="*/ 188 w 738"/>
                    <a:gd name="T17" fmla="*/ 26 h 407"/>
                    <a:gd name="T18" fmla="*/ 226 w 738"/>
                    <a:gd name="T19" fmla="*/ 15 h 407"/>
                    <a:gd name="T20" fmla="*/ 258 w 738"/>
                    <a:gd name="T21" fmla="*/ 10 h 407"/>
                    <a:gd name="T22" fmla="*/ 290 w 738"/>
                    <a:gd name="T23" fmla="*/ 5 h 407"/>
                    <a:gd name="T24" fmla="*/ 323 w 738"/>
                    <a:gd name="T25" fmla="*/ 0 h 407"/>
                    <a:gd name="T26" fmla="*/ 355 w 738"/>
                    <a:gd name="T27" fmla="*/ 0 h 407"/>
                    <a:gd name="T28" fmla="*/ 387 w 738"/>
                    <a:gd name="T29" fmla="*/ 0 h 407"/>
                    <a:gd name="T30" fmla="*/ 463 w 738"/>
                    <a:gd name="T31" fmla="*/ 0 h 407"/>
                    <a:gd name="T32" fmla="*/ 506 w 738"/>
                    <a:gd name="T33" fmla="*/ 0 h 407"/>
                    <a:gd name="T34" fmla="*/ 543 w 738"/>
                    <a:gd name="T35" fmla="*/ 15 h 407"/>
                    <a:gd name="T36" fmla="*/ 570 w 738"/>
                    <a:gd name="T37" fmla="*/ 36 h 407"/>
                    <a:gd name="T38" fmla="*/ 603 w 738"/>
                    <a:gd name="T39" fmla="*/ 51 h 407"/>
                    <a:gd name="T40" fmla="*/ 635 w 738"/>
                    <a:gd name="T41" fmla="*/ 57 h 407"/>
                    <a:gd name="T42" fmla="*/ 667 w 738"/>
                    <a:gd name="T43" fmla="*/ 77 h 407"/>
                    <a:gd name="T44" fmla="*/ 694 w 738"/>
                    <a:gd name="T45" fmla="*/ 98 h 407"/>
                    <a:gd name="T46" fmla="*/ 715 w 738"/>
                    <a:gd name="T47" fmla="*/ 128 h 407"/>
                    <a:gd name="T48" fmla="*/ 721 w 738"/>
                    <a:gd name="T49" fmla="*/ 164 h 407"/>
                    <a:gd name="T50" fmla="*/ 726 w 738"/>
                    <a:gd name="T51" fmla="*/ 195 h 407"/>
                    <a:gd name="T52" fmla="*/ 726 w 738"/>
                    <a:gd name="T53" fmla="*/ 226 h 407"/>
                    <a:gd name="T54" fmla="*/ 726 w 738"/>
                    <a:gd name="T55" fmla="*/ 257 h 407"/>
                    <a:gd name="T56" fmla="*/ 737 w 738"/>
                    <a:gd name="T57" fmla="*/ 288 h 407"/>
                    <a:gd name="T58" fmla="*/ 737 w 738"/>
                    <a:gd name="T59" fmla="*/ 319 h 407"/>
                    <a:gd name="T60" fmla="*/ 715 w 738"/>
                    <a:gd name="T61" fmla="*/ 349 h 407"/>
                    <a:gd name="T62" fmla="*/ 678 w 738"/>
                    <a:gd name="T63" fmla="*/ 365 h 407"/>
                    <a:gd name="T64" fmla="*/ 646 w 738"/>
                    <a:gd name="T65" fmla="*/ 380 h 407"/>
                    <a:gd name="T66" fmla="*/ 613 w 738"/>
                    <a:gd name="T67" fmla="*/ 396 h 407"/>
                    <a:gd name="T68" fmla="*/ 581 w 738"/>
                    <a:gd name="T69" fmla="*/ 401 h 407"/>
                    <a:gd name="T70" fmla="*/ 538 w 738"/>
                    <a:gd name="T71" fmla="*/ 406 h 407"/>
                    <a:gd name="T72" fmla="*/ 500 w 738"/>
                    <a:gd name="T73" fmla="*/ 406 h 407"/>
                    <a:gd name="T74" fmla="*/ 468 w 738"/>
                    <a:gd name="T75" fmla="*/ 406 h 407"/>
                    <a:gd name="T76" fmla="*/ 436 w 738"/>
                    <a:gd name="T77" fmla="*/ 406 h 407"/>
                    <a:gd name="T78" fmla="*/ 403 w 738"/>
                    <a:gd name="T79" fmla="*/ 406 h 407"/>
                    <a:gd name="T80" fmla="*/ 371 w 738"/>
                    <a:gd name="T81" fmla="*/ 406 h 407"/>
                    <a:gd name="T82" fmla="*/ 339 w 738"/>
                    <a:gd name="T83" fmla="*/ 406 h 407"/>
                    <a:gd name="T84" fmla="*/ 307 w 738"/>
                    <a:gd name="T85" fmla="*/ 406 h 407"/>
                    <a:gd name="T86" fmla="*/ 269 w 738"/>
                    <a:gd name="T87" fmla="*/ 406 h 407"/>
                    <a:gd name="T88" fmla="*/ 237 w 738"/>
                    <a:gd name="T89" fmla="*/ 406 h 407"/>
                    <a:gd name="T90" fmla="*/ 204 w 738"/>
                    <a:gd name="T91" fmla="*/ 406 h 407"/>
                    <a:gd name="T92" fmla="*/ 172 w 738"/>
                    <a:gd name="T93" fmla="*/ 391 h 407"/>
                    <a:gd name="T94" fmla="*/ 140 w 738"/>
                    <a:gd name="T95" fmla="*/ 380 h 407"/>
                    <a:gd name="T96" fmla="*/ 108 w 738"/>
                    <a:gd name="T97" fmla="*/ 365 h 407"/>
                    <a:gd name="T98" fmla="*/ 81 w 738"/>
                    <a:gd name="T99" fmla="*/ 339 h 407"/>
                    <a:gd name="T100" fmla="*/ 59 w 738"/>
                    <a:gd name="T101" fmla="*/ 319 h 407"/>
                    <a:gd name="T102" fmla="*/ 38 w 738"/>
                    <a:gd name="T103" fmla="*/ 288 h 407"/>
                    <a:gd name="T104" fmla="*/ 16 w 738"/>
                    <a:gd name="T105" fmla="*/ 252 h 407"/>
                    <a:gd name="T106" fmla="*/ 0 w 738"/>
                    <a:gd name="T107" fmla="*/ 216 h 407"/>
                    <a:gd name="T108" fmla="*/ 0 w 738"/>
                    <a:gd name="T109" fmla="*/ 185 h 407"/>
                    <a:gd name="T110" fmla="*/ 5 w 738"/>
                    <a:gd name="T111" fmla="*/ 149 h 407"/>
                    <a:gd name="T112" fmla="*/ 27 w 738"/>
                    <a:gd name="T113" fmla="*/ 123 h 407"/>
                    <a:gd name="T114" fmla="*/ 54 w 738"/>
                    <a:gd name="T115" fmla="*/ 108 h 407"/>
                    <a:gd name="T116" fmla="*/ 86 w 738"/>
                    <a:gd name="T117" fmla="*/ 98 h 407"/>
                    <a:gd name="T118" fmla="*/ 113 w 738"/>
                    <a:gd name="T119" fmla="*/ 82 h 407"/>
                    <a:gd name="T120" fmla="*/ 129 w 738"/>
                    <a:gd name="T121" fmla="*/ 98 h 40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738"/>
                    <a:gd name="T184" fmla="*/ 0 h 407"/>
                    <a:gd name="T185" fmla="*/ 738 w 738"/>
                    <a:gd name="T186" fmla="*/ 407 h 40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738" h="407">
                      <a:moveTo>
                        <a:pt x="91" y="82"/>
                      </a:moveTo>
                      <a:lnTo>
                        <a:pt x="108" y="82"/>
                      </a:lnTo>
                      <a:lnTo>
                        <a:pt x="124" y="82"/>
                      </a:lnTo>
                      <a:lnTo>
                        <a:pt x="145" y="77"/>
                      </a:lnTo>
                      <a:lnTo>
                        <a:pt x="161" y="77"/>
                      </a:lnTo>
                      <a:lnTo>
                        <a:pt x="183" y="72"/>
                      </a:lnTo>
                      <a:lnTo>
                        <a:pt x="199" y="72"/>
                      </a:lnTo>
                      <a:lnTo>
                        <a:pt x="215" y="67"/>
                      </a:lnTo>
                      <a:lnTo>
                        <a:pt x="231" y="62"/>
                      </a:lnTo>
                      <a:lnTo>
                        <a:pt x="237" y="46"/>
                      </a:lnTo>
                      <a:lnTo>
                        <a:pt x="221" y="41"/>
                      </a:lnTo>
                      <a:lnTo>
                        <a:pt x="204" y="41"/>
                      </a:lnTo>
                      <a:lnTo>
                        <a:pt x="188" y="46"/>
                      </a:lnTo>
                      <a:lnTo>
                        <a:pt x="172" y="46"/>
                      </a:lnTo>
                      <a:lnTo>
                        <a:pt x="156" y="62"/>
                      </a:lnTo>
                      <a:lnTo>
                        <a:pt x="156" y="46"/>
                      </a:lnTo>
                      <a:lnTo>
                        <a:pt x="172" y="36"/>
                      </a:lnTo>
                      <a:lnTo>
                        <a:pt x="188" y="26"/>
                      </a:lnTo>
                      <a:lnTo>
                        <a:pt x="210" y="21"/>
                      </a:lnTo>
                      <a:lnTo>
                        <a:pt x="226" y="15"/>
                      </a:lnTo>
                      <a:lnTo>
                        <a:pt x="242" y="15"/>
                      </a:lnTo>
                      <a:lnTo>
                        <a:pt x="258" y="10"/>
                      </a:lnTo>
                      <a:lnTo>
                        <a:pt x="274" y="10"/>
                      </a:lnTo>
                      <a:lnTo>
                        <a:pt x="290" y="5"/>
                      </a:lnTo>
                      <a:lnTo>
                        <a:pt x="307" y="5"/>
                      </a:lnTo>
                      <a:lnTo>
                        <a:pt x="323" y="0"/>
                      </a:lnTo>
                      <a:lnTo>
                        <a:pt x="339" y="0"/>
                      </a:lnTo>
                      <a:lnTo>
                        <a:pt x="355" y="0"/>
                      </a:lnTo>
                      <a:lnTo>
                        <a:pt x="371" y="0"/>
                      </a:lnTo>
                      <a:lnTo>
                        <a:pt x="387" y="0"/>
                      </a:lnTo>
                      <a:lnTo>
                        <a:pt x="420" y="0"/>
                      </a:lnTo>
                      <a:lnTo>
                        <a:pt x="463" y="0"/>
                      </a:lnTo>
                      <a:lnTo>
                        <a:pt x="484" y="0"/>
                      </a:lnTo>
                      <a:lnTo>
                        <a:pt x="506" y="0"/>
                      </a:lnTo>
                      <a:lnTo>
                        <a:pt x="527" y="5"/>
                      </a:lnTo>
                      <a:lnTo>
                        <a:pt x="543" y="15"/>
                      </a:lnTo>
                      <a:lnTo>
                        <a:pt x="554" y="31"/>
                      </a:lnTo>
                      <a:lnTo>
                        <a:pt x="570" y="36"/>
                      </a:lnTo>
                      <a:lnTo>
                        <a:pt x="586" y="46"/>
                      </a:lnTo>
                      <a:lnTo>
                        <a:pt x="603" y="51"/>
                      </a:lnTo>
                      <a:lnTo>
                        <a:pt x="619" y="51"/>
                      </a:lnTo>
                      <a:lnTo>
                        <a:pt x="635" y="57"/>
                      </a:lnTo>
                      <a:lnTo>
                        <a:pt x="651" y="67"/>
                      </a:lnTo>
                      <a:lnTo>
                        <a:pt x="667" y="77"/>
                      </a:lnTo>
                      <a:lnTo>
                        <a:pt x="678" y="93"/>
                      </a:lnTo>
                      <a:lnTo>
                        <a:pt x="694" y="98"/>
                      </a:lnTo>
                      <a:lnTo>
                        <a:pt x="699" y="113"/>
                      </a:lnTo>
                      <a:lnTo>
                        <a:pt x="715" y="128"/>
                      </a:lnTo>
                      <a:lnTo>
                        <a:pt x="721" y="149"/>
                      </a:lnTo>
                      <a:lnTo>
                        <a:pt x="721" y="164"/>
                      </a:lnTo>
                      <a:lnTo>
                        <a:pt x="726" y="180"/>
                      </a:lnTo>
                      <a:lnTo>
                        <a:pt x="726" y="195"/>
                      </a:lnTo>
                      <a:lnTo>
                        <a:pt x="726" y="211"/>
                      </a:lnTo>
                      <a:lnTo>
                        <a:pt x="726" y="226"/>
                      </a:lnTo>
                      <a:lnTo>
                        <a:pt x="726" y="242"/>
                      </a:lnTo>
                      <a:lnTo>
                        <a:pt x="726" y="257"/>
                      </a:lnTo>
                      <a:lnTo>
                        <a:pt x="737" y="272"/>
                      </a:lnTo>
                      <a:lnTo>
                        <a:pt x="737" y="288"/>
                      </a:lnTo>
                      <a:lnTo>
                        <a:pt x="737" y="303"/>
                      </a:lnTo>
                      <a:lnTo>
                        <a:pt x="737" y="319"/>
                      </a:lnTo>
                      <a:lnTo>
                        <a:pt x="732" y="334"/>
                      </a:lnTo>
                      <a:lnTo>
                        <a:pt x="715" y="349"/>
                      </a:lnTo>
                      <a:lnTo>
                        <a:pt x="694" y="360"/>
                      </a:lnTo>
                      <a:lnTo>
                        <a:pt x="678" y="365"/>
                      </a:lnTo>
                      <a:lnTo>
                        <a:pt x="662" y="375"/>
                      </a:lnTo>
                      <a:lnTo>
                        <a:pt x="646" y="380"/>
                      </a:lnTo>
                      <a:lnTo>
                        <a:pt x="629" y="385"/>
                      </a:lnTo>
                      <a:lnTo>
                        <a:pt x="613" y="396"/>
                      </a:lnTo>
                      <a:lnTo>
                        <a:pt x="597" y="401"/>
                      </a:lnTo>
                      <a:lnTo>
                        <a:pt x="581" y="401"/>
                      </a:lnTo>
                      <a:lnTo>
                        <a:pt x="559" y="406"/>
                      </a:lnTo>
                      <a:lnTo>
                        <a:pt x="538" y="406"/>
                      </a:lnTo>
                      <a:lnTo>
                        <a:pt x="522" y="406"/>
                      </a:lnTo>
                      <a:lnTo>
                        <a:pt x="500" y="406"/>
                      </a:lnTo>
                      <a:lnTo>
                        <a:pt x="484" y="406"/>
                      </a:lnTo>
                      <a:lnTo>
                        <a:pt x="468" y="406"/>
                      </a:lnTo>
                      <a:lnTo>
                        <a:pt x="452" y="406"/>
                      </a:lnTo>
                      <a:lnTo>
                        <a:pt x="436" y="406"/>
                      </a:lnTo>
                      <a:lnTo>
                        <a:pt x="420" y="406"/>
                      </a:lnTo>
                      <a:lnTo>
                        <a:pt x="403" y="406"/>
                      </a:lnTo>
                      <a:lnTo>
                        <a:pt x="387" y="406"/>
                      </a:lnTo>
                      <a:lnTo>
                        <a:pt x="371" y="406"/>
                      </a:lnTo>
                      <a:lnTo>
                        <a:pt x="355" y="406"/>
                      </a:lnTo>
                      <a:lnTo>
                        <a:pt x="339" y="406"/>
                      </a:lnTo>
                      <a:lnTo>
                        <a:pt x="323" y="406"/>
                      </a:lnTo>
                      <a:lnTo>
                        <a:pt x="307" y="406"/>
                      </a:lnTo>
                      <a:lnTo>
                        <a:pt x="285" y="406"/>
                      </a:lnTo>
                      <a:lnTo>
                        <a:pt x="269" y="406"/>
                      </a:lnTo>
                      <a:lnTo>
                        <a:pt x="253" y="406"/>
                      </a:lnTo>
                      <a:lnTo>
                        <a:pt x="237" y="406"/>
                      </a:lnTo>
                      <a:lnTo>
                        <a:pt x="221" y="406"/>
                      </a:lnTo>
                      <a:lnTo>
                        <a:pt x="204" y="406"/>
                      </a:lnTo>
                      <a:lnTo>
                        <a:pt x="188" y="396"/>
                      </a:lnTo>
                      <a:lnTo>
                        <a:pt x="172" y="391"/>
                      </a:lnTo>
                      <a:lnTo>
                        <a:pt x="156" y="385"/>
                      </a:lnTo>
                      <a:lnTo>
                        <a:pt x="140" y="380"/>
                      </a:lnTo>
                      <a:lnTo>
                        <a:pt x="124" y="375"/>
                      </a:lnTo>
                      <a:lnTo>
                        <a:pt x="108" y="365"/>
                      </a:lnTo>
                      <a:lnTo>
                        <a:pt x="91" y="355"/>
                      </a:lnTo>
                      <a:lnTo>
                        <a:pt x="81" y="339"/>
                      </a:lnTo>
                      <a:lnTo>
                        <a:pt x="65" y="334"/>
                      </a:lnTo>
                      <a:lnTo>
                        <a:pt x="59" y="319"/>
                      </a:lnTo>
                      <a:lnTo>
                        <a:pt x="43" y="303"/>
                      </a:lnTo>
                      <a:lnTo>
                        <a:pt x="38" y="288"/>
                      </a:lnTo>
                      <a:lnTo>
                        <a:pt x="22" y="272"/>
                      </a:lnTo>
                      <a:lnTo>
                        <a:pt x="16" y="252"/>
                      </a:lnTo>
                      <a:lnTo>
                        <a:pt x="5" y="231"/>
                      </a:lnTo>
                      <a:lnTo>
                        <a:pt x="0" y="216"/>
                      </a:lnTo>
                      <a:lnTo>
                        <a:pt x="0" y="200"/>
                      </a:lnTo>
                      <a:lnTo>
                        <a:pt x="0" y="185"/>
                      </a:lnTo>
                      <a:lnTo>
                        <a:pt x="0" y="170"/>
                      </a:lnTo>
                      <a:lnTo>
                        <a:pt x="5" y="149"/>
                      </a:lnTo>
                      <a:lnTo>
                        <a:pt x="11" y="134"/>
                      </a:lnTo>
                      <a:lnTo>
                        <a:pt x="27" y="123"/>
                      </a:lnTo>
                      <a:lnTo>
                        <a:pt x="38" y="108"/>
                      </a:lnTo>
                      <a:lnTo>
                        <a:pt x="54" y="108"/>
                      </a:lnTo>
                      <a:lnTo>
                        <a:pt x="70" y="103"/>
                      </a:lnTo>
                      <a:lnTo>
                        <a:pt x="86" y="98"/>
                      </a:lnTo>
                      <a:lnTo>
                        <a:pt x="102" y="98"/>
                      </a:lnTo>
                      <a:lnTo>
                        <a:pt x="113" y="82"/>
                      </a:lnTo>
                      <a:lnTo>
                        <a:pt x="113" y="67"/>
                      </a:lnTo>
                      <a:lnTo>
                        <a:pt x="129" y="98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6" name="Freeform 1354"/>
                <p:cNvSpPr/>
                <p:nvPr/>
              </p:nvSpPr>
              <p:spPr bwMode="auto">
                <a:xfrm>
                  <a:off x="3193" y="270"/>
                  <a:ext cx="117" cy="118"/>
                </a:xfrm>
                <a:custGeom>
                  <a:avLst/>
                  <a:gdLst>
                    <a:gd name="T0" fmla="*/ 5 w 117"/>
                    <a:gd name="T1" fmla="*/ 66 h 118"/>
                    <a:gd name="T2" fmla="*/ 0 w 117"/>
                    <a:gd name="T3" fmla="*/ 51 h 118"/>
                    <a:gd name="T4" fmla="*/ 0 w 117"/>
                    <a:gd name="T5" fmla="*/ 36 h 118"/>
                    <a:gd name="T6" fmla="*/ 16 w 117"/>
                    <a:gd name="T7" fmla="*/ 25 h 118"/>
                    <a:gd name="T8" fmla="*/ 32 w 117"/>
                    <a:gd name="T9" fmla="*/ 15 h 118"/>
                    <a:gd name="T10" fmla="*/ 47 w 117"/>
                    <a:gd name="T11" fmla="*/ 0 h 118"/>
                    <a:gd name="T12" fmla="*/ 63 w 117"/>
                    <a:gd name="T13" fmla="*/ 0 h 118"/>
                    <a:gd name="T14" fmla="*/ 79 w 117"/>
                    <a:gd name="T15" fmla="*/ 0 h 118"/>
                    <a:gd name="T16" fmla="*/ 84 w 117"/>
                    <a:gd name="T17" fmla="*/ 15 h 118"/>
                    <a:gd name="T18" fmla="*/ 95 w 117"/>
                    <a:gd name="T19" fmla="*/ 31 h 118"/>
                    <a:gd name="T20" fmla="*/ 105 w 117"/>
                    <a:gd name="T21" fmla="*/ 46 h 118"/>
                    <a:gd name="T22" fmla="*/ 111 w 117"/>
                    <a:gd name="T23" fmla="*/ 61 h 118"/>
                    <a:gd name="T24" fmla="*/ 116 w 117"/>
                    <a:gd name="T25" fmla="*/ 76 h 118"/>
                    <a:gd name="T26" fmla="*/ 116 w 117"/>
                    <a:gd name="T27" fmla="*/ 92 h 118"/>
                    <a:gd name="T28" fmla="*/ 116 w 117"/>
                    <a:gd name="T29" fmla="*/ 107 h 118"/>
                    <a:gd name="T30" fmla="*/ 100 w 117"/>
                    <a:gd name="T31" fmla="*/ 117 h 118"/>
                    <a:gd name="T32" fmla="*/ 84 w 117"/>
                    <a:gd name="T33" fmla="*/ 117 h 118"/>
                    <a:gd name="T34" fmla="*/ 69 w 117"/>
                    <a:gd name="T35" fmla="*/ 117 h 118"/>
                    <a:gd name="T36" fmla="*/ 53 w 117"/>
                    <a:gd name="T37" fmla="*/ 117 h 118"/>
                    <a:gd name="T38" fmla="*/ 37 w 117"/>
                    <a:gd name="T39" fmla="*/ 112 h 118"/>
                    <a:gd name="T40" fmla="*/ 21 w 117"/>
                    <a:gd name="T41" fmla="*/ 102 h 118"/>
                    <a:gd name="T42" fmla="*/ 11 w 117"/>
                    <a:gd name="T43" fmla="*/ 86 h 118"/>
                    <a:gd name="T44" fmla="*/ 5 w 117"/>
                    <a:gd name="T45" fmla="*/ 71 h 118"/>
                    <a:gd name="T46" fmla="*/ 5 w 117"/>
                    <a:gd name="T47" fmla="*/ 66 h 1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117"/>
                    <a:gd name="T73" fmla="*/ 0 h 118"/>
                    <a:gd name="T74" fmla="*/ 117 w 117"/>
                    <a:gd name="T75" fmla="*/ 118 h 1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117" h="118">
                      <a:moveTo>
                        <a:pt x="5" y="66"/>
                      </a:moveTo>
                      <a:lnTo>
                        <a:pt x="0" y="51"/>
                      </a:lnTo>
                      <a:lnTo>
                        <a:pt x="0" y="36"/>
                      </a:lnTo>
                      <a:lnTo>
                        <a:pt x="16" y="25"/>
                      </a:lnTo>
                      <a:lnTo>
                        <a:pt x="32" y="15"/>
                      </a:lnTo>
                      <a:lnTo>
                        <a:pt x="47" y="0"/>
                      </a:lnTo>
                      <a:lnTo>
                        <a:pt x="63" y="0"/>
                      </a:lnTo>
                      <a:lnTo>
                        <a:pt x="79" y="0"/>
                      </a:lnTo>
                      <a:lnTo>
                        <a:pt x="84" y="15"/>
                      </a:lnTo>
                      <a:lnTo>
                        <a:pt x="95" y="31"/>
                      </a:lnTo>
                      <a:lnTo>
                        <a:pt x="105" y="46"/>
                      </a:lnTo>
                      <a:lnTo>
                        <a:pt x="111" y="61"/>
                      </a:lnTo>
                      <a:lnTo>
                        <a:pt x="116" y="76"/>
                      </a:lnTo>
                      <a:lnTo>
                        <a:pt x="116" y="92"/>
                      </a:lnTo>
                      <a:lnTo>
                        <a:pt x="116" y="107"/>
                      </a:lnTo>
                      <a:lnTo>
                        <a:pt x="100" y="117"/>
                      </a:lnTo>
                      <a:lnTo>
                        <a:pt x="84" y="117"/>
                      </a:lnTo>
                      <a:lnTo>
                        <a:pt x="69" y="117"/>
                      </a:lnTo>
                      <a:lnTo>
                        <a:pt x="53" y="117"/>
                      </a:lnTo>
                      <a:lnTo>
                        <a:pt x="37" y="112"/>
                      </a:lnTo>
                      <a:lnTo>
                        <a:pt x="21" y="102"/>
                      </a:lnTo>
                      <a:lnTo>
                        <a:pt x="11" y="86"/>
                      </a:lnTo>
                      <a:lnTo>
                        <a:pt x="5" y="71"/>
                      </a:lnTo>
                      <a:lnTo>
                        <a:pt x="5" y="66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7" name="Freeform 1355"/>
                <p:cNvSpPr/>
                <p:nvPr/>
              </p:nvSpPr>
              <p:spPr bwMode="auto">
                <a:xfrm>
                  <a:off x="3469" y="239"/>
                  <a:ext cx="82" cy="87"/>
                </a:xfrm>
                <a:custGeom>
                  <a:avLst/>
                  <a:gdLst>
                    <a:gd name="T0" fmla="*/ 0 w 82"/>
                    <a:gd name="T1" fmla="*/ 0 h 87"/>
                    <a:gd name="T2" fmla="*/ 16 w 82"/>
                    <a:gd name="T3" fmla="*/ 10 h 87"/>
                    <a:gd name="T4" fmla="*/ 32 w 82"/>
                    <a:gd name="T5" fmla="*/ 20 h 87"/>
                    <a:gd name="T6" fmla="*/ 49 w 82"/>
                    <a:gd name="T7" fmla="*/ 20 h 87"/>
                    <a:gd name="T8" fmla="*/ 65 w 82"/>
                    <a:gd name="T9" fmla="*/ 30 h 87"/>
                    <a:gd name="T10" fmla="*/ 76 w 82"/>
                    <a:gd name="T11" fmla="*/ 46 h 87"/>
                    <a:gd name="T12" fmla="*/ 81 w 82"/>
                    <a:gd name="T13" fmla="*/ 61 h 87"/>
                    <a:gd name="T14" fmla="*/ 81 w 82"/>
                    <a:gd name="T15" fmla="*/ 76 h 87"/>
                    <a:gd name="T16" fmla="*/ 65 w 82"/>
                    <a:gd name="T17" fmla="*/ 86 h 87"/>
                    <a:gd name="T18" fmla="*/ 49 w 82"/>
                    <a:gd name="T19" fmla="*/ 86 h 87"/>
                    <a:gd name="T20" fmla="*/ 27 w 82"/>
                    <a:gd name="T21" fmla="*/ 81 h 87"/>
                    <a:gd name="T22" fmla="*/ 11 w 82"/>
                    <a:gd name="T23" fmla="*/ 71 h 87"/>
                    <a:gd name="T24" fmla="*/ 5 w 82"/>
                    <a:gd name="T25" fmla="*/ 56 h 87"/>
                    <a:gd name="T26" fmla="*/ 0 w 82"/>
                    <a:gd name="T27" fmla="*/ 40 h 87"/>
                    <a:gd name="T28" fmla="*/ 0 w 82"/>
                    <a:gd name="T29" fmla="*/ 25 h 87"/>
                    <a:gd name="T30" fmla="*/ 11 w 82"/>
                    <a:gd name="T31" fmla="*/ 10 h 87"/>
                    <a:gd name="T32" fmla="*/ 0 w 82"/>
                    <a:gd name="T33" fmla="*/ 0 h 8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82"/>
                    <a:gd name="T52" fmla="*/ 0 h 87"/>
                    <a:gd name="T53" fmla="*/ 82 w 82"/>
                    <a:gd name="T54" fmla="*/ 87 h 8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82" h="87">
                      <a:moveTo>
                        <a:pt x="0" y="0"/>
                      </a:moveTo>
                      <a:lnTo>
                        <a:pt x="16" y="10"/>
                      </a:lnTo>
                      <a:lnTo>
                        <a:pt x="32" y="20"/>
                      </a:lnTo>
                      <a:lnTo>
                        <a:pt x="49" y="20"/>
                      </a:lnTo>
                      <a:lnTo>
                        <a:pt x="65" y="30"/>
                      </a:lnTo>
                      <a:lnTo>
                        <a:pt x="76" y="46"/>
                      </a:lnTo>
                      <a:lnTo>
                        <a:pt x="81" y="61"/>
                      </a:lnTo>
                      <a:lnTo>
                        <a:pt x="81" y="76"/>
                      </a:lnTo>
                      <a:lnTo>
                        <a:pt x="65" y="86"/>
                      </a:lnTo>
                      <a:lnTo>
                        <a:pt x="49" y="86"/>
                      </a:lnTo>
                      <a:lnTo>
                        <a:pt x="27" y="81"/>
                      </a:lnTo>
                      <a:lnTo>
                        <a:pt x="11" y="71"/>
                      </a:lnTo>
                      <a:lnTo>
                        <a:pt x="5" y="56"/>
                      </a:lnTo>
                      <a:lnTo>
                        <a:pt x="0" y="40"/>
                      </a:lnTo>
                      <a:lnTo>
                        <a:pt x="0" y="25"/>
                      </a:lnTo>
                      <a:lnTo>
                        <a:pt x="11" y="1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53" name="Text Box 1524"/>
              <p:cNvSpPr txBox="1">
                <a:spLocks noChangeArrowheads="1"/>
              </p:cNvSpPr>
              <p:nvPr/>
            </p:nvSpPr>
            <p:spPr bwMode="auto">
              <a:xfrm>
                <a:off x="5281278" y="1836251"/>
                <a:ext cx="544513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kumimoji="1" lang="zh-CN" altLang="en-US" sz="1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网络</a:t>
                </a:r>
                <a:endParaRPr kumimoji="1" lang="zh-CN" altLang="en-US" sz="1400" b="1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4" name="Group 1404"/>
              <p:cNvGrpSpPr/>
              <p:nvPr/>
            </p:nvGrpSpPr>
            <p:grpSpPr bwMode="auto">
              <a:xfrm rot="20933218">
                <a:off x="5255197" y="3165217"/>
                <a:ext cx="611187" cy="523875"/>
                <a:chOff x="2949" y="196"/>
                <a:chExt cx="941" cy="598"/>
              </a:xfrm>
            </p:grpSpPr>
            <p:sp>
              <p:nvSpPr>
                <p:cNvPr id="96" name="Oval 1405"/>
                <p:cNvSpPr>
                  <a:spLocks noChangeArrowheads="1"/>
                </p:cNvSpPr>
                <p:nvPr/>
              </p:nvSpPr>
              <p:spPr bwMode="auto">
                <a:xfrm>
                  <a:off x="3168" y="196"/>
                  <a:ext cx="407" cy="1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97" name="Oval 1406"/>
                <p:cNvSpPr>
                  <a:spLocks noChangeArrowheads="1"/>
                </p:cNvSpPr>
                <p:nvPr/>
              </p:nvSpPr>
              <p:spPr bwMode="auto">
                <a:xfrm rot="900000">
                  <a:off x="3512" y="252"/>
                  <a:ext cx="275" cy="13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98" name="Oval 1407"/>
                <p:cNvSpPr>
                  <a:spLocks noChangeArrowheads="1"/>
                </p:cNvSpPr>
                <p:nvPr/>
              </p:nvSpPr>
              <p:spPr bwMode="auto">
                <a:xfrm rot="1500000">
                  <a:off x="3650" y="385"/>
                  <a:ext cx="240" cy="15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99" name="Oval 1408"/>
                <p:cNvSpPr>
                  <a:spLocks noChangeArrowheads="1"/>
                </p:cNvSpPr>
                <p:nvPr/>
              </p:nvSpPr>
              <p:spPr bwMode="auto">
                <a:xfrm rot="-1560000">
                  <a:off x="3573" y="537"/>
                  <a:ext cx="291" cy="18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0" name="Oval 1409"/>
                <p:cNvSpPr>
                  <a:spLocks noChangeArrowheads="1"/>
                </p:cNvSpPr>
                <p:nvPr/>
              </p:nvSpPr>
              <p:spPr bwMode="auto">
                <a:xfrm>
                  <a:off x="3216" y="555"/>
                  <a:ext cx="471" cy="23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1" name="Oval 1410"/>
                <p:cNvSpPr>
                  <a:spLocks noChangeArrowheads="1"/>
                </p:cNvSpPr>
                <p:nvPr/>
              </p:nvSpPr>
              <p:spPr bwMode="auto">
                <a:xfrm rot="1080000">
                  <a:off x="3023" y="555"/>
                  <a:ext cx="265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2" name="Oval 1411"/>
                <p:cNvSpPr>
                  <a:spLocks noChangeArrowheads="1"/>
                </p:cNvSpPr>
                <p:nvPr/>
              </p:nvSpPr>
              <p:spPr bwMode="auto">
                <a:xfrm>
                  <a:off x="2949" y="432"/>
                  <a:ext cx="217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3" name="Oval 1412"/>
                <p:cNvSpPr>
                  <a:spLocks noChangeArrowheads="1"/>
                </p:cNvSpPr>
                <p:nvPr/>
              </p:nvSpPr>
              <p:spPr bwMode="auto">
                <a:xfrm rot="-1860000">
                  <a:off x="2984" y="310"/>
                  <a:ext cx="295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" name="Freeform 1413"/>
                <p:cNvSpPr/>
                <p:nvPr/>
              </p:nvSpPr>
              <p:spPr bwMode="auto">
                <a:xfrm>
                  <a:off x="3051" y="300"/>
                  <a:ext cx="738" cy="407"/>
                </a:xfrm>
                <a:custGeom>
                  <a:avLst/>
                  <a:gdLst>
                    <a:gd name="T0" fmla="*/ 108 w 738"/>
                    <a:gd name="T1" fmla="*/ 82 h 407"/>
                    <a:gd name="T2" fmla="*/ 145 w 738"/>
                    <a:gd name="T3" fmla="*/ 77 h 407"/>
                    <a:gd name="T4" fmla="*/ 183 w 738"/>
                    <a:gd name="T5" fmla="*/ 72 h 407"/>
                    <a:gd name="T6" fmla="*/ 215 w 738"/>
                    <a:gd name="T7" fmla="*/ 67 h 407"/>
                    <a:gd name="T8" fmla="*/ 237 w 738"/>
                    <a:gd name="T9" fmla="*/ 46 h 407"/>
                    <a:gd name="T10" fmla="*/ 204 w 738"/>
                    <a:gd name="T11" fmla="*/ 41 h 407"/>
                    <a:gd name="T12" fmla="*/ 172 w 738"/>
                    <a:gd name="T13" fmla="*/ 46 h 407"/>
                    <a:gd name="T14" fmla="*/ 156 w 738"/>
                    <a:gd name="T15" fmla="*/ 46 h 407"/>
                    <a:gd name="T16" fmla="*/ 188 w 738"/>
                    <a:gd name="T17" fmla="*/ 26 h 407"/>
                    <a:gd name="T18" fmla="*/ 226 w 738"/>
                    <a:gd name="T19" fmla="*/ 15 h 407"/>
                    <a:gd name="T20" fmla="*/ 258 w 738"/>
                    <a:gd name="T21" fmla="*/ 10 h 407"/>
                    <a:gd name="T22" fmla="*/ 290 w 738"/>
                    <a:gd name="T23" fmla="*/ 5 h 407"/>
                    <a:gd name="T24" fmla="*/ 323 w 738"/>
                    <a:gd name="T25" fmla="*/ 0 h 407"/>
                    <a:gd name="T26" fmla="*/ 355 w 738"/>
                    <a:gd name="T27" fmla="*/ 0 h 407"/>
                    <a:gd name="T28" fmla="*/ 387 w 738"/>
                    <a:gd name="T29" fmla="*/ 0 h 407"/>
                    <a:gd name="T30" fmla="*/ 463 w 738"/>
                    <a:gd name="T31" fmla="*/ 0 h 407"/>
                    <a:gd name="T32" fmla="*/ 506 w 738"/>
                    <a:gd name="T33" fmla="*/ 0 h 407"/>
                    <a:gd name="T34" fmla="*/ 543 w 738"/>
                    <a:gd name="T35" fmla="*/ 15 h 407"/>
                    <a:gd name="T36" fmla="*/ 570 w 738"/>
                    <a:gd name="T37" fmla="*/ 36 h 407"/>
                    <a:gd name="T38" fmla="*/ 603 w 738"/>
                    <a:gd name="T39" fmla="*/ 51 h 407"/>
                    <a:gd name="T40" fmla="*/ 635 w 738"/>
                    <a:gd name="T41" fmla="*/ 57 h 407"/>
                    <a:gd name="T42" fmla="*/ 667 w 738"/>
                    <a:gd name="T43" fmla="*/ 77 h 407"/>
                    <a:gd name="T44" fmla="*/ 694 w 738"/>
                    <a:gd name="T45" fmla="*/ 98 h 407"/>
                    <a:gd name="T46" fmla="*/ 715 w 738"/>
                    <a:gd name="T47" fmla="*/ 128 h 407"/>
                    <a:gd name="T48" fmla="*/ 721 w 738"/>
                    <a:gd name="T49" fmla="*/ 164 h 407"/>
                    <a:gd name="T50" fmla="*/ 726 w 738"/>
                    <a:gd name="T51" fmla="*/ 195 h 407"/>
                    <a:gd name="T52" fmla="*/ 726 w 738"/>
                    <a:gd name="T53" fmla="*/ 226 h 407"/>
                    <a:gd name="T54" fmla="*/ 726 w 738"/>
                    <a:gd name="T55" fmla="*/ 257 h 407"/>
                    <a:gd name="T56" fmla="*/ 737 w 738"/>
                    <a:gd name="T57" fmla="*/ 288 h 407"/>
                    <a:gd name="T58" fmla="*/ 737 w 738"/>
                    <a:gd name="T59" fmla="*/ 319 h 407"/>
                    <a:gd name="T60" fmla="*/ 715 w 738"/>
                    <a:gd name="T61" fmla="*/ 349 h 407"/>
                    <a:gd name="T62" fmla="*/ 678 w 738"/>
                    <a:gd name="T63" fmla="*/ 365 h 407"/>
                    <a:gd name="T64" fmla="*/ 646 w 738"/>
                    <a:gd name="T65" fmla="*/ 380 h 407"/>
                    <a:gd name="T66" fmla="*/ 613 w 738"/>
                    <a:gd name="T67" fmla="*/ 396 h 407"/>
                    <a:gd name="T68" fmla="*/ 581 w 738"/>
                    <a:gd name="T69" fmla="*/ 401 h 407"/>
                    <a:gd name="T70" fmla="*/ 538 w 738"/>
                    <a:gd name="T71" fmla="*/ 406 h 407"/>
                    <a:gd name="T72" fmla="*/ 500 w 738"/>
                    <a:gd name="T73" fmla="*/ 406 h 407"/>
                    <a:gd name="T74" fmla="*/ 468 w 738"/>
                    <a:gd name="T75" fmla="*/ 406 h 407"/>
                    <a:gd name="T76" fmla="*/ 436 w 738"/>
                    <a:gd name="T77" fmla="*/ 406 h 407"/>
                    <a:gd name="T78" fmla="*/ 403 w 738"/>
                    <a:gd name="T79" fmla="*/ 406 h 407"/>
                    <a:gd name="T80" fmla="*/ 371 w 738"/>
                    <a:gd name="T81" fmla="*/ 406 h 407"/>
                    <a:gd name="T82" fmla="*/ 339 w 738"/>
                    <a:gd name="T83" fmla="*/ 406 h 407"/>
                    <a:gd name="T84" fmla="*/ 307 w 738"/>
                    <a:gd name="T85" fmla="*/ 406 h 407"/>
                    <a:gd name="T86" fmla="*/ 269 w 738"/>
                    <a:gd name="T87" fmla="*/ 406 h 407"/>
                    <a:gd name="T88" fmla="*/ 237 w 738"/>
                    <a:gd name="T89" fmla="*/ 406 h 407"/>
                    <a:gd name="T90" fmla="*/ 204 w 738"/>
                    <a:gd name="T91" fmla="*/ 406 h 407"/>
                    <a:gd name="T92" fmla="*/ 172 w 738"/>
                    <a:gd name="T93" fmla="*/ 391 h 407"/>
                    <a:gd name="T94" fmla="*/ 140 w 738"/>
                    <a:gd name="T95" fmla="*/ 380 h 407"/>
                    <a:gd name="T96" fmla="*/ 108 w 738"/>
                    <a:gd name="T97" fmla="*/ 365 h 407"/>
                    <a:gd name="T98" fmla="*/ 81 w 738"/>
                    <a:gd name="T99" fmla="*/ 339 h 407"/>
                    <a:gd name="T100" fmla="*/ 59 w 738"/>
                    <a:gd name="T101" fmla="*/ 319 h 407"/>
                    <a:gd name="T102" fmla="*/ 38 w 738"/>
                    <a:gd name="T103" fmla="*/ 288 h 407"/>
                    <a:gd name="T104" fmla="*/ 16 w 738"/>
                    <a:gd name="T105" fmla="*/ 252 h 407"/>
                    <a:gd name="T106" fmla="*/ 0 w 738"/>
                    <a:gd name="T107" fmla="*/ 216 h 407"/>
                    <a:gd name="T108" fmla="*/ 0 w 738"/>
                    <a:gd name="T109" fmla="*/ 185 h 407"/>
                    <a:gd name="T110" fmla="*/ 5 w 738"/>
                    <a:gd name="T111" fmla="*/ 149 h 407"/>
                    <a:gd name="T112" fmla="*/ 27 w 738"/>
                    <a:gd name="T113" fmla="*/ 123 h 407"/>
                    <a:gd name="T114" fmla="*/ 54 w 738"/>
                    <a:gd name="T115" fmla="*/ 108 h 407"/>
                    <a:gd name="T116" fmla="*/ 86 w 738"/>
                    <a:gd name="T117" fmla="*/ 98 h 407"/>
                    <a:gd name="T118" fmla="*/ 113 w 738"/>
                    <a:gd name="T119" fmla="*/ 82 h 407"/>
                    <a:gd name="T120" fmla="*/ 129 w 738"/>
                    <a:gd name="T121" fmla="*/ 98 h 40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738"/>
                    <a:gd name="T184" fmla="*/ 0 h 407"/>
                    <a:gd name="T185" fmla="*/ 738 w 738"/>
                    <a:gd name="T186" fmla="*/ 407 h 40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738" h="407">
                      <a:moveTo>
                        <a:pt x="91" y="82"/>
                      </a:moveTo>
                      <a:lnTo>
                        <a:pt x="108" y="82"/>
                      </a:lnTo>
                      <a:lnTo>
                        <a:pt x="124" y="82"/>
                      </a:lnTo>
                      <a:lnTo>
                        <a:pt x="145" y="77"/>
                      </a:lnTo>
                      <a:lnTo>
                        <a:pt x="161" y="77"/>
                      </a:lnTo>
                      <a:lnTo>
                        <a:pt x="183" y="72"/>
                      </a:lnTo>
                      <a:lnTo>
                        <a:pt x="199" y="72"/>
                      </a:lnTo>
                      <a:lnTo>
                        <a:pt x="215" y="67"/>
                      </a:lnTo>
                      <a:lnTo>
                        <a:pt x="231" y="62"/>
                      </a:lnTo>
                      <a:lnTo>
                        <a:pt x="237" y="46"/>
                      </a:lnTo>
                      <a:lnTo>
                        <a:pt x="221" y="41"/>
                      </a:lnTo>
                      <a:lnTo>
                        <a:pt x="204" y="41"/>
                      </a:lnTo>
                      <a:lnTo>
                        <a:pt x="188" y="46"/>
                      </a:lnTo>
                      <a:lnTo>
                        <a:pt x="172" y="46"/>
                      </a:lnTo>
                      <a:lnTo>
                        <a:pt x="156" y="62"/>
                      </a:lnTo>
                      <a:lnTo>
                        <a:pt x="156" y="46"/>
                      </a:lnTo>
                      <a:lnTo>
                        <a:pt x="172" y="36"/>
                      </a:lnTo>
                      <a:lnTo>
                        <a:pt x="188" y="26"/>
                      </a:lnTo>
                      <a:lnTo>
                        <a:pt x="210" y="21"/>
                      </a:lnTo>
                      <a:lnTo>
                        <a:pt x="226" y="15"/>
                      </a:lnTo>
                      <a:lnTo>
                        <a:pt x="242" y="15"/>
                      </a:lnTo>
                      <a:lnTo>
                        <a:pt x="258" y="10"/>
                      </a:lnTo>
                      <a:lnTo>
                        <a:pt x="274" y="10"/>
                      </a:lnTo>
                      <a:lnTo>
                        <a:pt x="290" y="5"/>
                      </a:lnTo>
                      <a:lnTo>
                        <a:pt x="307" y="5"/>
                      </a:lnTo>
                      <a:lnTo>
                        <a:pt x="323" y="0"/>
                      </a:lnTo>
                      <a:lnTo>
                        <a:pt x="339" y="0"/>
                      </a:lnTo>
                      <a:lnTo>
                        <a:pt x="355" y="0"/>
                      </a:lnTo>
                      <a:lnTo>
                        <a:pt x="371" y="0"/>
                      </a:lnTo>
                      <a:lnTo>
                        <a:pt x="387" y="0"/>
                      </a:lnTo>
                      <a:lnTo>
                        <a:pt x="420" y="0"/>
                      </a:lnTo>
                      <a:lnTo>
                        <a:pt x="463" y="0"/>
                      </a:lnTo>
                      <a:lnTo>
                        <a:pt x="484" y="0"/>
                      </a:lnTo>
                      <a:lnTo>
                        <a:pt x="506" y="0"/>
                      </a:lnTo>
                      <a:lnTo>
                        <a:pt x="527" y="5"/>
                      </a:lnTo>
                      <a:lnTo>
                        <a:pt x="543" y="15"/>
                      </a:lnTo>
                      <a:lnTo>
                        <a:pt x="554" y="31"/>
                      </a:lnTo>
                      <a:lnTo>
                        <a:pt x="570" y="36"/>
                      </a:lnTo>
                      <a:lnTo>
                        <a:pt x="586" y="46"/>
                      </a:lnTo>
                      <a:lnTo>
                        <a:pt x="603" y="51"/>
                      </a:lnTo>
                      <a:lnTo>
                        <a:pt x="619" y="51"/>
                      </a:lnTo>
                      <a:lnTo>
                        <a:pt x="635" y="57"/>
                      </a:lnTo>
                      <a:lnTo>
                        <a:pt x="651" y="67"/>
                      </a:lnTo>
                      <a:lnTo>
                        <a:pt x="667" y="77"/>
                      </a:lnTo>
                      <a:lnTo>
                        <a:pt x="678" y="93"/>
                      </a:lnTo>
                      <a:lnTo>
                        <a:pt x="694" y="98"/>
                      </a:lnTo>
                      <a:lnTo>
                        <a:pt x="699" y="113"/>
                      </a:lnTo>
                      <a:lnTo>
                        <a:pt x="715" y="128"/>
                      </a:lnTo>
                      <a:lnTo>
                        <a:pt x="721" y="149"/>
                      </a:lnTo>
                      <a:lnTo>
                        <a:pt x="721" y="164"/>
                      </a:lnTo>
                      <a:lnTo>
                        <a:pt x="726" y="180"/>
                      </a:lnTo>
                      <a:lnTo>
                        <a:pt x="726" y="195"/>
                      </a:lnTo>
                      <a:lnTo>
                        <a:pt x="726" y="211"/>
                      </a:lnTo>
                      <a:lnTo>
                        <a:pt x="726" y="226"/>
                      </a:lnTo>
                      <a:lnTo>
                        <a:pt x="726" y="242"/>
                      </a:lnTo>
                      <a:lnTo>
                        <a:pt x="726" y="257"/>
                      </a:lnTo>
                      <a:lnTo>
                        <a:pt x="737" y="272"/>
                      </a:lnTo>
                      <a:lnTo>
                        <a:pt x="737" y="288"/>
                      </a:lnTo>
                      <a:lnTo>
                        <a:pt x="737" y="303"/>
                      </a:lnTo>
                      <a:lnTo>
                        <a:pt x="737" y="319"/>
                      </a:lnTo>
                      <a:lnTo>
                        <a:pt x="732" y="334"/>
                      </a:lnTo>
                      <a:lnTo>
                        <a:pt x="715" y="349"/>
                      </a:lnTo>
                      <a:lnTo>
                        <a:pt x="694" y="360"/>
                      </a:lnTo>
                      <a:lnTo>
                        <a:pt x="678" y="365"/>
                      </a:lnTo>
                      <a:lnTo>
                        <a:pt x="662" y="375"/>
                      </a:lnTo>
                      <a:lnTo>
                        <a:pt x="646" y="380"/>
                      </a:lnTo>
                      <a:lnTo>
                        <a:pt x="629" y="385"/>
                      </a:lnTo>
                      <a:lnTo>
                        <a:pt x="613" y="396"/>
                      </a:lnTo>
                      <a:lnTo>
                        <a:pt x="597" y="401"/>
                      </a:lnTo>
                      <a:lnTo>
                        <a:pt x="581" y="401"/>
                      </a:lnTo>
                      <a:lnTo>
                        <a:pt x="559" y="406"/>
                      </a:lnTo>
                      <a:lnTo>
                        <a:pt x="538" y="406"/>
                      </a:lnTo>
                      <a:lnTo>
                        <a:pt x="522" y="406"/>
                      </a:lnTo>
                      <a:lnTo>
                        <a:pt x="500" y="406"/>
                      </a:lnTo>
                      <a:lnTo>
                        <a:pt x="484" y="406"/>
                      </a:lnTo>
                      <a:lnTo>
                        <a:pt x="468" y="406"/>
                      </a:lnTo>
                      <a:lnTo>
                        <a:pt x="452" y="406"/>
                      </a:lnTo>
                      <a:lnTo>
                        <a:pt x="436" y="406"/>
                      </a:lnTo>
                      <a:lnTo>
                        <a:pt x="420" y="406"/>
                      </a:lnTo>
                      <a:lnTo>
                        <a:pt x="403" y="406"/>
                      </a:lnTo>
                      <a:lnTo>
                        <a:pt x="387" y="406"/>
                      </a:lnTo>
                      <a:lnTo>
                        <a:pt x="371" y="406"/>
                      </a:lnTo>
                      <a:lnTo>
                        <a:pt x="355" y="406"/>
                      </a:lnTo>
                      <a:lnTo>
                        <a:pt x="339" y="406"/>
                      </a:lnTo>
                      <a:lnTo>
                        <a:pt x="323" y="406"/>
                      </a:lnTo>
                      <a:lnTo>
                        <a:pt x="307" y="406"/>
                      </a:lnTo>
                      <a:lnTo>
                        <a:pt x="285" y="406"/>
                      </a:lnTo>
                      <a:lnTo>
                        <a:pt x="269" y="406"/>
                      </a:lnTo>
                      <a:lnTo>
                        <a:pt x="253" y="406"/>
                      </a:lnTo>
                      <a:lnTo>
                        <a:pt x="237" y="406"/>
                      </a:lnTo>
                      <a:lnTo>
                        <a:pt x="221" y="406"/>
                      </a:lnTo>
                      <a:lnTo>
                        <a:pt x="204" y="406"/>
                      </a:lnTo>
                      <a:lnTo>
                        <a:pt x="188" y="396"/>
                      </a:lnTo>
                      <a:lnTo>
                        <a:pt x="172" y="391"/>
                      </a:lnTo>
                      <a:lnTo>
                        <a:pt x="156" y="385"/>
                      </a:lnTo>
                      <a:lnTo>
                        <a:pt x="140" y="380"/>
                      </a:lnTo>
                      <a:lnTo>
                        <a:pt x="124" y="375"/>
                      </a:lnTo>
                      <a:lnTo>
                        <a:pt x="108" y="365"/>
                      </a:lnTo>
                      <a:lnTo>
                        <a:pt x="91" y="355"/>
                      </a:lnTo>
                      <a:lnTo>
                        <a:pt x="81" y="339"/>
                      </a:lnTo>
                      <a:lnTo>
                        <a:pt x="65" y="334"/>
                      </a:lnTo>
                      <a:lnTo>
                        <a:pt x="59" y="319"/>
                      </a:lnTo>
                      <a:lnTo>
                        <a:pt x="43" y="303"/>
                      </a:lnTo>
                      <a:lnTo>
                        <a:pt x="38" y="288"/>
                      </a:lnTo>
                      <a:lnTo>
                        <a:pt x="22" y="272"/>
                      </a:lnTo>
                      <a:lnTo>
                        <a:pt x="16" y="252"/>
                      </a:lnTo>
                      <a:lnTo>
                        <a:pt x="5" y="231"/>
                      </a:lnTo>
                      <a:lnTo>
                        <a:pt x="0" y="216"/>
                      </a:lnTo>
                      <a:lnTo>
                        <a:pt x="0" y="200"/>
                      </a:lnTo>
                      <a:lnTo>
                        <a:pt x="0" y="185"/>
                      </a:lnTo>
                      <a:lnTo>
                        <a:pt x="0" y="170"/>
                      </a:lnTo>
                      <a:lnTo>
                        <a:pt x="5" y="149"/>
                      </a:lnTo>
                      <a:lnTo>
                        <a:pt x="11" y="134"/>
                      </a:lnTo>
                      <a:lnTo>
                        <a:pt x="27" y="123"/>
                      </a:lnTo>
                      <a:lnTo>
                        <a:pt x="38" y="108"/>
                      </a:lnTo>
                      <a:lnTo>
                        <a:pt x="54" y="108"/>
                      </a:lnTo>
                      <a:lnTo>
                        <a:pt x="70" y="103"/>
                      </a:lnTo>
                      <a:lnTo>
                        <a:pt x="86" y="98"/>
                      </a:lnTo>
                      <a:lnTo>
                        <a:pt x="102" y="98"/>
                      </a:lnTo>
                      <a:lnTo>
                        <a:pt x="113" y="82"/>
                      </a:lnTo>
                      <a:lnTo>
                        <a:pt x="113" y="67"/>
                      </a:lnTo>
                      <a:lnTo>
                        <a:pt x="129" y="98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5" name="Freeform 1414"/>
                <p:cNvSpPr/>
                <p:nvPr/>
              </p:nvSpPr>
              <p:spPr bwMode="auto">
                <a:xfrm>
                  <a:off x="3193" y="270"/>
                  <a:ext cx="117" cy="118"/>
                </a:xfrm>
                <a:custGeom>
                  <a:avLst/>
                  <a:gdLst>
                    <a:gd name="T0" fmla="*/ 5 w 117"/>
                    <a:gd name="T1" fmla="*/ 66 h 118"/>
                    <a:gd name="T2" fmla="*/ 0 w 117"/>
                    <a:gd name="T3" fmla="*/ 51 h 118"/>
                    <a:gd name="T4" fmla="*/ 0 w 117"/>
                    <a:gd name="T5" fmla="*/ 36 h 118"/>
                    <a:gd name="T6" fmla="*/ 16 w 117"/>
                    <a:gd name="T7" fmla="*/ 25 h 118"/>
                    <a:gd name="T8" fmla="*/ 32 w 117"/>
                    <a:gd name="T9" fmla="*/ 15 h 118"/>
                    <a:gd name="T10" fmla="*/ 47 w 117"/>
                    <a:gd name="T11" fmla="*/ 0 h 118"/>
                    <a:gd name="T12" fmla="*/ 63 w 117"/>
                    <a:gd name="T13" fmla="*/ 0 h 118"/>
                    <a:gd name="T14" fmla="*/ 79 w 117"/>
                    <a:gd name="T15" fmla="*/ 0 h 118"/>
                    <a:gd name="T16" fmla="*/ 84 w 117"/>
                    <a:gd name="T17" fmla="*/ 15 h 118"/>
                    <a:gd name="T18" fmla="*/ 95 w 117"/>
                    <a:gd name="T19" fmla="*/ 31 h 118"/>
                    <a:gd name="T20" fmla="*/ 105 w 117"/>
                    <a:gd name="T21" fmla="*/ 46 h 118"/>
                    <a:gd name="T22" fmla="*/ 111 w 117"/>
                    <a:gd name="T23" fmla="*/ 61 h 118"/>
                    <a:gd name="T24" fmla="*/ 116 w 117"/>
                    <a:gd name="T25" fmla="*/ 76 h 118"/>
                    <a:gd name="T26" fmla="*/ 116 w 117"/>
                    <a:gd name="T27" fmla="*/ 92 h 118"/>
                    <a:gd name="T28" fmla="*/ 116 w 117"/>
                    <a:gd name="T29" fmla="*/ 107 h 118"/>
                    <a:gd name="T30" fmla="*/ 100 w 117"/>
                    <a:gd name="T31" fmla="*/ 117 h 118"/>
                    <a:gd name="T32" fmla="*/ 84 w 117"/>
                    <a:gd name="T33" fmla="*/ 117 h 118"/>
                    <a:gd name="T34" fmla="*/ 69 w 117"/>
                    <a:gd name="T35" fmla="*/ 117 h 118"/>
                    <a:gd name="T36" fmla="*/ 53 w 117"/>
                    <a:gd name="T37" fmla="*/ 117 h 118"/>
                    <a:gd name="T38" fmla="*/ 37 w 117"/>
                    <a:gd name="T39" fmla="*/ 112 h 118"/>
                    <a:gd name="T40" fmla="*/ 21 w 117"/>
                    <a:gd name="T41" fmla="*/ 102 h 118"/>
                    <a:gd name="T42" fmla="*/ 11 w 117"/>
                    <a:gd name="T43" fmla="*/ 86 h 118"/>
                    <a:gd name="T44" fmla="*/ 5 w 117"/>
                    <a:gd name="T45" fmla="*/ 71 h 118"/>
                    <a:gd name="T46" fmla="*/ 5 w 117"/>
                    <a:gd name="T47" fmla="*/ 66 h 1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117"/>
                    <a:gd name="T73" fmla="*/ 0 h 118"/>
                    <a:gd name="T74" fmla="*/ 117 w 117"/>
                    <a:gd name="T75" fmla="*/ 118 h 1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117" h="118">
                      <a:moveTo>
                        <a:pt x="5" y="66"/>
                      </a:moveTo>
                      <a:lnTo>
                        <a:pt x="0" y="51"/>
                      </a:lnTo>
                      <a:lnTo>
                        <a:pt x="0" y="36"/>
                      </a:lnTo>
                      <a:lnTo>
                        <a:pt x="16" y="25"/>
                      </a:lnTo>
                      <a:lnTo>
                        <a:pt x="32" y="15"/>
                      </a:lnTo>
                      <a:lnTo>
                        <a:pt x="47" y="0"/>
                      </a:lnTo>
                      <a:lnTo>
                        <a:pt x="63" y="0"/>
                      </a:lnTo>
                      <a:lnTo>
                        <a:pt x="79" y="0"/>
                      </a:lnTo>
                      <a:lnTo>
                        <a:pt x="84" y="15"/>
                      </a:lnTo>
                      <a:lnTo>
                        <a:pt x="95" y="31"/>
                      </a:lnTo>
                      <a:lnTo>
                        <a:pt x="105" y="46"/>
                      </a:lnTo>
                      <a:lnTo>
                        <a:pt x="111" y="61"/>
                      </a:lnTo>
                      <a:lnTo>
                        <a:pt x="116" y="76"/>
                      </a:lnTo>
                      <a:lnTo>
                        <a:pt x="116" y="92"/>
                      </a:lnTo>
                      <a:lnTo>
                        <a:pt x="116" y="107"/>
                      </a:lnTo>
                      <a:lnTo>
                        <a:pt x="100" y="117"/>
                      </a:lnTo>
                      <a:lnTo>
                        <a:pt x="84" y="117"/>
                      </a:lnTo>
                      <a:lnTo>
                        <a:pt x="69" y="117"/>
                      </a:lnTo>
                      <a:lnTo>
                        <a:pt x="53" y="117"/>
                      </a:lnTo>
                      <a:lnTo>
                        <a:pt x="37" y="112"/>
                      </a:lnTo>
                      <a:lnTo>
                        <a:pt x="21" y="102"/>
                      </a:lnTo>
                      <a:lnTo>
                        <a:pt x="11" y="86"/>
                      </a:lnTo>
                      <a:lnTo>
                        <a:pt x="5" y="71"/>
                      </a:lnTo>
                      <a:lnTo>
                        <a:pt x="5" y="66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6" name="Freeform 1415"/>
                <p:cNvSpPr/>
                <p:nvPr/>
              </p:nvSpPr>
              <p:spPr bwMode="auto">
                <a:xfrm>
                  <a:off x="3469" y="239"/>
                  <a:ext cx="82" cy="87"/>
                </a:xfrm>
                <a:custGeom>
                  <a:avLst/>
                  <a:gdLst>
                    <a:gd name="T0" fmla="*/ 0 w 82"/>
                    <a:gd name="T1" fmla="*/ 0 h 87"/>
                    <a:gd name="T2" fmla="*/ 16 w 82"/>
                    <a:gd name="T3" fmla="*/ 10 h 87"/>
                    <a:gd name="T4" fmla="*/ 32 w 82"/>
                    <a:gd name="T5" fmla="*/ 20 h 87"/>
                    <a:gd name="T6" fmla="*/ 49 w 82"/>
                    <a:gd name="T7" fmla="*/ 20 h 87"/>
                    <a:gd name="T8" fmla="*/ 65 w 82"/>
                    <a:gd name="T9" fmla="*/ 30 h 87"/>
                    <a:gd name="T10" fmla="*/ 76 w 82"/>
                    <a:gd name="T11" fmla="*/ 46 h 87"/>
                    <a:gd name="T12" fmla="*/ 81 w 82"/>
                    <a:gd name="T13" fmla="*/ 61 h 87"/>
                    <a:gd name="T14" fmla="*/ 81 w 82"/>
                    <a:gd name="T15" fmla="*/ 76 h 87"/>
                    <a:gd name="T16" fmla="*/ 65 w 82"/>
                    <a:gd name="T17" fmla="*/ 86 h 87"/>
                    <a:gd name="T18" fmla="*/ 49 w 82"/>
                    <a:gd name="T19" fmla="*/ 86 h 87"/>
                    <a:gd name="T20" fmla="*/ 27 w 82"/>
                    <a:gd name="T21" fmla="*/ 81 h 87"/>
                    <a:gd name="T22" fmla="*/ 11 w 82"/>
                    <a:gd name="T23" fmla="*/ 71 h 87"/>
                    <a:gd name="T24" fmla="*/ 5 w 82"/>
                    <a:gd name="T25" fmla="*/ 56 h 87"/>
                    <a:gd name="T26" fmla="*/ 0 w 82"/>
                    <a:gd name="T27" fmla="*/ 40 h 87"/>
                    <a:gd name="T28" fmla="*/ 0 w 82"/>
                    <a:gd name="T29" fmla="*/ 25 h 87"/>
                    <a:gd name="T30" fmla="*/ 11 w 82"/>
                    <a:gd name="T31" fmla="*/ 10 h 87"/>
                    <a:gd name="T32" fmla="*/ 0 w 82"/>
                    <a:gd name="T33" fmla="*/ 0 h 8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82"/>
                    <a:gd name="T52" fmla="*/ 0 h 87"/>
                    <a:gd name="T53" fmla="*/ 82 w 82"/>
                    <a:gd name="T54" fmla="*/ 87 h 8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82" h="87">
                      <a:moveTo>
                        <a:pt x="0" y="0"/>
                      </a:moveTo>
                      <a:lnTo>
                        <a:pt x="16" y="10"/>
                      </a:lnTo>
                      <a:lnTo>
                        <a:pt x="32" y="20"/>
                      </a:lnTo>
                      <a:lnTo>
                        <a:pt x="49" y="20"/>
                      </a:lnTo>
                      <a:lnTo>
                        <a:pt x="65" y="30"/>
                      </a:lnTo>
                      <a:lnTo>
                        <a:pt x="76" y="46"/>
                      </a:lnTo>
                      <a:lnTo>
                        <a:pt x="81" y="61"/>
                      </a:lnTo>
                      <a:lnTo>
                        <a:pt x="81" y="76"/>
                      </a:lnTo>
                      <a:lnTo>
                        <a:pt x="65" y="86"/>
                      </a:lnTo>
                      <a:lnTo>
                        <a:pt x="49" y="86"/>
                      </a:lnTo>
                      <a:lnTo>
                        <a:pt x="27" y="81"/>
                      </a:lnTo>
                      <a:lnTo>
                        <a:pt x="11" y="71"/>
                      </a:lnTo>
                      <a:lnTo>
                        <a:pt x="5" y="56"/>
                      </a:lnTo>
                      <a:lnTo>
                        <a:pt x="0" y="40"/>
                      </a:lnTo>
                      <a:lnTo>
                        <a:pt x="0" y="25"/>
                      </a:lnTo>
                      <a:lnTo>
                        <a:pt x="11" y="1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55" name="Text Box 1524"/>
              <p:cNvSpPr txBox="1">
                <a:spLocks noChangeArrowheads="1"/>
              </p:cNvSpPr>
              <p:nvPr/>
            </p:nvSpPr>
            <p:spPr bwMode="auto">
              <a:xfrm>
                <a:off x="5271072" y="3254117"/>
                <a:ext cx="544512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kumimoji="1" lang="zh-CN" altLang="en-US" sz="1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网络</a:t>
                </a:r>
                <a:endParaRPr kumimoji="1" lang="zh-CN" altLang="en-US" sz="1400" b="1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6" name="Group 1416"/>
              <p:cNvGrpSpPr/>
              <p:nvPr/>
            </p:nvGrpSpPr>
            <p:grpSpPr bwMode="auto">
              <a:xfrm rot="282232">
                <a:off x="6224704" y="2566730"/>
                <a:ext cx="644525" cy="441325"/>
                <a:chOff x="2949" y="196"/>
                <a:chExt cx="941" cy="598"/>
              </a:xfrm>
            </p:grpSpPr>
            <p:sp>
              <p:nvSpPr>
                <p:cNvPr id="85" name="Oval 1417"/>
                <p:cNvSpPr>
                  <a:spLocks noChangeArrowheads="1"/>
                </p:cNvSpPr>
                <p:nvPr/>
              </p:nvSpPr>
              <p:spPr bwMode="auto">
                <a:xfrm>
                  <a:off x="3168" y="196"/>
                  <a:ext cx="407" cy="1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6" name="Oval 1418"/>
                <p:cNvSpPr>
                  <a:spLocks noChangeArrowheads="1"/>
                </p:cNvSpPr>
                <p:nvPr/>
              </p:nvSpPr>
              <p:spPr bwMode="auto">
                <a:xfrm rot="900000">
                  <a:off x="3512" y="252"/>
                  <a:ext cx="275" cy="13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7" name="Oval 1419"/>
                <p:cNvSpPr>
                  <a:spLocks noChangeArrowheads="1"/>
                </p:cNvSpPr>
                <p:nvPr/>
              </p:nvSpPr>
              <p:spPr bwMode="auto">
                <a:xfrm rot="1500000">
                  <a:off x="3650" y="385"/>
                  <a:ext cx="240" cy="15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8" name="Oval 1420"/>
                <p:cNvSpPr>
                  <a:spLocks noChangeArrowheads="1"/>
                </p:cNvSpPr>
                <p:nvPr/>
              </p:nvSpPr>
              <p:spPr bwMode="auto">
                <a:xfrm rot="-1560000">
                  <a:off x="3573" y="537"/>
                  <a:ext cx="291" cy="18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9" name="Oval 1421"/>
                <p:cNvSpPr>
                  <a:spLocks noChangeArrowheads="1"/>
                </p:cNvSpPr>
                <p:nvPr/>
              </p:nvSpPr>
              <p:spPr bwMode="auto">
                <a:xfrm>
                  <a:off x="3216" y="555"/>
                  <a:ext cx="471" cy="23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90" name="Oval 1422"/>
                <p:cNvSpPr>
                  <a:spLocks noChangeArrowheads="1"/>
                </p:cNvSpPr>
                <p:nvPr/>
              </p:nvSpPr>
              <p:spPr bwMode="auto">
                <a:xfrm rot="1080000">
                  <a:off x="3023" y="555"/>
                  <a:ext cx="265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91" name="Oval 1423"/>
                <p:cNvSpPr>
                  <a:spLocks noChangeArrowheads="1"/>
                </p:cNvSpPr>
                <p:nvPr/>
              </p:nvSpPr>
              <p:spPr bwMode="auto">
                <a:xfrm>
                  <a:off x="2949" y="432"/>
                  <a:ext cx="217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92" name="Oval 1424"/>
                <p:cNvSpPr>
                  <a:spLocks noChangeArrowheads="1"/>
                </p:cNvSpPr>
                <p:nvPr/>
              </p:nvSpPr>
              <p:spPr bwMode="auto">
                <a:xfrm rot="-1860000">
                  <a:off x="2984" y="310"/>
                  <a:ext cx="295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93" name="Freeform 1425"/>
                <p:cNvSpPr/>
                <p:nvPr/>
              </p:nvSpPr>
              <p:spPr bwMode="auto">
                <a:xfrm>
                  <a:off x="3051" y="300"/>
                  <a:ext cx="738" cy="407"/>
                </a:xfrm>
                <a:custGeom>
                  <a:avLst/>
                  <a:gdLst>
                    <a:gd name="T0" fmla="*/ 108 w 738"/>
                    <a:gd name="T1" fmla="*/ 82 h 407"/>
                    <a:gd name="T2" fmla="*/ 145 w 738"/>
                    <a:gd name="T3" fmla="*/ 77 h 407"/>
                    <a:gd name="T4" fmla="*/ 183 w 738"/>
                    <a:gd name="T5" fmla="*/ 72 h 407"/>
                    <a:gd name="T6" fmla="*/ 215 w 738"/>
                    <a:gd name="T7" fmla="*/ 67 h 407"/>
                    <a:gd name="T8" fmla="*/ 237 w 738"/>
                    <a:gd name="T9" fmla="*/ 46 h 407"/>
                    <a:gd name="T10" fmla="*/ 204 w 738"/>
                    <a:gd name="T11" fmla="*/ 41 h 407"/>
                    <a:gd name="T12" fmla="*/ 172 w 738"/>
                    <a:gd name="T13" fmla="*/ 46 h 407"/>
                    <a:gd name="T14" fmla="*/ 156 w 738"/>
                    <a:gd name="T15" fmla="*/ 46 h 407"/>
                    <a:gd name="T16" fmla="*/ 188 w 738"/>
                    <a:gd name="T17" fmla="*/ 26 h 407"/>
                    <a:gd name="T18" fmla="*/ 226 w 738"/>
                    <a:gd name="T19" fmla="*/ 15 h 407"/>
                    <a:gd name="T20" fmla="*/ 258 w 738"/>
                    <a:gd name="T21" fmla="*/ 10 h 407"/>
                    <a:gd name="T22" fmla="*/ 290 w 738"/>
                    <a:gd name="T23" fmla="*/ 5 h 407"/>
                    <a:gd name="T24" fmla="*/ 323 w 738"/>
                    <a:gd name="T25" fmla="*/ 0 h 407"/>
                    <a:gd name="T26" fmla="*/ 355 w 738"/>
                    <a:gd name="T27" fmla="*/ 0 h 407"/>
                    <a:gd name="T28" fmla="*/ 387 w 738"/>
                    <a:gd name="T29" fmla="*/ 0 h 407"/>
                    <a:gd name="T30" fmla="*/ 463 w 738"/>
                    <a:gd name="T31" fmla="*/ 0 h 407"/>
                    <a:gd name="T32" fmla="*/ 506 w 738"/>
                    <a:gd name="T33" fmla="*/ 0 h 407"/>
                    <a:gd name="T34" fmla="*/ 543 w 738"/>
                    <a:gd name="T35" fmla="*/ 15 h 407"/>
                    <a:gd name="T36" fmla="*/ 570 w 738"/>
                    <a:gd name="T37" fmla="*/ 36 h 407"/>
                    <a:gd name="T38" fmla="*/ 603 w 738"/>
                    <a:gd name="T39" fmla="*/ 51 h 407"/>
                    <a:gd name="T40" fmla="*/ 635 w 738"/>
                    <a:gd name="T41" fmla="*/ 57 h 407"/>
                    <a:gd name="T42" fmla="*/ 667 w 738"/>
                    <a:gd name="T43" fmla="*/ 77 h 407"/>
                    <a:gd name="T44" fmla="*/ 694 w 738"/>
                    <a:gd name="T45" fmla="*/ 98 h 407"/>
                    <a:gd name="T46" fmla="*/ 715 w 738"/>
                    <a:gd name="T47" fmla="*/ 128 h 407"/>
                    <a:gd name="T48" fmla="*/ 721 w 738"/>
                    <a:gd name="T49" fmla="*/ 164 h 407"/>
                    <a:gd name="T50" fmla="*/ 726 w 738"/>
                    <a:gd name="T51" fmla="*/ 195 h 407"/>
                    <a:gd name="T52" fmla="*/ 726 w 738"/>
                    <a:gd name="T53" fmla="*/ 226 h 407"/>
                    <a:gd name="T54" fmla="*/ 726 w 738"/>
                    <a:gd name="T55" fmla="*/ 257 h 407"/>
                    <a:gd name="T56" fmla="*/ 737 w 738"/>
                    <a:gd name="T57" fmla="*/ 288 h 407"/>
                    <a:gd name="T58" fmla="*/ 737 w 738"/>
                    <a:gd name="T59" fmla="*/ 319 h 407"/>
                    <a:gd name="T60" fmla="*/ 715 w 738"/>
                    <a:gd name="T61" fmla="*/ 349 h 407"/>
                    <a:gd name="T62" fmla="*/ 678 w 738"/>
                    <a:gd name="T63" fmla="*/ 365 h 407"/>
                    <a:gd name="T64" fmla="*/ 646 w 738"/>
                    <a:gd name="T65" fmla="*/ 380 h 407"/>
                    <a:gd name="T66" fmla="*/ 613 w 738"/>
                    <a:gd name="T67" fmla="*/ 396 h 407"/>
                    <a:gd name="T68" fmla="*/ 581 w 738"/>
                    <a:gd name="T69" fmla="*/ 401 h 407"/>
                    <a:gd name="T70" fmla="*/ 538 w 738"/>
                    <a:gd name="T71" fmla="*/ 406 h 407"/>
                    <a:gd name="T72" fmla="*/ 500 w 738"/>
                    <a:gd name="T73" fmla="*/ 406 h 407"/>
                    <a:gd name="T74" fmla="*/ 468 w 738"/>
                    <a:gd name="T75" fmla="*/ 406 h 407"/>
                    <a:gd name="T76" fmla="*/ 436 w 738"/>
                    <a:gd name="T77" fmla="*/ 406 h 407"/>
                    <a:gd name="T78" fmla="*/ 403 w 738"/>
                    <a:gd name="T79" fmla="*/ 406 h 407"/>
                    <a:gd name="T80" fmla="*/ 371 w 738"/>
                    <a:gd name="T81" fmla="*/ 406 h 407"/>
                    <a:gd name="T82" fmla="*/ 339 w 738"/>
                    <a:gd name="T83" fmla="*/ 406 h 407"/>
                    <a:gd name="T84" fmla="*/ 307 w 738"/>
                    <a:gd name="T85" fmla="*/ 406 h 407"/>
                    <a:gd name="T86" fmla="*/ 269 w 738"/>
                    <a:gd name="T87" fmla="*/ 406 h 407"/>
                    <a:gd name="T88" fmla="*/ 237 w 738"/>
                    <a:gd name="T89" fmla="*/ 406 h 407"/>
                    <a:gd name="T90" fmla="*/ 204 w 738"/>
                    <a:gd name="T91" fmla="*/ 406 h 407"/>
                    <a:gd name="T92" fmla="*/ 172 w 738"/>
                    <a:gd name="T93" fmla="*/ 391 h 407"/>
                    <a:gd name="T94" fmla="*/ 140 w 738"/>
                    <a:gd name="T95" fmla="*/ 380 h 407"/>
                    <a:gd name="T96" fmla="*/ 108 w 738"/>
                    <a:gd name="T97" fmla="*/ 365 h 407"/>
                    <a:gd name="T98" fmla="*/ 81 w 738"/>
                    <a:gd name="T99" fmla="*/ 339 h 407"/>
                    <a:gd name="T100" fmla="*/ 59 w 738"/>
                    <a:gd name="T101" fmla="*/ 319 h 407"/>
                    <a:gd name="T102" fmla="*/ 38 w 738"/>
                    <a:gd name="T103" fmla="*/ 288 h 407"/>
                    <a:gd name="T104" fmla="*/ 16 w 738"/>
                    <a:gd name="T105" fmla="*/ 252 h 407"/>
                    <a:gd name="T106" fmla="*/ 0 w 738"/>
                    <a:gd name="T107" fmla="*/ 216 h 407"/>
                    <a:gd name="T108" fmla="*/ 0 w 738"/>
                    <a:gd name="T109" fmla="*/ 185 h 407"/>
                    <a:gd name="T110" fmla="*/ 5 w 738"/>
                    <a:gd name="T111" fmla="*/ 149 h 407"/>
                    <a:gd name="T112" fmla="*/ 27 w 738"/>
                    <a:gd name="T113" fmla="*/ 123 h 407"/>
                    <a:gd name="T114" fmla="*/ 54 w 738"/>
                    <a:gd name="T115" fmla="*/ 108 h 407"/>
                    <a:gd name="T116" fmla="*/ 86 w 738"/>
                    <a:gd name="T117" fmla="*/ 98 h 407"/>
                    <a:gd name="T118" fmla="*/ 113 w 738"/>
                    <a:gd name="T119" fmla="*/ 82 h 407"/>
                    <a:gd name="T120" fmla="*/ 129 w 738"/>
                    <a:gd name="T121" fmla="*/ 98 h 40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738"/>
                    <a:gd name="T184" fmla="*/ 0 h 407"/>
                    <a:gd name="T185" fmla="*/ 738 w 738"/>
                    <a:gd name="T186" fmla="*/ 407 h 40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738" h="407">
                      <a:moveTo>
                        <a:pt x="91" y="82"/>
                      </a:moveTo>
                      <a:lnTo>
                        <a:pt x="108" y="82"/>
                      </a:lnTo>
                      <a:lnTo>
                        <a:pt x="124" y="82"/>
                      </a:lnTo>
                      <a:lnTo>
                        <a:pt x="145" y="77"/>
                      </a:lnTo>
                      <a:lnTo>
                        <a:pt x="161" y="77"/>
                      </a:lnTo>
                      <a:lnTo>
                        <a:pt x="183" y="72"/>
                      </a:lnTo>
                      <a:lnTo>
                        <a:pt x="199" y="72"/>
                      </a:lnTo>
                      <a:lnTo>
                        <a:pt x="215" y="67"/>
                      </a:lnTo>
                      <a:lnTo>
                        <a:pt x="231" y="62"/>
                      </a:lnTo>
                      <a:lnTo>
                        <a:pt x="237" y="46"/>
                      </a:lnTo>
                      <a:lnTo>
                        <a:pt x="221" y="41"/>
                      </a:lnTo>
                      <a:lnTo>
                        <a:pt x="204" y="41"/>
                      </a:lnTo>
                      <a:lnTo>
                        <a:pt x="188" y="46"/>
                      </a:lnTo>
                      <a:lnTo>
                        <a:pt x="172" y="46"/>
                      </a:lnTo>
                      <a:lnTo>
                        <a:pt x="156" y="62"/>
                      </a:lnTo>
                      <a:lnTo>
                        <a:pt x="156" y="46"/>
                      </a:lnTo>
                      <a:lnTo>
                        <a:pt x="172" y="36"/>
                      </a:lnTo>
                      <a:lnTo>
                        <a:pt x="188" y="26"/>
                      </a:lnTo>
                      <a:lnTo>
                        <a:pt x="210" y="21"/>
                      </a:lnTo>
                      <a:lnTo>
                        <a:pt x="226" y="15"/>
                      </a:lnTo>
                      <a:lnTo>
                        <a:pt x="242" y="15"/>
                      </a:lnTo>
                      <a:lnTo>
                        <a:pt x="258" y="10"/>
                      </a:lnTo>
                      <a:lnTo>
                        <a:pt x="274" y="10"/>
                      </a:lnTo>
                      <a:lnTo>
                        <a:pt x="290" y="5"/>
                      </a:lnTo>
                      <a:lnTo>
                        <a:pt x="307" y="5"/>
                      </a:lnTo>
                      <a:lnTo>
                        <a:pt x="323" y="0"/>
                      </a:lnTo>
                      <a:lnTo>
                        <a:pt x="339" y="0"/>
                      </a:lnTo>
                      <a:lnTo>
                        <a:pt x="355" y="0"/>
                      </a:lnTo>
                      <a:lnTo>
                        <a:pt x="371" y="0"/>
                      </a:lnTo>
                      <a:lnTo>
                        <a:pt x="387" y="0"/>
                      </a:lnTo>
                      <a:lnTo>
                        <a:pt x="420" y="0"/>
                      </a:lnTo>
                      <a:lnTo>
                        <a:pt x="463" y="0"/>
                      </a:lnTo>
                      <a:lnTo>
                        <a:pt x="484" y="0"/>
                      </a:lnTo>
                      <a:lnTo>
                        <a:pt x="506" y="0"/>
                      </a:lnTo>
                      <a:lnTo>
                        <a:pt x="527" y="5"/>
                      </a:lnTo>
                      <a:lnTo>
                        <a:pt x="543" y="15"/>
                      </a:lnTo>
                      <a:lnTo>
                        <a:pt x="554" y="31"/>
                      </a:lnTo>
                      <a:lnTo>
                        <a:pt x="570" y="36"/>
                      </a:lnTo>
                      <a:lnTo>
                        <a:pt x="586" y="46"/>
                      </a:lnTo>
                      <a:lnTo>
                        <a:pt x="603" y="51"/>
                      </a:lnTo>
                      <a:lnTo>
                        <a:pt x="619" y="51"/>
                      </a:lnTo>
                      <a:lnTo>
                        <a:pt x="635" y="57"/>
                      </a:lnTo>
                      <a:lnTo>
                        <a:pt x="651" y="67"/>
                      </a:lnTo>
                      <a:lnTo>
                        <a:pt x="667" y="77"/>
                      </a:lnTo>
                      <a:lnTo>
                        <a:pt x="678" y="93"/>
                      </a:lnTo>
                      <a:lnTo>
                        <a:pt x="694" y="98"/>
                      </a:lnTo>
                      <a:lnTo>
                        <a:pt x="699" y="113"/>
                      </a:lnTo>
                      <a:lnTo>
                        <a:pt x="715" y="128"/>
                      </a:lnTo>
                      <a:lnTo>
                        <a:pt x="721" y="149"/>
                      </a:lnTo>
                      <a:lnTo>
                        <a:pt x="721" y="164"/>
                      </a:lnTo>
                      <a:lnTo>
                        <a:pt x="726" y="180"/>
                      </a:lnTo>
                      <a:lnTo>
                        <a:pt x="726" y="195"/>
                      </a:lnTo>
                      <a:lnTo>
                        <a:pt x="726" y="211"/>
                      </a:lnTo>
                      <a:lnTo>
                        <a:pt x="726" y="226"/>
                      </a:lnTo>
                      <a:lnTo>
                        <a:pt x="726" y="242"/>
                      </a:lnTo>
                      <a:lnTo>
                        <a:pt x="726" y="257"/>
                      </a:lnTo>
                      <a:lnTo>
                        <a:pt x="737" y="272"/>
                      </a:lnTo>
                      <a:lnTo>
                        <a:pt x="737" y="288"/>
                      </a:lnTo>
                      <a:lnTo>
                        <a:pt x="737" y="303"/>
                      </a:lnTo>
                      <a:lnTo>
                        <a:pt x="737" y="319"/>
                      </a:lnTo>
                      <a:lnTo>
                        <a:pt x="732" y="334"/>
                      </a:lnTo>
                      <a:lnTo>
                        <a:pt x="715" y="349"/>
                      </a:lnTo>
                      <a:lnTo>
                        <a:pt x="694" y="360"/>
                      </a:lnTo>
                      <a:lnTo>
                        <a:pt x="678" y="365"/>
                      </a:lnTo>
                      <a:lnTo>
                        <a:pt x="662" y="375"/>
                      </a:lnTo>
                      <a:lnTo>
                        <a:pt x="646" y="380"/>
                      </a:lnTo>
                      <a:lnTo>
                        <a:pt x="629" y="385"/>
                      </a:lnTo>
                      <a:lnTo>
                        <a:pt x="613" y="396"/>
                      </a:lnTo>
                      <a:lnTo>
                        <a:pt x="597" y="401"/>
                      </a:lnTo>
                      <a:lnTo>
                        <a:pt x="581" y="401"/>
                      </a:lnTo>
                      <a:lnTo>
                        <a:pt x="559" y="406"/>
                      </a:lnTo>
                      <a:lnTo>
                        <a:pt x="538" y="406"/>
                      </a:lnTo>
                      <a:lnTo>
                        <a:pt x="522" y="406"/>
                      </a:lnTo>
                      <a:lnTo>
                        <a:pt x="500" y="406"/>
                      </a:lnTo>
                      <a:lnTo>
                        <a:pt x="484" y="406"/>
                      </a:lnTo>
                      <a:lnTo>
                        <a:pt x="468" y="406"/>
                      </a:lnTo>
                      <a:lnTo>
                        <a:pt x="452" y="406"/>
                      </a:lnTo>
                      <a:lnTo>
                        <a:pt x="436" y="406"/>
                      </a:lnTo>
                      <a:lnTo>
                        <a:pt x="420" y="406"/>
                      </a:lnTo>
                      <a:lnTo>
                        <a:pt x="403" y="406"/>
                      </a:lnTo>
                      <a:lnTo>
                        <a:pt x="387" y="406"/>
                      </a:lnTo>
                      <a:lnTo>
                        <a:pt x="371" y="406"/>
                      </a:lnTo>
                      <a:lnTo>
                        <a:pt x="355" y="406"/>
                      </a:lnTo>
                      <a:lnTo>
                        <a:pt x="339" y="406"/>
                      </a:lnTo>
                      <a:lnTo>
                        <a:pt x="323" y="406"/>
                      </a:lnTo>
                      <a:lnTo>
                        <a:pt x="307" y="406"/>
                      </a:lnTo>
                      <a:lnTo>
                        <a:pt x="285" y="406"/>
                      </a:lnTo>
                      <a:lnTo>
                        <a:pt x="269" y="406"/>
                      </a:lnTo>
                      <a:lnTo>
                        <a:pt x="253" y="406"/>
                      </a:lnTo>
                      <a:lnTo>
                        <a:pt x="237" y="406"/>
                      </a:lnTo>
                      <a:lnTo>
                        <a:pt x="221" y="406"/>
                      </a:lnTo>
                      <a:lnTo>
                        <a:pt x="204" y="406"/>
                      </a:lnTo>
                      <a:lnTo>
                        <a:pt x="188" y="396"/>
                      </a:lnTo>
                      <a:lnTo>
                        <a:pt x="172" y="391"/>
                      </a:lnTo>
                      <a:lnTo>
                        <a:pt x="156" y="385"/>
                      </a:lnTo>
                      <a:lnTo>
                        <a:pt x="140" y="380"/>
                      </a:lnTo>
                      <a:lnTo>
                        <a:pt x="124" y="375"/>
                      </a:lnTo>
                      <a:lnTo>
                        <a:pt x="108" y="365"/>
                      </a:lnTo>
                      <a:lnTo>
                        <a:pt x="91" y="355"/>
                      </a:lnTo>
                      <a:lnTo>
                        <a:pt x="81" y="339"/>
                      </a:lnTo>
                      <a:lnTo>
                        <a:pt x="65" y="334"/>
                      </a:lnTo>
                      <a:lnTo>
                        <a:pt x="59" y="319"/>
                      </a:lnTo>
                      <a:lnTo>
                        <a:pt x="43" y="303"/>
                      </a:lnTo>
                      <a:lnTo>
                        <a:pt x="38" y="288"/>
                      </a:lnTo>
                      <a:lnTo>
                        <a:pt x="22" y="272"/>
                      </a:lnTo>
                      <a:lnTo>
                        <a:pt x="16" y="252"/>
                      </a:lnTo>
                      <a:lnTo>
                        <a:pt x="5" y="231"/>
                      </a:lnTo>
                      <a:lnTo>
                        <a:pt x="0" y="216"/>
                      </a:lnTo>
                      <a:lnTo>
                        <a:pt x="0" y="200"/>
                      </a:lnTo>
                      <a:lnTo>
                        <a:pt x="0" y="185"/>
                      </a:lnTo>
                      <a:lnTo>
                        <a:pt x="0" y="170"/>
                      </a:lnTo>
                      <a:lnTo>
                        <a:pt x="5" y="149"/>
                      </a:lnTo>
                      <a:lnTo>
                        <a:pt x="11" y="134"/>
                      </a:lnTo>
                      <a:lnTo>
                        <a:pt x="27" y="123"/>
                      </a:lnTo>
                      <a:lnTo>
                        <a:pt x="38" y="108"/>
                      </a:lnTo>
                      <a:lnTo>
                        <a:pt x="54" y="108"/>
                      </a:lnTo>
                      <a:lnTo>
                        <a:pt x="70" y="103"/>
                      </a:lnTo>
                      <a:lnTo>
                        <a:pt x="86" y="98"/>
                      </a:lnTo>
                      <a:lnTo>
                        <a:pt x="102" y="98"/>
                      </a:lnTo>
                      <a:lnTo>
                        <a:pt x="113" y="82"/>
                      </a:lnTo>
                      <a:lnTo>
                        <a:pt x="113" y="67"/>
                      </a:lnTo>
                      <a:lnTo>
                        <a:pt x="129" y="98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4" name="Freeform 1426"/>
                <p:cNvSpPr/>
                <p:nvPr/>
              </p:nvSpPr>
              <p:spPr bwMode="auto">
                <a:xfrm>
                  <a:off x="3193" y="270"/>
                  <a:ext cx="117" cy="118"/>
                </a:xfrm>
                <a:custGeom>
                  <a:avLst/>
                  <a:gdLst>
                    <a:gd name="T0" fmla="*/ 5 w 117"/>
                    <a:gd name="T1" fmla="*/ 66 h 118"/>
                    <a:gd name="T2" fmla="*/ 0 w 117"/>
                    <a:gd name="T3" fmla="*/ 51 h 118"/>
                    <a:gd name="T4" fmla="*/ 0 w 117"/>
                    <a:gd name="T5" fmla="*/ 36 h 118"/>
                    <a:gd name="T6" fmla="*/ 16 w 117"/>
                    <a:gd name="T7" fmla="*/ 25 h 118"/>
                    <a:gd name="T8" fmla="*/ 32 w 117"/>
                    <a:gd name="T9" fmla="*/ 15 h 118"/>
                    <a:gd name="T10" fmla="*/ 47 w 117"/>
                    <a:gd name="T11" fmla="*/ 0 h 118"/>
                    <a:gd name="T12" fmla="*/ 63 w 117"/>
                    <a:gd name="T13" fmla="*/ 0 h 118"/>
                    <a:gd name="T14" fmla="*/ 79 w 117"/>
                    <a:gd name="T15" fmla="*/ 0 h 118"/>
                    <a:gd name="T16" fmla="*/ 84 w 117"/>
                    <a:gd name="T17" fmla="*/ 15 h 118"/>
                    <a:gd name="T18" fmla="*/ 95 w 117"/>
                    <a:gd name="T19" fmla="*/ 31 h 118"/>
                    <a:gd name="T20" fmla="*/ 105 w 117"/>
                    <a:gd name="T21" fmla="*/ 46 h 118"/>
                    <a:gd name="T22" fmla="*/ 111 w 117"/>
                    <a:gd name="T23" fmla="*/ 61 h 118"/>
                    <a:gd name="T24" fmla="*/ 116 w 117"/>
                    <a:gd name="T25" fmla="*/ 76 h 118"/>
                    <a:gd name="T26" fmla="*/ 116 w 117"/>
                    <a:gd name="T27" fmla="*/ 92 h 118"/>
                    <a:gd name="T28" fmla="*/ 116 w 117"/>
                    <a:gd name="T29" fmla="*/ 107 h 118"/>
                    <a:gd name="T30" fmla="*/ 100 w 117"/>
                    <a:gd name="T31" fmla="*/ 117 h 118"/>
                    <a:gd name="T32" fmla="*/ 84 w 117"/>
                    <a:gd name="T33" fmla="*/ 117 h 118"/>
                    <a:gd name="T34" fmla="*/ 69 w 117"/>
                    <a:gd name="T35" fmla="*/ 117 h 118"/>
                    <a:gd name="T36" fmla="*/ 53 w 117"/>
                    <a:gd name="T37" fmla="*/ 117 h 118"/>
                    <a:gd name="T38" fmla="*/ 37 w 117"/>
                    <a:gd name="T39" fmla="*/ 112 h 118"/>
                    <a:gd name="T40" fmla="*/ 21 w 117"/>
                    <a:gd name="T41" fmla="*/ 102 h 118"/>
                    <a:gd name="T42" fmla="*/ 11 w 117"/>
                    <a:gd name="T43" fmla="*/ 86 h 118"/>
                    <a:gd name="T44" fmla="*/ 5 w 117"/>
                    <a:gd name="T45" fmla="*/ 71 h 118"/>
                    <a:gd name="T46" fmla="*/ 5 w 117"/>
                    <a:gd name="T47" fmla="*/ 66 h 1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117"/>
                    <a:gd name="T73" fmla="*/ 0 h 118"/>
                    <a:gd name="T74" fmla="*/ 117 w 117"/>
                    <a:gd name="T75" fmla="*/ 118 h 1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117" h="118">
                      <a:moveTo>
                        <a:pt x="5" y="66"/>
                      </a:moveTo>
                      <a:lnTo>
                        <a:pt x="0" y="51"/>
                      </a:lnTo>
                      <a:lnTo>
                        <a:pt x="0" y="36"/>
                      </a:lnTo>
                      <a:lnTo>
                        <a:pt x="16" y="25"/>
                      </a:lnTo>
                      <a:lnTo>
                        <a:pt x="32" y="15"/>
                      </a:lnTo>
                      <a:lnTo>
                        <a:pt x="47" y="0"/>
                      </a:lnTo>
                      <a:lnTo>
                        <a:pt x="63" y="0"/>
                      </a:lnTo>
                      <a:lnTo>
                        <a:pt x="79" y="0"/>
                      </a:lnTo>
                      <a:lnTo>
                        <a:pt x="84" y="15"/>
                      </a:lnTo>
                      <a:lnTo>
                        <a:pt x="95" y="31"/>
                      </a:lnTo>
                      <a:lnTo>
                        <a:pt x="105" y="46"/>
                      </a:lnTo>
                      <a:lnTo>
                        <a:pt x="111" y="61"/>
                      </a:lnTo>
                      <a:lnTo>
                        <a:pt x="116" y="76"/>
                      </a:lnTo>
                      <a:lnTo>
                        <a:pt x="116" y="92"/>
                      </a:lnTo>
                      <a:lnTo>
                        <a:pt x="116" y="107"/>
                      </a:lnTo>
                      <a:lnTo>
                        <a:pt x="100" y="117"/>
                      </a:lnTo>
                      <a:lnTo>
                        <a:pt x="84" y="117"/>
                      </a:lnTo>
                      <a:lnTo>
                        <a:pt x="69" y="117"/>
                      </a:lnTo>
                      <a:lnTo>
                        <a:pt x="53" y="117"/>
                      </a:lnTo>
                      <a:lnTo>
                        <a:pt x="37" y="112"/>
                      </a:lnTo>
                      <a:lnTo>
                        <a:pt x="21" y="102"/>
                      </a:lnTo>
                      <a:lnTo>
                        <a:pt x="11" y="86"/>
                      </a:lnTo>
                      <a:lnTo>
                        <a:pt x="5" y="71"/>
                      </a:lnTo>
                      <a:lnTo>
                        <a:pt x="5" y="66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5" name="Freeform 1427"/>
                <p:cNvSpPr/>
                <p:nvPr/>
              </p:nvSpPr>
              <p:spPr bwMode="auto">
                <a:xfrm>
                  <a:off x="3469" y="239"/>
                  <a:ext cx="82" cy="87"/>
                </a:xfrm>
                <a:custGeom>
                  <a:avLst/>
                  <a:gdLst>
                    <a:gd name="T0" fmla="*/ 0 w 82"/>
                    <a:gd name="T1" fmla="*/ 0 h 87"/>
                    <a:gd name="T2" fmla="*/ 16 w 82"/>
                    <a:gd name="T3" fmla="*/ 10 h 87"/>
                    <a:gd name="T4" fmla="*/ 32 w 82"/>
                    <a:gd name="T5" fmla="*/ 20 h 87"/>
                    <a:gd name="T6" fmla="*/ 49 w 82"/>
                    <a:gd name="T7" fmla="*/ 20 h 87"/>
                    <a:gd name="T8" fmla="*/ 65 w 82"/>
                    <a:gd name="T9" fmla="*/ 30 h 87"/>
                    <a:gd name="T10" fmla="*/ 76 w 82"/>
                    <a:gd name="T11" fmla="*/ 46 h 87"/>
                    <a:gd name="T12" fmla="*/ 81 w 82"/>
                    <a:gd name="T13" fmla="*/ 61 h 87"/>
                    <a:gd name="T14" fmla="*/ 81 w 82"/>
                    <a:gd name="T15" fmla="*/ 76 h 87"/>
                    <a:gd name="T16" fmla="*/ 65 w 82"/>
                    <a:gd name="T17" fmla="*/ 86 h 87"/>
                    <a:gd name="T18" fmla="*/ 49 w 82"/>
                    <a:gd name="T19" fmla="*/ 86 h 87"/>
                    <a:gd name="T20" fmla="*/ 27 w 82"/>
                    <a:gd name="T21" fmla="*/ 81 h 87"/>
                    <a:gd name="T22" fmla="*/ 11 w 82"/>
                    <a:gd name="T23" fmla="*/ 71 h 87"/>
                    <a:gd name="T24" fmla="*/ 5 w 82"/>
                    <a:gd name="T25" fmla="*/ 56 h 87"/>
                    <a:gd name="T26" fmla="*/ 0 w 82"/>
                    <a:gd name="T27" fmla="*/ 40 h 87"/>
                    <a:gd name="T28" fmla="*/ 0 w 82"/>
                    <a:gd name="T29" fmla="*/ 25 h 87"/>
                    <a:gd name="T30" fmla="*/ 11 w 82"/>
                    <a:gd name="T31" fmla="*/ 10 h 87"/>
                    <a:gd name="T32" fmla="*/ 0 w 82"/>
                    <a:gd name="T33" fmla="*/ 0 h 8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82"/>
                    <a:gd name="T52" fmla="*/ 0 h 87"/>
                    <a:gd name="T53" fmla="*/ 82 w 82"/>
                    <a:gd name="T54" fmla="*/ 87 h 8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82" h="87">
                      <a:moveTo>
                        <a:pt x="0" y="0"/>
                      </a:moveTo>
                      <a:lnTo>
                        <a:pt x="16" y="10"/>
                      </a:lnTo>
                      <a:lnTo>
                        <a:pt x="32" y="20"/>
                      </a:lnTo>
                      <a:lnTo>
                        <a:pt x="49" y="20"/>
                      </a:lnTo>
                      <a:lnTo>
                        <a:pt x="65" y="30"/>
                      </a:lnTo>
                      <a:lnTo>
                        <a:pt x="76" y="46"/>
                      </a:lnTo>
                      <a:lnTo>
                        <a:pt x="81" y="61"/>
                      </a:lnTo>
                      <a:lnTo>
                        <a:pt x="81" y="76"/>
                      </a:lnTo>
                      <a:lnTo>
                        <a:pt x="65" y="86"/>
                      </a:lnTo>
                      <a:lnTo>
                        <a:pt x="49" y="86"/>
                      </a:lnTo>
                      <a:lnTo>
                        <a:pt x="27" y="81"/>
                      </a:lnTo>
                      <a:lnTo>
                        <a:pt x="11" y="71"/>
                      </a:lnTo>
                      <a:lnTo>
                        <a:pt x="5" y="56"/>
                      </a:lnTo>
                      <a:lnTo>
                        <a:pt x="0" y="40"/>
                      </a:lnTo>
                      <a:lnTo>
                        <a:pt x="0" y="25"/>
                      </a:lnTo>
                      <a:lnTo>
                        <a:pt x="11" y="1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57" name="Text Box 1524"/>
              <p:cNvSpPr txBox="1">
                <a:spLocks noChangeArrowheads="1"/>
              </p:cNvSpPr>
              <p:nvPr/>
            </p:nvSpPr>
            <p:spPr bwMode="auto">
              <a:xfrm>
                <a:off x="6278679" y="2620705"/>
                <a:ext cx="544513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kumimoji="1" lang="zh-CN" altLang="en-US" sz="1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网络</a:t>
                </a:r>
                <a:endParaRPr kumimoji="1" lang="zh-CN" altLang="en-US" sz="1400" b="1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Line 1453"/>
              <p:cNvSpPr>
                <a:spLocks noChangeShapeType="1"/>
              </p:cNvSpPr>
              <p:nvPr/>
            </p:nvSpPr>
            <p:spPr bwMode="auto">
              <a:xfrm flipH="1" flipV="1">
                <a:off x="2712904" y="1571708"/>
                <a:ext cx="1472339" cy="302326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b="1" kern="0">
                  <a:solidFill>
                    <a:sysClr val="windowText" lastClr="000000"/>
                  </a:solidFill>
                  <a:latin typeface="+mn-lt"/>
                  <a:ea typeface="+mn-ea"/>
                </a:endParaRPr>
              </a:p>
            </p:txBody>
          </p:sp>
          <p:grpSp>
            <p:nvGrpSpPr>
              <p:cNvPr id="59" name="Group 1320"/>
              <p:cNvGrpSpPr/>
              <p:nvPr/>
            </p:nvGrpSpPr>
            <p:grpSpPr bwMode="auto">
              <a:xfrm>
                <a:off x="3883138" y="1675914"/>
                <a:ext cx="738187" cy="441325"/>
                <a:chOff x="2949" y="196"/>
                <a:chExt cx="941" cy="598"/>
              </a:xfrm>
            </p:grpSpPr>
            <p:sp>
              <p:nvSpPr>
                <p:cNvPr id="74" name="Oval 1321"/>
                <p:cNvSpPr>
                  <a:spLocks noChangeArrowheads="1"/>
                </p:cNvSpPr>
                <p:nvPr/>
              </p:nvSpPr>
              <p:spPr bwMode="auto">
                <a:xfrm>
                  <a:off x="3168" y="196"/>
                  <a:ext cx="407" cy="1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5" name="Oval 1322"/>
                <p:cNvSpPr>
                  <a:spLocks noChangeArrowheads="1"/>
                </p:cNvSpPr>
                <p:nvPr/>
              </p:nvSpPr>
              <p:spPr bwMode="auto">
                <a:xfrm rot="900000">
                  <a:off x="3512" y="252"/>
                  <a:ext cx="275" cy="13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6" name="Oval 1323"/>
                <p:cNvSpPr>
                  <a:spLocks noChangeArrowheads="1"/>
                </p:cNvSpPr>
                <p:nvPr/>
              </p:nvSpPr>
              <p:spPr bwMode="auto">
                <a:xfrm rot="1500000">
                  <a:off x="3650" y="385"/>
                  <a:ext cx="240" cy="15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7" name="Oval 1324"/>
                <p:cNvSpPr>
                  <a:spLocks noChangeArrowheads="1"/>
                </p:cNvSpPr>
                <p:nvPr/>
              </p:nvSpPr>
              <p:spPr bwMode="auto">
                <a:xfrm rot="-1560000">
                  <a:off x="3573" y="537"/>
                  <a:ext cx="291" cy="18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8" name="Oval 1325"/>
                <p:cNvSpPr>
                  <a:spLocks noChangeArrowheads="1"/>
                </p:cNvSpPr>
                <p:nvPr/>
              </p:nvSpPr>
              <p:spPr bwMode="auto">
                <a:xfrm>
                  <a:off x="3216" y="555"/>
                  <a:ext cx="471" cy="23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9" name="Oval 1326"/>
                <p:cNvSpPr>
                  <a:spLocks noChangeArrowheads="1"/>
                </p:cNvSpPr>
                <p:nvPr/>
              </p:nvSpPr>
              <p:spPr bwMode="auto">
                <a:xfrm rot="1080000">
                  <a:off x="3023" y="555"/>
                  <a:ext cx="265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0" name="Oval 1327"/>
                <p:cNvSpPr>
                  <a:spLocks noChangeArrowheads="1"/>
                </p:cNvSpPr>
                <p:nvPr/>
              </p:nvSpPr>
              <p:spPr bwMode="auto">
                <a:xfrm>
                  <a:off x="2949" y="432"/>
                  <a:ext cx="217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1" name="Oval 1328"/>
                <p:cNvSpPr>
                  <a:spLocks noChangeArrowheads="1"/>
                </p:cNvSpPr>
                <p:nvPr/>
              </p:nvSpPr>
              <p:spPr bwMode="auto">
                <a:xfrm rot="-1860000">
                  <a:off x="2984" y="310"/>
                  <a:ext cx="295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82" name="Freeform 1329"/>
                <p:cNvSpPr/>
                <p:nvPr/>
              </p:nvSpPr>
              <p:spPr bwMode="auto">
                <a:xfrm>
                  <a:off x="3051" y="300"/>
                  <a:ext cx="738" cy="407"/>
                </a:xfrm>
                <a:custGeom>
                  <a:avLst/>
                  <a:gdLst>
                    <a:gd name="T0" fmla="*/ 108 w 738"/>
                    <a:gd name="T1" fmla="*/ 82 h 407"/>
                    <a:gd name="T2" fmla="*/ 145 w 738"/>
                    <a:gd name="T3" fmla="*/ 77 h 407"/>
                    <a:gd name="T4" fmla="*/ 183 w 738"/>
                    <a:gd name="T5" fmla="*/ 72 h 407"/>
                    <a:gd name="T6" fmla="*/ 215 w 738"/>
                    <a:gd name="T7" fmla="*/ 67 h 407"/>
                    <a:gd name="T8" fmla="*/ 237 w 738"/>
                    <a:gd name="T9" fmla="*/ 46 h 407"/>
                    <a:gd name="T10" fmla="*/ 204 w 738"/>
                    <a:gd name="T11" fmla="*/ 41 h 407"/>
                    <a:gd name="T12" fmla="*/ 172 w 738"/>
                    <a:gd name="T13" fmla="*/ 46 h 407"/>
                    <a:gd name="T14" fmla="*/ 156 w 738"/>
                    <a:gd name="T15" fmla="*/ 46 h 407"/>
                    <a:gd name="T16" fmla="*/ 188 w 738"/>
                    <a:gd name="T17" fmla="*/ 26 h 407"/>
                    <a:gd name="T18" fmla="*/ 226 w 738"/>
                    <a:gd name="T19" fmla="*/ 15 h 407"/>
                    <a:gd name="T20" fmla="*/ 258 w 738"/>
                    <a:gd name="T21" fmla="*/ 10 h 407"/>
                    <a:gd name="T22" fmla="*/ 290 w 738"/>
                    <a:gd name="T23" fmla="*/ 5 h 407"/>
                    <a:gd name="T24" fmla="*/ 323 w 738"/>
                    <a:gd name="T25" fmla="*/ 0 h 407"/>
                    <a:gd name="T26" fmla="*/ 355 w 738"/>
                    <a:gd name="T27" fmla="*/ 0 h 407"/>
                    <a:gd name="T28" fmla="*/ 387 w 738"/>
                    <a:gd name="T29" fmla="*/ 0 h 407"/>
                    <a:gd name="T30" fmla="*/ 463 w 738"/>
                    <a:gd name="T31" fmla="*/ 0 h 407"/>
                    <a:gd name="T32" fmla="*/ 506 w 738"/>
                    <a:gd name="T33" fmla="*/ 0 h 407"/>
                    <a:gd name="T34" fmla="*/ 543 w 738"/>
                    <a:gd name="T35" fmla="*/ 15 h 407"/>
                    <a:gd name="T36" fmla="*/ 570 w 738"/>
                    <a:gd name="T37" fmla="*/ 36 h 407"/>
                    <a:gd name="T38" fmla="*/ 603 w 738"/>
                    <a:gd name="T39" fmla="*/ 51 h 407"/>
                    <a:gd name="T40" fmla="*/ 635 w 738"/>
                    <a:gd name="T41" fmla="*/ 57 h 407"/>
                    <a:gd name="T42" fmla="*/ 667 w 738"/>
                    <a:gd name="T43" fmla="*/ 77 h 407"/>
                    <a:gd name="T44" fmla="*/ 694 w 738"/>
                    <a:gd name="T45" fmla="*/ 98 h 407"/>
                    <a:gd name="T46" fmla="*/ 715 w 738"/>
                    <a:gd name="T47" fmla="*/ 128 h 407"/>
                    <a:gd name="T48" fmla="*/ 721 w 738"/>
                    <a:gd name="T49" fmla="*/ 164 h 407"/>
                    <a:gd name="T50" fmla="*/ 726 w 738"/>
                    <a:gd name="T51" fmla="*/ 195 h 407"/>
                    <a:gd name="T52" fmla="*/ 726 w 738"/>
                    <a:gd name="T53" fmla="*/ 226 h 407"/>
                    <a:gd name="T54" fmla="*/ 726 w 738"/>
                    <a:gd name="T55" fmla="*/ 257 h 407"/>
                    <a:gd name="T56" fmla="*/ 737 w 738"/>
                    <a:gd name="T57" fmla="*/ 288 h 407"/>
                    <a:gd name="T58" fmla="*/ 737 w 738"/>
                    <a:gd name="T59" fmla="*/ 319 h 407"/>
                    <a:gd name="T60" fmla="*/ 715 w 738"/>
                    <a:gd name="T61" fmla="*/ 349 h 407"/>
                    <a:gd name="T62" fmla="*/ 678 w 738"/>
                    <a:gd name="T63" fmla="*/ 365 h 407"/>
                    <a:gd name="T64" fmla="*/ 646 w 738"/>
                    <a:gd name="T65" fmla="*/ 380 h 407"/>
                    <a:gd name="T66" fmla="*/ 613 w 738"/>
                    <a:gd name="T67" fmla="*/ 396 h 407"/>
                    <a:gd name="T68" fmla="*/ 581 w 738"/>
                    <a:gd name="T69" fmla="*/ 401 h 407"/>
                    <a:gd name="T70" fmla="*/ 538 w 738"/>
                    <a:gd name="T71" fmla="*/ 406 h 407"/>
                    <a:gd name="T72" fmla="*/ 500 w 738"/>
                    <a:gd name="T73" fmla="*/ 406 h 407"/>
                    <a:gd name="T74" fmla="*/ 468 w 738"/>
                    <a:gd name="T75" fmla="*/ 406 h 407"/>
                    <a:gd name="T76" fmla="*/ 436 w 738"/>
                    <a:gd name="T77" fmla="*/ 406 h 407"/>
                    <a:gd name="T78" fmla="*/ 403 w 738"/>
                    <a:gd name="T79" fmla="*/ 406 h 407"/>
                    <a:gd name="T80" fmla="*/ 371 w 738"/>
                    <a:gd name="T81" fmla="*/ 406 h 407"/>
                    <a:gd name="T82" fmla="*/ 339 w 738"/>
                    <a:gd name="T83" fmla="*/ 406 h 407"/>
                    <a:gd name="T84" fmla="*/ 307 w 738"/>
                    <a:gd name="T85" fmla="*/ 406 h 407"/>
                    <a:gd name="T86" fmla="*/ 269 w 738"/>
                    <a:gd name="T87" fmla="*/ 406 h 407"/>
                    <a:gd name="T88" fmla="*/ 237 w 738"/>
                    <a:gd name="T89" fmla="*/ 406 h 407"/>
                    <a:gd name="T90" fmla="*/ 204 w 738"/>
                    <a:gd name="T91" fmla="*/ 406 h 407"/>
                    <a:gd name="T92" fmla="*/ 172 w 738"/>
                    <a:gd name="T93" fmla="*/ 391 h 407"/>
                    <a:gd name="T94" fmla="*/ 140 w 738"/>
                    <a:gd name="T95" fmla="*/ 380 h 407"/>
                    <a:gd name="T96" fmla="*/ 108 w 738"/>
                    <a:gd name="T97" fmla="*/ 365 h 407"/>
                    <a:gd name="T98" fmla="*/ 81 w 738"/>
                    <a:gd name="T99" fmla="*/ 339 h 407"/>
                    <a:gd name="T100" fmla="*/ 59 w 738"/>
                    <a:gd name="T101" fmla="*/ 319 h 407"/>
                    <a:gd name="T102" fmla="*/ 38 w 738"/>
                    <a:gd name="T103" fmla="*/ 288 h 407"/>
                    <a:gd name="T104" fmla="*/ 16 w 738"/>
                    <a:gd name="T105" fmla="*/ 252 h 407"/>
                    <a:gd name="T106" fmla="*/ 0 w 738"/>
                    <a:gd name="T107" fmla="*/ 216 h 407"/>
                    <a:gd name="T108" fmla="*/ 0 w 738"/>
                    <a:gd name="T109" fmla="*/ 185 h 407"/>
                    <a:gd name="T110" fmla="*/ 5 w 738"/>
                    <a:gd name="T111" fmla="*/ 149 h 407"/>
                    <a:gd name="T112" fmla="*/ 27 w 738"/>
                    <a:gd name="T113" fmla="*/ 123 h 407"/>
                    <a:gd name="T114" fmla="*/ 54 w 738"/>
                    <a:gd name="T115" fmla="*/ 108 h 407"/>
                    <a:gd name="T116" fmla="*/ 86 w 738"/>
                    <a:gd name="T117" fmla="*/ 98 h 407"/>
                    <a:gd name="T118" fmla="*/ 113 w 738"/>
                    <a:gd name="T119" fmla="*/ 82 h 407"/>
                    <a:gd name="T120" fmla="*/ 129 w 738"/>
                    <a:gd name="T121" fmla="*/ 98 h 40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738"/>
                    <a:gd name="T184" fmla="*/ 0 h 407"/>
                    <a:gd name="T185" fmla="*/ 738 w 738"/>
                    <a:gd name="T186" fmla="*/ 407 h 40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738" h="407">
                      <a:moveTo>
                        <a:pt x="91" y="82"/>
                      </a:moveTo>
                      <a:lnTo>
                        <a:pt x="108" y="82"/>
                      </a:lnTo>
                      <a:lnTo>
                        <a:pt x="124" y="82"/>
                      </a:lnTo>
                      <a:lnTo>
                        <a:pt x="145" y="77"/>
                      </a:lnTo>
                      <a:lnTo>
                        <a:pt x="161" y="77"/>
                      </a:lnTo>
                      <a:lnTo>
                        <a:pt x="183" y="72"/>
                      </a:lnTo>
                      <a:lnTo>
                        <a:pt x="199" y="72"/>
                      </a:lnTo>
                      <a:lnTo>
                        <a:pt x="215" y="67"/>
                      </a:lnTo>
                      <a:lnTo>
                        <a:pt x="231" y="62"/>
                      </a:lnTo>
                      <a:lnTo>
                        <a:pt x="237" y="46"/>
                      </a:lnTo>
                      <a:lnTo>
                        <a:pt x="221" y="41"/>
                      </a:lnTo>
                      <a:lnTo>
                        <a:pt x="204" y="41"/>
                      </a:lnTo>
                      <a:lnTo>
                        <a:pt x="188" y="46"/>
                      </a:lnTo>
                      <a:lnTo>
                        <a:pt x="172" y="46"/>
                      </a:lnTo>
                      <a:lnTo>
                        <a:pt x="156" y="62"/>
                      </a:lnTo>
                      <a:lnTo>
                        <a:pt x="156" y="46"/>
                      </a:lnTo>
                      <a:lnTo>
                        <a:pt x="172" y="36"/>
                      </a:lnTo>
                      <a:lnTo>
                        <a:pt x="188" y="26"/>
                      </a:lnTo>
                      <a:lnTo>
                        <a:pt x="210" y="21"/>
                      </a:lnTo>
                      <a:lnTo>
                        <a:pt x="226" y="15"/>
                      </a:lnTo>
                      <a:lnTo>
                        <a:pt x="242" y="15"/>
                      </a:lnTo>
                      <a:lnTo>
                        <a:pt x="258" y="10"/>
                      </a:lnTo>
                      <a:lnTo>
                        <a:pt x="274" y="10"/>
                      </a:lnTo>
                      <a:lnTo>
                        <a:pt x="290" y="5"/>
                      </a:lnTo>
                      <a:lnTo>
                        <a:pt x="307" y="5"/>
                      </a:lnTo>
                      <a:lnTo>
                        <a:pt x="323" y="0"/>
                      </a:lnTo>
                      <a:lnTo>
                        <a:pt x="339" y="0"/>
                      </a:lnTo>
                      <a:lnTo>
                        <a:pt x="355" y="0"/>
                      </a:lnTo>
                      <a:lnTo>
                        <a:pt x="371" y="0"/>
                      </a:lnTo>
                      <a:lnTo>
                        <a:pt x="387" y="0"/>
                      </a:lnTo>
                      <a:lnTo>
                        <a:pt x="420" y="0"/>
                      </a:lnTo>
                      <a:lnTo>
                        <a:pt x="463" y="0"/>
                      </a:lnTo>
                      <a:lnTo>
                        <a:pt x="484" y="0"/>
                      </a:lnTo>
                      <a:lnTo>
                        <a:pt x="506" y="0"/>
                      </a:lnTo>
                      <a:lnTo>
                        <a:pt x="527" y="5"/>
                      </a:lnTo>
                      <a:lnTo>
                        <a:pt x="543" y="15"/>
                      </a:lnTo>
                      <a:lnTo>
                        <a:pt x="554" y="31"/>
                      </a:lnTo>
                      <a:lnTo>
                        <a:pt x="570" y="36"/>
                      </a:lnTo>
                      <a:lnTo>
                        <a:pt x="586" y="46"/>
                      </a:lnTo>
                      <a:lnTo>
                        <a:pt x="603" y="51"/>
                      </a:lnTo>
                      <a:lnTo>
                        <a:pt x="619" y="51"/>
                      </a:lnTo>
                      <a:lnTo>
                        <a:pt x="635" y="57"/>
                      </a:lnTo>
                      <a:lnTo>
                        <a:pt x="651" y="67"/>
                      </a:lnTo>
                      <a:lnTo>
                        <a:pt x="667" y="77"/>
                      </a:lnTo>
                      <a:lnTo>
                        <a:pt x="678" y="93"/>
                      </a:lnTo>
                      <a:lnTo>
                        <a:pt x="694" y="98"/>
                      </a:lnTo>
                      <a:lnTo>
                        <a:pt x="699" y="113"/>
                      </a:lnTo>
                      <a:lnTo>
                        <a:pt x="715" y="128"/>
                      </a:lnTo>
                      <a:lnTo>
                        <a:pt x="721" y="149"/>
                      </a:lnTo>
                      <a:lnTo>
                        <a:pt x="721" y="164"/>
                      </a:lnTo>
                      <a:lnTo>
                        <a:pt x="726" y="180"/>
                      </a:lnTo>
                      <a:lnTo>
                        <a:pt x="726" y="195"/>
                      </a:lnTo>
                      <a:lnTo>
                        <a:pt x="726" y="211"/>
                      </a:lnTo>
                      <a:lnTo>
                        <a:pt x="726" y="226"/>
                      </a:lnTo>
                      <a:lnTo>
                        <a:pt x="726" y="242"/>
                      </a:lnTo>
                      <a:lnTo>
                        <a:pt x="726" y="257"/>
                      </a:lnTo>
                      <a:lnTo>
                        <a:pt x="737" y="272"/>
                      </a:lnTo>
                      <a:lnTo>
                        <a:pt x="737" y="288"/>
                      </a:lnTo>
                      <a:lnTo>
                        <a:pt x="737" y="303"/>
                      </a:lnTo>
                      <a:lnTo>
                        <a:pt x="737" y="319"/>
                      </a:lnTo>
                      <a:lnTo>
                        <a:pt x="732" y="334"/>
                      </a:lnTo>
                      <a:lnTo>
                        <a:pt x="715" y="349"/>
                      </a:lnTo>
                      <a:lnTo>
                        <a:pt x="694" y="360"/>
                      </a:lnTo>
                      <a:lnTo>
                        <a:pt x="678" y="365"/>
                      </a:lnTo>
                      <a:lnTo>
                        <a:pt x="662" y="375"/>
                      </a:lnTo>
                      <a:lnTo>
                        <a:pt x="646" y="380"/>
                      </a:lnTo>
                      <a:lnTo>
                        <a:pt x="629" y="385"/>
                      </a:lnTo>
                      <a:lnTo>
                        <a:pt x="613" y="396"/>
                      </a:lnTo>
                      <a:lnTo>
                        <a:pt x="597" y="401"/>
                      </a:lnTo>
                      <a:lnTo>
                        <a:pt x="581" y="401"/>
                      </a:lnTo>
                      <a:lnTo>
                        <a:pt x="559" y="406"/>
                      </a:lnTo>
                      <a:lnTo>
                        <a:pt x="538" y="406"/>
                      </a:lnTo>
                      <a:lnTo>
                        <a:pt x="522" y="406"/>
                      </a:lnTo>
                      <a:lnTo>
                        <a:pt x="500" y="406"/>
                      </a:lnTo>
                      <a:lnTo>
                        <a:pt x="484" y="406"/>
                      </a:lnTo>
                      <a:lnTo>
                        <a:pt x="468" y="406"/>
                      </a:lnTo>
                      <a:lnTo>
                        <a:pt x="452" y="406"/>
                      </a:lnTo>
                      <a:lnTo>
                        <a:pt x="436" y="406"/>
                      </a:lnTo>
                      <a:lnTo>
                        <a:pt x="420" y="406"/>
                      </a:lnTo>
                      <a:lnTo>
                        <a:pt x="403" y="406"/>
                      </a:lnTo>
                      <a:lnTo>
                        <a:pt x="387" y="406"/>
                      </a:lnTo>
                      <a:lnTo>
                        <a:pt x="371" y="406"/>
                      </a:lnTo>
                      <a:lnTo>
                        <a:pt x="355" y="406"/>
                      </a:lnTo>
                      <a:lnTo>
                        <a:pt x="339" y="406"/>
                      </a:lnTo>
                      <a:lnTo>
                        <a:pt x="323" y="406"/>
                      </a:lnTo>
                      <a:lnTo>
                        <a:pt x="307" y="406"/>
                      </a:lnTo>
                      <a:lnTo>
                        <a:pt x="285" y="406"/>
                      </a:lnTo>
                      <a:lnTo>
                        <a:pt x="269" y="406"/>
                      </a:lnTo>
                      <a:lnTo>
                        <a:pt x="253" y="406"/>
                      </a:lnTo>
                      <a:lnTo>
                        <a:pt x="237" y="406"/>
                      </a:lnTo>
                      <a:lnTo>
                        <a:pt x="221" y="406"/>
                      </a:lnTo>
                      <a:lnTo>
                        <a:pt x="204" y="406"/>
                      </a:lnTo>
                      <a:lnTo>
                        <a:pt x="188" y="396"/>
                      </a:lnTo>
                      <a:lnTo>
                        <a:pt x="172" y="391"/>
                      </a:lnTo>
                      <a:lnTo>
                        <a:pt x="156" y="385"/>
                      </a:lnTo>
                      <a:lnTo>
                        <a:pt x="140" y="380"/>
                      </a:lnTo>
                      <a:lnTo>
                        <a:pt x="124" y="375"/>
                      </a:lnTo>
                      <a:lnTo>
                        <a:pt x="108" y="365"/>
                      </a:lnTo>
                      <a:lnTo>
                        <a:pt x="91" y="355"/>
                      </a:lnTo>
                      <a:lnTo>
                        <a:pt x="81" y="339"/>
                      </a:lnTo>
                      <a:lnTo>
                        <a:pt x="65" y="334"/>
                      </a:lnTo>
                      <a:lnTo>
                        <a:pt x="59" y="319"/>
                      </a:lnTo>
                      <a:lnTo>
                        <a:pt x="43" y="303"/>
                      </a:lnTo>
                      <a:lnTo>
                        <a:pt x="38" y="288"/>
                      </a:lnTo>
                      <a:lnTo>
                        <a:pt x="22" y="272"/>
                      </a:lnTo>
                      <a:lnTo>
                        <a:pt x="16" y="252"/>
                      </a:lnTo>
                      <a:lnTo>
                        <a:pt x="5" y="231"/>
                      </a:lnTo>
                      <a:lnTo>
                        <a:pt x="0" y="216"/>
                      </a:lnTo>
                      <a:lnTo>
                        <a:pt x="0" y="200"/>
                      </a:lnTo>
                      <a:lnTo>
                        <a:pt x="0" y="185"/>
                      </a:lnTo>
                      <a:lnTo>
                        <a:pt x="0" y="170"/>
                      </a:lnTo>
                      <a:lnTo>
                        <a:pt x="5" y="149"/>
                      </a:lnTo>
                      <a:lnTo>
                        <a:pt x="11" y="134"/>
                      </a:lnTo>
                      <a:lnTo>
                        <a:pt x="27" y="123"/>
                      </a:lnTo>
                      <a:lnTo>
                        <a:pt x="38" y="108"/>
                      </a:lnTo>
                      <a:lnTo>
                        <a:pt x="54" y="108"/>
                      </a:lnTo>
                      <a:lnTo>
                        <a:pt x="70" y="103"/>
                      </a:lnTo>
                      <a:lnTo>
                        <a:pt x="86" y="98"/>
                      </a:lnTo>
                      <a:lnTo>
                        <a:pt x="102" y="98"/>
                      </a:lnTo>
                      <a:lnTo>
                        <a:pt x="113" y="82"/>
                      </a:lnTo>
                      <a:lnTo>
                        <a:pt x="113" y="67"/>
                      </a:lnTo>
                      <a:lnTo>
                        <a:pt x="129" y="98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" name="Freeform 1330"/>
                <p:cNvSpPr/>
                <p:nvPr/>
              </p:nvSpPr>
              <p:spPr bwMode="auto">
                <a:xfrm>
                  <a:off x="3193" y="270"/>
                  <a:ext cx="117" cy="118"/>
                </a:xfrm>
                <a:custGeom>
                  <a:avLst/>
                  <a:gdLst>
                    <a:gd name="T0" fmla="*/ 5 w 117"/>
                    <a:gd name="T1" fmla="*/ 66 h 118"/>
                    <a:gd name="T2" fmla="*/ 0 w 117"/>
                    <a:gd name="T3" fmla="*/ 51 h 118"/>
                    <a:gd name="T4" fmla="*/ 0 w 117"/>
                    <a:gd name="T5" fmla="*/ 36 h 118"/>
                    <a:gd name="T6" fmla="*/ 16 w 117"/>
                    <a:gd name="T7" fmla="*/ 25 h 118"/>
                    <a:gd name="T8" fmla="*/ 32 w 117"/>
                    <a:gd name="T9" fmla="*/ 15 h 118"/>
                    <a:gd name="T10" fmla="*/ 47 w 117"/>
                    <a:gd name="T11" fmla="*/ 0 h 118"/>
                    <a:gd name="T12" fmla="*/ 63 w 117"/>
                    <a:gd name="T13" fmla="*/ 0 h 118"/>
                    <a:gd name="T14" fmla="*/ 79 w 117"/>
                    <a:gd name="T15" fmla="*/ 0 h 118"/>
                    <a:gd name="T16" fmla="*/ 84 w 117"/>
                    <a:gd name="T17" fmla="*/ 15 h 118"/>
                    <a:gd name="T18" fmla="*/ 95 w 117"/>
                    <a:gd name="T19" fmla="*/ 31 h 118"/>
                    <a:gd name="T20" fmla="*/ 105 w 117"/>
                    <a:gd name="T21" fmla="*/ 46 h 118"/>
                    <a:gd name="T22" fmla="*/ 111 w 117"/>
                    <a:gd name="T23" fmla="*/ 61 h 118"/>
                    <a:gd name="T24" fmla="*/ 116 w 117"/>
                    <a:gd name="T25" fmla="*/ 76 h 118"/>
                    <a:gd name="T26" fmla="*/ 116 w 117"/>
                    <a:gd name="T27" fmla="*/ 92 h 118"/>
                    <a:gd name="T28" fmla="*/ 116 w 117"/>
                    <a:gd name="T29" fmla="*/ 107 h 118"/>
                    <a:gd name="T30" fmla="*/ 100 w 117"/>
                    <a:gd name="T31" fmla="*/ 117 h 118"/>
                    <a:gd name="T32" fmla="*/ 84 w 117"/>
                    <a:gd name="T33" fmla="*/ 117 h 118"/>
                    <a:gd name="T34" fmla="*/ 69 w 117"/>
                    <a:gd name="T35" fmla="*/ 117 h 118"/>
                    <a:gd name="T36" fmla="*/ 53 w 117"/>
                    <a:gd name="T37" fmla="*/ 117 h 118"/>
                    <a:gd name="T38" fmla="*/ 37 w 117"/>
                    <a:gd name="T39" fmla="*/ 112 h 118"/>
                    <a:gd name="T40" fmla="*/ 21 w 117"/>
                    <a:gd name="T41" fmla="*/ 102 h 118"/>
                    <a:gd name="T42" fmla="*/ 11 w 117"/>
                    <a:gd name="T43" fmla="*/ 86 h 118"/>
                    <a:gd name="T44" fmla="*/ 5 w 117"/>
                    <a:gd name="T45" fmla="*/ 71 h 118"/>
                    <a:gd name="T46" fmla="*/ 5 w 117"/>
                    <a:gd name="T47" fmla="*/ 66 h 1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117"/>
                    <a:gd name="T73" fmla="*/ 0 h 118"/>
                    <a:gd name="T74" fmla="*/ 117 w 117"/>
                    <a:gd name="T75" fmla="*/ 118 h 1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117" h="118">
                      <a:moveTo>
                        <a:pt x="5" y="66"/>
                      </a:moveTo>
                      <a:lnTo>
                        <a:pt x="0" y="51"/>
                      </a:lnTo>
                      <a:lnTo>
                        <a:pt x="0" y="36"/>
                      </a:lnTo>
                      <a:lnTo>
                        <a:pt x="16" y="25"/>
                      </a:lnTo>
                      <a:lnTo>
                        <a:pt x="32" y="15"/>
                      </a:lnTo>
                      <a:lnTo>
                        <a:pt x="47" y="0"/>
                      </a:lnTo>
                      <a:lnTo>
                        <a:pt x="63" y="0"/>
                      </a:lnTo>
                      <a:lnTo>
                        <a:pt x="79" y="0"/>
                      </a:lnTo>
                      <a:lnTo>
                        <a:pt x="84" y="15"/>
                      </a:lnTo>
                      <a:lnTo>
                        <a:pt x="95" y="31"/>
                      </a:lnTo>
                      <a:lnTo>
                        <a:pt x="105" y="46"/>
                      </a:lnTo>
                      <a:lnTo>
                        <a:pt x="111" y="61"/>
                      </a:lnTo>
                      <a:lnTo>
                        <a:pt x="116" y="76"/>
                      </a:lnTo>
                      <a:lnTo>
                        <a:pt x="116" y="92"/>
                      </a:lnTo>
                      <a:lnTo>
                        <a:pt x="116" y="107"/>
                      </a:lnTo>
                      <a:lnTo>
                        <a:pt x="100" y="117"/>
                      </a:lnTo>
                      <a:lnTo>
                        <a:pt x="84" y="117"/>
                      </a:lnTo>
                      <a:lnTo>
                        <a:pt x="69" y="117"/>
                      </a:lnTo>
                      <a:lnTo>
                        <a:pt x="53" y="117"/>
                      </a:lnTo>
                      <a:lnTo>
                        <a:pt x="37" y="112"/>
                      </a:lnTo>
                      <a:lnTo>
                        <a:pt x="21" y="102"/>
                      </a:lnTo>
                      <a:lnTo>
                        <a:pt x="11" y="86"/>
                      </a:lnTo>
                      <a:lnTo>
                        <a:pt x="5" y="71"/>
                      </a:lnTo>
                      <a:lnTo>
                        <a:pt x="5" y="66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" name="Freeform 1331"/>
                <p:cNvSpPr/>
                <p:nvPr/>
              </p:nvSpPr>
              <p:spPr bwMode="auto">
                <a:xfrm>
                  <a:off x="3469" y="239"/>
                  <a:ext cx="82" cy="87"/>
                </a:xfrm>
                <a:custGeom>
                  <a:avLst/>
                  <a:gdLst>
                    <a:gd name="T0" fmla="*/ 0 w 82"/>
                    <a:gd name="T1" fmla="*/ 0 h 87"/>
                    <a:gd name="T2" fmla="*/ 16 w 82"/>
                    <a:gd name="T3" fmla="*/ 10 h 87"/>
                    <a:gd name="T4" fmla="*/ 32 w 82"/>
                    <a:gd name="T5" fmla="*/ 20 h 87"/>
                    <a:gd name="T6" fmla="*/ 49 w 82"/>
                    <a:gd name="T7" fmla="*/ 20 h 87"/>
                    <a:gd name="T8" fmla="*/ 65 w 82"/>
                    <a:gd name="T9" fmla="*/ 30 h 87"/>
                    <a:gd name="T10" fmla="*/ 76 w 82"/>
                    <a:gd name="T11" fmla="*/ 46 h 87"/>
                    <a:gd name="T12" fmla="*/ 81 w 82"/>
                    <a:gd name="T13" fmla="*/ 61 h 87"/>
                    <a:gd name="T14" fmla="*/ 81 w 82"/>
                    <a:gd name="T15" fmla="*/ 76 h 87"/>
                    <a:gd name="T16" fmla="*/ 65 w 82"/>
                    <a:gd name="T17" fmla="*/ 86 h 87"/>
                    <a:gd name="T18" fmla="*/ 49 w 82"/>
                    <a:gd name="T19" fmla="*/ 86 h 87"/>
                    <a:gd name="T20" fmla="*/ 27 w 82"/>
                    <a:gd name="T21" fmla="*/ 81 h 87"/>
                    <a:gd name="T22" fmla="*/ 11 w 82"/>
                    <a:gd name="T23" fmla="*/ 71 h 87"/>
                    <a:gd name="T24" fmla="*/ 5 w 82"/>
                    <a:gd name="T25" fmla="*/ 56 h 87"/>
                    <a:gd name="T26" fmla="*/ 0 w 82"/>
                    <a:gd name="T27" fmla="*/ 40 h 87"/>
                    <a:gd name="T28" fmla="*/ 0 w 82"/>
                    <a:gd name="T29" fmla="*/ 25 h 87"/>
                    <a:gd name="T30" fmla="*/ 11 w 82"/>
                    <a:gd name="T31" fmla="*/ 10 h 87"/>
                    <a:gd name="T32" fmla="*/ 0 w 82"/>
                    <a:gd name="T33" fmla="*/ 0 h 8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82"/>
                    <a:gd name="T52" fmla="*/ 0 h 87"/>
                    <a:gd name="T53" fmla="*/ 82 w 82"/>
                    <a:gd name="T54" fmla="*/ 87 h 8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82" h="87">
                      <a:moveTo>
                        <a:pt x="0" y="0"/>
                      </a:moveTo>
                      <a:lnTo>
                        <a:pt x="16" y="10"/>
                      </a:lnTo>
                      <a:lnTo>
                        <a:pt x="32" y="20"/>
                      </a:lnTo>
                      <a:lnTo>
                        <a:pt x="49" y="20"/>
                      </a:lnTo>
                      <a:lnTo>
                        <a:pt x="65" y="30"/>
                      </a:lnTo>
                      <a:lnTo>
                        <a:pt x="76" y="46"/>
                      </a:lnTo>
                      <a:lnTo>
                        <a:pt x="81" y="61"/>
                      </a:lnTo>
                      <a:lnTo>
                        <a:pt x="81" y="76"/>
                      </a:lnTo>
                      <a:lnTo>
                        <a:pt x="65" y="86"/>
                      </a:lnTo>
                      <a:lnTo>
                        <a:pt x="49" y="86"/>
                      </a:lnTo>
                      <a:lnTo>
                        <a:pt x="27" y="81"/>
                      </a:lnTo>
                      <a:lnTo>
                        <a:pt x="11" y="71"/>
                      </a:lnTo>
                      <a:lnTo>
                        <a:pt x="5" y="56"/>
                      </a:lnTo>
                      <a:lnTo>
                        <a:pt x="0" y="40"/>
                      </a:lnTo>
                      <a:lnTo>
                        <a:pt x="0" y="25"/>
                      </a:lnTo>
                      <a:lnTo>
                        <a:pt x="11" y="1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60" name="Text Box 1524"/>
              <p:cNvSpPr txBox="1">
                <a:spLocks noChangeArrowheads="1"/>
              </p:cNvSpPr>
              <p:nvPr/>
            </p:nvSpPr>
            <p:spPr bwMode="auto">
              <a:xfrm>
                <a:off x="3972038" y="1747351"/>
                <a:ext cx="544512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kumimoji="1" lang="zh-CN" altLang="en-US" sz="1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网络</a:t>
                </a:r>
                <a:endParaRPr kumimoji="1" lang="zh-CN" altLang="en-US" sz="1400" b="1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1" name="Group 1428"/>
              <p:cNvGrpSpPr/>
              <p:nvPr/>
            </p:nvGrpSpPr>
            <p:grpSpPr bwMode="auto">
              <a:xfrm rot="20745072">
                <a:off x="3800586" y="2811209"/>
                <a:ext cx="655637" cy="615950"/>
                <a:chOff x="2949" y="196"/>
                <a:chExt cx="941" cy="598"/>
              </a:xfrm>
            </p:grpSpPr>
            <p:sp>
              <p:nvSpPr>
                <p:cNvPr id="63" name="Oval 1429"/>
                <p:cNvSpPr>
                  <a:spLocks noChangeArrowheads="1"/>
                </p:cNvSpPr>
                <p:nvPr/>
              </p:nvSpPr>
              <p:spPr bwMode="auto">
                <a:xfrm>
                  <a:off x="3168" y="196"/>
                  <a:ext cx="407" cy="1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4" name="Oval 1430"/>
                <p:cNvSpPr>
                  <a:spLocks noChangeArrowheads="1"/>
                </p:cNvSpPr>
                <p:nvPr/>
              </p:nvSpPr>
              <p:spPr bwMode="auto">
                <a:xfrm rot="900000">
                  <a:off x="3512" y="252"/>
                  <a:ext cx="275" cy="13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5" name="Oval 1431"/>
                <p:cNvSpPr>
                  <a:spLocks noChangeArrowheads="1"/>
                </p:cNvSpPr>
                <p:nvPr/>
              </p:nvSpPr>
              <p:spPr bwMode="auto">
                <a:xfrm rot="1500000">
                  <a:off x="3650" y="385"/>
                  <a:ext cx="240" cy="15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6" name="Oval 1432"/>
                <p:cNvSpPr>
                  <a:spLocks noChangeArrowheads="1"/>
                </p:cNvSpPr>
                <p:nvPr/>
              </p:nvSpPr>
              <p:spPr bwMode="auto">
                <a:xfrm rot="-1560000">
                  <a:off x="3573" y="537"/>
                  <a:ext cx="291" cy="18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7" name="Oval 1433"/>
                <p:cNvSpPr>
                  <a:spLocks noChangeArrowheads="1"/>
                </p:cNvSpPr>
                <p:nvPr/>
              </p:nvSpPr>
              <p:spPr bwMode="auto">
                <a:xfrm>
                  <a:off x="3216" y="555"/>
                  <a:ext cx="471" cy="23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8" name="Oval 1434"/>
                <p:cNvSpPr>
                  <a:spLocks noChangeArrowheads="1"/>
                </p:cNvSpPr>
                <p:nvPr/>
              </p:nvSpPr>
              <p:spPr bwMode="auto">
                <a:xfrm rot="1080000">
                  <a:off x="3023" y="555"/>
                  <a:ext cx="265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" name="Oval 1435"/>
                <p:cNvSpPr>
                  <a:spLocks noChangeArrowheads="1"/>
                </p:cNvSpPr>
                <p:nvPr/>
              </p:nvSpPr>
              <p:spPr bwMode="auto">
                <a:xfrm>
                  <a:off x="2949" y="432"/>
                  <a:ext cx="217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0" name="Oval 1436"/>
                <p:cNvSpPr>
                  <a:spLocks noChangeArrowheads="1"/>
                </p:cNvSpPr>
                <p:nvPr/>
              </p:nvSpPr>
              <p:spPr bwMode="auto">
                <a:xfrm rot="-1860000">
                  <a:off x="2984" y="310"/>
                  <a:ext cx="295" cy="15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endParaRPr lang="zh-CN" altLang="en-US" sz="2000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1" name="Freeform 1437"/>
                <p:cNvSpPr/>
                <p:nvPr/>
              </p:nvSpPr>
              <p:spPr bwMode="auto">
                <a:xfrm>
                  <a:off x="3051" y="300"/>
                  <a:ext cx="738" cy="407"/>
                </a:xfrm>
                <a:custGeom>
                  <a:avLst/>
                  <a:gdLst>
                    <a:gd name="T0" fmla="*/ 108 w 738"/>
                    <a:gd name="T1" fmla="*/ 82 h 407"/>
                    <a:gd name="T2" fmla="*/ 145 w 738"/>
                    <a:gd name="T3" fmla="*/ 77 h 407"/>
                    <a:gd name="T4" fmla="*/ 183 w 738"/>
                    <a:gd name="T5" fmla="*/ 72 h 407"/>
                    <a:gd name="T6" fmla="*/ 215 w 738"/>
                    <a:gd name="T7" fmla="*/ 67 h 407"/>
                    <a:gd name="T8" fmla="*/ 237 w 738"/>
                    <a:gd name="T9" fmla="*/ 46 h 407"/>
                    <a:gd name="T10" fmla="*/ 204 w 738"/>
                    <a:gd name="T11" fmla="*/ 41 h 407"/>
                    <a:gd name="T12" fmla="*/ 172 w 738"/>
                    <a:gd name="T13" fmla="*/ 46 h 407"/>
                    <a:gd name="T14" fmla="*/ 156 w 738"/>
                    <a:gd name="T15" fmla="*/ 46 h 407"/>
                    <a:gd name="T16" fmla="*/ 188 w 738"/>
                    <a:gd name="T17" fmla="*/ 26 h 407"/>
                    <a:gd name="T18" fmla="*/ 226 w 738"/>
                    <a:gd name="T19" fmla="*/ 15 h 407"/>
                    <a:gd name="T20" fmla="*/ 258 w 738"/>
                    <a:gd name="T21" fmla="*/ 10 h 407"/>
                    <a:gd name="T22" fmla="*/ 290 w 738"/>
                    <a:gd name="T23" fmla="*/ 5 h 407"/>
                    <a:gd name="T24" fmla="*/ 323 w 738"/>
                    <a:gd name="T25" fmla="*/ 0 h 407"/>
                    <a:gd name="T26" fmla="*/ 355 w 738"/>
                    <a:gd name="T27" fmla="*/ 0 h 407"/>
                    <a:gd name="T28" fmla="*/ 387 w 738"/>
                    <a:gd name="T29" fmla="*/ 0 h 407"/>
                    <a:gd name="T30" fmla="*/ 463 w 738"/>
                    <a:gd name="T31" fmla="*/ 0 h 407"/>
                    <a:gd name="T32" fmla="*/ 506 w 738"/>
                    <a:gd name="T33" fmla="*/ 0 h 407"/>
                    <a:gd name="T34" fmla="*/ 543 w 738"/>
                    <a:gd name="T35" fmla="*/ 15 h 407"/>
                    <a:gd name="T36" fmla="*/ 570 w 738"/>
                    <a:gd name="T37" fmla="*/ 36 h 407"/>
                    <a:gd name="T38" fmla="*/ 603 w 738"/>
                    <a:gd name="T39" fmla="*/ 51 h 407"/>
                    <a:gd name="T40" fmla="*/ 635 w 738"/>
                    <a:gd name="T41" fmla="*/ 57 h 407"/>
                    <a:gd name="T42" fmla="*/ 667 w 738"/>
                    <a:gd name="T43" fmla="*/ 77 h 407"/>
                    <a:gd name="T44" fmla="*/ 694 w 738"/>
                    <a:gd name="T45" fmla="*/ 98 h 407"/>
                    <a:gd name="T46" fmla="*/ 715 w 738"/>
                    <a:gd name="T47" fmla="*/ 128 h 407"/>
                    <a:gd name="T48" fmla="*/ 721 w 738"/>
                    <a:gd name="T49" fmla="*/ 164 h 407"/>
                    <a:gd name="T50" fmla="*/ 726 w 738"/>
                    <a:gd name="T51" fmla="*/ 195 h 407"/>
                    <a:gd name="T52" fmla="*/ 726 w 738"/>
                    <a:gd name="T53" fmla="*/ 226 h 407"/>
                    <a:gd name="T54" fmla="*/ 726 w 738"/>
                    <a:gd name="T55" fmla="*/ 257 h 407"/>
                    <a:gd name="T56" fmla="*/ 737 w 738"/>
                    <a:gd name="T57" fmla="*/ 288 h 407"/>
                    <a:gd name="T58" fmla="*/ 737 w 738"/>
                    <a:gd name="T59" fmla="*/ 319 h 407"/>
                    <a:gd name="T60" fmla="*/ 715 w 738"/>
                    <a:gd name="T61" fmla="*/ 349 h 407"/>
                    <a:gd name="T62" fmla="*/ 678 w 738"/>
                    <a:gd name="T63" fmla="*/ 365 h 407"/>
                    <a:gd name="T64" fmla="*/ 646 w 738"/>
                    <a:gd name="T65" fmla="*/ 380 h 407"/>
                    <a:gd name="T66" fmla="*/ 613 w 738"/>
                    <a:gd name="T67" fmla="*/ 396 h 407"/>
                    <a:gd name="T68" fmla="*/ 581 w 738"/>
                    <a:gd name="T69" fmla="*/ 401 h 407"/>
                    <a:gd name="T70" fmla="*/ 538 w 738"/>
                    <a:gd name="T71" fmla="*/ 406 h 407"/>
                    <a:gd name="T72" fmla="*/ 500 w 738"/>
                    <a:gd name="T73" fmla="*/ 406 h 407"/>
                    <a:gd name="T74" fmla="*/ 468 w 738"/>
                    <a:gd name="T75" fmla="*/ 406 h 407"/>
                    <a:gd name="T76" fmla="*/ 436 w 738"/>
                    <a:gd name="T77" fmla="*/ 406 h 407"/>
                    <a:gd name="T78" fmla="*/ 403 w 738"/>
                    <a:gd name="T79" fmla="*/ 406 h 407"/>
                    <a:gd name="T80" fmla="*/ 371 w 738"/>
                    <a:gd name="T81" fmla="*/ 406 h 407"/>
                    <a:gd name="T82" fmla="*/ 339 w 738"/>
                    <a:gd name="T83" fmla="*/ 406 h 407"/>
                    <a:gd name="T84" fmla="*/ 307 w 738"/>
                    <a:gd name="T85" fmla="*/ 406 h 407"/>
                    <a:gd name="T86" fmla="*/ 269 w 738"/>
                    <a:gd name="T87" fmla="*/ 406 h 407"/>
                    <a:gd name="T88" fmla="*/ 237 w 738"/>
                    <a:gd name="T89" fmla="*/ 406 h 407"/>
                    <a:gd name="T90" fmla="*/ 204 w 738"/>
                    <a:gd name="T91" fmla="*/ 406 h 407"/>
                    <a:gd name="T92" fmla="*/ 172 w 738"/>
                    <a:gd name="T93" fmla="*/ 391 h 407"/>
                    <a:gd name="T94" fmla="*/ 140 w 738"/>
                    <a:gd name="T95" fmla="*/ 380 h 407"/>
                    <a:gd name="T96" fmla="*/ 108 w 738"/>
                    <a:gd name="T97" fmla="*/ 365 h 407"/>
                    <a:gd name="T98" fmla="*/ 81 w 738"/>
                    <a:gd name="T99" fmla="*/ 339 h 407"/>
                    <a:gd name="T100" fmla="*/ 59 w 738"/>
                    <a:gd name="T101" fmla="*/ 319 h 407"/>
                    <a:gd name="T102" fmla="*/ 38 w 738"/>
                    <a:gd name="T103" fmla="*/ 288 h 407"/>
                    <a:gd name="T104" fmla="*/ 16 w 738"/>
                    <a:gd name="T105" fmla="*/ 252 h 407"/>
                    <a:gd name="T106" fmla="*/ 0 w 738"/>
                    <a:gd name="T107" fmla="*/ 216 h 407"/>
                    <a:gd name="T108" fmla="*/ 0 w 738"/>
                    <a:gd name="T109" fmla="*/ 185 h 407"/>
                    <a:gd name="T110" fmla="*/ 5 w 738"/>
                    <a:gd name="T111" fmla="*/ 149 h 407"/>
                    <a:gd name="T112" fmla="*/ 27 w 738"/>
                    <a:gd name="T113" fmla="*/ 123 h 407"/>
                    <a:gd name="T114" fmla="*/ 54 w 738"/>
                    <a:gd name="T115" fmla="*/ 108 h 407"/>
                    <a:gd name="T116" fmla="*/ 86 w 738"/>
                    <a:gd name="T117" fmla="*/ 98 h 407"/>
                    <a:gd name="T118" fmla="*/ 113 w 738"/>
                    <a:gd name="T119" fmla="*/ 82 h 407"/>
                    <a:gd name="T120" fmla="*/ 129 w 738"/>
                    <a:gd name="T121" fmla="*/ 98 h 40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738"/>
                    <a:gd name="T184" fmla="*/ 0 h 407"/>
                    <a:gd name="T185" fmla="*/ 738 w 738"/>
                    <a:gd name="T186" fmla="*/ 407 h 40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738" h="407">
                      <a:moveTo>
                        <a:pt x="91" y="82"/>
                      </a:moveTo>
                      <a:lnTo>
                        <a:pt x="108" y="82"/>
                      </a:lnTo>
                      <a:lnTo>
                        <a:pt x="124" y="82"/>
                      </a:lnTo>
                      <a:lnTo>
                        <a:pt x="145" y="77"/>
                      </a:lnTo>
                      <a:lnTo>
                        <a:pt x="161" y="77"/>
                      </a:lnTo>
                      <a:lnTo>
                        <a:pt x="183" y="72"/>
                      </a:lnTo>
                      <a:lnTo>
                        <a:pt x="199" y="72"/>
                      </a:lnTo>
                      <a:lnTo>
                        <a:pt x="215" y="67"/>
                      </a:lnTo>
                      <a:lnTo>
                        <a:pt x="231" y="62"/>
                      </a:lnTo>
                      <a:lnTo>
                        <a:pt x="237" y="46"/>
                      </a:lnTo>
                      <a:lnTo>
                        <a:pt x="221" y="41"/>
                      </a:lnTo>
                      <a:lnTo>
                        <a:pt x="204" y="41"/>
                      </a:lnTo>
                      <a:lnTo>
                        <a:pt x="188" y="46"/>
                      </a:lnTo>
                      <a:lnTo>
                        <a:pt x="172" y="46"/>
                      </a:lnTo>
                      <a:lnTo>
                        <a:pt x="156" y="62"/>
                      </a:lnTo>
                      <a:lnTo>
                        <a:pt x="156" y="46"/>
                      </a:lnTo>
                      <a:lnTo>
                        <a:pt x="172" y="36"/>
                      </a:lnTo>
                      <a:lnTo>
                        <a:pt x="188" y="26"/>
                      </a:lnTo>
                      <a:lnTo>
                        <a:pt x="210" y="21"/>
                      </a:lnTo>
                      <a:lnTo>
                        <a:pt x="226" y="15"/>
                      </a:lnTo>
                      <a:lnTo>
                        <a:pt x="242" y="15"/>
                      </a:lnTo>
                      <a:lnTo>
                        <a:pt x="258" y="10"/>
                      </a:lnTo>
                      <a:lnTo>
                        <a:pt x="274" y="10"/>
                      </a:lnTo>
                      <a:lnTo>
                        <a:pt x="290" y="5"/>
                      </a:lnTo>
                      <a:lnTo>
                        <a:pt x="307" y="5"/>
                      </a:lnTo>
                      <a:lnTo>
                        <a:pt x="323" y="0"/>
                      </a:lnTo>
                      <a:lnTo>
                        <a:pt x="339" y="0"/>
                      </a:lnTo>
                      <a:lnTo>
                        <a:pt x="355" y="0"/>
                      </a:lnTo>
                      <a:lnTo>
                        <a:pt x="371" y="0"/>
                      </a:lnTo>
                      <a:lnTo>
                        <a:pt x="387" y="0"/>
                      </a:lnTo>
                      <a:lnTo>
                        <a:pt x="420" y="0"/>
                      </a:lnTo>
                      <a:lnTo>
                        <a:pt x="463" y="0"/>
                      </a:lnTo>
                      <a:lnTo>
                        <a:pt x="484" y="0"/>
                      </a:lnTo>
                      <a:lnTo>
                        <a:pt x="506" y="0"/>
                      </a:lnTo>
                      <a:lnTo>
                        <a:pt x="527" y="5"/>
                      </a:lnTo>
                      <a:lnTo>
                        <a:pt x="543" y="15"/>
                      </a:lnTo>
                      <a:lnTo>
                        <a:pt x="554" y="31"/>
                      </a:lnTo>
                      <a:lnTo>
                        <a:pt x="570" y="36"/>
                      </a:lnTo>
                      <a:lnTo>
                        <a:pt x="586" y="46"/>
                      </a:lnTo>
                      <a:lnTo>
                        <a:pt x="603" y="51"/>
                      </a:lnTo>
                      <a:lnTo>
                        <a:pt x="619" y="51"/>
                      </a:lnTo>
                      <a:lnTo>
                        <a:pt x="635" y="57"/>
                      </a:lnTo>
                      <a:lnTo>
                        <a:pt x="651" y="67"/>
                      </a:lnTo>
                      <a:lnTo>
                        <a:pt x="667" y="77"/>
                      </a:lnTo>
                      <a:lnTo>
                        <a:pt x="678" y="93"/>
                      </a:lnTo>
                      <a:lnTo>
                        <a:pt x="694" y="98"/>
                      </a:lnTo>
                      <a:lnTo>
                        <a:pt x="699" y="113"/>
                      </a:lnTo>
                      <a:lnTo>
                        <a:pt x="715" y="128"/>
                      </a:lnTo>
                      <a:lnTo>
                        <a:pt x="721" y="149"/>
                      </a:lnTo>
                      <a:lnTo>
                        <a:pt x="721" y="164"/>
                      </a:lnTo>
                      <a:lnTo>
                        <a:pt x="726" y="180"/>
                      </a:lnTo>
                      <a:lnTo>
                        <a:pt x="726" y="195"/>
                      </a:lnTo>
                      <a:lnTo>
                        <a:pt x="726" y="211"/>
                      </a:lnTo>
                      <a:lnTo>
                        <a:pt x="726" y="226"/>
                      </a:lnTo>
                      <a:lnTo>
                        <a:pt x="726" y="242"/>
                      </a:lnTo>
                      <a:lnTo>
                        <a:pt x="726" y="257"/>
                      </a:lnTo>
                      <a:lnTo>
                        <a:pt x="737" y="272"/>
                      </a:lnTo>
                      <a:lnTo>
                        <a:pt x="737" y="288"/>
                      </a:lnTo>
                      <a:lnTo>
                        <a:pt x="737" y="303"/>
                      </a:lnTo>
                      <a:lnTo>
                        <a:pt x="737" y="319"/>
                      </a:lnTo>
                      <a:lnTo>
                        <a:pt x="732" y="334"/>
                      </a:lnTo>
                      <a:lnTo>
                        <a:pt x="715" y="349"/>
                      </a:lnTo>
                      <a:lnTo>
                        <a:pt x="694" y="360"/>
                      </a:lnTo>
                      <a:lnTo>
                        <a:pt x="678" y="365"/>
                      </a:lnTo>
                      <a:lnTo>
                        <a:pt x="662" y="375"/>
                      </a:lnTo>
                      <a:lnTo>
                        <a:pt x="646" y="380"/>
                      </a:lnTo>
                      <a:lnTo>
                        <a:pt x="629" y="385"/>
                      </a:lnTo>
                      <a:lnTo>
                        <a:pt x="613" y="396"/>
                      </a:lnTo>
                      <a:lnTo>
                        <a:pt x="597" y="401"/>
                      </a:lnTo>
                      <a:lnTo>
                        <a:pt x="581" y="401"/>
                      </a:lnTo>
                      <a:lnTo>
                        <a:pt x="559" y="406"/>
                      </a:lnTo>
                      <a:lnTo>
                        <a:pt x="538" y="406"/>
                      </a:lnTo>
                      <a:lnTo>
                        <a:pt x="522" y="406"/>
                      </a:lnTo>
                      <a:lnTo>
                        <a:pt x="500" y="406"/>
                      </a:lnTo>
                      <a:lnTo>
                        <a:pt x="484" y="406"/>
                      </a:lnTo>
                      <a:lnTo>
                        <a:pt x="468" y="406"/>
                      </a:lnTo>
                      <a:lnTo>
                        <a:pt x="452" y="406"/>
                      </a:lnTo>
                      <a:lnTo>
                        <a:pt x="436" y="406"/>
                      </a:lnTo>
                      <a:lnTo>
                        <a:pt x="420" y="406"/>
                      </a:lnTo>
                      <a:lnTo>
                        <a:pt x="403" y="406"/>
                      </a:lnTo>
                      <a:lnTo>
                        <a:pt x="387" y="406"/>
                      </a:lnTo>
                      <a:lnTo>
                        <a:pt x="371" y="406"/>
                      </a:lnTo>
                      <a:lnTo>
                        <a:pt x="355" y="406"/>
                      </a:lnTo>
                      <a:lnTo>
                        <a:pt x="339" y="406"/>
                      </a:lnTo>
                      <a:lnTo>
                        <a:pt x="323" y="406"/>
                      </a:lnTo>
                      <a:lnTo>
                        <a:pt x="307" y="406"/>
                      </a:lnTo>
                      <a:lnTo>
                        <a:pt x="285" y="406"/>
                      </a:lnTo>
                      <a:lnTo>
                        <a:pt x="269" y="406"/>
                      </a:lnTo>
                      <a:lnTo>
                        <a:pt x="253" y="406"/>
                      </a:lnTo>
                      <a:lnTo>
                        <a:pt x="237" y="406"/>
                      </a:lnTo>
                      <a:lnTo>
                        <a:pt x="221" y="406"/>
                      </a:lnTo>
                      <a:lnTo>
                        <a:pt x="204" y="406"/>
                      </a:lnTo>
                      <a:lnTo>
                        <a:pt x="188" y="396"/>
                      </a:lnTo>
                      <a:lnTo>
                        <a:pt x="172" y="391"/>
                      </a:lnTo>
                      <a:lnTo>
                        <a:pt x="156" y="385"/>
                      </a:lnTo>
                      <a:lnTo>
                        <a:pt x="140" y="380"/>
                      </a:lnTo>
                      <a:lnTo>
                        <a:pt x="124" y="375"/>
                      </a:lnTo>
                      <a:lnTo>
                        <a:pt x="108" y="365"/>
                      </a:lnTo>
                      <a:lnTo>
                        <a:pt x="91" y="355"/>
                      </a:lnTo>
                      <a:lnTo>
                        <a:pt x="81" y="339"/>
                      </a:lnTo>
                      <a:lnTo>
                        <a:pt x="65" y="334"/>
                      </a:lnTo>
                      <a:lnTo>
                        <a:pt x="59" y="319"/>
                      </a:lnTo>
                      <a:lnTo>
                        <a:pt x="43" y="303"/>
                      </a:lnTo>
                      <a:lnTo>
                        <a:pt x="38" y="288"/>
                      </a:lnTo>
                      <a:lnTo>
                        <a:pt x="22" y="272"/>
                      </a:lnTo>
                      <a:lnTo>
                        <a:pt x="16" y="252"/>
                      </a:lnTo>
                      <a:lnTo>
                        <a:pt x="5" y="231"/>
                      </a:lnTo>
                      <a:lnTo>
                        <a:pt x="0" y="216"/>
                      </a:lnTo>
                      <a:lnTo>
                        <a:pt x="0" y="200"/>
                      </a:lnTo>
                      <a:lnTo>
                        <a:pt x="0" y="185"/>
                      </a:lnTo>
                      <a:lnTo>
                        <a:pt x="0" y="170"/>
                      </a:lnTo>
                      <a:lnTo>
                        <a:pt x="5" y="149"/>
                      </a:lnTo>
                      <a:lnTo>
                        <a:pt x="11" y="134"/>
                      </a:lnTo>
                      <a:lnTo>
                        <a:pt x="27" y="123"/>
                      </a:lnTo>
                      <a:lnTo>
                        <a:pt x="38" y="108"/>
                      </a:lnTo>
                      <a:lnTo>
                        <a:pt x="54" y="108"/>
                      </a:lnTo>
                      <a:lnTo>
                        <a:pt x="70" y="103"/>
                      </a:lnTo>
                      <a:lnTo>
                        <a:pt x="86" y="98"/>
                      </a:lnTo>
                      <a:lnTo>
                        <a:pt x="102" y="98"/>
                      </a:lnTo>
                      <a:lnTo>
                        <a:pt x="113" y="82"/>
                      </a:lnTo>
                      <a:lnTo>
                        <a:pt x="113" y="67"/>
                      </a:lnTo>
                      <a:lnTo>
                        <a:pt x="129" y="98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" name="Freeform 1438"/>
                <p:cNvSpPr/>
                <p:nvPr/>
              </p:nvSpPr>
              <p:spPr bwMode="auto">
                <a:xfrm>
                  <a:off x="3193" y="270"/>
                  <a:ext cx="117" cy="118"/>
                </a:xfrm>
                <a:custGeom>
                  <a:avLst/>
                  <a:gdLst>
                    <a:gd name="T0" fmla="*/ 5 w 117"/>
                    <a:gd name="T1" fmla="*/ 66 h 118"/>
                    <a:gd name="T2" fmla="*/ 0 w 117"/>
                    <a:gd name="T3" fmla="*/ 51 h 118"/>
                    <a:gd name="T4" fmla="*/ 0 w 117"/>
                    <a:gd name="T5" fmla="*/ 36 h 118"/>
                    <a:gd name="T6" fmla="*/ 16 w 117"/>
                    <a:gd name="T7" fmla="*/ 25 h 118"/>
                    <a:gd name="T8" fmla="*/ 32 w 117"/>
                    <a:gd name="T9" fmla="*/ 15 h 118"/>
                    <a:gd name="T10" fmla="*/ 47 w 117"/>
                    <a:gd name="T11" fmla="*/ 0 h 118"/>
                    <a:gd name="T12" fmla="*/ 63 w 117"/>
                    <a:gd name="T13" fmla="*/ 0 h 118"/>
                    <a:gd name="T14" fmla="*/ 79 w 117"/>
                    <a:gd name="T15" fmla="*/ 0 h 118"/>
                    <a:gd name="T16" fmla="*/ 84 w 117"/>
                    <a:gd name="T17" fmla="*/ 15 h 118"/>
                    <a:gd name="T18" fmla="*/ 95 w 117"/>
                    <a:gd name="T19" fmla="*/ 31 h 118"/>
                    <a:gd name="T20" fmla="*/ 105 w 117"/>
                    <a:gd name="T21" fmla="*/ 46 h 118"/>
                    <a:gd name="T22" fmla="*/ 111 w 117"/>
                    <a:gd name="T23" fmla="*/ 61 h 118"/>
                    <a:gd name="T24" fmla="*/ 116 w 117"/>
                    <a:gd name="T25" fmla="*/ 76 h 118"/>
                    <a:gd name="T26" fmla="*/ 116 w 117"/>
                    <a:gd name="T27" fmla="*/ 92 h 118"/>
                    <a:gd name="T28" fmla="*/ 116 w 117"/>
                    <a:gd name="T29" fmla="*/ 107 h 118"/>
                    <a:gd name="T30" fmla="*/ 100 w 117"/>
                    <a:gd name="T31" fmla="*/ 117 h 118"/>
                    <a:gd name="T32" fmla="*/ 84 w 117"/>
                    <a:gd name="T33" fmla="*/ 117 h 118"/>
                    <a:gd name="T34" fmla="*/ 69 w 117"/>
                    <a:gd name="T35" fmla="*/ 117 h 118"/>
                    <a:gd name="T36" fmla="*/ 53 w 117"/>
                    <a:gd name="T37" fmla="*/ 117 h 118"/>
                    <a:gd name="T38" fmla="*/ 37 w 117"/>
                    <a:gd name="T39" fmla="*/ 112 h 118"/>
                    <a:gd name="T40" fmla="*/ 21 w 117"/>
                    <a:gd name="T41" fmla="*/ 102 h 118"/>
                    <a:gd name="T42" fmla="*/ 11 w 117"/>
                    <a:gd name="T43" fmla="*/ 86 h 118"/>
                    <a:gd name="T44" fmla="*/ 5 w 117"/>
                    <a:gd name="T45" fmla="*/ 71 h 118"/>
                    <a:gd name="T46" fmla="*/ 5 w 117"/>
                    <a:gd name="T47" fmla="*/ 66 h 1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117"/>
                    <a:gd name="T73" fmla="*/ 0 h 118"/>
                    <a:gd name="T74" fmla="*/ 117 w 117"/>
                    <a:gd name="T75" fmla="*/ 118 h 1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117" h="118">
                      <a:moveTo>
                        <a:pt x="5" y="66"/>
                      </a:moveTo>
                      <a:lnTo>
                        <a:pt x="0" y="51"/>
                      </a:lnTo>
                      <a:lnTo>
                        <a:pt x="0" y="36"/>
                      </a:lnTo>
                      <a:lnTo>
                        <a:pt x="16" y="25"/>
                      </a:lnTo>
                      <a:lnTo>
                        <a:pt x="32" y="15"/>
                      </a:lnTo>
                      <a:lnTo>
                        <a:pt x="47" y="0"/>
                      </a:lnTo>
                      <a:lnTo>
                        <a:pt x="63" y="0"/>
                      </a:lnTo>
                      <a:lnTo>
                        <a:pt x="79" y="0"/>
                      </a:lnTo>
                      <a:lnTo>
                        <a:pt x="84" y="15"/>
                      </a:lnTo>
                      <a:lnTo>
                        <a:pt x="95" y="31"/>
                      </a:lnTo>
                      <a:lnTo>
                        <a:pt x="105" y="46"/>
                      </a:lnTo>
                      <a:lnTo>
                        <a:pt x="111" y="61"/>
                      </a:lnTo>
                      <a:lnTo>
                        <a:pt x="116" y="76"/>
                      </a:lnTo>
                      <a:lnTo>
                        <a:pt x="116" y="92"/>
                      </a:lnTo>
                      <a:lnTo>
                        <a:pt x="116" y="107"/>
                      </a:lnTo>
                      <a:lnTo>
                        <a:pt x="100" y="117"/>
                      </a:lnTo>
                      <a:lnTo>
                        <a:pt x="84" y="117"/>
                      </a:lnTo>
                      <a:lnTo>
                        <a:pt x="69" y="117"/>
                      </a:lnTo>
                      <a:lnTo>
                        <a:pt x="53" y="117"/>
                      </a:lnTo>
                      <a:lnTo>
                        <a:pt x="37" y="112"/>
                      </a:lnTo>
                      <a:lnTo>
                        <a:pt x="21" y="102"/>
                      </a:lnTo>
                      <a:lnTo>
                        <a:pt x="11" y="86"/>
                      </a:lnTo>
                      <a:lnTo>
                        <a:pt x="5" y="71"/>
                      </a:lnTo>
                      <a:lnTo>
                        <a:pt x="5" y="66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3" name="Freeform 1439"/>
                <p:cNvSpPr/>
                <p:nvPr/>
              </p:nvSpPr>
              <p:spPr bwMode="auto">
                <a:xfrm>
                  <a:off x="3469" y="239"/>
                  <a:ext cx="82" cy="87"/>
                </a:xfrm>
                <a:custGeom>
                  <a:avLst/>
                  <a:gdLst>
                    <a:gd name="T0" fmla="*/ 0 w 82"/>
                    <a:gd name="T1" fmla="*/ 0 h 87"/>
                    <a:gd name="T2" fmla="*/ 16 w 82"/>
                    <a:gd name="T3" fmla="*/ 10 h 87"/>
                    <a:gd name="T4" fmla="*/ 32 w 82"/>
                    <a:gd name="T5" fmla="*/ 20 h 87"/>
                    <a:gd name="T6" fmla="*/ 49 w 82"/>
                    <a:gd name="T7" fmla="*/ 20 h 87"/>
                    <a:gd name="T8" fmla="*/ 65 w 82"/>
                    <a:gd name="T9" fmla="*/ 30 h 87"/>
                    <a:gd name="T10" fmla="*/ 76 w 82"/>
                    <a:gd name="T11" fmla="*/ 46 h 87"/>
                    <a:gd name="T12" fmla="*/ 81 w 82"/>
                    <a:gd name="T13" fmla="*/ 61 h 87"/>
                    <a:gd name="T14" fmla="*/ 81 w 82"/>
                    <a:gd name="T15" fmla="*/ 76 h 87"/>
                    <a:gd name="T16" fmla="*/ 65 w 82"/>
                    <a:gd name="T17" fmla="*/ 86 h 87"/>
                    <a:gd name="T18" fmla="*/ 49 w 82"/>
                    <a:gd name="T19" fmla="*/ 86 h 87"/>
                    <a:gd name="T20" fmla="*/ 27 w 82"/>
                    <a:gd name="T21" fmla="*/ 81 h 87"/>
                    <a:gd name="T22" fmla="*/ 11 w 82"/>
                    <a:gd name="T23" fmla="*/ 71 h 87"/>
                    <a:gd name="T24" fmla="*/ 5 w 82"/>
                    <a:gd name="T25" fmla="*/ 56 h 87"/>
                    <a:gd name="T26" fmla="*/ 0 w 82"/>
                    <a:gd name="T27" fmla="*/ 40 h 87"/>
                    <a:gd name="T28" fmla="*/ 0 w 82"/>
                    <a:gd name="T29" fmla="*/ 25 h 87"/>
                    <a:gd name="T30" fmla="*/ 11 w 82"/>
                    <a:gd name="T31" fmla="*/ 10 h 87"/>
                    <a:gd name="T32" fmla="*/ 0 w 82"/>
                    <a:gd name="T33" fmla="*/ 0 h 8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82"/>
                    <a:gd name="T52" fmla="*/ 0 h 87"/>
                    <a:gd name="T53" fmla="*/ 82 w 82"/>
                    <a:gd name="T54" fmla="*/ 87 h 8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82" h="87">
                      <a:moveTo>
                        <a:pt x="0" y="0"/>
                      </a:moveTo>
                      <a:lnTo>
                        <a:pt x="16" y="10"/>
                      </a:lnTo>
                      <a:lnTo>
                        <a:pt x="32" y="20"/>
                      </a:lnTo>
                      <a:lnTo>
                        <a:pt x="49" y="20"/>
                      </a:lnTo>
                      <a:lnTo>
                        <a:pt x="65" y="30"/>
                      </a:lnTo>
                      <a:lnTo>
                        <a:pt x="76" y="46"/>
                      </a:lnTo>
                      <a:lnTo>
                        <a:pt x="81" y="61"/>
                      </a:lnTo>
                      <a:lnTo>
                        <a:pt x="81" y="76"/>
                      </a:lnTo>
                      <a:lnTo>
                        <a:pt x="65" y="86"/>
                      </a:lnTo>
                      <a:lnTo>
                        <a:pt x="49" y="86"/>
                      </a:lnTo>
                      <a:lnTo>
                        <a:pt x="27" y="81"/>
                      </a:lnTo>
                      <a:lnTo>
                        <a:pt x="11" y="71"/>
                      </a:lnTo>
                      <a:lnTo>
                        <a:pt x="5" y="56"/>
                      </a:lnTo>
                      <a:lnTo>
                        <a:pt x="0" y="40"/>
                      </a:lnTo>
                      <a:lnTo>
                        <a:pt x="0" y="25"/>
                      </a:lnTo>
                      <a:lnTo>
                        <a:pt x="11" y="1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62" name="Text Box 1524"/>
              <p:cNvSpPr txBox="1">
                <a:spLocks noChangeArrowheads="1"/>
              </p:cNvSpPr>
              <p:nvPr/>
            </p:nvSpPr>
            <p:spPr bwMode="auto">
              <a:xfrm>
                <a:off x="3848211" y="2969959"/>
                <a:ext cx="544512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kumimoji="1" lang="zh-CN" altLang="en-US" sz="1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网络</a:t>
                </a:r>
                <a:endParaRPr kumimoji="1" lang="zh-CN" altLang="en-US" sz="1400" b="1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0" name="Text Box 1524"/>
            <p:cNvSpPr txBox="1">
              <a:spLocks noChangeArrowheads="1"/>
            </p:cNvSpPr>
            <p:nvPr/>
          </p:nvSpPr>
          <p:spPr bwMode="auto">
            <a:xfrm>
              <a:off x="5949640" y="3935271"/>
              <a:ext cx="72327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400" b="1" dirty="0" smtClean="0">
                  <a:solidFill>
                    <a:srgbClr val="0000FF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rPr>
                <a:t>路由器</a:t>
              </a:r>
              <a:endParaRPr kumimoji="1" lang="zh-CN" altLang="en-US" sz="14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141" name="Group 198"/>
            <p:cNvGrpSpPr/>
            <p:nvPr/>
          </p:nvGrpSpPr>
          <p:grpSpPr bwMode="auto">
            <a:xfrm>
              <a:off x="2307462" y="3617758"/>
              <a:ext cx="533522" cy="534452"/>
              <a:chOff x="975" y="2584"/>
              <a:chExt cx="407" cy="438"/>
            </a:xfrm>
          </p:grpSpPr>
          <p:sp>
            <p:nvSpPr>
              <p:cNvPr id="142" name="Oval 1529"/>
              <p:cNvSpPr>
                <a:spLocks noChangeArrowheads="1"/>
              </p:cNvSpPr>
              <p:nvPr/>
            </p:nvSpPr>
            <p:spPr bwMode="auto">
              <a:xfrm>
                <a:off x="975" y="2584"/>
                <a:ext cx="407" cy="438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368AD6"/>
                </a:solidFill>
                <a:prstDash val="dash"/>
                <a:round/>
              </a:ln>
            </p:spPr>
            <p:txBody>
              <a:bodyPr wrap="none" anchor="ctr"/>
              <a:lstStyle/>
              <a:p>
                <a:endParaRPr lang="zh-CN" altLang="en-US" sz="2000" b="1">
                  <a:solidFill>
                    <a:srgbClr val="000000"/>
                  </a:solidFill>
                </a:endParaRPr>
              </a:p>
            </p:txBody>
          </p:sp>
          <p:pic>
            <p:nvPicPr>
              <p:cNvPr id="143" name="Picture 200" descr="jisuanji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0" y="2659"/>
                <a:ext cx="317" cy="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4" name="Group 198"/>
            <p:cNvGrpSpPr/>
            <p:nvPr/>
          </p:nvGrpSpPr>
          <p:grpSpPr bwMode="auto">
            <a:xfrm>
              <a:off x="1680487" y="2320662"/>
              <a:ext cx="533522" cy="534452"/>
              <a:chOff x="975" y="2584"/>
              <a:chExt cx="407" cy="438"/>
            </a:xfrm>
          </p:grpSpPr>
          <p:sp>
            <p:nvSpPr>
              <p:cNvPr id="145" name="Oval 1529"/>
              <p:cNvSpPr>
                <a:spLocks noChangeArrowheads="1"/>
              </p:cNvSpPr>
              <p:nvPr/>
            </p:nvSpPr>
            <p:spPr bwMode="auto">
              <a:xfrm>
                <a:off x="975" y="2584"/>
                <a:ext cx="407" cy="438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368AD6"/>
                </a:solidFill>
                <a:prstDash val="dash"/>
                <a:round/>
              </a:ln>
            </p:spPr>
            <p:txBody>
              <a:bodyPr wrap="none" anchor="ctr"/>
              <a:lstStyle/>
              <a:p>
                <a:endParaRPr lang="zh-CN" altLang="en-US" sz="2000" b="1">
                  <a:solidFill>
                    <a:srgbClr val="000000"/>
                  </a:solidFill>
                </a:endParaRPr>
              </a:p>
            </p:txBody>
          </p:sp>
          <p:pic>
            <p:nvPicPr>
              <p:cNvPr id="146" name="Picture 200" descr="jisuanji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0" y="2659"/>
                <a:ext cx="317" cy="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7" name="Group 198"/>
            <p:cNvGrpSpPr/>
            <p:nvPr/>
          </p:nvGrpSpPr>
          <p:grpSpPr bwMode="auto">
            <a:xfrm>
              <a:off x="6912001" y="1371248"/>
              <a:ext cx="533522" cy="534452"/>
              <a:chOff x="975" y="2584"/>
              <a:chExt cx="407" cy="438"/>
            </a:xfrm>
          </p:grpSpPr>
          <p:sp>
            <p:nvSpPr>
              <p:cNvPr id="148" name="Oval 1529"/>
              <p:cNvSpPr>
                <a:spLocks noChangeArrowheads="1"/>
              </p:cNvSpPr>
              <p:nvPr/>
            </p:nvSpPr>
            <p:spPr bwMode="auto">
              <a:xfrm>
                <a:off x="975" y="2584"/>
                <a:ext cx="407" cy="438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368AD6"/>
                </a:solidFill>
                <a:prstDash val="dash"/>
                <a:round/>
              </a:ln>
            </p:spPr>
            <p:txBody>
              <a:bodyPr wrap="none" anchor="ctr"/>
              <a:lstStyle/>
              <a:p>
                <a:endParaRPr lang="zh-CN" altLang="en-US" sz="2000" b="1">
                  <a:solidFill>
                    <a:srgbClr val="000000"/>
                  </a:solidFill>
                </a:endParaRPr>
              </a:p>
            </p:txBody>
          </p:sp>
          <p:pic>
            <p:nvPicPr>
              <p:cNvPr id="149" name="Picture 200" descr="jisuanji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0" y="2659"/>
                <a:ext cx="317" cy="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3" name="Group 198"/>
            <p:cNvGrpSpPr/>
            <p:nvPr/>
          </p:nvGrpSpPr>
          <p:grpSpPr bwMode="auto">
            <a:xfrm>
              <a:off x="7088549" y="3434952"/>
              <a:ext cx="533522" cy="534452"/>
              <a:chOff x="975" y="2584"/>
              <a:chExt cx="407" cy="438"/>
            </a:xfrm>
          </p:grpSpPr>
          <p:sp>
            <p:nvSpPr>
              <p:cNvPr id="154" name="Oval 1529"/>
              <p:cNvSpPr>
                <a:spLocks noChangeArrowheads="1"/>
              </p:cNvSpPr>
              <p:nvPr/>
            </p:nvSpPr>
            <p:spPr bwMode="auto">
              <a:xfrm>
                <a:off x="975" y="2584"/>
                <a:ext cx="407" cy="438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368AD6"/>
                </a:solidFill>
                <a:prstDash val="dash"/>
                <a:round/>
              </a:ln>
            </p:spPr>
            <p:txBody>
              <a:bodyPr wrap="none" anchor="ctr"/>
              <a:lstStyle/>
              <a:p>
                <a:endParaRPr lang="zh-CN" altLang="en-US" sz="2000" b="1">
                  <a:solidFill>
                    <a:srgbClr val="000000"/>
                  </a:solidFill>
                </a:endParaRPr>
              </a:p>
            </p:txBody>
          </p:sp>
          <p:pic>
            <p:nvPicPr>
              <p:cNvPr id="155" name="Picture 200" descr="jisuanji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0" y="2659"/>
                <a:ext cx="317" cy="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6" name="Group 198"/>
            <p:cNvGrpSpPr/>
            <p:nvPr/>
          </p:nvGrpSpPr>
          <p:grpSpPr bwMode="auto">
            <a:xfrm>
              <a:off x="7189138" y="2345265"/>
              <a:ext cx="533522" cy="534452"/>
              <a:chOff x="975" y="2584"/>
              <a:chExt cx="407" cy="438"/>
            </a:xfrm>
          </p:grpSpPr>
          <p:sp>
            <p:nvSpPr>
              <p:cNvPr id="157" name="Oval 1529"/>
              <p:cNvSpPr>
                <a:spLocks noChangeArrowheads="1"/>
              </p:cNvSpPr>
              <p:nvPr/>
            </p:nvSpPr>
            <p:spPr bwMode="auto">
              <a:xfrm>
                <a:off x="975" y="2584"/>
                <a:ext cx="407" cy="438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368AD6"/>
                </a:solidFill>
                <a:prstDash val="dash"/>
                <a:round/>
              </a:ln>
            </p:spPr>
            <p:txBody>
              <a:bodyPr wrap="none" anchor="ctr"/>
              <a:lstStyle/>
              <a:p>
                <a:endParaRPr lang="zh-CN" altLang="en-US" sz="2000" b="1">
                  <a:solidFill>
                    <a:srgbClr val="000000"/>
                  </a:solidFill>
                </a:endParaRPr>
              </a:p>
            </p:txBody>
          </p:sp>
          <p:pic>
            <p:nvPicPr>
              <p:cNvPr id="158" name="Picture 200" descr="jisuanji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0" y="2659"/>
                <a:ext cx="317" cy="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9" name="Group 198"/>
            <p:cNvGrpSpPr/>
            <p:nvPr/>
          </p:nvGrpSpPr>
          <p:grpSpPr bwMode="auto">
            <a:xfrm>
              <a:off x="2092388" y="1218960"/>
              <a:ext cx="533522" cy="534452"/>
              <a:chOff x="975" y="2584"/>
              <a:chExt cx="407" cy="438"/>
            </a:xfrm>
          </p:grpSpPr>
          <p:sp>
            <p:nvSpPr>
              <p:cNvPr id="160" name="Oval 1529"/>
              <p:cNvSpPr>
                <a:spLocks noChangeArrowheads="1"/>
              </p:cNvSpPr>
              <p:nvPr/>
            </p:nvSpPr>
            <p:spPr bwMode="auto">
              <a:xfrm>
                <a:off x="975" y="2584"/>
                <a:ext cx="407" cy="438"/>
              </a:xfrm>
              <a:prstGeom prst="ellipse">
                <a:avLst/>
              </a:prstGeom>
              <a:solidFill>
                <a:srgbClr val="66FFFF"/>
              </a:solidFill>
              <a:ln w="9525">
                <a:solidFill>
                  <a:srgbClr val="368AD6"/>
                </a:solidFill>
                <a:prstDash val="dash"/>
                <a:round/>
              </a:ln>
            </p:spPr>
            <p:txBody>
              <a:bodyPr wrap="none" anchor="ctr"/>
              <a:lstStyle/>
              <a:p>
                <a:endParaRPr lang="zh-CN" altLang="en-US" sz="2000" b="1">
                  <a:solidFill>
                    <a:srgbClr val="000000"/>
                  </a:solidFill>
                </a:endParaRPr>
              </a:p>
            </p:txBody>
          </p:sp>
          <p:pic>
            <p:nvPicPr>
              <p:cNvPr id="161" name="Picture 200" descr="jisuanji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0" y="2659"/>
                <a:ext cx="317" cy="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74" name="Line 1443"/>
            <p:cNvSpPr>
              <a:spLocks noChangeShapeType="1"/>
            </p:cNvSpPr>
            <p:nvPr/>
          </p:nvSpPr>
          <p:spPr bwMode="auto">
            <a:xfrm>
              <a:off x="5829582" y="3221014"/>
              <a:ext cx="413829" cy="76889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b="1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圆角矩形 171"/>
          <p:cNvSpPr/>
          <p:nvPr/>
        </p:nvSpPr>
        <p:spPr>
          <a:xfrm>
            <a:off x="545144" y="1091244"/>
            <a:ext cx="8053711" cy="3064377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AutoShape 5"/>
          <p:cNvSpPr>
            <a:spLocks noChangeArrowheads="1"/>
          </p:cNvSpPr>
          <p:nvPr/>
        </p:nvSpPr>
        <p:spPr bwMode="auto">
          <a:xfrm>
            <a:off x="545144" y="622173"/>
            <a:ext cx="8053711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" name="Rectangle 6"/>
          <p:cNvSpPr>
            <a:spLocks noChangeArrowheads="1"/>
          </p:cNvSpPr>
          <p:nvPr/>
        </p:nvSpPr>
        <p:spPr bwMode="auto">
          <a:xfrm>
            <a:off x="3031526" y="599083"/>
            <a:ext cx="306365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ea typeface="微软雅黑" panose="020B0503020204020204" pitchFamily="34" charset="-122"/>
              </a:rPr>
              <a:t>互连网络与虚拟</a:t>
            </a:r>
            <a:r>
              <a:rPr lang="zh-CN" altLang="en-US" sz="20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互连网络</a:t>
            </a:r>
            <a:endParaRPr lang="zh-CN" altLang="en-US" sz="20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3" name="Oval 12"/>
          <p:cNvSpPr>
            <a:spLocks noChangeArrowheads="1"/>
          </p:cNvSpPr>
          <p:nvPr/>
        </p:nvSpPr>
        <p:spPr bwMode="auto">
          <a:xfrm>
            <a:off x="3494478" y="2332325"/>
            <a:ext cx="854484" cy="743231"/>
          </a:xfrm>
          <a:prstGeom prst="ellipse">
            <a:avLst/>
          </a:prstGeom>
          <a:solidFill>
            <a:srgbClr val="99FFCC"/>
          </a:solidFill>
          <a:ln w="9525">
            <a:solidFill>
              <a:srgbClr val="000000"/>
            </a:solidFill>
            <a:prstDash val="dash"/>
            <a:round/>
          </a:ln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4" name="Oval 13"/>
          <p:cNvSpPr>
            <a:spLocks noChangeArrowheads="1"/>
          </p:cNvSpPr>
          <p:nvPr/>
        </p:nvSpPr>
        <p:spPr bwMode="auto">
          <a:xfrm>
            <a:off x="1895217" y="2094491"/>
            <a:ext cx="838379" cy="746947"/>
          </a:xfrm>
          <a:prstGeom prst="ellipse">
            <a:avLst/>
          </a:prstGeom>
          <a:solidFill>
            <a:srgbClr val="99FFCC"/>
          </a:solidFill>
          <a:ln w="9525">
            <a:solidFill>
              <a:srgbClr val="000000"/>
            </a:solidFill>
            <a:prstDash val="dash"/>
            <a:round/>
          </a:ln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" name="Oval 14"/>
          <p:cNvSpPr>
            <a:spLocks noChangeArrowheads="1"/>
          </p:cNvSpPr>
          <p:nvPr/>
        </p:nvSpPr>
        <p:spPr bwMode="auto">
          <a:xfrm>
            <a:off x="3360620" y="1833432"/>
            <a:ext cx="853476" cy="720005"/>
          </a:xfrm>
          <a:prstGeom prst="ellipse">
            <a:avLst/>
          </a:prstGeom>
          <a:solidFill>
            <a:srgbClr val="99FFCC"/>
          </a:solidFill>
          <a:ln w="9525">
            <a:solidFill>
              <a:srgbClr val="000000"/>
            </a:solidFill>
            <a:prstDash val="dash"/>
            <a:round/>
          </a:ln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6" name="Oval 15"/>
          <p:cNvSpPr>
            <a:spLocks noChangeArrowheads="1"/>
          </p:cNvSpPr>
          <p:nvPr/>
        </p:nvSpPr>
        <p:spPr bwMode="auto">
          <a:xfrm>
            <a:off x="2912746" y="2474468"/>
            <a:ext cx="853476" cy="759025"/>
          </a:xfrm>
          <a:prstGeom prst="ellipse">
            <a:avLst/>
          </a:prstGeom>
          <a:solidFill>
            <a:srgbClr val="99FFCC"/>
          </a:solidFill>
          <a:ln w="9525">
            <a:solidFill>
              <a:srgbClr val="000000"/>
            </a:solidFill>
            <a:prstDash val="dash"/>
            <a:round/>
          </a:ln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7" name="Oval 16"/>
          <p:cNvSpPr>
            <a:spLocks noChangeArrowheads="1"/>
          </p:cNvSpPr>
          <p:nvPr/>
        </p:nvSpPr>
        <p:spPr bwMode="auto">
          <a:xfrm>
            <a:off x="2179038" y="2408506"/>
            <a:ext cx="852470" cy="720004"/>
          </a:xfrm>
          <a:prstGeom prst="ellipse">
            <a:avLst/>
          </a:prstGeom>
          <a:solidFill>
            <a:srgbClr val="99FFCC"/>
          </a:solidFill>
          <a:ln w="9525">
            <a:solidFill>
              <a:srgbClr val="000000"/>
            </a:solidFill>
            <a:prstDash val="dash"/>
            <a:round/>
          </a:ln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8" name="Oval 17"/>
          <p:cNvSpPr>
            <a:spLocks noChangeArrowheads="1"/>
          </p:cNvSpPr>
          <p:nvPr/>
        </p:nvSpPr>
        <p:spPr bwMode="auto">
          <a:xfrm>
            <a:off x="2837262" y="1729380"/>
            <a:ext cx="838379" cy="745089"/>
          </a:xfrm>
          <a:prstGeom prst="ellipse">
            <a:avLst/>
          </a:prstGeom>
          <a:solidFill>
            <a:srgbClr val="99FFCC"/>
          </a:solidFill>
          <a:ln w="9525">
            <a:solidFill>
              <a:srgbClr val="000000"/>
            </a:solidFill>
            <a:prstDash val="dash"/>
            <a:round/>
          </a:ln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9" name="Oval 18"/>
          <p:cNvSpPr>
            <a:spLocks noChangeArrowheads="1"/>
          </p:cNvSpPr>
          <p:nvPr/>
        </p:nvSpPr>
        <p:spPr bwMode="auto">
          <a:xfrm>
            <a:off x="2298806" y="1729379"/>
            <a:ext cx="838380" cy="717218"/>
          </a:xfrm>
          <a:prstGeom prst="ellipse">
            <a:avLst/>
          </a:prstGeom>
          <a:solidFill>
            <a:srgbClr val="99FFCC"/>
          </a:solidFill>
          <a:ln w="9525">
            <a:solidFill>
              <a:srgbClr val="000000"/>
            </a:solidFill>
            <a:prstDash val="dash"/>
            <a:round/>
          </a:ln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0" name="Oval 19"/>
          <p:cNvSpPr>
            <a:spLocks noChangeArrowheads="1"/>
          </p:cNvSpPr>
          <p:nvPr/>
        </p:nvSpPr>
        <p:spPr bwMode="auto">
          <a:xfrm>
            <a:off x="2119657" y="1898465"/>
            <a:ext cx="2034053" cy="1034949"/>
          </a:xfrm>
          <a:prstGeom prst="ellipse">
            <a:avLst/>
          </a:prstGeom>
          <a:solidFill>
            <a:srgbClr val="99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round/>
              </a14:hiddenLine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1" name="Line 20"/>
          <p:cNvSpPr>
            <a:spLocks noChangeShapeType="1"/>
          </p:cNvSpPr>
          <p:nvPr/>
        </p:nvSpPr>
        <p:spPr bwMode="auto">
          <a:xfrm flipH="1">
            <a:off x="3472337" y="1577017"/>
            <a:ext cx="32971" cy="374403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2" name="Line 21"/>
          <p:cNvSpPr>
            <a:spLocks noChangeShapeType="1"/>
          </p:cNvSpPr>
          <p:nvPr/>
        </p:nvSpPr>
        <p:spPr bwMode="auto">
          <a:xfrm>
            <a:off x="3333446" y="2526494"/>
            <a:ext cx="218402" cy="2136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3" name="Line 22"/>
          <p:cNvSpPr>
            <a:spLocks noChangeShapeType="1"/>
          </p:cNvSpPr>
          <p:nvPr/>
        </p:nvSpPr>
        <p:spPr bwMode="auto">
          <a:xfrm flipH="1" flipV="1">
            <a:off x="3943359" y="3042110"/>
            <a:ext cx="186195" cy="344673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4" name="Line 23"/>
          <p:cNvSpPr>
            <a:spLocks noChangeShapeType="1"/>
          </p:cNvSpPr>
          <p:nvPr/>
        </p:nvSpPr>
        <p:spPr bwMode="auto">
          <a:xfrm flipH="1">
            <a:off x="3746093" y="1707082"/>
            <a:ext cx="383461" cy="301938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" name="Line 24"/>
          <p:cNvSpPr>
            <a:spLocks noChangeShapeType="1"/>
          </p:cNvSpPr>
          <p:nvPr/>
        </p:nvSpPr>
        <p:spPr bwMode="auto">
          <a:xfrm flipH="1" flipV="1">
            <a:off x="3197574" y="2640766"/>
            <a:ext cx="324080" cy="832418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6" name="Line 25"/>
          <p:cNvSpPr>
            <a:spLocks noChangeShapeType="1"/>
          </p:cNvSpPr>
          <p:nvPr/>
        </p:nvSpPr>
        <p:spPr bwMode="auto">
          <a:xfrm flipH="1" flipV="1">
            <a:off x="2694344" y="2991943"/>
            <a:ext cx="172104" cy="394841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7" name="Line 26"/>
          <p:cNvSpPr>
            <a:spLocks noChangeShapeType="1"/>
          </p:cNvSpPr>
          <p:nvPr/>
        </p:nvSpPr>
        <p:spPr bwMode="auto">
          <a:xfrm flipV="1">
            <a:off x="2119657" y="3020742"/>
            <a:ext cx="332131" cy="409706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8" name="Line 27"/>
          <p:cNvSpPr>
            <a:spLocks noChangeShapeType="1"/>
          </p:cNvSpPr>
          <p:nvPr/>
        </p:nvSpPr>
        <p:spPr bwMode="auto">
          <a:xfrm>
            <a:off x="2136617" y="1677450"/>
            <a:ext cx="323224" cy="195001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9" name="Freeform 28"/>
          <p:cNvSpPr/>
          <p:nvPr/>
        </p:nvSpPr>
        <p:spPr bwMode="auto">
          <a:xfrm>
            <a:off x="2974140" y="1823213"/>
            <a:ext cx="110710" cy="101265"/>
          </a:xfrm>
          <a:custGeom>
            <a:avLst/>
            <a:gdLst>
              <a:gd name="T0" fmla="*/ 0 w 112"/>
              <a:gd name="T1" fmla="*/ 6 h 113"/>
              <a:gd name="T2" fmla="*/ 48 w 112"/>
              <a:gd name="T3" fmla="*/ 22 h 113"/>
              <a:gd name="T4" fmla="*/ 24 w 112"/>
              <a:gd name="T5" fmla="*/ 6 h 113"/>
              <a:gd name="T6" fmla="*/ 64 w 112"/>
              <a:gd name="T7" fmla="*/ 14 h 113"/>
              <a:gd name="T8" fmla="*/ 112 w 112"/>
              <a:gd name="T9" fmla="*/ 78 h 113"/>
              <a:gd name="T10" fmla="*/ 104 w 112"/>
              <a:gd name="T11" fmla="*/ 102 h 113"/>
              <a:gd name="T12" fmla="*/ 64 w 112"/>
              <a:gd name="T13" fmla="*/ 70 h 113"/>
              <a:gd name="T14" fmla="*/ 16 w 112"/>
              <a:gd name="T15" fmla="*/ 38 h 113"/>
              <a:gd name="T16" fmla="*/ 0 w 112"/>
              <a:gd name="T17" fmla="*/ 6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113">
                <a:moveTo>
                  <a:pt x="0" y="6"/>
                </a:moveTo>
                <a:cubicBezTo>
                  <a:pt x="16" y="11"/>
                  <a:pt x="62" y="31"/>
                  <a:pt x="48" y="22"/>
                </a:cubicBezTo>
                <a:cubicBezTo>
                  <a:pt x="40" y="17"/>
                  <a:pt x="15" y="10"/>
                  <a:pt x="24" y="6"/>
                </a:cubicBezTo>
                <a:cubicBezTo>
                  <a:pt x="36" y="0"/>
                  <a:pt x="51" y="11"/>
                  <a:pt x="64" y="14"/>
                </a:cubicBezTo>
                <a:cubicBezTo>
                  <a:pt x="92" y="33"/>
                  <a:pt x="101" y="46"/>
                  <a:pt x="112" y="78"/>
                </a:cubicBezTo>
                <a:cubicBezTo>
                  <a:pt x="109" y="86"/>
                  <a:pt x="112" y="98"/>
                  <a:pt x="104" y="102"/>
                </a:cubicBezTo>
                <a:cubicBezTo>
                  <a:pt x="83" y="113"/>
                  <a:pt x="71" y="76"/>
                  <a:pt x="64" y="70"/>
                </a:cubicBezTo>
                <a:cubicBezTo>
                  <a:pt x="50" y="57"/>
                  <a:pt x="16" y="38"/>
                  <a:pt x="16" y="38"/>
                </a:cubicBezTo>
                <a:cubicBezTo>
                  <a:pt x="7" y="10"/>
                  <a:pt x="14" y="20"/>
                  <a:pt x="0" y="6"/>
                </a:cubicBezTo>
                <a:close/>
              </a:path>
            </a:pathLst>
          </a:custGeom>
          <a:solidFill>
            <a:srgbClr val="99FFCC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0" name="Freeform 29"/>
          <p:cNvSpPr/>
          <p:nvPr/>
        </p:nvSpPr>
        <p:spPr bwMode="auto">
          <a:xfrm>
            <a:off x="2128715" y="2598030"/>
            <a:ext cx="121781" cy="199743"/>
          </a:xfrm>
          <a:custGeom>
            <a:avLst/>
            <a:gdLst>
              <a:gd name="T0" fmla="*/ 68 w 126"/>
              <a:gd name="T1" fmla="*/ 0 h 224"/>
              <a:gd name="T2" fmla="*/ 92 w 126"/>
              <a:gd name="T3" fmla="*/ 24 h 224"/>
              <a:gd name="T4" fmla="*/ 116 w 126"/>
              <a:gd name="T5" fmla="*/ 40 h 224"/>
              <a:gd name="T6" fmla="*/ 76 w 126"/>
              <a:gd name="T7" fmla="*/ 216 h 224"/>
              <a:gd name="T8" fmla="*/ 52 w 126"/>
              <a:gd name="T9" fmla="*/ 224 h 224"/>
              <a:gd name="T10" fmla="*/ 36 w 126"/>
              <a:gd name="T11" fmla="*/ 128 h 224"/>
              <a:gd name="T12" fmla="*/ 68 w 126"/>
              <a:gd name="T13" fmla="*/ 0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" h="224">
                <a:moveTo>
                  <a:pt x="68" y="0"/>
                </a:moveTo>
                <a:cubicBezTo>
                  <a:pt x="76" y="8"/>
                  <a:pt x="83" y="17"/>
                  <a:pt x="92" y="24"/>
                </a:cubicBezTo>
                <a:cubicBezTo>
                  <a:pt x="99" y="30"/>
                  <a:pt x="114" y="31"/>
                  <a:pt x="116" y="40"/>
                </a:cubicBezTo>
                <a:cubicBezTo>
                  <a:pt x="126" y="99"/>
                  <a:pt x="94" y="162"/>
                  <a:pt x="76" y="216"/>
                </a:cubicBezTo>
                <a:cubicBezTo>
                  <a:pt x="73" y="224"/>
                  <a:pt x="60" y="221"/>
                  <a:pt x="52" y="224"/>
                </a:cubicBezTo>
                <a:cubicBezTo>
                  <a:pt x="0" y="207"/>
                  <a:pt x="22" y="170"/>
                  <a:pt x="36" y="128"/>
                </a:cubicBezTo>
                <a:cubicBezTo>
                  <a:pt x="41" y="74"/>
                  <a:pt x="32" y="36"/>
                  <a:pt x="68" y="0"/>
                </a:cubicBezTo>
                <a:close/>
              </a:path>
            </a:pathLst>
          </a:custGeom>
          <a:solidFill>
            <a:srgbClr val="99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1" name="Line 30"/>
          <p:cNvSpPr>
            <a:spLocks noChangeShapeType="1"/>
          </p:cNvSpPr>
          <p:nvPr/>
        </p:nvSpPr>
        <p:spPr bwMode="auto">
          <a:xfrm>
            <a:off x="2203194" y="2396428"/>
            <a:ext cx="187201" cy="301938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2" name="Line 31"/>
          <p:cNvSpPr>
            <a:spLocks noChangeShapeType="1"/>
          </p:cNvSpPr>
          <p:nvPr/>
        </p:nvSpPr>
        <p:spPr bwMode="auto">
          <a:xfrm flipV="1">
            <a:off x="2249490" y="2094491"/>
            <a:ext cx="186194" cy="215537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3" name="Line 32"/>
          <p:cNvSpPr>
            <a:spLocks noChangeShapeType="1"/>
          </p:cNvSpPr>
          <p:nvPr/>
        </p:nvSpPr>
        <p:spPr bwMode="auto">
          <a:xfrm>
            <a:off x="2858397" y="2094491"/>
            <a:ext cx="171098" cy="2880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4" name="Line 33"/>
          <p:cNvSpPr>
            <a:spLocks noChangeShapeType="1"/>
          </p:cNvSpPr>
          <p:nvPr/>
        </p:nvSpPr>
        <p:spPr bwMode="auto">
          <a:xfrm flipV="1">
            <a:off x="3162347" y="2080556"/>
            <a:ext cx="226454" cy="3623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" name="Line 34"/>
          <p:cNvSpPr>
            <a:spLocks noChangeShapeType="1"/>
          </p:cNvSpPr>
          <p:nvPr/>
        </p:nvSpPr>
        <p:spPr bwMode="auto">
          <a:xfrm>
            <a:off x="3817552" y="2173460"/>
            <a:ext cx="140904" cy="144001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6" name="Line 35"/>
          <p:cNvSpPr>
            <a:spLocks noChangeShapeType="1"/>
          </p:cNvSpPr>
          <p:nvPr/>
        </p:nvSpPr>
        <p:spPr bwMode="auto">
          <a:xfrm flipH="1">
            <a:off x="3904107" y="2432662"/>
            <a:ext cx="92594" cy="287073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7" name="Line 36"/>
          <p:cNvSpPr>
            <a:spLocks noChangeShapeType="1"/>
          </p:cNvSpPr>
          <p:nvPr/>
        </p:nvSpPr>
        <p:spPr bwMode="auto">
          <a:xfrm>
            <a:off x="3645447" y="2598030"/>
            <a:ext cx="132853" cy="115201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8" name="Line 37"/>
          <p:cNvSpPr>
            <a:spLocks noChangeShapeType="1"/>
          </p:cNvSpPr>
          <p:nvPr/>
        </p:nvSpPr>
        <p:spPr bwMode="auto">
          <a:xfrm>
            <a:off x="2717493" y="2826574"/>
            <a:ext cx="234505" cy="86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9" name="Line 38"/>
          <p:cNvSpPr>
            <a:spLocks noChangeShapeType="1"/>
          </p:cNvSpPr>
          <p:nvPr/>
        </p:nvSpPr>
        <p:spPr bwMode="auto">
          <a:xfrm flipV="1">
            <a:off x="3045598" y="2719734"/>
            <a:ext cx="116749" cy="15050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0" name="Line 39"/>
          <p:cNvSpPr>
            <a:spLocks noChangeShapeType="1"/>
          </p:cNvSpPr>
          <p:nvPr/>
        </p:nvSpPr>
        <p:spPr bwMode="auto">
          <a:xfrm>
            <a:off x="3607202" y="2224557"/>
            <a:ext cx="16104" cy="265705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1" name="Line 40"/>
          <p:cNvSpPr>
            <a:spLocks noChangeShapeType="1"/>
          </p:cNvSpPr>
          <p:nvPr/>
        </p:nvSpPr>
        <p:spPr bwMode="auto">
          <a:xfrm flipH="1">
            <a:off x="2600744" y="2138156"/>
            <a:ext cx="491151" cy="581578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2" name="Group 41"/>
          <p:cNvGrpSpPr/>
          <p:nvPr/>
        </p:nvGrpSpPr>
        <p:grpSpPr bwMode="auto">
          <a:xfrm>
            <a:off x="3333446" y="1878955"/>
            <a:ext cx="562610" cy="388338"/>
            <a:chOff x="2949" y="196"/>
            <a:chExt cx="941" cy="598"/>
          </a:xfrm>
          <a:solidFill>
            <a:schemeClr val="bg1"/>
          </a:solidFill>
        </p:grpSpPr>
        <p:sp>
          <p:nvSpPr>
            <p:cNvPr id="311" name="Oval 42"/>
            <p:cNvSpPr>
              <a:spLocks noChangeArrowheads="1"/>
            </p:cNvSpPr>
            <p:nvPr/>
          </p:nvSpPr>
          <p:spPr bwMode="auto">
            <a:xfrm>
              <a:off x="3168" y="196"/>
              <a:ext cx="407" cy="162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2" name="Oval 43"/>
            <p:cNvSpPr>
              <a:spLocks noChangeArrowheads="1"/>
            </p:cNvSpPr>
            <p:nvPr/>
          </p:nvSpPr>
          <p:spPr bwMode="auto">
            <a:xfrm rot="900000">
              <a:off x="3512" y="252"/>
              <a:ext cx="275" cy="131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3" name="Oval 44"/>
            <p:cNvSpPr>
              <a:spLocks noChangeArrowheads="1"/>
            </p:cNvSpPr>
            <p:nvPr/>
          </p:nvSpPr>
          <p:spPr bwMode="auto">
            <a:xfrm rot="1500000">
              <a:off x="3650" y="385"/>
              <a:ext cx="240" cy="153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4" name="Oval 45"/>
            <p:cNvSpPr>
              <a:spLocks noChangeArrowheads="1"/>
            </p:cNvSpPr>
            <p:nvPr/>
          </p:nvSpPr>
          <p:spPr bwMode="auto">
            <a:xfrm rot="20040000">
              <a:off x="3573" y="537"/>
              <a:ext cx="291" cy="189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5" name="Oval 46"/>
            <p:cNvSpPr>
              <a:spLocks noChangeArrowheads="1"/>
            </p:cNvSpPr>
            <p:nvPr/>
          </p:nvSpPr>
          <p:spPr bwMode="auto">
            <a:xfrm>
              <a:off x="3216" y="555"/>
              <a:ext cx="471" cy="239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6" name="Oval 47"/>
            <p:cNvSpPr>
              <a:spLocks noChangeArrowheads="1"/>
            </p:cNvSpPr>
            <p:nvPr/>
          </p:nvSpPr>
          <p:spPr bwMode="auto">
            <a:xfrm rot="1080000">
              <a:off x="3023" y="555"/>
              <a:ext cx="265" cy="15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" name="Oval 48"/>
            <p:cNvSpPr>
              <a:spLocks noChangeArrowheads="1"/>
            </p:cNvSpPr>
            <p:nvPr/>
          </p:nvSpPr>
          <p:spPr bwMode="auto">
            <a:xfrm>
              <a:off x="2949" y="432"/>
              <a:ext cx="217" cy="15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8" name="Oval 49"/>
            <p:cNvSpPr>
              <a:spLocks noChangeArrowheads="1"/>
            </p:cNvSpPr>
            <p:nvPr/>
          </p:nvSpPr>
          <p:spPr bwMode="auto">
            <a:xfrm rot="19740000">
              <a:off x="2984" y="310"/>
              <a:ext cx="295" cy="15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9" name="Freeform 50"/>
            <p:cNvSpPr/>
            <p:nvPr/>
          </p:nvSpPr>
          <p:spPr bwMode="auto">
            <a:xfrm>
              <a:off x="3051" y="300"/>
              <a:ext cx="738" cy="407"/>
            </a:xfrm>
            <a:custGeom>
              <a:avLst/>
              <a:gdLst>
                <a:gd name="T0" fmla="*/ 108 w 738"/>
                <a:gd name="T1" fmla="*/ 82 h 407"/>
                <a:gd name="T2" fmla="*/ 145 w 738"/>
                <a:gd name="T3" fmla="*/ 77 h 407"/>
                <a:gd name="T4" fmla="*/ 183 w 738"/>
                <a:gd name="T5" fmla="*/ 72 h 407"/>
                <a:gd name="T6" fmla="*/ 215 w 738"/>
                <a:gd name="T7" fmla="*/ 67 h 407"/>
                <a:gd name="T8" fmla="*/ 237 w 738"/>
                <a:gd name="T9" fmla="*/ 46 h 407"/>
                <a:gd name="T10" fmla="*/ 204 w 738"/>
                <a:gd name="T11" fmla="*/ 41 h 407"/>
                <a:gd name="T12" fmla="*/ 172 w 738"/>
                <a:gd name="T13" fmla="*/ 46 h 407"/>
                <a:gd name="T14" fmla="*/ 156 w 738"/>
                <a:gd name="T15" fmla="*/ 46 h 407"/>
                <a:gd name="T16" fmla="*/ 188 w 738"/>
                <a:gd name="T17" fmla="*/ 26 h 407"/>
                <a:gd name="T18" fmla="*/ 226 w 738"/>
                <a:gd name="T19" fmla="*/ 15 h 407"/>
                <a:gd name="T20" fmla="*/ 258 w 738"/>
                <a:gd name="T21" fmla="*/ 10 h 407"/>
                <a:gd name="T22" fmla="*/ 290 w 738"/>
                <a:gd name="T23" fmla="*/ 5 h 407"/>
                <a:gd name="T24" fmla="*/ 323 w 738"/>
                <a:gd name="T25" fmla="*/ 0 h 407"/>
                <a:gd name="T26" fmla="*/ 355 w 738"/>
                <a:gd name="T27" fmla="*/ 0 h 407"/>
                <a:gd name="T28" fmla="*/ 387 w 738"/>
                <a:gd name="T29" fmla="*/ 0 h 407"/>
                <a:gd name="T30" fmla="*/ 463 w 738"/>
                <a:gd name="T31" fmla="*/ 0 h 407"/>
                <a:gd name="T32" fmla="*/ 506 w 738"/>
                <a:gd name="T33" fmla="*/ 0 h 407"/>
                <a:gd name="T34" fmla="*/ 543 w 738"/>
                <a:gd name="T35" fmla="*/ 15 h 407"/>
                <a:gd name="T36" fmla="*/ 570 w 738"/>
                <a:gd name="T37" fmla="*/ 36 h 407"/>
                <a:gd name="T38" fmla="*/ 603 w 738"/>
                <a:gd name="T39" fmla="*/ 51 h 407"/>
                <a:gd name="T40" fmla="*/ 635 w 738"/>
                <a:gd name="T41" fmla="*/ 57 h 407"/>
                <a:gd name="T42" fmla="*/ 667 w 738"/>
                <a:gd name="T43" fmla="*/ 77 h 407"/>
                <a:gd name="T44" fmla="*/ 694 w 738"/>
                <a:gd name="T45" fmla="*/ 98 h 407"/>
                <a:gd name="T46" fmla="*/ 715 w 738"/>
                <a:gd name="T47" fmla="*/ 128 h 407"/>
                <a:gd name="T48" fmla="*/ 721 w 738"/>
                <a:gd name="T49" fmla="*/ 164 h 407"/>
                <a:gd name="T50" fmla="*/ 726 w 738"/>
                <a:gd name="T51" fmla="*/ 195 h 407"/>
                <a:gd name="T52" fmla="*/ 726 w 738"/>
                <a:gd name="T53" fmla="*/ 226 h 407"/>
                <a:gd name="T54" fmla="*/ 726 w 738"/>
                <a:gd name="T55" fmla="*/ 257 h 407"/>
                <a:gd name="T56" fmla="*/ 737 w 738"/>
                <a:gd name="T57" fmla="*/ 288 h 407"/>
                <a:gd name="T58" fmla="*/ 737 w 738"/>
                <a:gd name="T59" fmla="*/ 319 h 407"/>
                <a:gd name="T60" fmla="*/ 715 w 738"/>
                <a:gd name="T61" fmla="*/ 349 h 407"/>
                <a:gd name="T62" fmla="*/ 678 w 738"/>
                <a:gd name="T63" fmla="*/ 365 h 407"/>
                <a:gd name="T64" fmla="*/ 646 w 738"/>
                <a:gd name="T65" fmla="*/ 380 h 407"/>
                <a:gd name="T66" fmla="*/ 613 w 738"/>
                <a:gd name="T67" fmla="*/ 396 h 407"/>
                <a:gd name="T68" fmla="*/ 581 w 738"/>
                <a:gd name="T69" fmla="*/ 401 h 407"/>
                <a:gd name="T70" fmla="*/ 538 w 738"/>
                <a:gd name="T71" fmla="*/ 406 h 407"/>
                <a:gd name="T72" fmla="*/ 500 w 738"/>
                <a:gd name="T73" fmla="*/ 406 h 407"/>
                <a:gd name="T74" fmla="*/ 468 w 738"/>
                <a:gd name="T75" fmla="*/ 406 h 407"/>
                <a:gd name="T76" fmla="*/ 436 w 738"/>
                <a:gd name="T77" fmla="*/ 406 h 407"/>
                <a:gd name="T78" fmla="*/ 403 w 738"/>
                <a:gd name="T79" fmla="*/ 406 h 407"/>
                <a:gd name="T80" fmla="*/ 371 w 738"/>
                <a:gd name="T81" fmla="*/ 406 h 407"/>
                <a:gd name="T82" fmla="*/ 339 w 738"/>
                <a:gd name="T83" fmla="*/ 406 h 407"/>
                <a:gd name="T84" fmla="*/ 307 w 738"/>
                <a:gd name="T85" fmla="*/ 406 h 407"/>
                <a:gd name="T86" fmla="*/ 269 w 738"/>
                <a:gd name="T87" fmla="*/ 406 h 407"/>
                <a:gd name="T88" fmla="*/ 237 w 738"/>
                <a:gd name="T89" fmla="*/ 406 h 407"/>
                <a:gd name="T90" fmla="*/ 204 w 738"/>
                <a:gd name="T91" fmla="*/ 406 h 407"/>
                <a:gd name="T92" fmla="*/ 172 w 738"/>
                <a:gd name="T93" fmla="*/ 391 h 407"/>
                <a:gd name="T94" fmla="*/ 140 w 738"/>
                <a:gd name="T95" fmla="*/ 380 h 407"/>
                <a:gd name="T96" fmla="*/ 108 w 738"/>
                <a:gd name="T97" fmla="*/ 365 h 407"/>
                <a:gd name="T98" fmla="*/ 81 w 738"/>
                <a:gd name="T99" fmla="*/ 339 h 407"/>
                <a:gd name="T100" fmla="*/ 59 w 738"/>
                <a:gd name="T101" fmla="*/ 319 h 407"/>
                <a:gd name="T102" fmla="*/ 38 w 738"/>
                <a:gd name="T103" fmla="*/ 288 h 407"/>
                <a:gd name="T104" fmla="*/ 16 w 738"/>
                <a:gd name="T105" fmla="*/ 252 h 407"/>
                <a:gd name="T106" fmla="*/ 0 w 738"/>
                <a:gd name="T107" fmla="*/ 216 h 407"/>
                <a:gd name="T108" fmla="*/ 0 w 738"/>
                <a:gd name="T109" fmla="*/ 185 h 407"/>
                <a:gd name="T110" fmla="*/ 5 w 738"/>
                <a:gd name="T111" fmla="*/ 149 h 407"/>
                <a:gd name="T112" fmla="*/ 27 w 738"/>
                <a:gd name="T113" fmla="*/ 123 h 407"/>
                <a:gd name="T114" fmla="*/ 54 w 738"/>
                <a:gd name="T115" fmla="*/ 108 h 407"/>
                <a:gd name="T116" fmla="*/ 86 w 738"/>
                <a:gd name="T117" fmla="*/ 98 h 407"/>
                <a:gd name="T118" fmla="*/ 113 w 738"/>
                <a:gd name="T119" fmla="*/ 82 h 407"/>
                <a:gd name="T120" fmla="*/ 129 w 738"/>
                <a:gd name="T121" fmla="*/ 98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38" h="407">
                  <a:moveTo>
                    <a:pt x="91" y="82"/>
                  </a:moveTo>
                  <a:lnTo>
                    <a:pt x="108" y="82"/>
                  </a:lnTo>
                  <a:lnTo>
                    <a:pt x="124" y="82"/>
                  </a:lnTo>
                  <a:lnTo>
                    <a:pt x="145" y="77"/>
                  </a:lnTo>
                  <a:lnTo>
                    <a:pt x="161" y="77"/>
                  </a:lnTo>
                  <a:lnTo>
                    <a:pt x="183" y="72"/>
                  </a:lnTo>
                  <a:lnTo>
                    <a:pt x="199" y="72"/>
                  </a:lnTo>
                  <a:lnTo>
                    <a:pt x="215" y="67"/>
                  </a:lnTo>
                  <a:lnTo>
                    <a:pt x="231" y="62"/>
                  </a:lnTo>
                  <a:lnTo>
                    <a:pt x="237" y="46"/>
                  </a:lnTo>
                  <a:lnTo>
                    <a:pt x="221" y="41"/>
                  </a:lnTo>
                  <a:lnTo>
                    <a:pt x="204" y="41"/>
                  </a:lnTo>
                  <a:lnTo>
                    <a:pt x="188" y="46"/>
                  </a:lnTo>
                  <a:lnTo>
                    <a:pt x="172" y="46"/>
                  </a:lnTo>
                  <a:lnTo>
                    <a:pt x="156" y="62"/>
                  </a:lnTo>
                  <a:lnTo>
                    <a:pt x="156" y="46"/>
                  </a:lnTo>
                  <a:lnTo>
                    <a:pt x="172" y="36"/>
                  </a:lnTo>
                  <a:lnTo>
                    <a:pt x="188" y="26"/>
                  </a:lnTo>
                  <a:lnTo>
                    <a:pt x="210" y="21"/>
                  </a:lnTo>
                  <a:lnTo>
                    <a:pt x="226" y="15"/>
                  </a:lnTo>
                  <a:lnTo>
                    <a:pt x="242" y="15"/>
                  </a:lnTo>
                  <a:lnTo>
                    <a:pt x="258" y="10"/>
                  </a:lnTo>
                  <a:lnTo>
                    <a:pt x="274" y="10"/>
                  </a:lnTo>
                  <a:lnTo>
                    <a:pt x="290" y="5"/>
                  </a:lnTo>
                  <a:lnTo>
                    <a:pt x="307" y="5"/>
                  </a:lnTo>
                  <a:lnTo>
                    <a:pt x="323" y="0"/>
                  </a:lnTo>
                  <a:lnTo>
                    <a:pt x="339" y="0"/>
                  </a:lnTo>
                  <a:lnTo>
                    <a:pt x="355" y="0"/>
                  </a:lnTo>
                  <a:lnTo>
                    <a:pt x="371" y="0"/>
                  </a:lnTo>
                  <a:lnTo>
                    <a:pt x="387" y="0"/>
                  </a:lnTo>
                  <a:lnTo>
                    <a:pt x="420" y="0"/>
                  </a:lnTo>
                  <a:lnTo>
                    <a:pt x="463" y="0"/>
                  </a:lnTo>
                  <a:lnTo>
                    <a:pt x="484" y="0"/>
                  </a:lnTo>
                  <a:lnTo>
                    <a:pt x="506" y="0"/>
                  </a:lnTo>
                  <a:lnTo>
                    <a:pt x="527" y="5"/>
                  </a:lnTo>
                  <a:lnTo>
                    <a:pt x="543" y="15"/>
                  </a:lnTo>
                  <a:lnTo>
                    <a:pt x="554" y="31"/>
                  </a:lnTo>
                  <a:lnTo>
                    <a:pt x="570" y="36"/>
                  </a:lnTo>
                  <a:lnTo>
                    <a:pt x="586" y="46"/>
                  </a:lnTo>
                  <a:lnTo>
                    <a:pt x="603" y="51"/>
                  </a:lnTo>
                  <a:lnTo>
                    <a:pt x="619" y="51"/>
                  </a:lnTo>
                  <a:lnTo>
                    <a:pt x="635" y="57"/>
                  </a:lnTo>
                  <a:lnTo>
                    <a:pt x="651" y="67"/>
                  </a:lnTo>
                  <a:lnTo>
                    <a:pt x="667" y="77"/>
                  </a:lnTo>
                  <a:lnTo>
                    <a:pt x="678" y="93"/>
                  </a:lnTo>
                  <a:lnTo>
                    <a:pt x="694" y="98"/>
                  </a:lnTo>
                  <a:lnTo>
                    <a:pt x="699" y="113"/>
                  </a:lnTo>
                  <a:lnTo>
                    <a:pt x="715" y="128"/>
                  </a:lnTo>
                  <a:lnTo>
                    <a:pt x="721" y="149"/>
                  </a:lnTo>
                  <a:lnTo>
                    <a:pt x="721" y="164"/>
                  </a:lnTo>
                  <a:lnTo>
                    <a:pt x="726" y="180"/>
                  </a:lnTo>
                  <a:lnTo>
                    <a:pt x="726" y="195"/>
                  </a:lnTo>
                  <a:lnTo>
                    <a:pt x="726" y="211"/>
                  </a:lnTo>
                  <a:lnTo>
                    <a:pt x="726" y="226"/>
                  </a:lnTo>
                  <a:lnTo>
                    <a:pt x="726" y="242"/>
                  </a:lnTo>
                  <a:lnTo>
                    <a:pt x="726" y="257"/>
                  </a:lnTo>
                  <a:lnTo>
                    <a:pt x="737" y="272"/>
                  </a:lnTo>
                  <a:lnTo>
                    <a:pt x="737" y="288"/>
                  </a:lnTo>
                  <a:lnTo>
                    <a:pt x="737" y="303"/>
                  </a:lnTo>
                  <a:lnTo>
                    <a:pt x="737" y="319"/>
                  </a:lnTo>
                  <a:lnTo>
                    <a:pt x="732" y="334"/>
                  </a:lnTo>
                  <a:lnTo>
                    <a:pt x="715" y="349"/>
                  </a:lnTo>
                  <a:lnTo>
                    <a:pt x="694" y="360"/>
                  </a:lnTo>
                  <a:lnTo>
                    <a:pt x="678" y="365"/>
                  </a:lnTo>
                  <a:lnTo>
                    <a:pt x="662" y="375"/>
                  </a:lnTo>
                  <a:lnTo>
                    <a:pt x="646" y="380"/>
                  </a:lnTo>
                  <a:lnTo>
                    <a:pt x="629" y="385"/>
                  </a:lnTo>
                  <a:lnTo>
                    <a:pt x="613" y="396"/>
                  </a:lnTo>
                  <a:lnTo>
                    <a:pt x="597" y="401"/>
                  </a:lnTo>
                  <a:lnTo>
                    <a:pt x="581" y="401"/>
                  </a:lnTo>
                  <a:lnTo>
                    <a:pt x="559" y="406"/>
                  </a:lnTo>
                  <a:lnTo>
                    <a:pt x="538" y="406"/>
                  </a:lnTo>
                  <a:lnTo>
                    <a:pt x="522" y="406"/>
                  </a:lnTo>
                  <a:lnTo>
                    <a:pt x="500" y="406"/>
                  </a:lnTo>
                  <a:lnTo>
                    <a:pt x="484" y="406"/>
                  </a:lnTo>
                  <a:lnTo>
                    <a:pt x="468" y="406"/>
                  </a:lnTo>
                  <a:lnTo>
                    <a:pt x="452" y="406"/>
                  </a:lnTo>
                  <a:lnTo>
                    <a:pt x="436" y="406"/>
                  </a:lnTo>
                  <a:lnTo>
                    <a:pt x="420" y="406"/>
                  </a:lnTo>
                  <a:lnTo>
                    <a:pt x="403" y="406"/>
                  </a:lnTo>
                  <a:lnTo>
                    <a:pt x="387" y="406"/>
                  </a:lnTo>
                  <a:lnTo>
                    <a:pt x="371" y="406"/>
                  </a:lnTo>
                  <a:lnTo>
                    <a:pt x="355" y="406"/>
                  </a:lnTo>
                  <a:lnTo>
                    <a:pt x="339" y="406"/>
                  </a:lnTo>
                  <a:lnTo>
                    <a:pt x="323" y="406"/>
                  </a:lnTo>
                  <a:lnTo>
                    <a:pt x="307" y="406"/>
                  </a:lnTo>
                  <a:lnTo>
                    <a:pt x="285" y="406"/>
                  </a:lnTo>
                  <a:lnTo>
                    <a:pt x="269" y="406"/>
                  </a:lnTo>
                  <a:lnTo>
                    <a:pt x="253" y="406"/>
                  </a:lnTo>
                  <a:lnTo>
                    <a:pt x="237" y="406"/>
                  </a:lnTo>
                  <a:lnTo>
                    <a:pt x="221" y="406"/>
                  </a:lnTo>
                  <a:lnTo>
                    <a:pt x="204" y="406"/>
                  </a:lnTo>
                  <a:lnTo>
                    <a:pt x="188" y="396"/>
                  </a:lnTo>
                  <a:lnTo>
                    <a:pt x="172" y="391"/>
                  </a:lnTo>
                  <a:lnTo>
                    <a:pt x="156" y="385"/>
                  </a:lnTo>
                  <a:lnTo>
                    <a:pt x="140" y="380"/>
                  </a:lnTo>
                  <a:lnTo>
                    <a:pt x="124" y="375"/>
                  </a:lnTo>
                  <a:lnTo>
                    <a:pt x="108" y="365"/>
                  </a:lnTo>
                  <a:lnTo>
                    <a:pt x="91" y="355"/>
                  </a:lnTo>
                  <a:lnTo>
                    <a:pt x="81" y="339"/>
                  </a:lnTo>
                  <a:lnTo>
                    <a:pt x="65" y="334"/>
                  </a:lnTo>
                  <a:lnTo>
                    <a:pt x="59" y="319"/>
                  </a:lnTo>
                  <a:lnTo>
                    <a:pt x="43" y="303"/>
                  </a:lnTo>
                  <a:lnTo>
                    <a:pt x="38" y="288"/>
                  </a:lnTo>
                  <a:lnTo>
                    <a:pt x="22" y="272"/>
                  </a:lnTo>
                  <a:lnTo>
                    <a:pt x="16" y="252"/>
                  </a:lnTo>
                  <a:lnTo>
                    <a:pt x="5" y="231"/>
                  </a:lnTo>
                  <a:lnTo>
                    <a:pt x="0" y="216"/>
                  </a:lnTo>
                  <a:lnTo>
                    <a:pt x="0" y="200"/>
                  </a:lnTo>
                  <a:lnTo>
                    <a:pt x="0" y="185"/>
                  </a:lnTo>
                  <a:lnTo>
                    <a:pt x="0" y="170"/>
                  </a:lnTo>
                  <a:lnTo>
                    <a:pt x="5" y="149"/>
                  </a:lnTo>
                  <a:lnTo>
                    <a:pt x="11" y="134"/>
                  </a:lnTo>
                  <a:lnTo>
                    <a:pt x="27" y="123"/>
                  </a:lnTo>
                  <a:lnTo>
                    <a:pt x="38" y="108"/>
                  </a:lnTo>
                  <a:lnTo>
                    <a:pt x="54" y="108"/>
                  </a:lnTo>
                  <a:lnTo>
                    <a:pt x="70" y="103"/>
                  </a:lnTo>
                  <a:lnTo>
                    <a:pt x="86" y="98"/>
                  </a:lnTo>
                  <a:lnTo>
                    <a:pt x="102" y="98"/>
                  </a:lnTo>
                  <a:lnTo>
                    <a:pt x="113" y="82"/>
                  </a:lnTo>
                  <a:lnTo>
                    <a:pt x="113" y="67"/>
                  </a:lnTo>
                  <a:lnTo>
                    <a:pt x="129" y="9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0" name="Freeform 51"/>
            <p:cNvSpPr/>
            <p:nvPr/>
          </p:nvSpPr>
          <p:spPr bwMode="auto">
            <a:xfrm>
              <a:off x="3193" y="270"/>
              <a:ext cx="117" cy="118"/>
            </a:xfrm>
            <a:custGeom>
              <a:avLst/>
              <a:gdLst>
                <a:gd name="T0" fmla="*/ 5 w 117"/>
                <a:gd name="T1" fmla="*/ 66 h 118"/>
                <a:gd name="T2" fmla="*/ 0 w 117"/>
                <a:gd name="T3" fmla="*/ 51 h 118"/>
                <a:gd name="T4" fmla="*/ 0 w 117"/>
                <a:gd name="T5" fmla="*/ 36 h 118"/>
                <a:gd name="T6" fmla="*/ 16 w 117"/>
                <a:gd name="T7" fmla="*/ 25 h 118"/>
                <a:gd name="T8" fmla="*/ 32 w 117"/>
                <a:gd name="T9" fmla="*/ 15 h 118"/>
                <a:gd name="T10" fmla="*/ 47 w 117"/>
                <a:gd name="T11" fmla="*/ 0 h 118"/>
                <a:gd name="T12" fmla="*/ 63 w 117"/>
                <a:gd name="T13" fmla="*/ 0 h 118"/>
                <a:gd name="T14" fmla="*/ 79 w 117"/>
                <a:gd name="T15" fmla="*/ 0 h 118"/>
                <a:gd name="T16" fmla="*/ 84 w 117"/>
                <a:gd name="T17" fmla="*/ 15 h 118"/>
                <a:gd name="T18" fmla="*/ 95 w 117"/>
                <a:gd name="T19" fmla="*/ 31 h 118"/>
                <a:gd name="T20" fmla="*/ 105 w 117"/>
                <a:gd name="T21" fmla="*/ 46 h 118"/>
                <a:gd name="T22" fmla="*/ 111 w 117"/>
                <a:gd name="T23" fmla="*/ 61 h 118"/>
                <a:gd name="T24" fmla="*/ 116 w 117"/>
                <a:gd name="T25" fmla="*/ 76 h 118"/>
                <a:gd name="T26" fmla="*/ 116 w 117"/>
                <a:gd name="T27" fmla="*/ 92 h 118"/>
                <a:gd name="T28" fmla="*/ 116 w 117"/>
                <a:gd name="T29" fmla="*/ 107 h 118"/>
                <a:gd name="T30" fmla="*/ 100 w 117"/>
                <a:gd name="T31" fmla="*/ 117 h 118"/>
                <a:gd name="T32" fmla="*/ 84 w 117"/>
                <a:gd name="T33" fmla="*/ 117 h 118"/>
                <a:gd name="T34" fmla="*/ 69 w 117"/>
                <a:gd name="T35" fmla="*/ 117 h 118"/>
                <a:gd name="T36" fmla="*/ 53 w 117"/>
                <a:gd name="T37" fmla="*/ 117 h 118"/>
                <a:gd name="T38" fmla="*/ 37 w 117"/>
                <a:gd name="T39" fmla="*/ 112 h 118"/>
                <a:gd name="T40" fmla="*/ 21 w 117"/>
                <a:gd name="T41" fmla="*/ 102 h 118"/>
                <a:gd name="T42" fmla="*/ 11 w 117"/>
                <a:gd name="T43" fmla="*/ 86 h 118"/>
                <a:gd name="T44" fmla="*/ 5 w 117"/>
                <a:gd name="T45" fmla="*/ 71 h 118"/>
                <a:gd name="T46" fmla="*/ 5 w 117"/>
                <a:gd name="T47" fmla="*/ 6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7" h="118">
                  <a:moveTo>
                    <a:pt x="5" y="66"/>
                  </a:moveTo>
                  <a:lnTo>
                    <a:pt x="0" y="51"/>
                  </a:lnTo>
                  <a:lnTo>
                    <a:pt x="0" y="36"/>
                  </a:lnTo>
                  <a:lnTo>
                    <a:pt x="16" y="25"/>
                  </a:lnTo>
                  <a:lnTo>
                    <a:pt x="32" y="15"/>
                  </a:lnTo>
                  <a:lnTo>
                    <a:pt x="47" y="0"/>
                  </a:lnTo>
                  <a:lnTo>
                    <a:pt x="63" y="0"/>
                  </a:lnTo>
                  <a:lnTo>
                    <a:pt x="79" y="0"/>
                  </a:lnTo>
                  <a:lnTo>
                    <a:pt x="84" y="15"/>
                  </a:lnTo>
                  <a:lnTo>
                    <a:pt x="95" y="31"/>
                  </a:lnTo>
                  <a:lnTo>
                    <a:pt x="105" y="46"/>
                  </a:lnTo>
                  <a:lnTo>
                    <a:pt x="111" y="61"/>
                  </a:lnTo>
                  <a:lnTo>
                    <a:pt x="116" y="76"/>
                  </a:lnTo>
                  <a:lnTo>
                    <a:pt x="116" y="92"/>
                  </a:lnTo>
                  <a:lnTo>
                    <a:pt x="116" y="107"/>
                  </a:lnTo>
                  <a:lnTo>
                    <a:pt x="100" y="117"/>
                  </a:lnTo>
                  <a:lnTo>
                    <a:pt x="84" y="117"/>
                  </a:lnTo>
                  <a:lnTo>
                    <a:pt x="69" y="117"/>
                  </a:lnTo>
                  <a:lnTo>
                    <a:pt x="53" y="117"/>
                  </a:lnTo>
                  <a:lnTo>
                    <a:pt x="37" y="112"/>
                  </a:lnTo>
                  <a:lnTo>
                    <a:pt x="21" y="102"/>
                  </a:lnTo>
                  <a:lnTo>
                    <a:pt x="11" y="86"/>
                  </a:lnTo>
                  <a:lnTo>
                    <a:pt x="5" y="71"/>
                  </a:lnTo>
                  <a:lnTo>
                    <a:pt x="5" y="6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1" name="Freeform 52"/>
            <p:cNvSpPr/>
            <p:nvPr/>
          </p:nvSpPr>
          <p:spPr bwMode="auto">
            <a:xfrm>
              <a:off x="3469" y="239"/>
              <a:ext cx="82" cy="87"/>
            </a:xfrm>
            <a:custGeom>
              <a:avLst/>
              <a:gdLst>
                <a:gd name="T0" fmla="*/ 0 w 82"/>
                <a:gd name="T1" fmla="*/ 0 h 87"/>
                <a:gd name="T2" fmla="*/ 16 w 82"/>
                <a:gd name="T3" fmla="*/ 10 h 87"/>
                <a:gd name="T4" fmla="*/ 32 w 82"/>
                <a:gd name="T5" fmla="*/ 20 h 87"/>
                <a:gd name="T6" fmla="*/ 49 w 82"/>
                <a:gd name="T7" fmla="*/ 20 h 87"/>
                <a:gd name="T8" fmla="*/ 65 w 82"/>
                <a:gd name="T9" fmla="*/ 30 h 87"/>
                <a:gd name="T10" fmla="*/ 76 w 82"/>
                <a:gd name="T11" fmla="*/ 46 h 87"/>
                <a:gd name="T12" fmla="*/ 81 w 82"/>
                <a:gd name="T13" fmla="*/ 61 h 87"/>
                <a:gd name="T14" fmla="*/ 81 w 82"/>
                <a:gd name="T15" fmla="*/ 76 h 87"/>
                <a:gd name="T16" fmla="*/ 65 w 82"/>
                <a:gd name="T17" fmla="*/ 86 h 87"/>
                <a:gd name="T18" fmla="*/ 49 w 82"/>
                <a:gd name="T19" fmla="*/ 86 h 87"/>
                <a:gd name="T20" fmla="*/ 27 w 82"/>
                <a:gd name="T21" fmla="*/ 81 h 87"/>
                <a:gd name="T22" fmla="*/ 11 w 82"/>
                <a:gd name="T23" fmla="*/ 71 h 87"/>
                <a:gd name="T24" fmla="*/ 5 w 82"/>
                <a:gd name="T25" fmla="*/ 56 h 87"/>
                <a:gd name="T26" fmla="*/ 0 w 82"/>
                <a:gd name="T27" fmla="*/ 40 h 87"/>
                <a:gd name="T28" fmla="*/ 0 w 82"/>
                <a:gd name="T29" fmla="*/ 25 h 87"/>
                <a:gd name="T30" fmla="*/ 11 w 82"/>
                <a:gd name="T31" fmla="*/ 10 h 87"/>
                <a:gd name="T32" fmla="*/ 0 w 82"/>
                <a:gd name="T3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2" h="87">
                  <a:moveTo>
                    <a:pt x="0" y="0"/>
                  </a:moveTo>
                  <a:lnTo>
                    <a:pt x="16" y="10"/>
                  </a:lnTo>
                  <a:lnTo>
                    <a:pt x="32" y="20"/>
                  </a:lnTo>
                  <a:lnTo>
                    <a:pt x="49" y="20"/>
                  </a:lnTo>
                  <a:lnTo>
                    <a:pt x="65" y="30"/>
                  </a:lnTo>
                  <a:lnTo>
                    <a:pt x="76" y="46"/>
                  </a:lnTo>
                  <a:lnTo>
                    <a:pt x="81" y="61"/>
                  </a:lnTo>
                  <a:lnTo>
                    <a:pt x="81" y="76"/>
                  </a:lnTo>
                  <a:lnTo>
                    <a:pt x="65" y="86"/>
                  </a:lnTo>
                  <a:lnTo>
                    <a:pt x="49" y="86"/>
                  </a:lnTo>
                  <a:lnTo>
                    <a:pt x="27" y="81"/>
                  </a:lnTo>
                  <a:lnTo>
                    <a:pt x="11" y="71"/>
                  </a:lnTo>
                  <a:lnTo>
                    <a:pt x="5" y="56"/>
                  </a:lnTo>
                  <a:lnTo>
                    <a:pt x="0" y="40"/>
                  </a:lnTo>
                  <a:lnTo>
                    <a:pt x="0" y="25"/>
                  </a:lnTo>
                  <a:lnTo>
                    <a:pt x="11" y="1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3" name="Group 53"/>
          <p:cNvGrpSpPr/>
          <p:nvPr/>
        </p:nvGrpSpPr>
        <p:grpSpPr bwMode="auto">
          <a:xfrm>
            <a:off x="3615254" y="2655630"/>
            <a:ext cx="561604" cy="386480"/>
            <a:chOff x="2949" y="196"/>
            <a:chExt cx="941" cy="598"/>
          </a:xfrm>
          <a:solidFill>
            <a:schemeClr val="bg1"/>
          </a:solidFill>
        </p:grpSpPr>
        <p:sp>
          <p:nvSpPr>
            <p:cNvPr id="300" name="Oval 54"/>
            <p:cNvSpPr>
              <a:spLocks noChangeArrowheads="1"/>
            </p:cNvSpPr>
            <p:nvPr/>
          </p:nvSpPr>
          <p:spPr bwMode="auto">
            <a:xfrm>
              <a:off x="3168" y="196"/>
              <a:ext cx="407" cy="162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1" name="Oval 55"/>
            <p:cNvSpPr>
              <a:spLocks noChangeArrowheads="1"/>
            </p:cNvSpPr>
            <p:nvPr/>
          </p:nvSpPr>
          <p:spPr bwMode="auto">
            <a:xfrm rot="900000">
              <a:off x="3512" y="252"/>
              <a:ext cx="275" cy="131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2" name="Oval 56"/>
            <p:cNvSpPr>
              <a:spLocks noChangeArrowheads="1"/>
            </p:cNvSpPr>
            <p:nvPr/>
          </p:nvSpPr>
          <p:spPr bwMode="auto">
            <a:xfrm rot="1500000">
              <a:off x="3650" y="385"/>
              <a:ext cx="240" cy="153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3" name="Oval 57"/>
            <p:cNvSpPr>
              <a:spLocks noChangeArrowheads="1"/>
            </p:cNvSpPr>
            <p:nvPr/>
          </p:nvSpPr>
          <p:spPr bwMode="auto">
            <a:xfrm rot="20040000">
              <a:off x="3573" y="537"/>
              <a:ext cx="291" cy="189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4" name="Oval 58"/>
            <p:cNvSpPr>
              <a:spLocks noChangeArrowheads="1"/>
            </p:cNvSpPr>
            <p:nvPr/>
          </p:nvSpPr>
          <p:spPr bwMode="auto">
            <a:xfrm>
              <a:off x="3216" y="555"/>
              <a:ext cx="471" cy="239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5" name="Oval 59"/>
            <p:cNvSpPr>
              <a:spLocks noChangeArrowheads="1"/>
            </p:cNvSpPr>
            <p:nvPr/>
          </p:nvSpPr>
          <p:spPr bwMode="auto">
            <a:xfrm rot="1080000">
              <a:off x="3023" y="555"/>
              <a:ext cx="265" cy="15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6" name="Oval 60"/>
            <p:cNvSpPr>
              <a:spLocks noChangeArrowheads="1"/>
            </p:cNvSpPr>
            <p:nvPr/>
          </p:nvSpPr>
          <p:spPr bwMode="auto">
            <a:xfrm>
              <a:off x="2949" y="432"/>
              <a:ext cx="217" cy="15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7" name="Oval 61"/>
            <p:cNvSpPr>
              <a:spLocks noChangeArrowheads="1"/>
            </p:cNvSpPr>
            <p:nvPr/>
          </p:nvSpPr>
          <p:spPr bwMode="auto">
            <a:xfrm rot="19740000">
              <a:off x="2984" y="310"/>
              <a:ext cx="295" cy="15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8" name="Freeform 62"/>
            <p:cNvSpPr/>
            <p:nvPr/>
          </p:nvSpPr>
          <p:spPr bwMode="auto">
            <a:xfrm>
              <a:off x="3051" y="300"/>
              <a:ext cx="738" cy="407"/>
            </a:xfrm>
            <a:custGeom>
              <a:avLst/>
              <a:gdLst>
                <a:gd name="T0" fmla="*/ 108 w 738"/>
                <a:gd name="T1" fmla="*/ 82 h 407"/>
                <a:gd name="T2" fmla="*/ 145 w 738"/>
                <a:gd name="T3" fmla="*/ 77 h 407"/>
                <a:gd name="T4" fmla="*/ 183 w 738"/>
                <a:gd name="T5" fmla="*/ 72 h 407"/>
                <a:gd name="T6" fmla="*/ 215 w 738"/>
                <a:gd name="T7" fmla="*/ 67 h 407"/>
                <a:gd name="T8" fmla="*/ 237 w 738"/>
                <a:gd name="T9" fmla="*/ 46 h 407"/>
                <a:gd name="T10" fmla="*/ 204 w 738"/>
                <a:gd name="T11" fmla="*/ 41 h 407"/>
                <a:gd name="T12" fmla="*/ 172 w 738"/>
                <a:gd name="T13" fmla="*/ 46 h 407"/>
                <a:gd name="T14" fmla="*/ 156 w 738"/>
                <a:gd name="T15" fmla="*/ 46 h 407"/>
                <a:gd name="T16" fmla="*/ 188 w 738"/>
                <a:gd name="T17" fmla="*/ 26 h 407"/>
                <a:gd name="T18" fmla="*/ 226 w 738"/>
                <a:gd name="T19" fmla="*/ 15 h 407"/>
                <a:gd name="T20" fmla="*/ 258 w 738"/>
                <a:gd name="T21" fmla="*/ 10 h 407"/>
                <a:gd name="T22" fmla="*/ 290 w 738"/>
                <a:gd name="T23" fmla="*/ 5 h 407"/>
                <a:gd name="T24" fmla="*/ 323 w 738"/>
                <a:gd name="T25" fmla="*/ 0 h 407"/>
                <a:gd name="T26" fmla="*/ 355 w 738"/>
                <a:gd name="T27" fmla="*/ 0 h 407"/>
                <a:gd name="T28" fmla="*/ 387 w 738"/>
                <a:gd name="T29" fmla="*/ 0 h 407"/>
                <a:gd name="T30" fmla="*/ 463 w 738"/>
                <a:gd name="T31" fmla="*/ 0 h 407"/>
                <a:gd name="T32" fmla="*/ 506 w 738"/>
                <a:gd name="T33" fmla="*/ 0 h 407"/>
                <a:gd name="T34" fmla="*/ 543 w 738"/>
                <a:gd name="T35" fmla="*/ 15 h 407"/>
                <a:gd name="T36" fmla="*/ 570 w 738"/>
                <a:gd name="T37" fmla="*/ 36 h 407"/>
                <a:gd name="T38" fmla="*/ 603 w 738"/>
                <a:gd name="T39" fmla="*/ 51 h 407"/>
                <a:gd name="T40" fmla="*/ 635 w 738"/>
                <a:gd name="T41" fmla="*/ 57 h 407"/>
                <a:gd name="T42" fmla="*/ 667 w 738"/>
                <a:gd name="T43" fmla="*/ 77 h 407"/>
                <a:gd name="T44" fmla="*/ 694 w 738"/>
                <a:gd name="T45" fmla="*/ 98 h 407"/>
                <a:gd name="T46" fmla="*/ 715 w 738"/>
                <a:gd name="T47" fmla="*/ 128 h 407"/>
                <a:gd name="T48" fmla="*/ 721 w 738"/>
                <a:gd name="T49" fmla="*/ 164 h 407"/>
                <a:gd name="T50" fmla="*/ 726 w 738"/>
                <a:gd name="T51" fmla="*/ 195 h 407"/>
                <a:gd name="T52" fmla="*/ 726 w 738"/>
                <a:gd name="T53" fmla="*/ 226 h 407"/>
                <a:gd name="T54" fmla="*/ 726 w 738"/>
                <a:gd name="T55" fmla="*/ 257 h 407"/>
                <a:gd name="T56" fmla="*/ 737 w 738"/>
                <a:gd name="T57" fmla="*/ 288 h 407"/>
                <a:gd name="T58" fmla="*/ 737 w 738"/>
                <a:gd name="T59" fmla="*/ 319 h 407"/>
                <a:gd name="T60" fmla="*/ 715 w 738"/>
                <a:gd name="T61" fmla="*/ 349 h 407"/>
                <a:gd name="T62" fmla="*/ 678 w 738"/>
                <a:gd name="T63" fmla="*/ 365 h 407"/>
                <a:gd name="T64" fmla="*/ 646 w 738"/>
                <a:gd name="T65" fmla="*/ 380 h 407"/>
                <a:gd name="T66" fmla="*/ 613 w 738"/>
                <a:gd name="T67" fmla="*/ 396 h 407"/>
                <a:gd name="T68" fmla="*/ 581 w 738"/>
                <a:gd name="T69" fmla="*/ 401 h 407"/>
                <a:gd name="T70" fmla="*/ 538 w 738"/>
                <a:gd name="T71" fmla="*/ 406 h 407"/>
                <a:gd name="T72" fmla="*/ 500 w 738"/>
                <a:gd name="T73" fmla="*/ 406 h 407"/>
                <a:gd name="T74" fmla="*/ 468 w 738"/>
                <a:gd name="T75" fmla="*/ 406 h 407"/>
                <a:gd name="T76" fmla="*/ 436 w 738"/>
                <a:gd name="T77" fmla="*/ 406 h 407"/>
                <a:gd name="T78" fmla="*/ 403 w 738"/>
                <a:gd name="T79" fmla="*/ 406 h 407"/>
                <a:gd name="T80" fmla="*/ 371 w 738"/>
                <a:gd name="T81" fmla="*/ 406 h 407"/>
                <a:gd name="T82" fmla="*/ 339 w 738"/>
                <a:gd name="T83" fmla="*/ 406 h 407"/>
                <a:gd name="T84" fmla="*/ 307 w 738"/>
                <a:gd name="T85" fmla="*/ 406 h 407"/>
                <a:gd name="T86" fmla="*/ 269 w 738"/>
                <a:gd name="T87" fmla="*/ 406 h 407"/>
                <a:gd name="T88" fmla="*/ 237 w 738"/>
                <a:gd name="T89" fmla="*/ 406 h 407"/>
                <a:gd name="T90" fmla="*/ 204 w 738"/>
                <a:gd name="T91" fmla="*/ 406 h 407"/>
                <a:gd name="T92" fmla="*/ 172 w 738"/>
                <a:gd name="T93" fmla="*/ 391 h 407"/>
                <a:gd name="T94" fmla="*/ 140 w 738"/>
                <a:gd name="T95" fmla="*/ 380 h 407"/>
                <a:gd name="T96" fmla="*/ 108 w 738"/>
                <a:gd name="T97" fmla="*/ 365 h 407"/>
                <a:gd name="T98" fmla="*/ 81 w 738"/>
                <a:gd name="T99" fmla="*/ 339 h 407"/>
                <a:gd name="T100" fmla="*/ 59 w 738"/>
                <a:gd name="T101" fmla="*/ 319 h 407"/>
                <a:gd name="T102" fmla="*/ 38 w 738"/>
                <a:gd name="T103" fmla="*/ 288 h 407"/>
                <a:gd name="T104" fmla="*/ 16 w 738"/>
                <a:gd name="T105" fmla="*/ 252 h 407"/>
                <a:gd name="T106" fmla="*/ 0 w 738"/>
                <a:gd name="T107" fmla="*/ 216 h 407"/>
                <a:gd name="T108" fmla="*/ 0 w 738"/>
                <a:gd name="T109" fmla="*/ 185 h 407"/>
                <a:gd name="T110" fmla="*/ 5 w 738"/>
                <a:gd name="T111" fmla="*/ 149 h 407"/>
                <a:gd name="T112" fmla="*/ 27 w 738"/>
                <a:gd name="T113" fmla="*/ 123 h 407"/>
                <a:gd name="T114" fmla="*/ 54 w 738"/>
                <a:gd name="T115" fmla="*/ 108 h 407"/>
                <a:gd name="T116" fmla="*/ 86 w 738"/>
                <a:gd name="T117" fmla="*/ 98 h 407"/>
                <a:gd name="T118" fmla="*/ 113 w 738"/>
                <a:gd name="T119" fmla="*/ 82 h 407"/>
                <a:gd name="T120" fmla="*/ 129 w 738"/>
                <a:gd name="T121" fmla="*/ 98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38" h="407">
                  <a:moveTo>
                    <a:pt x="91" y="82"/>
                  </a:moveTo>
                  <a:lnTo>
                    <a:pt x="108" y="82"/>
                  </a:lnTo>
                  <a:lnTo>
                    <a:pt x="124" y="82"/>
                  </a:lnTo>
                  <a:lnTo>
                    <a:pt x="145" y="77"/>
                  </a:lnTo>
                  <a:lnTo>
                    <a:pt x="161" y="77"/>
                  </a:lnTo>
                  <a:lnTo>
                    <a:pt x="183" y="72"/>
                  </a:lnTo>
                  <a:lnTo>
                    <a:pt x="199" y="72"/>
                  </a:lnTo>
                  <a:lnTo>
                    <a:pt x="215" y="67"/>
                  </a:lnTo>
                  <a:lnTo>
                    <a:pt x="231" y="62"/>
                  </a:lnTo>
                  <a:lnTo>
                    <a:pt x="237" y="46"/>
                  </a:lnTo>
                  <a:lnTo>
                    <a:pt x="221" y="41"/>
                  </a:lnTo>
                  <a:lnTo>
                    <a:pt x="204" y="41"/>
                  </a:lnTo>
                  <a:lnTo>
                    <a:pt x="188" y="46"/>
                  </a:lnTo>
                  <a:lnTo>
                    <a:pt x="172" y="46"/>
                  </a:lnTo>
                  <a:lnTo>
                    <a:pt x="156" y="62"/>
                  </a:lnTo>
                  <a:lnTo>
                    <a:pt x="156" y="46"/>
                  </a:lnTo>
                  <a:lnTo>
                    <a:pt x="172" y="36"/>
                  </a:lnTo>
                  <a:lnTo>
                    <a:pt x="188" y="26"/>
                  </a:lnTo>
                  <a:lnTo>
                    <a:pt x="210" y="21"/>
                  </a:lnTo>
                  <a:lnTo>
                    <a:pt x="226" y="15"/>
                  </a:lnTo>
                  <a:lnTo>
                    <a:pt x="242" y="15"/>
                  </a:lnTo>
                  <a:lnTo>
                    <a:pt x="258" y="10"/>
                  </a:lnTo>
                  <a:lnTo>
                    <a:pt x="274" y="10"/>
                  </a:lnTo>
                  <a:lnTo>
                    <a:pt x="290" y="5"/>
                  </a:lnTo>
                  <a:lnTo>
                    <a:pt x="307" y="5"/>
                  </a:lnTo>
                  <a:lnTo>
                    <a:pt x="323" y="0"/>
                  </a:lnTo>
                  <a:lnTo>
                    <a:pt x="339" y="0"/>
                  </a:lnTo>
                  <a:lnTo>
                    <a:pt x="355" y="0"/>
                  </a:lnTo>
                  <a:lnTo>
                    <a:pt x="371" y="0"/>
                  </a:lnTo>
                  <a:lnTo>
                    <a:pt x="387" y="0"/>
                  </a:lnTo>
                  <a:lnTo>
                    <a:pt x="420" y="0"/>
                  </a:lnTo>
                  <a:lnTo>
                    <a:pt x="463" y="0"/>
                  </a:lnTo>
                  <a:lnTo>
                    <a:pt x="484" y="0"/>
                  </a:lnTo>
                  <a:lnTo>
                    <a:pt x="506" y="0"/>
                  </a:lnTo>
                  <a:lnTo>
                    <a:pt x="527" y="5"/>
                  </a:lnTo>
                  <a:lnTo>
                    <a:pt x="543" y="15"/>
                  </a:lnTo>
                  <a:lnTo>
                    <a:pt x="554" y="31"/>
                  </a:lnTo>
                  <a:lnTo>
                    <a:pt x="570" y="36"/>
                  </a:lnTo>
                  <a:lnTo>
                    <a:pt x="586" y="46"/>
                  </a:lnTo>
                  <a:lnTo>
                    <a:pt x="603" y="51"/>
                  </a:lnTo>
                  <a:lnTo>
                    <a:pt x="619" y="51"/>
                  </a:lnTo>
                  <a:lnTo>
                    <a:pt x="635" y="57"/>
                  </a:lnTo>
                  <a:lnTo>
                    <a:pt x="651" y="67"/>
                  </a:lnTo>
                  <a:lnTo>
                    <a:pt x="667" y="77"/>
                  </a:lnTo>
                  <a:lnTo>
                    <a:pt x="678" y="93"/>
                  </a:lnTo>
                  <a:lnTo>
                    <a:pt x="694" y="98"/>
                  </a:lnTo>
                  <a:lnTo>
                    <a:pt x="699" y="113"/>
                  </a:lnTo>
                  <a:lnTo>
                    <a:pt x="715" y="128"/>
                  </a:lnTo>
                  <a:lnTo>
                    <a:pt x="721" y="149"/>
                  </a:lnTo>
                  <a:lnTo>
                    <a:pt x="721" y="164"/>
                  </a:lnTo>
                  <a:lnTo>
                    <a:pt x="726" y="180"/>
                  </a:lnTo>
                  <a:lnTo>
                    <a:pt x="726" y="195"/>
                  </a:lnTo>
                  <a:lnTo>
                    <a:pt x="726" y="211"/>
                  </a:lnTo>
                  <a:lnTo>
                    <a:pt x="726" y="226"/>
                  </a:lnTo>
                  <a:lnTo>
                    <a:pt x="726" y="242"/>
                  </a:lnTo>
                  <a:lnTo>
                    <a:pt x="726" y="257"/>
                  </a:lnTo>
                  <a:lnTo>
                    <a:pt x="737" y="272"/>
                  </a:lnTo>
                  <a:lnTo>
                    <a:pt x="737" y="288"/>
                  </a:lnTo>
                  <a:lnTo>
                    <a:pt x="737" y="303"/>
                  </a:lnTo>
                  <a:lnTo>
                    <a:pt x="737" y="319"/>
                  </a:lnTo>
                  <a:lnTo>
                    <a:pt x="732" y="334"/>
                  </a:lnTo>
                  <a:lnTo>
                    <a:pt x="715" y="349"/>
                  </a:lnTo>
                  <a:lnTo>
                    <a:pt x="694" y="360"/>
                  </a:lnTo>
                  <a:lnTo>
                    <a:pt x="678" y="365"/>
                  </a:lnTo>
                  <a:lnTo>
                    <a:pt x="662" y="375"/>
                  </a:lnTo>
                  <a:lnTo>
                    <a:pt x="646" y="380"/>
                  </a:lnTo>
                  <a:lnTo>
                    <a:pt x="629" y="385"/>
                  </a:lnTo>
                  <a:lnTo>
                    <a:pt x="613" y="396"/>
                  </a:lnTo>
                  <a:lnTo>
                    <a:pt x="597" y="401"/>
                  </a:lnTo>
                  <a:lnTo>
                    <a:pt x="581" y="401"/>
                  </a:lnTo>
                  <a:lnTo>
                    <a:pt x="559" y="406"/>
                  </a:lnTo>
                  <a:lnTo>
                    <a:pt x="538" y="406"/>
                  </a:lnTo>
                  <a:lnTo>
                    <a:pt x="522" y="406"/>
                  </a:lnTo>
                  <a:lnTo>
                    <a:pt x="500" y="406"/>
                  </a:lnTo>
                  <a:lnTo>
                    <a:pt x="484" y="406"/>
                  </a:lnTo>
                  <a:lnTo>
                    <a:pt x="468" y="406"/>
                  </a:lnTo>
                  <a:lnTo>
                    <a:pt x="452" y="406"/>
                  </a:lnTo>
                  <a:lnTo>
                    <a:pt x="436" y="406"/>
                  </a:lnTo>
                  <a:lnTo>
                    <a:pt x="420" y="406"/>
                  </a:lnTo>
                  <a:lnTo>
                    <a:pt x="403" y="406"/>
                  </a:lnTo>
                  <a:lnTo>
                    <a:pt x="387" y="406"/>
                  </a:lnTo>
                  <a:lnTo>
                    <a:pt x="371" y="406"/>
                  </a:lnTo>
                  <a:lnTo>
                    <a:pt x="355" y="406"/>
                  </a:lnTo>
                  <a:lnTo>
                    <a:pt x="339" y="406"/>
                  </a:lnTo>
                  <a:lnTo>
                    <a:pt x="323" y="406"/>
                  </a:lnTo>
                  <a:lnTo>
                    <a:pt x="307" y="406"/>
                  </a:lnTo>
                  <a:lnTo>
                    <a:pt x="285" y="406"/>
                  </a:lnTo>
                  <a:lnTo>
                    <a:pt x="269" y="406"/>
                  </a:lnTo>
                  <a:lnTo>
                    <a:pt x="253" y="406"/>
                  </a:lnTo>
                  <a:lnTo>
                    <a:pt x="237" y="406"/>
                  </a:lnTo>
                  <a:lnTo>
                    <a:pt x="221" y="406"/>
                  </a:lnTo>
                  <a:lnTo>
                    <a:pt x="204" y="406"/>
                  </a:lnTo>
                  <a:lnTo>
                    <a:pt x="188" y="396"/>
                  </a:lnTo>
                  <a:lnTo>
                    <a:pt x="172" y="391"/>
                  </a:lnTo>
                  <a:lnTo>
                    <a:pt x="156" y="385"/>
                  </a:lnTo>
                  <a:lnTo>
                    <a:pt x="140" y="380"/>
                  </a:lnTo>
                  <a:lnTo>
                    <a:pt x="124" y="375"/>
                  </a:lnTo>
                  <a:lnTo>
                    <a:pt x="108" y="365"/>
                  </a:lnTo>
                  <a:lnTo>
                    <a:pt x="91" y="355"/>
                  </a:lnTo>
                  <a:lnTo>
                    <a:pt x="81" y="339"/>
                  </a:lnTo>
                  <a:lnTo>
                    <a:pt x="65" y="334"/>
                  </a:lnTo>
                  <a:lnTo>
                    <a:pt x="59" y="319"/>
                  </a:lnTo>
                  <a:lnTo>
                    <a:pt x="43" y="303"/>
                  </a:lnTo>
                  <a:lnTo>
                    <a:pt x="38" y="288"/>
                  </a:lnTo>
                  <a:lnTo>
                    <a:pt x="22" y="272"/>
                  </a:lnTo>
                  <a:lnTo>
                    <a:pt x="16" y="252"/>
                  </a:lnTo>
                  <a:lnTo>
                    <a:pt x="5" y="231"/>
                  </a:lnTo>
                  <a:lnTo>
                    <a:pt x="0" y="216"/>
                  </a:lnTo>
                  <a:lnTo>
                    <a:pt x="0" y="200"/>
                  </a:lnTo>
                  <a:lnTo>
                    <a:pt x="0" y="185"/>
                  </a:lnTo>
                  <a:lnTo>
                    <a:pt x="0" y="170"/>
                  </a:lnTo>
                  <a:lnTo>
                    <a:pt x="5" y="149"/>
                  </a:lnTo>
                  <a:lnTo>
                    <a:pt x="11" y="134"/>
                  </a:lnTo>
                  <a:lnTo>
                    <a:pt x="27" y="123"/>
                  </a:lnTo>
                  <a:lnTo>
                    <a:pt x="38" y="108"/>
                  </a:lnTo>
                  <a:lnTo>
                    <a:pt x="54" y="108"/>
                  </a:lnTo>
                  <a:lnTo>
                    <a:pt x="70" y="103"/>
                  </a:lnTo>
                  <a:lnTo>
                    <a:pt x="86" y="98"/>
                  </a:lnTo>
                  <a:lnTo>
                    <a:pt x="102" y="98"/>
                  </a:lnTo>
                  <a:lnTo>
                    <a:pt x="113" y="82"/>
                  </a:lnTo>
                  <a:lnTo>
                    <a:pt x="113" y="67"/>
                  </a:lnTo>
                  <a:lnTo>
                    <a:pt x="129" y="9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9" name="Freeform 63"/>
            <p:cNvSpPr/>
            <p:nvPr/>
          </p:nvSpPr>
          <p:spPr bwMode="auto">
            <a:xfrm>
              <a:off x="3193" y="270"/>
              <a:ext cx="117" cy="118"/>
            </a:xfrm>
            <a:custGeom>
              <a:avLst/>
              <a:gdLst>
                <a:gd name="T0" fmla="*/ 5 w 117"/>
                <a:gd name="T1" fmla="*/ 66 h 118"/>
                <a:gd name="T2" fmla="*/ 0 w 117"/>
                <a:gd name="T3" fmla="*/ 51 h 118"/>
                <a:gd name="T4" fmla="*/ 0 w 117"/>
                <a:gd name="T5" fmla="*/ 36 h 118"/>
                <a:gd name="T6" fmla="*/ 16 w 117"/>
                <a:gd name="T7" fmla="*/ 25 h 118"/>
                <a:gd name="T8" fmla="*/ 32 w 117"/>
                <a:gd name="T9" fmla="*/ 15 h 118"/>
                <a:gd name="T10" fmla="*/ 47 w 117"/>
                <a:gd name="T11" fmla="*/ 0 h 118"/>
                <a:gd name="T12" fmla="*/ 63 w 117"/>
                <a:gd name="T13" fmla="*/ 0 h 118"/>
                <a:gd name="T14" fmla="*/ 79 w 117"/>
                <a:gd name="T15" fmla="*/ 0 h 118"/>
                <a:gd name="T16" fmla="*/ 84 w 117"/>
                <a:gd name="T17" fmla="*/ 15 h 118"/>
                <a:gd name="T18" fmla="*/ 95 w 117"/>
                <a:gd name="T19" fmla="*/ 31 h 118"/>
                <a:gd name="T20" fmla="*/ 105 w 117"/>
                <a:gd name="T21" fmla="*/ 46 h 118"/>
                <a:gd name="T22" fmla="*/ 111 w 117"/>
                <a:gd name="T23" fmla="*/ 61 h 118"/>
                <a:gd name="T24" fmla="*/ 116 w 117"/>
                <a:gd name="T25" fmla="*/ 76 h 118"/>
                <a:gd name="T26" fmla="*/ 116 w 117"/>
                <a:gd name="T27" fmla="*/ 92 h 118"/>
                <a:gd name="T28" fmla="*/ 116 w 117"/>
                <a:gd name="T29" fmla="*/ 107 h 118"/>
                <a:gd name="T30" fmla="*/ 100 w 117"/>
                <a:gd name="T31" fmla="*/ 117 h 118"/>
                <a:gd name="T32" fmla="*/ 84 w 117"/>
                <a:gd name="T33" fmla="*/ 117 h 118"/>
                <a:gd name="T34" fmla="*/ 69 w 117"/>
                <a:gd name="T35" fmla="*/ 117 h 118"/>
                <a:gd name="T36" fmla="*/ 53 w 117"/>
                <a:gd name="T37" fmla="*/ 117 h 118"/>
                <a:gd name="T38" fmla="*/ 37 w 117"/>
                <a:gd name="T39" fmla="*/ 112 h 118"/>
                <a:gd name="T40" fmla="*/ 21 w 117"/>
                <a:gd name="T41" fmla="*/ 102 h 118"/>
                <a:gd name="T42" fmla="*/ 11 w 117"/>
                <a:gd name="T43" fmla="*/ 86 h 118"/>
                <a:gd name="T44" fmla="*/ 5 w 117"/>
                <a:gd name="T45" fmla="*/ 71 h 118"/>
                <a:gd name="T46" fmla="*/ 5 w 117"/>
                <a:gd name="T47" fmla="*/ 6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7" h="118">
                  <a:moveTo>
                    <a:pt x="5" y="66"/>
                  </a:moveTo>
                  <a:lnTo>
                    <a:pt x="0" y="51"/>
                  </a:lnTo>
                  <a:lnTo>
                    <a:pt x="0" y="36"/>
                  </a:lnTo>
                  <a:lnTo>
                    <a:pt x="16" y="25"/>
                  </a:lnTo>
                  <a:lnTo>
                    <a:pt x="32" y="15"/>
                  </a:lnTo>
                  <a:lnTo>
                    <a:pt x="47" y="0"/>
                  </a:lnTo>
                  <a:lnTo>
                    <a:pt x="63" y="0"/>
                  </a:lnTo>
                  <a:lnTo>
                    <a:pt x="79" y="0"/>
                  </a:lnTo>
                  <a:lnTo>
                    <a:pt x="84" y="15"/>
                  </a:lnTo>
                  <a:lnTo>
                    <a:pt x="95" y="31"/>
                  </a:lnTo>
                  <a:lnTo>
                    <a:pt x="105" y="46"/>
                  </a:lnTo>
                  <a:lnTo>
                    <a:pt x="111" y="61"/>
                  </a:lnTo>
                  <a:lnTo>
                    <a:pt x="116" y="76"/>
                  </a:lnTo>
                  <a:lnTo>
                    <a:pt x="116" y="92"/>
                  </a:lnTo>
                  <a:lnTo>
                    <a:pt x="116" y="107"/>
                  </a:lnTo>
                  <a:lnTo>
                    <a:pt x="100" y="117"/>
                  </a:lnTo>
                  <a:lnTo>
                    <a:pt x="84" y="117"/>
                  </a:lnTo>
                  <a:lnTo>
                    <a:pt x="69" y="117"/>
                  </a:lnTo>
                  <a:lnTo>
                    <a:pt x="53" y="117"/>
                  </a:lnTo>
                  <a:lnTo>
                    <a:pt x="37" y="112"/>
                  </a:lnTo>
                  <a:lnTo>
                    <a:pt x="21" y="102"/>
                  </a:lnTo>
                  <a:lnTo>
                    <a:pt x="11" y="86"/>
                  </a:lnTo>
                  <a:lnTo>
                    <a:pt x="5" y="71"/>
                  </a:lnTo>
                  <a:lnTo>
                    <a:pt x="5" y="6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0" name="Freeform 64"/>
            <p:cNvSpPr/>
            <p:nvPr/>
          </p:nvSpPr>
          <p:spPr bwMode="auto">
            <a:xfrm>
              <a:off x="3469" y="239"/>
              <a:ext cx="82" cy="87"/>
            </a:xfrm>
            <a:custGeom>
              <a:avLst/>
              <a:gdLst>
                <a:gd name="T0" fmla="*/ 0 w 82"/>
                <a:gd name="T1" fmla="*/ 0 h 87"/>
                <a:gd name="T2" fmla="*/ 16 w 82"/>
                <a:gd name="T3" fmla="*/ 10 h 87"/>
                <a:gd name="T4" fmla="*/ 32 w 82"/>
                <a:gd name="T5" fmla="*/ 20 h 87"/>
                <a:gd name="T6" fmla="*/ 49 w 82"/>
                <a:gd name="T7" fmla="*/ 20 h 87"/>
                <a:gd name="T8" fmla="*/ 65 w 82"/>
                <a:gd name="T9" fmla="*/ 30 h 87"/>
                <a:gd name="T10" fmla="*/ 76 w 82"/>
                <a:gd name="T11" fmla="*/ 46 h 87"/>
                <a:gd name="T12" fmla="*/ 81 w 82"/>
                <a:gd name="T13" fmla="*/ 61 h 87"/>
                <a:gd name="T14" fmla="*/ 81 w 82"/>
                <a:gd name="T15" fmla="*/ 76 h 87"/>
                <a:gd name="T16" fmla="*/ 65 w 82"/>
                <a:gd name="T17" fmla="*/ 86 h 87"/>
                <a:gd name="T18" fmla="*/ 49 w 82"/>
                <a:gd name="T19" fmla="*/ 86 h 87"/>
                <a:gd name="T20" fmla="*/ 27 w 82"/>
                <a:gd name="T21" fmla="*/ 81 h 87"/>
                <a:gd name="T22" fmla="*/ 11 w 82"/>
                <a:gd name="T23" fmla="*/ 71 h 87"/>
                <a:gd name="T24" fmla="*/ 5 w 82"/>
                <a:gd name="T25" fmla="*/ 56 h 87"/>
                <a:gd name="T26" fmla="*/ 0 w 82"/>
                <a:gd name="T27" fmla="*/ 40 h 87"/>
                <a:gd name="T28" fmla="*/ 0 w 82"/>
                <a:gd name="T29" fmla="*/ 25 h 87"/>
                <a:gd name="T30" fmla="*/ 11 w 82"/>
                <a:gd name="T31" fmla="*/ 10 h 87"/>
                <a:gd name="T32" fmla="*/ 0 w 82"/>
                <a:gd name="T3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2" h="87">
                  <a:moveTo>
                    <a:pt x="0" y="0"/>
                  </a:moveTo>
                  <a:lnTo>
                    <a:pt x="16" y="10"/>
                  </a:lnTo>
                  <a:lnTo>
                    <a:pt x="32" y="20"/>
                  </a:lnTo>
                  <a:lnTo>
                    <a:pt x="49" y="20"/>
                  </a:lnTo>
                  <a:lnTo>
                    <a:pt x="65" y="30"/>
                  </a:lnTo>
                  <a:lnTo>
                    <a:pt x="76" y="46"/>
                  </a:lnTo>
                  <a:lnTo>
                    <a:pt x="81" y="61"/>
                  </a:lnTo>
                  <a:lnTo>
                    <a:pt x="81" y="76"/>
                  </a:lnTo>
                  <a:lnTo>
                    <a:pt x="65" y="86"/>
                  </a:lnTo>
                  <a:lnTo>
                    <a:pt x="49" y="86"/>
                  </a:lnTo>
                  <a:lnTo>
                    <a:pt x="27" y="81"/>
                  </a:lnTo>
                  <a:lnTo>
                    <a:pt x="11" y="71"/>
                  </a:lnTo>
                  <a:lnTo>
                    <a:pt x="5" y="56"/>
                  </a:lnTo>
                  <a:lnTo>
                    <a:pt x="0" y="40"/>
                  </a:lnTo>
                  <a:lnTo>
                    <a:pt x="0" y="25"/>
                  </a:lnTo>
                  <a:lnTo>
                    <a:pt x="11" y="1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4" name="Group 65"/>
          <p:cNvGrpSpPr/>
          <p:nvPr/>
        </p:nvGrpSpPr>
        <p:grpSpPr bwMode="auto">
          <a:xfrm>
            <a:off x="2819146" y="2353693"/>
            <a:ext cx="561604" cy="388338"/>
            <a:chOff x="2949" y="196"/>
            <a:chExt cx="941" cy="598"/>
          </a:xfrm>
          <a:solidFill>
            <a:schemeClr val="bg1"/>
          </a:solidFill>
        </p:grpSpPr>
        <p:sp>
          <p:nvSpPr>
            <p:cNvPr id="289" name="Oval 66"/>
            <p:cNvSpPr>
              <a:spLocks noChangeArrowheads="1"/>
            </p:cNvSpPr>
            <p:nvPr/>
          </p:nvSpPr>
          <p:spPr bwMode="auto">
            <a:xfrm>
              <a:off x="3168" y="196"/>
              <a:ext cx="407" cy="162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0" name="Oval 67"/>
            <p:cNvSpPr>
              <a:spLocks noChangeArrowheads="1"/>
            </p:cNvSpPr>
            <p:nvPr/>
          </p:nvSpPr>
          <p:spPr bwMode="auto">
            <a:xfrm rot="900000">
              <a:off x="3512" y="252"/>
              <a:ext cx="275" cy="131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1" name="Oval 68"/>
            <p:cNvSpPr>
              <a:spLocks noChangeArrowheads="1"/>
            </p:cNvSpPr>
            <p:nvPr/>
          </p:nvSpPr>
          <p:spPr bwMode="auto">
            <a:xfrm rot="1500000">
              <a:off x="3650" y="385"/>
              <a:ext cx="240" cy="153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2" name="Oval 69"/>
            <p:cNvSpPr>
              <a:spLocks noChangeArrowheads="1"/>
            </p:cNvSpPr>
            <p:nvPr/>
          </p:nvSpPr>
          <p:spPr bwMode="auto">
            <a:xfrm rot="20040000">
              <a:off x="3573" y="537"/>
              <a:ext cx="291" cy="189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3" name="Oval 70"/>
            <p:cNvSpPr>
              <a:spLocks noChangeArrowheads="1"/>
            </p:cNvSpPr>
            <p:nvPr/>
          </p:nvSpPr>
          <p:spPr bwMode="auto">
            <a:xfrm>
              <a:off x="3216" y="555"/>
              <a:ext cx="471" cy="239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4" name="Oval 71"/>
            <p:cNvSpPr>
              <a:spLocks noChangeArrowheads="1"/>
            </p:cNvSpPr>
            <p:nvPr/>
          </p:nvSpPr>
          <p:spPr bwMode="auto">
            <a:xfrm rot="1080000">
              <a:off x="3023" y="555"/>
              <a:ext cx="265" cy="15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5" name="Oval 72"/>
            <p:cNvSpPr>
              <a:spLocks noChangeArrowheads="1"/>
            </p:cNvSpPr>
            <p:nvPr/>
          </p:nvSpPr>
          <p:spPr bwMode="auto">
            <a:xfrm>
              <a:off x="2949" y="432"/>
              <a:ext cx="217" cy="15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6" name="Oval 73"/>
            <p:cNvSpPr>
              <a:spLocks noChangeArrowheads="1"/>
            </p:cNvSpPr>
            <p:nvPr/>
          </p:nvSpPr>
          <p:spPr bwMode="auto">
            <a:xfrm rot="19740000">
              <a:off x="2984" y="310"/>
              <a:ext cx="295" cy="15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7" name="Freeform 74"/>
            <p:cNvSpPr/>
            <p:nvPr/>
          </p:nvSpPr>
          <p:spPr bwMode="auto">
            <a:xfrm>
              <a:off x="3051" y="300"/>
              <a:ext cx="738" cy="407"/>
            </a:xfrm>
            <a:custGeom>
              <a:avLst/>
              <a:gdLst>
                <a:gd name="T0" fmla="*/ 108 w 738"/>
                <a:gd name="T1" fmla="*/ 82 h 407"/>
                <a:gd name="T2" fmla="*/ 145 w 738"/>
                <a:gd name="T3" fmla="*/ 77 h 407"/>
                <a:gd name="T4" fmla="*/ 183 w 738"/>
                <a:gd name="T5" fmla="*/ 72 h 407"/>
                <a:gd name="T6" fmla="*/ 215 w 738"/>
                <a:gd name="T7" fmla="*/ 67 h 407"/>
                <a:gd name="T8" fmla="*/ 237 w 738"/>
                <a:gd name="T9" fmla="*/ 46 h 407"/>
                <a:gd name="T10" fmla="*/ 204 w 738"/>
                <a:gd name="T11" fmla="*/ 41 h 407"/>
                <a:gd name="T12" fmla="*/ 172 w 738"/>
                <a:gd name="T13" fmla="*/ 46 h 407"/>
                <a:gd name="T14" fmla="*/ 156 w 738"/>
                <a:gd name="T15" fmla="*/ 46 h 407"/>
                <a:gd name="T16" fmla="*/ 188 w 738"/>
                <a:gd name="T17" fmla="*/ 26 h 407"/>
                <a:gd name="T18" fmla="*/ 226 w 738"/>
                <a:gd name="T19" fmla="*/ 15 h 407"/>
                <a:gd name="T20" fmla="*/ 258 w 738"/>
                <a:gd name="T21" fmla="*/ 10 h 407"/>
                <a:gd name="T22" fmla="*/ 290 w 738"/>
                <a:gd name="T23" fmla="*/ 5 h 407"/>
                <a:gd name="T24" fmla="*/ 323 w 738"/>
                <a:gd name="T25" fmla="*/ 0 h 407"/>
                <a:gd name="T26" fmla="*/ 355 w 738"/>
                <a:gd name="T27" fmla="*/ 0 h 407"/>
                <a:gd name="T28" fmla="*/ 387 w 738"/>
                <a:gd name="T29" fmla="*/ 0 h 407"/>
                <a:gd name="T30" fmla="*/ 463 w 738"/>
                <a:gd name="T31" fmla="*/ 0 h 407"/>
                <a:gd name="T32" fmla="*/ 506 w 738"/>
                <a:gd name="T33" fmla="*/ 0 h 407"/>
                <a:gd name="T34" fmla="*/ 543 w 738"/>
                <a:gd name="T35" fmla="*/ 15 h 407"/>
                <a:gd name="T36" fmla="*/ 570 w 738"/>
                <a:gd name="T37" fmla="*/ 36 h 407"/>
                <a:gd name="T38" fmla="*/ 603 w 738"/>
                <a:gd name="T39" fmla="*/ 51 h 407"/>
                <a:gd name="T40" fmla="*/ 635 w 738"/>
                <a:gd name="T41" fmla="*/ 57 h 407"/>
                <a:gd name="T42" fmla="*/ 667 w 738"/>
                <a:gd name="T43" fmla="*/ 77 h 407"/>
                <a:gd name="T44" fmla="*/ 694 w 738"/>
                <a:gd name="T45" fmla="*/ 98 h 407"/>
                <a:gd name="T46" fmla="*/ 715 w 738"/>
                <a:gd name="T47" fmla="*/ 128 h 407"/>
                <a:gd name="T48" fmla="*/ 721 w 738"/>
                <a:gd name="T49" fmla="*/ 164 h 407"/>
                <a:gd name="T50" fmla="*/ 726 w 738"/>
                <a:gd name="T51" fmla="*/ 195 h 407"/>
                <a:gd name="T52" fmla="*/ 726 w 738"/>
                <a:gd name="T53" fmla="*/ 226 h 407"/>
                <a:gd name="T54" fmla="*/ 726 w 738"/>
                <a:gd name="T55" fmla="*/ 257 h 407"/>
                <a:gd name="T56" fmla="*/ 737 w 738"/>
                <a:gd name="T57" fmla="*/ 288 h 407"/>
                <a:gd name="T58" fmla="*/ 737 w 738"/>
                <a:gd name="T59" fmla="*/ 319 h 407"/>
                <a:gd name="T60" fmla="*/ 715 w 738"/>
                <a:gd name="T61" fmla="*/ 349 h 407"/>
                <a:gd name="T62" fmla="*/ 678 w 738"/>
                <a:gd name="T63" fmla="*/ 365 h 407"/>
                <a:gd name="T64" fmla="*/ 646 w 738"/>
                <a:gd name="T65" fmla="*/ 380 h 407"/>
                <a:gd name="T66" fmla="*/ 613 w 738"/>
                <a:gd name="T67" fmla="*/ 396 h 407"/>
                <a:gd name="T68" fmla="*/ 581 w 738"/>
                <a:gd name="T69" fmla="*/ 401 h 407"/>
                <a:gd name="T70" fmla="*/ 538 w 738"/>
                <a:gd name="T71" fmla="*/ 406 h 407"/>
                <a:gd name="T72" fmla="*/ 500 w 738"/>
                <a:gd name="T73" fmla="*/ 406 h 407"/>
                <a:gd name="T74" fmla="*/ 468 w 738"/>
                <a:gd name="T75" fmla="*/ 406 h 407"/>
                <a:gd name="T76" fmla="*/ 436 w 738"/>
                <a:gd name="T77" fmla="*/ 406 h 407"/>
                <a:gd name="T78" fmla="*/ 403 w 738"/>
                <a:gd name="T79" fmla="*/ 406 h 407"/>
                <a:gd name="T80" fmla="*/ 371 w 738"/>
                <a:gd name="T81" fmla="*/ 406 h 407"/>
                <a:gd name="T82" fmla="*/ 339 w 738"/>
                <a:gd name="T83" fmla="*/ 406 h 407"/>
                <a:gd name="T84" fmla="*/ 307 w 738"/>
                <a:gd name="T85" fmla="*/ 406 h 407"/>
                <a:gd name="T86" fmla="*/ 269 w 738"/>
                <a:gd name="T87" fmla="*/ 406 h 407"/>
                <a:gd name="T88" fmla="*/ 237 w 738"/>
                <a:gd name="T89" fmla="*/ 406 h 407"/>
                <a:gd name="T90" fmla="*/ 204 w 738"/>
                <a:gd name="T91" fmla="*/ 406 h 407"/>
                <a:gd name="T92" fmla="*/ 172 w 738"/>
                <a:gd name="T93" fmla="*/ 391 h 407"/>
                <a:gd name="T94" fmla="*/ 140 w 738"/>
                <a:gd name="T95" fmla="*/ 380 h 407"/>
                <a:gd name="T96" fmla="*/ 108 w 738"/>
                <a:gd name="T97" fmla="*/ 365 h 407"/>
                <a:gd name="T98" fmla="*/ 81 w 738"/>
                <a:gd name="T99" fmla="*/ 339 h 407"/>
                <a:gd name="T100" fmla="*/ 59 w 738"/>
                <a:gd name="T101" fmla="*/ 319 h 407"/>
                <a:gd name="T102" fmla="*/ 38 w 738"/>
                <a:gd name="T103" fmla="*/ 288 h 407"/>
                <a:gd name="T104" fmla="*/ 16 w 738"/>
                <a:gd name="T105" fmla="*/ 252 h 407"/>
                <a:gd name="T106" fmla="*/ 0 w 738"/>
                <a:gd name="T107" fmla="*/ 216 h 407"/>
                <a:gd name="T108" fmla="*/ 0 w 738"/>
                <a:gd name="T109" fmla="*/ 185 h 407"/>
                <a:gd name="T110" fmla="*/ 5 w 738"/>
                <a:gd name="T111" fmla="*/ 149 h 407"/>
                <a:gd name="T112" fmla="*/ 27 w 738"/>
                <a:gd name="T113" fmla="*/ 123 h 407"/>
                <a:gd name="T114" fmla="*/ 54 w 738"/>
                <a:gd name="T115" fmla="*/ 108 h 407"/>
                <a:gd name="T116" fmla="*/ 86 w 738"/>
                <a:gd name="T117" fmla="*/ 98 h 407"/>
                <a:gd name="T118" fmla="*/ 113 w 738"/>
                <a:gd name="T119" fmla="*/ 82 h 407"/>
                <a:gd name="T120" fmla="*/ 129 w 738"/>
                <a:gd name="T121" fmla="*/ 98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38" h="407">
                  <a:moveTo>
                    <a:pt x="91" y="82"/>
                  </a:moveTo>
                  <a:lnTo>
                    <a:pt x="108" y="82"/>
                  </a:lnTo>
                  <a:lnTo>
                    <a:pt x="124" y="82"/>
                  </a:lnTo>
                  <a:lnTo>
                    <a:pt x="145" y="77"/>
                  </a:lnTo>
                  <a:lnTo>
                    <a:pt x="161" y="77"/>
                  </a:lnTo>
                  <a:lnTo>
                    <a:pt x="183" y="72"/>
                  </a:lnTo>
                  <a:lnTo>
                    <a:pt x="199" y="72"/>
                  </a:lnTo>
                  <a:lnTo>
                    <a:pt x="215" y="67"/>
                  </a:lnTo>
                  <a:lnTo>
                    <a:pt x="231" y="62"/>
                  </a:lnTo>
                  <a:lnTo>
                    <a:pt x="237" y="46"/>
                  </a:lnTo>
                  <a:lnTo>
                    <a:pt x="221" y="41"/>
                  </a:lnTo>
                  <a:lnTo>
                    <a:pt x="204" y="41"/>
                  </a:lnTo>
                  <a:lnTo>
                    <a:pt x="188" y="46"/>
                  </a:lnTo>
                  <a:lnTo>
                    <a:pt x="172" y="46"/>
                  </a:lnTo>
                  <a:lnTo>
                    <a:pt x="156" y="62"/>
                  </a:lnTo>
                  <a:lnTo>
                    <a:pt x="156" y="46"/>
                  </a:lnTo>
                  <a:lnTo>
                    <a:pt x="172" y="36"/>
                  </a:lnTo>
                  <a:lnTo>
                    <a:pt x="188" y="26"/>
                  </a:lnTo>
                  <a:lnTo>
                    <a:pt x="210" y="21"/>
                  </a:lnTo>
                  <a:lnTo>
                    <a:pt x="226" y="15"/>
                  </a:lnTo>
                  <a:lnTo>
                    <a:pt x="242" y="15"/>
                  </a:lnTo>
                  <a:lnTo>
                    <a:pt x="258" y="10"/>
                  </a:lnTo>
                  <a:lnTo>
                    <a:pt x="274" y="10"/>
                  </a:lnTo>
                  <a:lnTo>
                    <a:pt x="290" y="5"/>
                  </a:lnTo>
                  <a:lnTo>
                    <a:pt x="307" y="5"/>
                  </a:lnTo>
                  <a:lnTo>
                    <a:pt x="323" y="0"/>
                  </a:lnTo>
                  <a:lnTo>
                    <a:pt x="339" y="0"/>
                  </a:lnTo>
                  <a:lnTo>
                    <a:pt x="355" y="0"/>
                  </a:lnTo>
                  <a:lnTo>
                    <a:pt x="371" y="0"/>
                  </a:lnTo>
                  <a:lnTo>
                    <a:pt x="387" y="0"/>
                  </a:lnTo>
                  <a:lnTo>
                    <a:pt x="420" y="0"/>
                  </a:lnTo>
                  <a:lnTo>
                    <a:pt x="463" y="0"/>
                  </a:lnTo>
                  <a:lnTo>
                    <a:pt x="484" y="0"/>
                  </a:lnTo>
                  <a:lnTo>
                    <a:pt x="506" y="0"/>
                  </a:lnTo>
                  <a:lnTo>
                    <a:pt x="527" y="5"/>
                  </a:lnTo>
                  <a:lnTo>
                    <a:pt x="543" y="15"/>
                  </a:lnTo>
                  <a:lnTo>
                    <a:pt x="554" y="31"/>
                  </a:lnTo>
                  <a:lnTo>
                    <a:pt x="570" y="36"/>
                  </a:lnTo>
                  <a:lnTo>
                    <a:pt x="586" y="46"/>
                  </a:lnTo>
                  <a:lnTo>
                    <a:pt x="603" y="51"/>
                  </a:lnTo>
                  <a:lnTo>
                    <a:pt x="619" y="51"/>
                  </a:lnTo>
                  <a:lnTo>
                    <a:pt x="635" y="57"/>
                  </a:lnTo>
                  <a:lnTo>
                    <a:pt x="651" y="67"/>
                  </a:lnTo>
                  <a:lnTo>
                    <a:pt x="667" y="77"/>
                  </a:lnTo>
                  <a:lnTo>
                    <a:pt x="678" y="93"/>
                  </a:lnTo>
                  <a:lnTo>
                    <a:pt x="694" y="98"/>
                  </a:lnTo>
                  <a:lnTo>
                    <a:pt x="699" y="113"/>
                  </a:lnTo>
                  <a:lnTo>
                    <a:pt x="715" y="128"/>
                  </a:lnTo>
                  <a:lnTo>
                    <a:pt x="721" y="149"/>
                  </a:lnTo>
                  <a:lnTo>
                    <a:pt x="721" y="164"/>
                  </a:lnTo>
                  <a:lnTo>
                    <a:pt x="726" y="180"/>
                  </a:lnTo>
                  <a:lnTo>
                    <a:pt x="726" y="195"/>
                  </a:lnTo>
                  <a:lnTo>
                    <a:pt x="726" y="211"/>
                  </a:lnTo>
                  <a:lnTo>
                    <a:pt x="726" y="226"/>
                  </a:lnTo>
                  <a:lnTo>
                    <a:pt x="726" y="242"/>
                  </a:lnTo>
                  <a:lnTo>
                    <a:pt x="726" y="257"/>
                  </a:lnTo>
                  <a:lnTo>
                    <a:pt x="737" y="272"/>
                  </a:lnTo>
                  <a:lnTo>
                    <a:pt x="737" y="288"/>
                  </a:lnTo>
                  <a:lnTo>
                    <a:pt x="737" y="303"/>
                  </a:lnTo>
                  <a:lnTo>
                    <a:pt x="737" y="319"/>
                  </a:lnTo>
                  <a:lnTo>
                    <a:pt x="732" y="334"/>
                  </a:lnTo>
                  <a:lnTo>
                    <a:pt x="715" y="349"/>
                  </a:lnTo>
                  <a:lnTo>
                    <a:pt x="694" y="360"/>
                  </a:lnTo>
                  <a:lnTo>
                    <a:pt x="678" y="365"/>
                  </a:lnTo>
                  <a:lnTo>
                    <a:pt x="662" y="375"/>
                  </a:lnTo>
                  <a:lnTo>
                    <a:pt x="646" y="380"/>
                  </a:lnTo>
                  <a:lnTo>
                    <a:pt x="629" y="385"/>
                  </a:lnTo>
                  <a:lnTo>
                    <a:pt x="613" y="396"/>
                  </a:lnTo>
                  <a:lnTo>
                    <a:pt x="597" y="401"/>
                  </a:lnTo>
                  <a:lnTo>
                    <a:pt x="581" y="401"/>
                  </a:lnTo>
                  <a:lnTo>
                    <a:pt x="559" y="406"/>
                  </a:lnTo>
                  <a:lnTo>
                    <a:pt x="538" y="406"/>
                  </a:lnTo>
                  <a:lnTo>
                    <a:pt x="522" y="406"/>
                  </a:lnTo>
                  <a:lnTo>
                    <a:pt x="500" y="406"/>
                  </a:lnTo>
                  <a:lnTo>
                    <a:pt x="484" y="406"/>
                  </a:lnTo>
                  <a:lnTo>
                    <a:pt x="468" y="406"/>
                  </a:lnTo>
                  <a:lnTo>
                    <a:pt x="452" y="406"/>
                  </a:lnTo>
                  <a:lnTo>
                    <a:pt x="436" y="406"/>
                  </a:lnTo>
                  <a:lnTo>
                    <a:pt x="420" y="406"/>
                  </a:lnTo>
                  <a:lnTo>
                    <a:pt x="403" y="406"/>
                  </a:lnTo>
                  <a:lnTo>
                    <a:pt x="387" y="406"/>
                  </a:lnTo>
                  <a:lnTo>
                    <a:pt x="371" y="406"/>
                  </a:lnTo>
                  <a:lnTo>
                    <a:pt x="355" y="406"/>
                  </a:lnTo>
                  <a:lnTo>
                    <a:pt x="339" y="406"/>
                  </a:lnTo>
                  <a:lnTo>
                    <a:pt x="323" y="406"/>
                  </a:lnTo>
                  <a:lnTo>
                    <a:pt x="307" y="406"/>
                  </a:lnTo>
                  <a:lnTo>
                    <a:pt x="285" y="406"/>
                  </a:lnTo>
                  <a:lnTo>
                    <a:pt x="269" y="406"/>
                  </a:lnTo>
                  <a:lnTo>
                    <a:pt x="253" y="406"/>
                  </a:lnTo>
                  <a:lnTo>
                    <a:pt x="237" y="406"/>
                  </a:lnTo>
                  <a:lnTo>
                    <a:pt x="221" y="406"/>
                  </a:lnTo>
                  <a:lnTo>
                    <a:pt x="204" y="406"/>
                  </a:lnTo>
                  <a:lnTo>
                    <a:pt x="188" y="396"/>
                  </a:lnTo>
                  <a:lnTo>
                    <a:pt x="172" y="391"/>
                  </a:lnTo>
                  <a:lnTo>
                    <a:pt x="156" y="385"/>
                  </a:lnTo>
                  <a:lnTo>
                    <a:pt x="140" y="380"/>
                  </a:lnTo>
                  <a:lnTo>
                    <a:pt x="124" y="375"/>
                  </a:lnTo>
                  <a:lnTo>
                    <a:pt x="108" y="365"/>
                  </a:lnTo>
                  <a:lnTo>
                    <a:pt x="91" y="355"/>
                  </a:lnTo>
                  <a:lnTo>
                    <a:pt x="81" y="339"/>
                  </a:lnTo>
                  <a:lnTo>
                    <a:pt x="65" y="334"/>
                  </a:lnTo>
                  <a:lnTo>
                    <a:pt x="59" y="319"/>
                  </a:lnTo>
                  <a:lnTo>
                    <a:pt x="43" y="303"/>
                  </a:lnTo>
                  <a:lnTo>
                    <a:pt x="38" y="288"/>
                  </a:lnTo>
                  <a:lnTo>
                    <a:pt x="22" y="272"/>
                  </a:lnTo>
                  <a:lnTo>
                    <a:pt x="16" y="252"/>
                  </a:lnTo>
                  <a:lnTo>
                    <a:pt x="5" y="231"/>
                  </a:lnTo>
                  <a:lnTo>
                    <a:pt x="0" y="216"/>
                  </a:lnTo>
                  <a:lnTo>
                    <a:pt x="0" y="200"/>
                  </a:lnTo>
                  <a:lnTo>
                    <a:pt x="0" y="185"/>
                  </a:lnTo>
                  <a:lnTo>
                    <a:pt x="0" y="170"/>
                  </a:lnTo>
                  <a:lnTo>
                    <a:pt x="5" y="149"/>
                  </a:lnTo>
                  <a:lnTo>
                    <a:pt x="11" y="134"/>
                  </a:lnTo>
                  <a:lnTo>
                    <a:pt x="27" y="123"/>
                  </a:lnTo>
                  <a:lnTo>
                    <a:pt x="38" y="108"/>
                  </a:lnTo>
                  <a:lnTo>
                    <a:pt x="54" y="108"/>
                  </a:lnTo>
                  <a:lnTo>
                    <a:pt x="70" y="103"/>
                  </a:lnTo>
                  <a:lnTo>
                    <a:pt x="86" y="98"/>
                  </a:lnTo>
                  <a:lnTo>
                    <a:pt x="102" y="98"/>
                  </a:lnTo>
                  <a:lnTo>
                    <a:pt x="113" y="82"/>
                  </a:lnTo>
                  <a:lnTo>
                    <a:pt x="113" y="67"/>
                  </a:lnTo>
                  <a:lnTo>
                    <a:pt x="129" y="9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8" name="Freeform 75"/>
            <p:cNvSpPr/>
            <p:nvPr/>
          </p:nvSpPr>
          <p:spPr bwMode="auto">
            <a:xfrm>
              <a:off x="3193" y="270"/>
              <a:ext cx="117" cy="118"/>
            </a:xfrm>
            <a:custGeom>
              <a:avLst/>
              <a:gdLst>
                <a:gd name="T0" fmla="*/ 5 w 117"/>
                <a:gd name="T1" fmla="*/ 66 h 118"/>
                <a:gd name="T2" fmla="*/ 0 w 117"/>
                <a:gd name="T3" fmla="*/ 51 h 118"/>
                <a:gd name="T4" fmla="*/ 0 w 117"/>
                <a:gd name="T5" fmla="*/ 36 h 118"/>
                <a:gd name="T6" fmla="*/ 16 w 117"/>
                <a:gd name="T7" fmla="*/ 25 h 118"/>
                <a:gd name="T8" fmla="*/ 32 w 117"/>
                <a:gd name="T9" fmla="*/ 15 h 118"/>
                <a:gd name="T10" fmla="*/ 47 w 117"/>
                <a:gd name="T11" fmla="*/ 0 h 118"/>
                <a:gd name="T12" fmla="*/ 63 w 117"/>
                <a:gd name="T13" fmla="*/ 0 h 118"/>
                <a:gd name="T14" fmla="*/ 79 w 117"/>
                <a:gd name="T15" fmla="*/ 0 h 118"/>
                <a:gd name="T16" fmla="*/ 84 w 117"/>
                <a:gd name="T17" fmla="*/ 15 h 118"/>
                <a:gd name="T18" fmla="*/ 95 w 117"/>
                <a:gd name="T19" fmla="*/ 31 h 118"/>
                <a:gd name="T20" fmla="*/ 105 w 117"/>
                <a:gd name="T21" fmla="*/ 46 h 118"/>
                <a:gd name="T22" fmla="*/ 111 w 117"/>
                <a:gd name="T23" fmla="*/ 61 h 118"/>
                <a:gd name="T24" fmla="*/ 116 w 117"/>
                <a:gd name="T25" fmla="*/ 76 h 118"/>
                <a:gd name="T26" fmla="*/ 116 w 117"/>
                <a:gd name="T27" fmla="*/ 92 h 118"/>
                <a:gd name="T28" fmla="*/ 116 w 117"/>
                <a:gd name="T29" fmla="*/ 107 h 118"/>
                <a:gd name="T30" fmla="*/ 100 w 117"/>
                <a:gd name="T31" fmla="*/ 117 h 118"/>
                <a:gd name="T32" fmla="*/ 84 w 117"/>
                <a:gd name="T33" fmla="*/ 117 h 118"/>
                <a:gd name="T34" fmla="*/ 69 w 117"/>
                <a:gd name="T35" fmla="*/ 117 h 118"/>
                <a:gd name="T36" fmla="*/ 53 w 117"/>
                <a:gd name="T37" fmla="*/ 117 h 118"/>
                <a:gd name="T38" fmla="*/ 37 w 117"/>
                <a:gd name="T39" fmla="*/ 112 h 118"/>
                <a:gd name="T40" fmla="*/ 21 w 117"/>
                <a:gd name="T41" fmla="*/ 102 h 118"/>
                <a:gd name="T42" fmla="*/ 11 w 117"/>
                <a:gd name="T43" fmla="*/ 86 h 118"/>
                <a:gd name="T44" fmla="*/ 5 w 117"/>
                <a:gd name="T45" fmla="*/ 71 h 118"/>
                <a:gd name="T46" fmla="*/ 5 w 117"/>
                <a:gd name="T47" fmla="*/ 6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7" h="118">
                  <a:moveTo>
                    <a:pt x="5" y="66"/>
                  </a:moveTo>
                  <a:lnTo>
                    <a:pt x="0" y="51"/>
                  </a:lnTo>
                  <a:lnTo>
                    <a:pt x="0" y="36"/>
                  </a:lnTo>
                  <a:lnTo>
                    <a:pt x="16" y="25"/>
                  </a:lnTo>
                  <a:lnTo>
                    <a:pt x="32" y="15"/>
                  </a:lnTo>
                  <a:lnTo>
                    <a:pt x="47" y="0"/>
                  </a:lnTo>
                  <a:lnTo>
                    <a:pt x="63" y="0"/>
                  </a:lnTo>
                  <a:lnTo>
                    <a:pt x="79" y="0"/>
                  </a:lnTo>
                  <a:lnTo>
                    <a:pt x="84" y="15"/>
                  </a:lnTo>
                  <a:lnTo>
                    <a:pt x="95" y="31"/>
                  </a:lnTo>
                  <a:lnTo>
                    <a:pt x="105" y="46"/>
                  </a:lnTo>
                  <a:lnTo>
                    <a:pt x="111" y="61"/>
                  </a:lnTo>
                  <a:lnTo>
                    <a:pt x="116" y="76"/>
                  </a:lnTo>
                  <a:lnTo>
                    <a:pt x="116" y="92"/>
                  </a:lnTo>
                  <a:lnTo>
                    <a:pt x="116" y="107"/>
                  </a:lnTo>
                  <a:lnTo>
                    <a:pt x="100" y="117"/>
                  </a:lnTo>
                  <a:lnTo>
                    <a:pt x="84" y="117"/>
                  </a:lnTo>
                  <a:lnTo>
                    <a:pt x="69" y="117"/>
                  </a:lnTo>
                  <a:lnTo>
                    <a:pt x="53" y="117"/>
                  </a:lnTo>
                  <a:lnTo>
                    <a:pt x="37" y="112"/>
                  </a:lnTo>
                  <a:lnTo>
                    <a:pt x="21" y="102"/>
                  </a:lnTo>
                  <a:lnTo>
                    <a:pt x="11" y="86"/>
                  </a:lnTo>
                  <a:lnTo>
                    <a:pt x="5" y="71"/>
                  </a:lnTo>
                  <a:lnTo>
                    <a:pt x="5" y="6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9" name="Freeform 76"/>
            <p:cNvSpPr/>
            <p:nvPr/>
          </p:nvSpPr>
          <p:spPr bwMode="auto">
            <a:xfrm>
              <a:off x="3469" y="239"/>
              <a:ext cx="82" cy="87"/>
            </a:xfrm>
            <a:custGeom>
              <a:avLst/>
              <a:gdLst>
                <a:gd name="T0" fmla="*/ 0 w 82"/>
                <a:gd name="T1" fmla="*/ 0 h 87"/>
                <a:gd name="T2" fmla="*/ 16 w 82"/>
                <a:gd name="T3" fmla="*/ 10 h 87"/>
                <a:gd name="T4" fmla="*/ 32 w 82"/>
                <a:gd name="T5" fmla="*/ 20 h 87"/>
                <a:gd name="T6" fmla="*/ 49 w 82"/>
                <a:gd name="T7" fmla="*/ 20 h 87"/>
                <a:gd name="T8" fmla="*/ 65 w 82"/>
                <a:gd name="T9" fmla="*/ 30 h 87"/>
                <a:gd name="T10" fmla="*/ 76 w 82"/>
                <a:gd name="T11" fmla="*/ 46 h 87"/>
                <a:gd name="T12" fmla="*/ 81 w 82"/>
                <a:gd name="T13" fmla="*/ 61 h 87"/>
                <a:gd name="T14" fmla="*/ 81 w 82"/>
                <a:gd name="T15" fmla="*/ 76 h 87"/>
                <a:gd name="T16" fmla="*/ 65 w 82"/>
                <a:gd name="T17" fmla="*/ 86 h 87"/>
                <a:gd name="T18" fmla="*/ 49 w 82"/>
                <a:gd name="T19" fmla="*/ 86 h 87"/>
                <a:gd name="T20" fmla="*/ 27 w 82"/>
                <a:gd name="T21" fmla="*/ 81 h 87"/>
                <a:gd name="T22" fmla="*/ 11 w 82"/>
                <a:gd name="T23" fmla="*/ 71 h 87"/>
                <a:gd name="T24" fmla="*/ 5 w 82"/>
                <a:gd name="T25" fmla="*/ 56 h 87"/>
                <a:gd name="T26" fmla="*/ 0 w 82"/>
                <a:gd name="T27" fmla="*/ 40 h 87"/>
                <a:gd name="T28" fmla="*/ 0 w 82"/>
                <a:gd name="T29" fmla="*/ 25 h 87"/>
                <a:gd name="T30" fmla="*/ 11 w 82"/>
                <a:gd name="T31" fmla="*/ 10 h 87"/>
                <a:gd name="T32" fmla="*/ 0 w 82"/>
                <a:gd name="T3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2" h="87">
                  <a:moveTo>
                    <a:pt x="0" y="0"/>
                  </a:moveTo>
                  <a:lnTo>
                    <a:pt x="16" y="10"/>
                  </a:lnTo>
                  <a:lnTo>
                    <a:pt x="32" y="20"/>
                  </a:lnTo>
                  <a:lnTo>
                    <a:pt x="49" y="20"/>
                  </a:lnTo>
                  <a:lnTo>
                    <a:pt x="65" y="30"/>
                  </a:lnTo>
                  <a:lnTo>
                    <a:pt x="76" y="46"/>
                  </a:lnTo>
                  <a:lnTo>
                    <a:pt x="81" y="61"/>
                  </a:lnTo>
                  <a:lnTo>
                    <a:pt x="81" y="76"/>
                  </a:lnTo>
                  <a:lnTo>
                    <a:pt x="65" y="86"/>
                  </a:lnTo>
                  <a:lnTo>
                    <a:pt x="49" y="86"/>
                  </a:lnTo>
                  <a:lnTo>
                    <a:pt x="27" y="81"/>
                  </a:lnTo>
                  <a:lnTo>
                    <a:pt x="11" y="71"/>
                  </a:lnTo>
                  <a:lnTo>
                    <a:pt x="5" y="56"/>
                  </a:lnTo>
                  <a:lnTo>
                    <a:pt x="0" y="40"/>
                  </a:lnTo>
                  <a:lnTo>
                    <a:pt x="0" y="25"/>
                  </a:lnTo>
                  <a:lnTo>
                    <a:pt x="11" y="1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5" name="Group 77"/>
          <p:cNvGrpSpPr/>
          <p:nvPr/>
        </p:nvGrpSpPr>
        <p:grpSpPr bwMode="auto">
          <a:xfrm>
            <a:off x="2211245" y="2655630"/>
            <a:ext cx="560597" cy="386480"/>
            <a:chOff x="2949" y="196"/>
            <a:chExt cx="941" cy="598"/>
          </a:xfrm>
          <a:solidFill>
            <a:schemeClr val="bg1"/>
          </a:solidFill>
        </p:grpSpPr>
        <p:sp>
          <p:nvSpPr>
            <p:cNvPr id="278" name="Oval 78"/>
            <p:cNvSpPr>
              <a:spLocks noChangeArrowheads="1"/>
            </p:cNvSpPr>
            <p:nvPr/>
          </p:nvSpPr>
          <p:spPr bwMode="auto">
            <a:xfrm>
              <a:off x="3168" y="196"/>
              <a:ext cx="407" cy="162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9" name="Oval 79"/>
            <p:cNvSpPr>
              <a:spLocks noChangeArrowheads="1"/>
            </p:cNvSpPr>
            <p:nvPr/>
          </p:nvSpPr>
          <p:spPr bwMode="auto">
            <a:xfrm rot="900000">
              <a:off x="3512" y="252"/>
              <a:ext cx="275" cy="131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0" name="Oval 80"/>
            <p:cNvSpPr>
              <a:spLocks noChangeArrowheads="1"/>
            </p:cNvSpPr>
            <p:nvPr/>
          </p:nvSpPr>
          <p:spPr bwMode="auto">
            <a:xfrm rot="1500000">
              <a:off x="3650" y="385"/>
              <a:ext cx="240" cy="153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1" name="Oval 81"/>
            <p:cNvSpPr>
              <a:spLocks noChangeArrowheads="1"/>
            </p:cNvSpPr>
            <p:nvPr/>
          </p:nvSpPr>
          <p:spPr bwMode="auto">
            <a:xfrm rot="20040000">
              <a:off x="3573" y="537"/>
              <a:ext cx="291" cy="189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2" name="Oval 82"/>
            <p:cNvSpPr>
              <a:spLocks noChangeArrowheads="1"/>
            </p:cNvSpPr>
            <p:nvPr/>
          </p:nvSpPr>
          <p:spPr bwMode="auto">
            <a:xfrm>
              <a:off x="3216" y="555"/>
              <a:ext cx="471" cy="239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3" name="Oval 83"/>
            <p:cNvSpPr>
              <a:spLocks noChangeArrowheads="1"/>
            </p:cNvSpPr>
            <p:nvPr/>
          </p:nvSpPr>
          <p:spPr bwMode="auto">
            <a:xfrm rot="1080000">
              <a:off x="3023" y="555"/>
              <a:ext cx="265" cy="15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4" name="Oval 84"/>
            <p:cNvSpPr>
              <a:spLocks noChangeArrowheads="1"/>
            </p:cNvSpPr>
            <p:nvPr/>
          </p:nvSpPr>
          <p:spPr bwMode="auto">
            <a:xfrm>
              <a:off x="2949" y="432"/>
              <a:ext cx="217" cy="15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5" name="Oval 85"/>
            <p:cNvSpPr>
              <a:spLocks noChangeArrowheads="1"/>
            </p:cNvSpPr>
            <p:nvPr/>
          </p:nvSpPr>
          <p:spPr bwMode="auto">
            <a:xfrm rot="19740000">
              <a:off x="2984" y="310"/>
              <a:ext cx="295" cy="15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6" name="Freeform 86"/>
            <p:cNvSpPr/>
            <p:nvPr/>
          </p:nvSpPr>
          <p:spPr bwMode="auto">
            <a:xfrm>
              <a:off x="3051" y="300"/>
              <a:ext cx="738" cy="407"/>
            </a:xfrm>
            <a:custGeom>
              <a:avLst/>
              <a:gdLst>
                <a:gd name="T0" fmla="*/ 108 w 738"/>
                <a:gd name="T1" fmla="*/ 82 h 407"/>
                <a:gd name="T2" fmla="*/ 145 w 738"/>
                <a:gd name="T3" fmla="*/ 77 h 407"/>
                <a:gd name="T4" fmla="*/ 183 w 738"/>
                <a:gd name="T5" fmla="*/ 72 h 407"/>
                <a:gd name="T6" fmla="*/ 215 w 738"/>
                <a:gd name="T7" fmla="*/ 67 h 407"/>
                <a:gd name="T8" fmla="*/ 237 w 738"/>
                <a:gd name="T9" fmla="*/ 46 h 407"/>
                <a:gd name="T10" fmla="*/ 204 w 738"/>
                <a:gd name="T11" fmla="*/ 41 h 407"/>
                <a:gd name="T12" fmla="*/ 172 w 738"/>
                <a:gd name="T13" fmla="*/ 46 h 407"/>
                <a:gd name="T14" fmla="*/ 156 w 738"/>
                <a:gd name="T15" fmla="*/ 46 h 407"/>
                <a:gd name="T16" fmla="*/ 188 w 738"/>
                <a:gd name="T17" fmla="*/ 26 h 407"/>
                <a:gd name="T18" fmla="*/ 226 w 738"/>
                <a:gd name="T19" fmla="*/ 15 h 407"/>
                <a:gd name="T20" fmla="*/ 258 w 738"/>
                <a:gd name="T21" fmla="*/ 10 h 407"/>
                <a:gd name="T22" fmla="*/ 290 w 738"/>
                <a:gd name="T23" fmla="*/ 5 h 407"/>
                <a:gd name="T24" fmla="*/ 323 w 738"/>
                <a:gd name="T25" fmla="*/ 0 h 407"/>
                <a:gd name="T26" fmla="*/ 355 w 738"/>
                <a:gd name="T27" fmla="*/ 0 h 407"/>
                <a:gd name="T28" fmla="*/ 387 w 738"/>
                <a:gd name="T29" fmla="*/ 0 h 407"/>
                <a:gd name="T30" fmla="*/ 463 w 738"/>
                <a:gd name="T31" fmla="*/ 0 h 407"/>
                <a:gd name="T32" fmla="*/ 506 w 738"/>
                <a:gd name="T33" fmla="*/ 0 h 407"/>
                <a:gd name="T34" fmla="*/ 543 w 738"/>
                <a:gd name="T35" fmla="*/ 15 h 407"/>
                <a:gd name="T36" fmla="*/ 570 w 738"/>
                <a:gd name="T37" fmla="*/ 36 h 407"/>
                <a:gd name="T38" fmla="*/ 603 w 738"/>
                <a:gd name="T39" fmla="*/ 51 h 407"/>
                <a:gd name="T40" fmla="*/ 635 w 738"/>
                <a:gd name="T41" fmla="*/ 57 h 407"/>
                <a:gd name="T42" fmla="*/ 667 w 738"/>
                <a:gd name="T43" fmla="*/ 77 h 407"/>
                <a:gd name="T44" fmla="*/ 694 w 738"/>
                <a:gd name="T45" fmla="*/ 98 h 407"/>
                <a:gd name="T46" fmla="*/ 715 w 738"/>
                <a:gd name="T47" fmla="*/ 128 h 407"/>
                <a:gd name="T48" fmla="*/ 721 w 738"/>
                <a:gd name="T49" fmla="*/ 164 h 407"/>
                <a:gd name="T50" fmla="*/ 726 w 738"/>
                <a:gd name="T51" fmla="*/ 195 h 407"/>
                <a:gd name="T52" fmla="*/ 726 w 738"/>
                <a:gd name="T53" fmla="*/ 226 h 407"/>
                <a:gd name="T54" fmla="*/ 726 w 738"/>
                <a:gd name="T55" fmla="*/ 257 h 407"/>
                <a:gd name="T56" fmla="*/ 737 w 738"/>
                <a:gd name="T57" fmla="*/ 288 h 407"/>
                <a:gd name="T58" fmla="*/ 737 w 738"/>
                <a:gd name="T59" fmla="*/ 319 h 407"/>
                <a:gd name="T60" fmla="*/ 715 w 738"/>
                <a:gd name="T61" fmla="*/ 349 h 407"/>
                <a:gd name="T62" fmla="*/ 678 w 738"/>
                <a:gd name="T63" fmla="*/ 365 h 407"/>
                <a:gd name="T64" fmla="*/ 646 w 738"/>
                <a:gd name="T65" fmla="*/ 380 h 407"/>
                <a:gd name="T66" fmla="*/ 613 w 738"/>
                <a:gd name="T67" fmla="*/ 396 h 407"/>
                <a:gd name="T68" fmla="*/ 581 w 738"/>
                <a:gd name="T69" fmla="*/ 401 h 407"/>
                <a:gd name="T70" fmla="*/ 538 w 738"/>
                <a:gd name="T71" fmla="*/ 406 h 407"/>
                <a:gd name="T72" fmla="*/ 500 w 738"/>
                <a:gd name="T73" fmla="*/ 406 h 407"/>
                <a:gd name="T74" fmla="*/ 468 w 738"/>
                <a:gd name="T75" fmla="*/ 406 h 407"/>
                <a:gd name="T76" fmla="*/ 436 w 738"/>
                <a:gd name="T77" fmla="*/ 406 h 407"/>
                <a:gd name="T78" fmla="*/ 403 w 738"/>
                <a:gd name="T79" fmla="*/ 406 h 407"/>
                <a:gd name="T80" fmla="*/ 371 w 738"/>
                <a:gd name="T81" fmla="*/ 406 h 407"/>
                <a:gd name="T82" fmla="*/ 339 w 738"/>
                <a:gd name="T83" fmla="*/ 406 h 407"/>
                <a:gd name="T84" fmla="*/ 307 w 738"/>
                <a:gd name="T85" fmla="*/ 406 h 407"/>
                <a:gd name="T86" fmla="*/ 269 w 738"/>
                <a:gd name="T87" fmla="*/ 406 h 407"/>
                <a:gd name="T88" fmla="*/ 237 w 738"/>
                <a:gd name="T89" fmla="*/ 406 h 407"/>
                <a:gd name="T90" fmla="*/ 204 w 738"/>
                <a:gd name="T91" fmla="*/ 406 h 407"/>
                <a:gd name="T92" fmla="*/ 172 w 738"/>
                <a:gd name="T93" fmla="*/ 391 h 407"/>
                <a:gd name="T94" fmla="*/ 140 w 738"/>
                <a:gd name="T95" fmla="*/ 380 h 407"/>
                <a:gd name="T96" fmla="*/ 108 w 738"/>
                <a:gd name="T97" fmla="*/ 365 h 407"/>
                <a:gd name="T98" fmla="*/ 81 w 738"/>
                <a:gd name="T99" fmla="*/ 339 h 407"/>
                <a:gd name="T100" fmla="*/ 59 w 738"/>
                <a:gd name="T101" fmla="*/ 319 h 407"/>
                <a:gd name="T102" fmla="*/ 38 w 738"/>
                <a:gd name="T103" fmla="*/ 288 h 407"/>
                <a:gd name="T104" fmla="*/ 16 w 738"/>
                <a:gd name="T105" fmla="*/ 252 h 407"/>
                <a:gd name="T106" fmla="*/ 0 w 738"/>
                <a:gd name="T107" fmla="*/ 216 h 407"/>
                <a:gd name="T108" fmla="*/ 0 w 738"/>
                <a:gd name="T109" fmla="*/ 185 h 407"/>
                <a:gd name="T110" fmla="*/ 5 w 738"/>
                <a:gd name="T111" fmla="*/ 149 h 407"/>
                <a:gd name="T112" fmla="*/ 27 w 738"/>
                <a:gd name="T113" fmla="*/ 123 h 407"/>
                <a:gd name="T114" fmla="*/ 54 w 738"/>
                <a:gd name="T115" fmla="*/ 108 h 407"/>
                <a:gd name="T116" fmla="*/ 86 w 738"/>
                <a:gd name="T117" fmla="*/ 98 h 407"/>
                <a:gd name="T118" fmla="*/ 113 w 738"/>
                <a:gd name="T119" fmla="*/ 82 h 407"/>
                <a:gd name="T120" fmla="*/ 129 w 738"/>
                <a:gd name="T121" fmla="*/ 98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38" h="407">
                  <a:moveTo>
                    <a:pt x="91" y="82"/>
                  </a:moveTo>
                  <a:lnTo>
                    <a:pt x="108" y="82"/>
                  </a:lnTo>
                  <a:lnTo>
                    <a:pt x="124" y="82"/>
                  </a:lnTo>
                  <a:lnTo>
                    <a:pt x="145" y="77"/>
                  </a:lnTo>
                  <a:lnTo>
                    <a:pt x="161" y="77"/>
                  </a:lnTo>
                  <a:lnTo>
                    <a:pt x="183" y="72"/>
                  </a:lnTo>
                  <a:lnTo>
                    <a:pt x="199" y="72"/>
                  </a:lnTo>
                  <a:lnTo>
                    <a:pt x="215" y="67"/>
                  </a:lnTo>
                  <a:lnTo>
                    <a:pt x="231" y="62"/>
                  </a:lnTo>
                  <a:lnTo>
                    <a:pt x="237" y="46"/>
                  </a:lnTo>
                  <a:lnTo>
                    <a:pt x="221" y="41"/>
                  </a:lnTo>
                  <a:lnTo>
                    <a:pt x="204" y="41"/>
                  </a:lnTo>
                  <a:lnTo>
                    <a:pt x="188" y="46"/>
                  </a:lnTo>
                  <a:lnTo>
                    <a:pt x="172" y="46"/>
                  </a:lnTo>
                  <a:lnTo>
                    <a:pt x="156" y="62"/>
                  </a:lnTo>
                  <a:lnTo>
                    <a:pt x="156" y="46"/>
                  </a:lnTo>
                  <a:lnTo>
                    <a:pt x="172" y="36"/>
                  </a:lnTo>
                  <a:lnTo>
                    <a:pt x="188" y="26"/>
                  </a:lnTo>
                  <a:lnTo>
                    <a:pt x="210" y="21"/>
                  </a:lnTo>
                  <a:lnTo>
                    <a:pt x="226" y="15"/>
                  </a:lnTo>
                  <a:lnTo>
                    <a:pt x="242" y="15"/>
                  </a:lnTo>
                  <a:lnTo>
                    <a:pt x="258" y="10"/>
                  </a:lnTo>
                  <a:lnTo>
                    <a:pt x="274" y="10"/>
                  </a:lnTo>
                  <a:lnTo>
                    <a:pt x="290" y="5"/>
                  </a:lnTo>
                  <a:lnTo>
                    <a:pt x="307" y="5"/>
                  </a:lnTo>
                  <a:lnTo>
                    <a:pt x="323" y="0"/>
                  </a:lnTo>
                  <a:lnTo>
                    <a:pt x="339" y="0"/>
                  </a:lnTo>
                  <a:lnTo>
                    <a:pt x="355" y="0"/>
                  </a:lnTo>
                  <a:lnTo>
                    <a:pt x="371" y="0"/>
                  </a:lnTo>
                  <a:lnTo>
                    <a:pt x="387" y="0"/>
                  </a:lnTo>
                  <a:lnTo>
                    <a:pt x="420" y="0"/>
                  </a:lnTo>
                  <a:lnTo>
                    <a:pt x="463" y="0"/>
                  </a:lnTo>
                  <a:lnTo>
                    <a:pt x="484" y="0"/>
                  </a:lnTo>
                  <a:lnTo>
                    <a:pt x="506" y="0"/>
                  </a:lnTo>
                  <a:lnTo>
                    <a:pt x="527" y="5"/>
                  </a:lnTo>
                  <a:lnTo>
                    <a:pt x="543" y="15"/>
                  </a:lnTo>
                  <a:lnTo>
                    <a:pt x="554" y="31"/>
                  </a:lnTo>
                  <a:lnTo>
                    <a:pt x="570" y="36"/>
                  </a:lnTo>
                  <a:lnTo>
                    <a:pt x="586" y="46"/>
                  </a:lnTo>
                  <a:lnTo>
                    <a:pt x="603" y="51"/>
                  </a:lnTo>
                  <a:lnTo>
                    <a:pt x="619" y="51"/>
                  </a:lnTo>
                  <a:lnTo>
                    <a:pt x="635" y="57"/>
                  </a:lnTo>
                  <a:lnTo>
                    <a:pt x="651" y="67"/>
                  </a:lnTo>
                  <a:lnTo>
                    <a:pt x="667" y="77"/>
                  </a:lnTo>
                  <a:lnTo>
                    <a:pt x="678" y="93"/>
                  </a:lnTo>
                  <a:lnTo>
                    <a:pt x="694" y="98"/>
                  </a:lnTo>
                  <a:lnTo>
                    <a:pt x="699" y="113"/>
                  </a:lnTo>
                  <a:lnTo>
                    <a:pt x="715" y="128"/>
                  </a:lnTo>
                  <a:lnTo>
                    <a:pt x="721" y="149"/>
                  </a:lnTo>
                  <a:lnTo>
                    <a:pt x="721" y="164"/>
                  </a:lnTo>
                  <a:lnTo>
                    <a:pt x="726" y="180"/>
                  </a:lnTo>
                  <a:lnTo>
                    <a:pt x="726" y="195"/>
                  </a:lnTo>
                  <a:lnTo>
                    <a:pt x="726" y="211"/>
                  </a:lnTo>
                  <a:lnTo>
                    <a:pt x="726" y="226"/>
                  </a:lnTo>
                  <a:lnTo>
                    <a:pt x="726" y="242"/>
                  </a:lnTo>
                  <a:lnTo>
                    <a:pt x="726" y="257"/>
                  </a:lnTo>
                  <a:lnTo>
                    <a:pt x="737" y="272"/>
                  </a:lnTo>
                  <a:lnTo>
                    <a:pt x="737" y="288"/>
                  </a:lnTo>
                  <a:lnTo>
                    <a:pt x="737" y="303"/>
                  </a:lnTo>
                  <a:lnTo>
                    <a:pt x="737" y="319"/>
                  </a:lnTo>
                  <a:lnTo>
                    <a:pt x="732" y="334"/>
                  </a:lnTo>
                  <a:lnTo>
                    <a:pt x="715" y="349"/>
                  </a:lnTo>
                  <a:lnTo>
                    <a:pt x="694" y="360"/>
                  </a:lnTo>
                  <a:lnTo>
                    <a:pt x="678" y="365"/>
                  </a:lnTo>
                  <a:lnTo>
                    <a:pt x="662" y="375"/>
                  </a:lnTo>
                  <a:lnTo>
                    <a:pt x="646" y="380"/>
                  </a:lnTo>
                  <a:lnTo>
                    <a:pt x="629" y="385"/>
                  </a:lnTo>
                  <a:lnTo>
                    <a:pt x="613" y="396"/>
                  </a:lnTo>
                  <a:lnTo>
                    <a:pt x="597" y="401"/>
                  </a:lnTo>
                  <a:lnTo>
                    <a:pt x="581" y="401"/>
                  </a:lnTo>
                  <a:lnTo>
                    <a:pt x="559" y="406"/>
                  </a:lnTo>
                  <a:lnTo>
                    <a:pt x="538" y="406"/>
                  </a:lnTo>
                  <a:lnTo>
                    <a:pt x="522" y="406"/>
                  </a:lnTo>
                  <a:lnTo>
                    <a:pt x="500" y="406"/>
                  </a:lnTo>
                  <a:lnTo>
                    <a:pt x="484" y="406"/>
                  </a:lnTo>
                  <a:lnTo>
                    <a:pt x="468" y="406"/>
                  </a:lnTo>
                  <a:lnTo>
                    <a:pt x="452" y="406"/>
                  </a:lnTo>
                  <a:lnTo>
                    <a:pt x="436" y="406"/>
                  </a:lnTo>
                  <a:lnTo>
                    <a:pt x="420" y="406"/>
                  </a:lnTo>
                  <a:lnTo>
                    <a:pt x="403" y="406"/>
                  </a:lnTo>
                  <a:lnTo>
                    <a:pt x="387" y="406"/>
                  </a:lnTo>
                  <a:lnTo>
                    <a:pt x="371" y="406"/>
                  </a:lnTo>
                  <a:lnTo>
                    <a:pt x="355" y="406"/>
                  </a:lnTo>
                  <a:lnTo>
                    <a:pt x="339" y="406"/>
                  </a:lnTo>
                  <a:lnTo>
                    <a:pt x="323" y="406"/>
                  </a:lnTo>
                  <a:lnTo>
                    <a:pt x="307" y="406"/>
                  </a:lnTo>
                  <a:lnTo>
                    <a:pt x="285" y="406"/>
                  </a:lnTo>
                  <a:lnTo>
                    <a:pt x="269" y="406"/>
                  </a:lnTo>
                  <a:lnTo>
                    <a:pt x="253" y="406"/>
                  </a:lnTo>
                  <a:lnTo>
                    <a:pt x="237" y="406"/>
                  </a:lnTo>
                  <a:lnTo>
                    <a:pt x="221" y="406"/>
                  </a:lnTo>
                  <a:lnTo>
                    <a:pt x="204" y="406"/>
                  </a:lnTo>
                  <a:lnTo>
                    <a:pt x="188" y="396"/>
                  </a:lnTo>
                  <a:lnTo>
                    <a:pt x="172" y="391"/>
                  </a:lnTo>
                  <a:lnTo>
                    <a:pt x="156" y="385"/>
                  </a:lnTo>
                  <a:lnTo>
                    <a:pt x="140" y="380"/>
                  </a:lnTo>
                  <a:lnTo>
                    <a:pt x="124" y="375"/>
                  </a:lnTo>
                  <a:lnTo>
                    <a:pt x="108" y="365"/>
                  </a:lnTo>
                  <a:lnTo>
                    <a:pt x="91" y="355"/>
                  </a:lnTo>
                  <a:lnTo>
                    <a:pt x="81" y="339"/>
                  </a:lnTo>
                  <a:lnTo>
                    <a:pt x="65" y="334"/>
                  </a:lnTo>
                  <a:lnTo>
                    <a:pt x="59" y="319"/>
                  </a:lnTo>
                  <a:lnTo>
                    <a:pt x="43" y="303"/>
                  </a:lnTo>
                  <a:lnTo>
                    <a:pt x="38" y="288"/>
                  </a:lnTo>
                  <a:lnTo>
                    <a:pt x="22" y="272"/>
                  </a:lnTo>
                  <a:lnTo>
                    <a:pt x="16" y="252"/>
                  </a:lnTo>
                  <a:lnTo>
                    <a:pt x="5" y="231"/>
                  </a:lnTo>
                  <a:lnTo>
                    <a:pt x="0" y="216"/>
                  </a:lnTo>
                  <a:lnTo>
                    <a:pt x="0" y="200"/>
                  </a:lnTo>
                  <a:lnTo>
                    <a:pt x="0" y="185"/>
                  </a:lnTo>
                  <a:lnTo>
                    <a:pt x="0" y="170"/>
                  </a:lnTo>
                  <a:lnTo>
                    <a:pt x="5" y="149"/>
                  </a:lnTo>
                  <a:lnTo>
                    <a:pt x="11" y="134"/>
                  </a:lnTo>
                  <a:lnTo>
                    <a:pt x="27" y="123"/>
                  </a:lnTo>
                  <a:lnTo>
                    <a:pt x="38" y="108"/>
                  </a:lnTo>
                  <a:lnTo>
                    <a:pt x="54" y="108"/>
                  </a:lnTo>
                  <a:lnTo>
                    <a:pt x="70" y="103"/>
                  </a:lnTo>
                  <a:lnTo>
                    <a:pt x="86" y="98"/>
                  </a:lnTo>
                  <a:lnTo>
                    <a:pt x="102" y="98"/>
                  </a:lnTo>
                  <a:lnTo>
                    <a:pt x="113" y="82"/>
                  </a:lnTo>
                  <a:lnTo>
                    <a:pt x="113" y="67"/>
                  </a:lnTo>
                  <a:lnTo>
                    <a:pt x="129" y="9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7" name="Freeform 87"/>
            <p:cNvSpPr/>
            <p:nvPr/>
          </p:nvSpPr>
          <p:spPr bwMode="auto">
            <a:xfrm>
              <a:off x="3193" y="270"/>
              <a:ext cx="117" cy="118"/>
            </a:xfrm>
            <a:custGeom>
              <a:avLst/>
              <a:gdLst>
                <a:gd name="T0" fmla="*/ 5 w 117"/>
                <a:gd name="T1" fmla="*/ 66 h 118"/>
                <a:gd name="T2" fmla="*/ 0 w 117"/>
                <a:gd name="T3" fmla="*/ 51 h 118"/>
                <a:gd name="T4" fmla="*/ 0 w 117"/>
                <a:gd name="T5" fmla="*/ 36 h 118"/>
                <a:gd name="T6" fmla="*/ 16 w 117"/>
                <a:gd name="T7" fmla="*/ 25 h 118"/>
                <a:gd name="T8" fmla="*/ 32 w 117"/>
                <a:gd name="T9" fmla="*/ 15 h 118"/>
                <a:gd name="T10" fmla="*/ 47 w 117"/>
                <a:gd name="T11" fmla="*/ 0 h 118"/>
                <a:gd name="T12" fmla="*/ 63 w 117"/>
                <a:gd name="T13" fmla="*/ 0 h 118"/>
                <a:gd name="T14" fmla="*/ 79 w 117"/>
                <a:gd name="T15" fmla="*/ 0 h 118"/>
                <a:gd name="T16" fmla="*/ 84 w 117"/>
                <a:gd name="T17" fmla="*/ 15 h 118"/>
                <a:gd name="T18" fmla="*/ 95 w 117"/>
                <a:gd name="T19" fmla="*/ 31 h 118"/>
                <a:gd name="T20" fmla="*/ 105 w 117"/>
                <a:gd name="T21" fmla="*/ 46 h 118"/>
                <a:gd name="T22" fmla="*/ 111 w 117"/>
                <a:gd name="T23" fmla="*/ 61 h 118"/>
                <a:gd name="T24" fmla="*/ 116 w 117"/>
                <a:gd name="T25" fmla="*/ 76 h 118"/>
                <a:gd name="T26" fmla="*/ 116 w 117"/>
                <a:gd name="T27" fmla="*/ 92 h 118"/>
                <a:gd name="T28" fmla="*/ 116 w 117"/>
                <a:gd name="T29" fmla="*/ 107 h 118"/>
                <a:gd name="T30" fmla="*/ 100 w 117"/>
                <a:gd name="T31" fmla="*/ 117 h 118"/>
                <a:gd name="T32" fmla="*/ 84 w 117"/>
                <a:gd name="T33" fmla="*/ 117 h 118"/>
                <a:gd name="T34" fmla="*/ 69 w 117"/>
                <a:gd name="T35" fmla="*/ 117 h 118"/>
                <a:gd name="T36" fmla="*/ 53 w 117"/>
                <a:gd name="T37" fmla="*/ 117 h 118"/>
                <a:gd name="T38" fmla="*/ 37 w 117"/>
                <a:gd name="T39" fmla="*/ 112 h 118"/>
                <a:gd name="T40" fmla="*/ 21 w 117"/>
                <a:gd name="T41" fmla="*/ 102 h 118"/>
                <a:gd name="T42" fmla="*/ 11 w 117"/>
                <a:gd name="T43" fmla="*/ 86 h 118"/>
                <a:gd name="T44" fmla="*/ 5 w 117"/>
                <a:gd name="T45" fmla="*/ 71 h 118"/>
                <a:gd name="T46" fmla="*/ 5 w 117"/>
                <a:gd name="T47" fmla="*/ 6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7" h="118">
                  <a:moveTo>
                    <a:pt x="5" y="66"/>
                  </a:moveTo>
                  <a:lnTo>
                    <a:pt x="0" y="51"/>
                  </a:lnTo>
                  <a:lnTo>
                    <a:pt x="0" y="36"/>
                  </a:lnTo>
                  <a:lnTo>
                    <a:pt x="16" y="25"/>
                  </a:lnTo>
                  <a:lnTo>
                    <a:pt x="32" y="15"/>
                  </a:lnTo>
                  <a:lnTo>
                    <a:pt x="47" y="0"/>
                  </a:lnTo>
                  <a:lnTo>
                    <a:pt x="63" y="0"/>
                  </a:lnTo>
                  <a:lnTo>
                    <a:pt x="79" y="0"/>
                  </a:lnTo>
                  <a:lnTo>
                    <a:pt x="84" y="15"/>
                  </a:lnTo>
                  <a:lnTo>
                    <a:pt x="95" y="31"/>
                  </a:lnTo>
                  <a:lnTo>
                    <a:pt x="105" y="46"/>
                  </a:lnTo>
                  <a:lnTo>
                    <a:pt x="111" y="61"/>
                  </a:lnTo>
                  <a:lnTo>
                    <a:pt x="116" y="76"/>
                  </a:lnTo>
                  <a:lnTo>
                    <a:pt x="116" y="92"/>
                  </a:lnTo>
                  <a:lnTo>
                    <a:pt x="116" y="107"/>
                  </a:lnTo>
                  <a:lnTo>
                    <a:pt x="100" y="117"/>
                  </a:lnTo>
                  <a:lnTo>
                    <a:pt x="84" y="117"/>
                  </a:lnTo>
                  <a:lnTo>
                    <a:pt x="69" y="117"/>
                  </a:lnTo>
                  <a:lnTo>
                    <a:pt x="53" y="117"/>
                  </a:lnTo>
                  <a:lnTo>
                    <a:pt x="37" y="112"/>
                  </a:lnTo>
                  <a:lnTo>
                    <a:pt x="21" y="102"/>
                  </a:lnTo>
                  <a:lnTo>
                    <a:pt x="11" y="86"/>
                  </a:lnTo>
                  <a:lnTo>
                    <a:pt x="5" y="71"/>
                  </a:lnTo>
                  <a:lnTo>
                    <a:pt x="5" y="6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8" name="Freeform 88"/>
            <p:cNvSpPr/>
            <p:nvPr/>
          </p:nvSpPr>
          <p:spPr bwMode="auto">
            <a:xfrm>
              <a:off x="3469" y="239"/>
              <a:ext cx="82" cy="87"/>
            </a:xfrm>
            <a:custGeom>
              <a:avLst/>
              <a:gdLst>
                <a:gd name="T0" fmla="*/ 0 w 82"/>
                <a:gd name="T1" fmla="*/ 0 h 87"/>
                <a:gd name="T2" fmla="*/ 16 w 82"/>
                <a:gd name="T3" fmla="*/ 10 h 87"/>
                <a:gd name="T4" fmla="*/ 32 w 82"/>
                <a:gd name="T5" fmla="*/ 20 h 87"/>
                <a:gd name="T6" fmla="*/ 49 w 82"/>
                <a:gd name="T7" fmla="*/ 20 h 87"/>
                <a:gd name="T8" fmla="*/ 65 w 82"/>
                <a:gd name="T9" fmla="*/ 30 h 87"/>
                <a:gd name="T10" fmla="*/ 76 w 82"/>
                <a:gd name="T11" fmla="*/ 46 h 87"/>
                <a:gd name="T12" fmla="*/ 81 w 82"/>
                <a:gd name="T13" fmla="*/ 61 h 87"/>
                <a:gd name="T14" fmla="*/ 81 w 82"/>
                <a:gd name="T15" fmla="*/ 76 h 87"/>
                <a:gd name="T16" fmla="*/ 65 w 82"/>
                <a:gd name="T17" fmla="*/ 86 h 87"/>
                <a:gd name="T18" fmla="*/ 49 w 82"/>
                <a:gd name="T19" fmla="*/ 86 h 87"/>
                <a:gd name="T20" fmla="*/ 27 w 82"/>
                <a:gd name="T21" fmla="*/ 81 h 87"/>
                <a:gd name="T22" fmla="*/ 11 w 82"/>
                <a:gd name="T23" fmla="*/ 71 h 87"/>
                <a:gd name="T24" fmla="*/ 5 w 82"/>
                <a:gd name="T25" fmla="*/ 56 h 87"/>
                <a:gd name="T26" fmla="*/ 0 w 82"/>
                <a:gd name="T27" fmla="*/ 40 h 87"/>
                <a:gd name="T28" fmla="*/ 0 w 82"/>
                <a:gd name="T29" fmla="*/ 25 h 87"/>
                <a:gd name="T30" fmla="*/ 11 w 82"/>
                <a:gd name="T31" fmla="*/ 10 h 87"/>
                <a:gd name="T32" fmla="*/ 0 w 82"/>
                <a:gd name="T3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2" h="87">
                  <a:moveTo>
                    <a:pt x="0" y="0"/>
                  </a:moveTo>
                  <a:lnTo>
                    <a:pt x="16" y="10"/>
                  </a:lnTo>
                  <a:lnTo>
                    <a:pt x="32" y="20"/>
                  </a:lnTo>
                  <a:lnTo>
                    <a:pt x="49" y="20"/>
                  </a:lnTo>
                  <a:lnTo>
                    <a:pt x="65" y="30"/>
                  </a:lnTo>
                  <a:lnTo>
                    <a:pt x="76" y="46"/>
                  </a:lnTo>
                  <a:lnTo>
                    <a:pt x="81" y="61"/>
                  </a:lnTo>
                  <a:lnTo>
                    <a:pt x="81" y="76"/>
                  </a:lnTo>
                  <a:lnTo>
                    <a:pt x="65" y="86"/>
                  </a:lnTo>
                  <a:lnTo>
                    <a:pt x="49" y="86"/>
                  </a:lnTo>
                  <a:lnTo>
                    <a:pt x="27" y="81"/>
                  </a:lnTo>
                  <a:lnTo>
                    <a:pt x="11" y="71"/>
                  </a:lnTo>
                  <a:lnTo>
                    <a:pt x="5" y="56"/>
                  </a:lnTo>
                  <a:lnTo>
                    <a:pt x="0" y="40"/>
                  </a:lnTo>
                  <a:lnTo>
                    <a:pt x="0" y="25"/>
                  </a:lnTo>
                  <a:lnTo>
                    <a:pt x="11" y="1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6" name="Group 89"/>
          <p:cNvGrpSpPr/>
          <p:nvPr/>
        </p:nvGrpSpPr>
        <p:grpSpPr bwMode="auto">
          <a:xfrm>
            <a:off x="2350136" y="1793483"/>
            <a:ext cx="562610" cy="387409"/>
            <a:chOff x="2949" y="196"/>
            <a:chExt cx="941" cy="598"/>
          </a:xfrm>
          <a:solidFill>
            <a:schemeClr val="bg1"/>
          </a:solidFill>
        </p:grpSpPr>
        <p:sp>
          <p:nvSpPr>
            <p:cNvPr id="267" name="Oval 90"/>
            <p:cNvSpPr>
              <a:spLocks noChangeArrowheads="1"/>
            </p:cNvSpPr>
            <p:nvPr/>
          </p:nvSpPr>
          <p:spPr bwMode="auto">
            <a:xfrm>
              <a:off x="3168" y="196"/>
              <a:ext cx="407" cy="162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8" name="Oval 91"/>
            <p:cNvSpPr>
              <a:spLocks noChangeArrowheads="1"/>
            </p:cNvSpPr>
            <p:nvPr/>
          </p:nvSpPr>
          <p:spPr bwMode="auto">
            <a:xfrm rot="900000">
              <a:off x="3512" y="252"/>
              <a:ext cx="275" cy="131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9" name="Oval 92"/>
            <p:cNvSpPr>
              <a:spLocks noChangeArrowheads="1"/>
            </p:cNvSpPr>
            <p:nvPr/>
          </p:nvSpPr>
          <p:spPr bwMode="auto">
            <a:xfrm rot="1500000">
              <a:off x="3650" y="385"/>
              <a:ext cx="240" cy="153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0" name="Oval 93"/>
            <p:cNvSpPr>
              <a:spLocks noChangeArrowheads="1"/>
            </p:cNvSpPr>
            <p:nvPr/>
          </p:nvSpPr>
          <p:spPr bwMode="auto">
            <a:xfrm rot="20040000">
              <a:off x="3573" y="537"/>
              <a:ext cx="291" cy="189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1" name="Oval 94"/>
            <p:cNvSpPr>
              <a:spLocks noChangeArrowheads="1"/>
            </p:cNvSpPr>
            <p:nvPr/>
          </p:nvSpPr>
          <p:spPr bwMode="auto">
            <a:xfrm>
              <a:off x="3216" y="555"/>
              <a:ext cx="471" cy="239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2" name="Oval 95"/>
            <p:cNvSpPr>
              <a:spLocks noChangeArrowheads="1"/>
            </p:cNvSpPr>
            <p:nvPr/>
          </p:nvSpPr>
          <p:spPr bwMode="auto">
            <a:xfrm rot="1080000">
              <a:off x="3023" y="555"/>
              <a:ext cx="265" cy="15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3" name="Oval 96"/>
            <p:cNvSpPr>
              <a:spLocks noChangeArrowheads="1"/>
            </p:cNvSpPr>
            <p:nvPr/>
          </p:nvSpPr>
          <p:spPr bwMode="auto">
            <a:xfrm>
              <a:off x="2949" y="432"/>
              <a:ext cx="217" cy="15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4" name="Oval 97"/>
            <p:cNvSpPr>
              <a:spLocks noChangeArrowheads="1"/>
            </p:cNvSpPr>
            <p:nvPr/>
          </p:nvSpPr>
          <p:spPr bwMode="auto">
            <a:xfrm rot="19740000">
              <a:off x="2984" y="310"/>
              <a:ext cx="295" cy="156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5" name="Freeform 98"/>
            <p:cNvSpPr/>
            <p:nvPr/>
          </p:nvSpPr>
          <p:spPr bwMode="auto">
            <a:xfrm>
              <a:off x="3051" y="300"/>
              <a:ext cx="738" cy="407"/>
            </a:xfrm>
            <a:custGeom>
              <a:avLst/>
              <a:gdLst>
                <a:gd name="T0" fmla="*/ 108 w 738"/>
                <a:gd name="T1" fmla="*/ 82 h 407"/>
                <a:gd name="T2" fmla="*/ 145 w 738"/>
                <a:gd name="T3" fmla="*/ 77 h 407"/>
                <a:gd name="T4" fmla="*/ 183 w 738"/>
                <a:gd name="T5" fmla="*/ 72 h 407"/>
                <a:gd name="T6" fmla="*/ 215 w 738"/>
                <a:gd name="T7" fmla="*/ 67 h 407"/>
                <a:gd name="T8" fmla="*/ 237 w 738"/>
                <a:gd name="T9" fmla="*/ 46 h 407"/>
                <a:gd name="T10" fmla="*/ 204 w 738"/>
                <a:gd name="T11" fmla="*/ 41 h 407"/>
                <a:gd name="T12" fmla="*/ 172 w 738"/>
                <a:gd name="T13" fmla="*/ 46 h 407"/>
                <a:gd name="T14" fmla="*/ 156 w 738"/>
                <a:gd name="T15" fmla="*/ 46 h 407"/>
                <a:gd name="T16" fmla="*/ 188 w 738"/>
                <a:gd name="T17" fmla="*/ 26 h 407"/>
                <a:gd name="T18" fmla="*/ 226 w 738"/>
                <a:gd name="T19" fmla="*/ 15 h 407"/>
                <a:gd name="T20" fmla="*/ 258 w 738"/>
                <a:gd name="T21" fmla="*/ 10 h 407"/>
                <a:gd name="T22" fmla="*/ 290 w 738"/>
                <a:gd name="T23" fmla="*/ 5 h 407"/>
                <a:gd name="T24" fmla="*/ 323 w 738"/>
                <a:gd name="T25" fmla="*/ 0 h 407"/>
                <a:gd name="T26" fmla="*/ 355 w 738"/>
                <a:gd name="T27" fmla="*/ 0 h 407"/>
                <a:gd name="T28" fmla="*/ 387 w 738"/>
                <a:gd name="T29" fmla="*/ 0 h 407"/>
                <a:gd name="T30" fmla="*/ 463 w 738"/>
                <a:gd name="T31" fmla="*/ 0 h 407"/>
                <a:gd name="T32" fmla="*/ 506 w 738"/>
                <a:gd name="T33" fmla="*/ 0 h 407"/>
                <a:gd name="T34" fmla="*/ 543 w 738"/>
                <a:gd name="T35" fmla="*/ 15 h 407"/>
                <a:gd name="T36" fmla="*/ 570 w 738"/>
                <a:gd name="T37" fmla="*/ 36 h 407"/>
                <a:gd name="T38" fmla="*/ 603 w 738"/>
                <a:gd name="T39" fmla="*/ 51 h 407"/>
                <a:gd name="T40" fmla="*/ 635 w 738"/>
                <a:gd name="T41" fmla="*/ 57 h 407"/>
                <a:gd name="T42" fmla="*/ 667 w 738"/>
                <a:gd name="T43" fmla="*/ 77 h 407"/>
                <a:gd name="T44" fmla="*/ 694 w 738"/>
                <a:gd name="T45" fmla="*/ 98 h 407"/>
                <a:gd name="T46" fmla="*/ 715 w 738"/>
                <a:gd name="T47" fmla="*/ 128 h 407"/>
                <a:gd name="T48" fmla="*/ 721 w 738"/>
                <a:gd name="T49" fmla="*/ 164 h 407"/>
                <a:gd name="T50" fmla="*/ 726 w 738"/>
                <a:gd name="T51" fmla="*/ 195 h 407"/>
                <a:gd name="T52" fmla="*/ 726 w 738"/>
                <a:gd name="T53" fmla="*/ 226 h 407"/>
                <a:gd name="T54" fmla="*/ 726 w 738"/>
                <a:gd name="T55" fmla="*/ 257 h 407"/>
                <a:gd name="T56" fmla="*/ 737 w 738"/>
                <a:gd name="T57" fmla="*/ 288 h 407"/>
                <a:gd name="T58" fmla="*/ 737 w 738"/>
                <a:gd name="T59" fmla="*/ 319 h 407"/>
                <a:gd name="T60" fmla="*/ 715 w 738"/>
                <a:gd name="T61" fmla="*/ 349 h 407"/>
                <a:gd name="T62" fmla="*/ 678 w 738"/>
                <a:gd name="T63" fmla="*/ 365 h 407"/>
                <a:gd name="T64" fmla="*/ 646 w 738"/>
                <a:gd name="T65" fmla="*/ 380 h 407"/>
                <a:gd name="T66" fmla="*/ 613 w 738"/>
                <a:gd name="T67" fmla="*/ 396 h 407"/>
                <a:gd name="T68" fmla="*/ 581 w 738"/>
                <a:gd name="T69" fmla="*/ 401 h 407"/>
                <a:gd name="T70" fmla="*/ 538 w 738"/>
                <a:gd name="T71" fmla="*/ 406 h 407"/>
                <a:gd name="T72" fmla="*/ 500 w 738"/>
                <a:gd name="T73" fmla="*/ 406 h 407"/>
                <a:gd name="T74" fmla="*/ 468 w 738"/>
                <a:gd name="T75" fmla="*/ 406 h 407"/>
                <a:gd name="T76" fmla="*/ 436 w 738"/>
                <a:gd name="T77" fmla="*/ 406 h 407"/>
                <a:gd name="T78" fmla="*/ 403 w 738"/>
                <a:gd name="T79" fmla="*/ 406 h 407"/>
                <a:gd name="T80" fmla="*/ 371 w 738"/>
                <a:gd name="T81" fmla="*/ 406 h 407"/>
                <a:gd name="T82" fmla="*/ 339 w 738"/>
                <a:gd name="T83" fmla="*/ 406 h 407"/>
                <a:gd name="T84" fmla="*/ 307 w 738"/>
                <a:gd name="T85" fmla="*/ 406 h 407"/>
                <a:gd name="T86" fmla="*/ 269 w 738"/>
                <a:gd name="T87" fmla="*/ 406 h 407"/>
                <a:gd name="T88" fmla="*/ 237 w 738"/>
                <a:gd name="T89" fmla="*/ 406 h 407"/>
                <a:gd name="T90" fmla="*/ 204 w 738"/>
                <a:gd name="T91" fmla="*/ 406 h 407"/>
                <a:gd name="T92" fmla="*/ 172 w 738"/>
                <a:gd name="T93" fmla="*/ 391 h 407"/>
                <a:gd name="T94" fmla="*/ 140 w 738"/>
                <a:gd name="T95" fmla="*/ 380 h 407"/>
                <a:gd name="T96" fmla="*/ 108 w 738"/>
                <a:gd name="T97" fmla="*/ 365 h 407"/>
                <a:gd name="T98" fmla="*/ 81 w 738"/>
                <a:gd name="T99" fmla="*/ 339 h 407"/>
                <a:gd name="T100" fmla="*/ 59 w 738"/>
                <a:gd name="T101" fmla="*/ 319 h 407"/>
                <a:gd name="T102" fmla="*/ 38 w 738"/>
                <a:gd name="T103" fmla="*/ 288 h 407"/>
                <a:gd name="T104" fmla="*/ 16 w 738"/>
                <a:gd name="T105" fmla="*/ 252 h 407"/>
                <a:gd name="T106" fmla="*/ 0 w 738"/>
                <a:gd name="T107" fmla="*/ 216 h 407"/>
                <a:gd name="T108" fmla="*/ 0 w 738"/>
                <a:gd name="T109" fmla="*/ 185 h 407"/>
                <a:gd name="T110" fmla="*/ 5 w 738"/>
                <a:gd name="T111" fmla="*/ 149 h 407"/>
                <a:gd name="T112" fmla="*/ 27 w 738"/>
                <a:gd name="T113" fmla="*/ 123 h 407"/>
                <a:gd name="T114" fmla="*/ 54 w 738"/>
                <a:gd name="T115" fmla="*/ 108 h 407"/>
                <a:gd name="T116" fmla="*/ 86 w 738"/>
                <a:gd name="T117" fmla="*/ 98 h 407"/>
                <a:gd name="T118" fmla="*/ 113 w 738"/>
                <a:gd name="T119" fmla="*/ 82 h 407"/>
                <a:gd name="T120" fmla="*/ 129 w 738"/>
                <a:gd name="T121" fmla="*/ 98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38" h="407">
                  <a:moveTo>
                    <a:pt x="91" y="82"/>
                  </a:moveTo>
                  <a:lnTo>
                    <a:pt x="108" y="82"/>
                  </a:lnTo>
                  <a:lnTo>
                    <a:pt x="124" y="82"/>
                  </a:lnTo>
                  <a:lnTo>
                    <a:pt x="145" y="77"/>
                  </a:lnTo>
                  <a:lnTo>
                    <a:pt x="161" y="77"/>
                  </a:lnTo>
                  <a:lnTo>
                    <a:pt x="183" y="72"/>
                  </a:lnTo>
                  <a:lnTo>
                    <a:pt x="199" y="72"/>
                  </a:lnTo>
                  <a:lnTo>
                    <a:pt x="215" y="67"/>
                  </a:lnTo>
                  <a:lnTo>
                    <a:pt x="231" y="62"/>
                  </a:lnTo>
                  <a:lnTo>
                    <a:pt x="237" y="46"/>
                  </a:lnTo>
                  <a:lnTo>
                    <a:pt x="221" y="41"/>
                  </a:lnTo>
                  <a:lnTo>
                    <a:pt x="204" y="41"/>
                  </a:lnTo>
                  <a:lnTo>
                    <a:pt x="188" y="46"/>
                  </a:lnTo>
                  <a:lnTo>
                    <a:pt x="172" y="46"/>
                  </a:lnTo>
                  <a:lnTo>
                    <a:pt x="156" y="62"/>
                  </a:lnTo>
                  <a:lnTo>
                    <a:pt x="156" y="46"/>
                  </a:lnTo>
                  <a:lnTo>
                    <a:pt x="172" y="36"/>
                  </a:lnTo>
                  <a:lnTo>
                    <a:pt x="188" y="26"/>
                  </a:lnTo>
                  <a:lnTo>
                    <a:pt x="210" y="21"/>
                  </a:lnTo>
                  <a:lnTo>
                    <a:pt x="226" y="15"/>
                  </a:lnTo>
                  <a:lnTo>
                    <a:pt x="242" y="15"/>
                  </a:lnTo>
                  <a:lnTo>
                    <a:pt x="258" y="10"/>
                  </a:lnTo>
                  <a:lnTo>
                    <a:pt x="274" y="10"/>
                  </a:lnTo>
                  <a:lnTo>
                    <a:pt x="290" y="5"/>
                  </a:lnTo>
                  <a:lnTo>
                    <a:pt x="307" y="5"/>
                  </a:lnTo>
                  <a:lnTo>
                    <a:pt x="323" y="0"/>
                  </a:lnTo>
                  <a:lnTo>
                    <a:pt x="339" y="0"/>
                  </a:lnTo>
                  <a:lnTo>
                    <a:pt x="355" y="0"/>
                  </a:lnTo>
                  <a:lnTo>
                    <a:pt x="371" y="0"/>
                  </a:lnTo>
                  <a:lnTo>
                    <a:pt x="387" y="0"/>
                  </a:lnTo>
                  <a:lnTo>
                    <a:pt x="420" y="0"/>
                  </a:lnTo>
                  <a:lnTo>
                    <a:pt x="463" y="0"/>
                  </a:lnTo>
                  <a:lnTo>
                    <a:pt x="484" y="0"/>
                  </a:lnTo>
                  <a:lnTo>
                    <a:pt x="506" y="0"/>
                  </a:lnTo>
                  <a:lnTo>
                    <a:pt x="527" y="5"/>
                  </a:lnTo>
                  <a:lnTo>
                    <a:pt x="543" y="15"/>
                  </a:lnTo>
                  <a:lnTo>
                    <a:pt x="554" y="31"/>
                  </a:lnTo>
                  <a:lnTo>
                    <a:pt x="570" y="36"/>
                  </a:lnTo>
                  <a:lnTo>
                    <a:pt x="586" y="46"/>
                  </a:lnTo>
                  <a:lnTo>
                    <a:pt x="603" y="51"/>
                  </a:lnTo>
                  <a:lnTo>
                    <a:pt x="619" y="51"/>
                  </a:lnTo>
                  <a:lnTo>
                    <a:pt x="635" y="57"/>
                  </a:lnTo>
                  <a:lnTo>
                    <a:pt x="651" y="67"/>
                  </a:lnTo>
                  <a:lnTo>
                    <a:pt x="667" y="77"/>
                  </a:lnTo>
                  <a:lnTo>
                    <a:pt x="678" y="93"/>
                  </a:lnTo>
                  <a:lnTo>
                    <a:pt x="694" y="98"/>
                  </a:lnTo>
                  <a:lnTo>
                    <a:pt x="699" y="113"/>
                  </a:lnTo>
                  <a:lnTo>
                    <a:pt x="715" y="128"/>
                  </a:lnTo>
                  <a:lnTo>
                    <a:pt x="721" y="149"/>
                  </a:lnTo>
                  <a:lnTo>
                    <a:pt x="721" y="164"/>
                  </a:lnTo>
                  <a:lnTo>
                    <a:pt x="726" y="180"/>
                  </a:lnTo>
                  <a:lnTo>
                    <a:pt x="726" y="195"/>
                  </a:lnTo>
                  <a:lnTo>
                    <a:pt x="726" y="211"/>
                  </a:lnTo>
                  <a:lnTo>
                    <a:pt x="726" y="226"/>
                  </a:lnTo>
                  <a:lnTo>
                    <a:pt x="726" y="242"/>
                  </a:lnTo>
                  <a:lnTo>
                    <a:pt x="726" y="257"/>
                  </a:lnTo>
                  <a:lnTo>
                    <a:pt x="737" y="272"/>
                  </a:lnTo>
                  <a:lnTo>
                    <a:pt x="737" y="288"/>
                  </a:lnTo>
                  <a:lnTo>
                    <a:pt x="737" y="303"/>
                  </a:lnTo>
                  <a:lnTo>
                    <a:pt x="737" y="319"/>
                  </a:lnTo>
                  <a:lnTo>
                    <a:pt x="732" y="334"/>
                  </a:lnTo>
                  <a:lnTo>
                    <a:pt x="715" y="349"/>
                  </a:lnTo>
                  <a:lnTo>
                    <a:pt x="694" y="360"/>
                  </a:lnTo>
                  <a:lnTo>
                    <a:pt x="678" y="365"/>
                  </a:lnTo>
                  <a:lnTo>
                    <a:pt x="662" y="375"/>
                  </a:lnTo>
                  <a:lnTo>
                    <a:pt x="646" y="380"/>
                  </a:lnTo>
                  <a:lnTo>
                    <a:pt x="629" y="385"/>
                  </a:lnTo>
                  <a:lnTo>
                    <a:pt x="613" y="396"/>
                  </a:lnTo>
                  <a:lnTo>
                    <a:pt x="597" y="401"/>
                  </a:lnTo>
                  <a:lnTo>
                    <a:pt x="581" y="401"/>
                  </a:lnTo>
                  <a:lnTo>
                    <a:pt x="559" y="406"/>
                  </a:lnTo>
                  <a:lnTo>
                    <a:pt x="538" y="406"/>
                  </a:lnTo>
                  <a:lnTo>
                    <a:pt x="522" y="406"/>
                  </a:lnTo>
                  <a:lnTo>
                    <a:pt x="500" y="406"/>
                  </a:lnTo>
                  <a:lnTo>
                    <a:pt x="484" y="406"/>
                  </a:lnTo>
                  <a:lnTo>
                    <a:pt x="468" y="406"/>
                  </a:lnTo>
                  <a:lnTo>
                    <a:pt x="452" y="406"/>
                  </a:lnTo>
                  <a:lnTo>
                    <a:pt x="436" y="406"/>
                  </a:lnTo>
                  <a:lnTo>
                    <a:pt x="420" y="406"/>
                  </a:lnTo>
                  <a:lnTo>
                    <a:pt x="403" y="406"/>
                  </a:lnTo>
                  <a:lnTo>
                    <a:pt x="387" y="406"/>
                  </a:lnTo>
                  <a:lnTo>
                    <a:pt x="371" y="406"/>
                  </a:lnTo>
                  <a:lnTo>
                    <a:pt x="355" y="406"/>
                  </a:lnTo>
                  <a:lnTo>
                    <a:pt x="339" y="406"/>
                  </a:lnTo>
                  <a:lnTo>
                    <a:pt x="323" y="406"/>
                  </a:lnTo>
                  <a:lnTo>
                    <a:pt x="307" y="406"/>
                  </a:lnTo>
                  <a:lnTo>
                    <a:pt x="285" y="406"/>
                  </a:lnTo>
                  <a:lnTo>
                    <a:pt x="269" y="406"/>
                  </a:lnTo>
                  <a:lnTo>
                    <a:pt x="253" y="406"/>
                  </a:lnTo>
                  <a:lnTo>
                    <a:pt x="237" y="406"/>
                  </a:lnTo>
                  <a:lnTo>
                    <a:pt x="221" y="406"/>
                  </a:lnTo>
                  <a:lnTo>
                    <a:pt x="204" y="406"/>
                  </a:lnTo>
                  <a:lnTo>
                    <a:pt x="188" y="396"/>
                  </a:lnTo>
                  <a:lnTo>
                    <a:pt x="172" y="391"/>
                  </a:lnTo>
                  <a:lnTo>
                    <a:pt x="156" y="385"/>
                  </a:lnTo>
                  <a:lnTo>
                    <a:pt x="140" y="380"/>
                  </a:lnTo>
                  <a:lnTo>
                    <a:pt x="124" y="375"/>
                  </a:lnTo>
                  <a:lnTo>
                    <a:pt x="108" y="365"/>
                  </a:lnTo>
                  <a:lnTo>
                    <a:pt x="91" y="355"/>
                  </a:lnTo>
                  <a:lnTo>
                    <a:pt x="81" y="339"/>
                  </a:lnTo>
                  <a:lnTo>
                    <a:pt x="65" y="334"/>
                  </a:lnTo>
                  <a:lnTo>
                    <a:pt x="59" y="319"/>
                  </a:lnTo>
                  <a:lnTo>
                    <a:pt x="43" y="303"/>
                  </a:lnTo>
                  <a:lnTo>
                    <a:pt x="38" y="288"/>
                  </a:lnTo>
                  <a:lnTo>
                    <a:pt x="22" y="272"/>
                  </a:lnTo>
                  <a:lnTo>
                    <a:pt x="16" y="252"/>
                  </a:lnTo>
                  <a:lnTo>
                    <a:pt x="5" y="231"/>
                  </a:lnTo>
                  <a:lnTo>
                    <a:pt x="0" y="216"/>
                  </a:lnTo>
                  <a:lnTo>
                    <a:pt x="0" y="200"/>
                  </a:lnTo>
                  <a:lnTo>
                    <a:pt x="0" y="185"/>
                  </a:lnTo>
                  <a:lnTo>
                    <a:pt x="0" y="170"/>
                  </a:lnTo>
                  <a:lnTo>
                    <a:pt x="5" y="149"/>
                  </a:lnTo>
                  <a:lnTo>
                    <a:pt x="11" y="134"/>
                  </a:lnTo>
                  <a:lnTo>
                    <a:pt x="27" y="123"/>
                  </a:lnTo>
                  <a:lnTo>
                    <a:pt x="38" y="108"/>
                  </a:lnTo>
                  <a:lnTo>
                    <a:pt x="54" y="108"/>
                  </a:lnTo>
                  <a:lnTo>
                    <a:pt x="70" y="103"/>
                  </a:lnTo>
                  <a:lnTo>
                    <a:pt x="86" y="98"/>
                  </a:lnTo>
                  <a:lnTo>
                    <a:pt x="102" y="98"/>
                  </a:lnTo>
                  <a:lnTo>
                    <a:pt x="113" y="82"/>
                  </a:lnTo>
                  <a:lnTo>
                    <a:pt x="113" y="67"/>
                  </a:lnTo>
                  <a:lnTo>
                    <a:pt x="129" y="9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" name="Freeform 99"/>
            <p:cNvSpPr/>
            <p:nvPr/>
          </p:nvSpPr>
          <p:spPr bwMode="auto">
            <a:xfrm>
              <a:off x="3193" y="270"/>
              <a:ext cx="117" cy="118"/>
            </a:xfrm>
            <a:custGeom>
              <a:avLst/>
              <a:gdLst>
                <a:gd name="T0" fmla="*/ 5 w 117"/>
                <a:gd name="T1" fmla="*/ 66 h 118"/>
                <a:gd name="T2" fmla="*/ 0 w 117"/>
                <a:gd name="T3" fmla="*/ 51 h 118"/>
                <a:gd name="T4" fmla="*/ 0 w 117"/>
                <a:gd name="T5" fmla="*/ 36 h 118"/>
                <a:gd name="T6" fmla="*/ 16 w 117"/>
                <a:gd name="T7" fmla="*/ 25 h 118"/>
                <a:gd name="T8" fmla="*/ 32 w 117"/>
                <a:gd name="T9" fmla="*/ 15 h 118"/>
                <a:gd name="T10" fmla="*/ 47 w 117"/>
                <a:gd name="T11" fmla="*/ 0 h 118"/>
                <a:gd name="T12" fmla="*/ 63 w 117"/>
                <a:gd name="T13" fmla="*/ 0 h 118"/>
                <a:gd name="T14" fmla="*/ 79 w 117"/>
                <a:gd name="T15" fmla="*/ 0 h 118"/>
                <a:gd name="T16" fmla="*/ 84 w 117"/>
                <a:gd name="T17" fmla="*/ 15 h 118"/>
                <a:gd name="T18" fmla="*/ 95 w 117"/>
                <a:gd name="T19" fmla="*/ 31 h 118"/>
                <a:gd name="T20" fmla="*/ 105 w 117"/>
                <a:gd name="T21" fmla="*/ 46 h 118"/>
                <a:gd name="T22" fmla="*/ 111 w 117"/>
                <a:gd name="T23" fmla="*/ 61 h 118"/>
                <a:gd name="T24" fmla="*/ 116 w 117"/>
                <a:gd name="T25" fmla="*/ 76 h 118"/>
                <a:gd name="T26" fmla="*/ 116 w 117"/>
                <a:gd name="T27" fmla="*/ 92 h 118"/>
                <a:gd name="T28" fmla="*/ 116 w 117"/>
                <a:gd name="T29" fmla="*/ 107 h 118"/>
                <a:gd name="T30" fmla="*/ 100 w 117"/>
                <a:gd name="T31" fmla="*/ 117 h 118"/>
                <a:gd name="T32" fmla="*/ 84 w 117"/>
                <a:gd name="T33" fmla="*/ 117 h 118"/>
                <a:gd name="T34" fmla="*/ 69 w 117"/>
                <a:gd name="T35" fmla="*/ 117 h 118"/>
                <a:gd name="T36" fmla="*/ 53 w 117"/>
                <a:gd name="T37" fmla="*/ 117 h 118"/>
                <a:gd name="T38" fmla="*/ 37 w 117"/>
                <a:gd name="T39" fmla="*/ 112 h 118"/>
                <a:gd name="T40" fmla="*/ 21 w 117"/>
                <a:gd name="T41" fmla="*/ 102 h 118"/>
                <a:gd name="T42" fmla="*/ 11 w 117"/>
                <a:gd name="T43" fmla="*/ 86 h 118"/>
                <a:gd name="T44" fmla="*/ 5 w 117"/>
                <a:gd name="T45" fmla="*/ 71 h 118"/>
                <a:gd name="T46" fmla="*/ 5 w 117"/>
                <a:gd name="T47" fmla="*/ 6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7" h="118">
                  <a:moveTo>
                    <a:pt x="5" y="66"/>
                  </a:moveTo>
                  <a:lnTo>
                    <a:pt x="0" y="51"/>
                  </a:lnTo>
                  <a:lnTo>
                    <a:pt x="0" y="36"/>
                  </a:lnTo>
                  <a:lnTo>
                    <a:pt x="16" y="25"/>
                  </a:lnTo>
                  <a:lnTo>
                    <a:pt x="32" y="15"/>
                  </a:lnTo>
                  <a:lnTo>
                    <a:pt x="47" y="0"/>
                  </a:lnTo>
                  <a:lnTo>
                    <a:pt x="63" y="0"/>
                  </a:lnTo>
                  <a:lnTo>
                    <a:pt x="79" y="0"/>
                  </a:lnTo>
                  <a:lnTo>
                    <a:pt x="84" y="15"/>
                  </a:lnTo>
                  <a:lnTo>
                    <a:pt x="95" y="31"/>
                  </a:lnTo>
                  <a:lnTo>
                    <a:pt x="105" y="46"/>
                  </a:lnTo>
                  <a:lnTo>
                    <a:pt x="111" y="61"/>
                  </a:lnTo>
                  <a:lnTo>
                    <a:pt x="116" y="76"/>
                  </a:lnTo>
                  <a:lnTo>
                    <a:pt x="116" y="92"/>
                  </a:lnTo>
                  <a:lnTo>
                    <a:pt x="116" y="107"/>
                  </a:lnTo>
                  <a:lnTo>
                    <a:pt x="100" y="117"/>
                  </a:lnTo>
                  <a:lnTo>
                    <a:pt x="84" y="117"/>
                  </a:lnTo>
                  <a:lnTo>
                    <a:pt x="69" y="117"/>
                  </a:lnTo>
                  <a:lnTo>
                    <a:pt x="53" y="117"/>
                  </a:lnTo>
                  <a:lnTo>
                    <a:pt x="37" y="112"/>
                  </a:lnTo>
                  <a:lnTo>
                    <a:pt x="21" y="102"/>
                  </a:lnTo>
                  <a:lnTo>
                    <a:pt x="11" y="86"/>
                  </a:lnTo>
                  <a:lnTo>
                    <a:pt x="5" y="71"/>
                  </a:lnTo>
                  <a:lnTo>
                    <a:pt x="5" y="6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7" name="Freeform 100"/>
            <p:cNvSpPr/>
            <p:nvPr/>
          </p:nvSpPr>
          <p:spPr bwMode="auto">
            <a:xfrm>
              <a:off x="3469" y="239"/>
              <a:ext cx="82" cy="87"/>
            </a:xfrm>
            <a:custGeom>
              <a:avLst/>
              <a:gdLst>
                <a:gd name="T0" fmla="*/ 0 w 82"/>
                <a:gd name="T1" fmla="*/ 0 h 87"/>
                <a:gd name="T2" fmla="*/ 16 w 82"/>
                <a:gd name="T3" fmla="*/ 10 h 87"/>
                <a:gd name="T4" fmla="*/ 32 w 82"/>
                <a:gd name="T5" fmla="*/ 20 h 87"/>
                <a:gd name="T6" fmla="*/ 49 w 82"/>
                <a:gd name="T7" fmla="*/ 20 h 87"/>
                <a:gd name="T8" fmla="*/ 65 w 82"/>
                <a:gd name="T9" fmla="*/ 30 h 87"/>
                <a:gd name="T10" fmla="*/ 76 w 82"/>
                <a:gd name="T11" fmla="*/ 46 h 87"/>
                <a:gd name="T12" fmla="*/ 81 w 82"/>
                <a:gd name="T13" fmla="*/ 61 h 87"/>
                <a:gd name="T14" fmla="*/ 81 w 82"/>
                <a:gd name="T15" fmla="*/ 76 h 87"/>
                <a:gd name="T16" fmla="*/ 65 w 82"/>
                <a:gd name="T17" fmla="*/ 86 h 87"/>
                <a:gd name="T18" fmla="*/ 49 w 82"/>
                <a:gd name="T19" fmla="*/ 86 h 87"/>
                <a:gd name="T20" fmla="*/ 27 w 82"/>
                <a:gd name="T21" fmla="*/ 81 h 87"/>
                <a:gd name="T22" fmla="*/ 11 w 82"/>
                <a:gd name="T23" fmla="*/ 71 h 87"/>
                <a:gd name="T24" fmla="*/ 5 w 82"/>
                <a:gd name="T25" fmla="*/ 56 h 87"/>
                <a:gd name="T26" fmla="*/ 0 w 82"/>
                <a:gd name="T27" fmla="*/ 40 h 87"/>
                <a:gd name="T28" fmla="*/ 0 w 82"/>
                <a:gd name="T29" fmla="*/ 25 h 87"/>
                <a:gd name="T30" fmla="*/ 11 w 82"/>
                <a:gd name="T31" fmla="*/ 10 h 87"/>
                <a:gd name="T32" fmla="*/ 0 w 82"/>
                <a:gd name="T3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2" h="87">
                  <a:moveTo>
                    <a:pt x="0" y="0"/>
                  </a:moveTo>
                  <a:lnTo>
                    <a:pt x="16" y="10"/>
                  </a:lnTo>
                  <a:lnTo>
                    <a:pt x="32" y="20"/>
                  </a:lnTo>
                  <a:lnTo>
                    <a:pt x="49" y="20"/>
                  </a:lnTo>
                  <a:lnTo>
                    <a:pt x="65" y="30"/>
                  </a:lnTo>
                  <a:lnTo>
                    <a:pt x="76" y="46"/>
                  </a:lnTo>
                  <a:lnTo>
                    <a:pt x="81" y="61"/>
                  </a:lnTo>
                  <a:lnTo>
                    <a:pt x="81" y="76"/>
                  </a:lnTo>
                  <a:lnTo>
                    <a:pt x="65" y="86"/>
                  </a:lnTo>
                  <a:lnTo>
                    <a:pt x="49" y="86"/>
                  </a:lnTo>
                  <a:lnTo>
                    <a:pt x="27" y="81"/>
                  </a:lnTo>
                  <a:lnTo>
                    <a:pt x="11" y="71"/>
                  </a:lnTo>
                  <a:lnTo>
                    <a:pt x="5" y="56"/>
                  </a:lnTo>
                  <a:lnTo>
                    <a:pt x="0" y="40"/>
                  </a:lnTo>
                  <a:lnTo>
                    <a:pt x="0" y="25"/>
                  </a:lnTo>
                  <a:lnTo>
                    <a:pt x="11" y="1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2" name="Text Box 106"/>
          <p:cNvSpPr txBox="1">
            <a:spLocks noChangeArrowheads="1"/>
          </p:cNvSpPr>
          <p:nvPr/>
        </p:nvSpPr>
        <p:spPr bwMode="auto">
          <a:xfrm>
            <a:off x="2540878" y="3720758"/>
            <a:ext cx="120097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(a) </a:t>
            </a:r>
            <a:r>
              <a:rPr kumimoji="1" lang="zh-CN" altLang="en-US" sz="1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互连网络</a:t>
            </a:r>
            <a:endParaRPr kumimoji="1" lang="zh-CN" altLang="en-US" sz="14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4" name="Picture 109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050" y="2009020"/>
            <a:ext cx="320054" cy="196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261" name="Picture 122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401" y="2440094"/>
            <a:ext cx="320054" cy="196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262" name="Picture 123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056" y="2267293"/>
            <a:ext cx="320054" cy="197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263" name="Picture 124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449" y="2784767"/>
            <a:ext cx="320054" cy="19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264" name="Picture 125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037" y="2267293"/>
            <a:ext cx="320054" cy="197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265" name="Text Box 126"/>
          <p:cNvSpPr txBox="1">
            <a:spLocks noChangeArrowheads="1"/>
          </p:cNvSpPr>
          <p:nvPr/>
        </p:nvSpPr>
        <p:spPr bwMode="auto">
          <a:xfrm>
            <a:off x="1048101" y="2243117"/>
            <a:ext cx="6463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路由器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" name="Line 127"/>
          <p:cNvSpPr>
            <a:spLocks noChangeShapeType="1"/>
          </p:cNvSpPr>
          <p:nvPr/>
        </p:nvSpPr>
        <p:spPr bwMode="auto">
          <a:xfrm flipV="1">
            <a:off x="1632615" y="2380635"/>
            <a:ext cx="422216" cy="981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8" name="Line 5"/>
          <p:cNvSpPr>
            <a:spLocks noChangeShapeType="1"/>
          </p:cNvSpPr>
          <p:nvPr/>
        </p:nvSpPr>
        <p:spPr bwMode="auto">
          <a:xfrm>
            <a:off x="6191966" y="1577017"/>
            <a:ext cx="47304" cy="432003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9" name="Line 6"/>
          <p:cNvSpPr>
            <a:spLocks noChangeShapeType="1"/>
          </p:cNvSpPr>
          <p:nvPr/>
        </p:nvSpPr>
        <p:spPr bwMode="auto">
          <a:xfrm flipH="1" flipV="1">
            <a:off x="5551858" y="2999375"/>
            <a:ext cx="173111" cy="394841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0" name="Line 7"/>
          <p:cNvSpPr>
            <a:spLocks noChangeShapeType="1"/>
          </p:cNvSpPr>
          <p:nvPr/>
        </p:nvSpPr>
        <p:spPr bwMode="auto">
          <a:xfrm>
            <a:off x="5162359" y="1663418"/>
            <a:ext cx="280801" cy="388338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1" name="Line 8"/>
          <p:cNvSpPr>
            <a:spLocks noChangeShapeType="1"/>
          </p:cNvSpPr>
          <p:nvPr/>
        </p:nvSpPr>
        <p:spPr bwMode="auto">
          <a:xfrm flipH="1">
            <a:off x="6614678" y="1707082"/>
            <a:ext cx="373396" cy="387409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2" name="Line 9"/>
          <p:cNvSpPr>
            <a:spLocks noChangeShapeType="1"/>
          </p:cNvSpPr>
          <p:nvPr/>
        </p:nvSpPr>
        <p:spPr bwMode="auto">
          <a:xfrm flipV="1">
            <a:off x="5068759" y="2955710"/>
            <a:ext cx="280802" cy="474739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3" name="Line 10"/>
          <p:cNvSpPr>
            <a:spLocks noChangeShapeType="1"/>
          </p:cNvSpPr>
          <p:nvPr/>
        </p:nvSpPr>
        <p:spPr bwMode="auto">
          <a:xfrm flipH="1" flipV="1">
            <a:off x="6286572" y="2999375"/>
            <a:ext cx="93601" cy="473809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" name="Line 11"/>
          <p:cNvSpPr>
            <a:spLocks noChangeShapeType="1"/>
          </p:cNvSpPr>
          <p:nvPr/>
        </p:nvSpPr>
        <p:spPr bwMode="auto">
          <a:xfrm flipH="1" flipV="1">
            <a:off x="6754575" y="2955710"/>
            <a:ext cx="233498" cy="431074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5" name="Text Box 107"/>
          <p:cNvSpPr txBox="1">
            <a:spLocks noChangeArrowheads="1"/>
          </p:cNvSpPr>
          <p:nvPr/>
        </p:nvSpPr>
        <p:spPr bwMode="auto">
          <a:xfrm>
            <a:off x="5385006" y="3720758"/>
            <a:ext cx="157607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(b) </a:t>
            </a:r>
            <a:r>
              <a:rPr kumimoji="1" lang="zh-CN" altLang="en-US" sz="1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虚拟互连网络</a:t>
            </a:r>
            <a:endParaRPr kumimoji="1" lang="zh-CN" altLang="en-US" sz="14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3" name="Group 129"/>
          <p:cNvGrpSpPr/>
          <p:nvPr/>
        </p:nvGrpSpPr>
        <p:grpSpPr bwMode="auto">
          <a:xfrm>
            <a:off x="4894641" y="1864090"/>
            <a:ext cx="2327938" cy="1393557"/>
            <a:chOff x="3134" y="1375"/>
            <a:chExt cx="2386" cy="1553"/>
          </a:xfrm>
          <a:effectLst/>
        </p:grpSpPr>
        <p:sp>
          <p:nvSpPr>
            <p:cNvPr id="204" name="Oval 130"/>
            <p:cNvSpPr>
              <a:spLocks noChangeArrowheads="1"/>
            </p:cNvSpPr>
            <p:nvPr/>
          </p:nvSpPr>
          <p:spPr bwMode="auto">
            <a:xfrm>
              <a:off x="3959" y="1375"/>
              <a:ext cx="1026" cy="62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" name="Oval 131"/>
            <p:cNvSpPr>
              <a:spLocks noChangeArrowheads="1"/>
            </p:cNvSpPr>
            <p:nvPr/>
          </p:nvSpPr>
          <p:spPr bwMode="auto">
            <a:xfrm>
              <a:off x="3380" y="1548"/>
              <a:ext cx="781" cy="62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6" name="Oval 132"/>
            <p:cNvSpPr>
              <a:spLocks noChangeArrowheads="1"/>
            </p:cNvSpPr>
            <p:nvPr/>
          </p:nvSpPr>
          <p:spPr bwMode="auto">
            <a:xfrm>
              <a:off x="3134" y="1940"/>
              <a:ext cx="521" cy="502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7" name="Oval 133"/>
            <p:cNvSpPr>
              <a:spLocks noChangeArrowheads="1"/>
            </p:cNvSpPr>
            <p:nvPr/>
          </p:nvSpPr>
          <p:spPr bwMode="auto">
            <a:xfrm>
              <a:off x="3293" y="2175"/>
              <a:ext cx="796" cy="54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8" name="Oval 134"/>
            <p:cNvSpPr>
              <a:spLocks noChangeArrowheads="1"/>
            </p:cNvSpPr>
            <p:nvPr/>
          </p:nvSpPr>
          <p:spPr bwMode="auto">
            <a:xfrm>
              <a:off x="3872" y="2269"/>
              <a:ext cx="1200" cy="65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9" name="Oval 135"/>
            <p:cNvSpPr>
              <a:spLocks noChangeArrowheads="1"/>
            </p:cNvSpPr>
            <p:nvPr/>
          </p:nvSpPr>
          <p:spPr bwMode="auto">
            <a:xfrm>
              <a:off x="4653" y="1564"/>
              <a:ext cx="751" cy="48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0" name="Oval 136"/>
            <p:cNvSpPr>
              <a:spLocks noChangeArrowheads="1"/>
            </p:cNvSpPr>
            <p:nvPr/>
          </p:nvSpPr>
          <p:spPr bwMode="auto">
            <a:xfrm>
              <a:off x="4768" y="1893"/>
              <a:ext cx="752" cy="48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1" name="Oval 137"/>
            <p:cNvSpPr>
              <a:spLocks noChangeArrowheads="1"/>
            </p:cNvSpPr>
            <p:nvPr/>
          </p:nvSpPr>
          <p:spPr bwMode="auto">
            <a:xfrm>
              <a:off x="4696" y="2003"/>
              <a:ext cx="752" cy="81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2" name="Oval 138"/>
            <p:cNvSpPr>
              <a:spLocks noChangeArrowheads="1"/>
            </p:cNvSpPr>
            <p:nvPr/>
          </p:nvSpPr>
          <p:spPr bwMode="auto">
            <a:xfrm>
              <a:off x="3568" y="1752"/>
              <a:ext cx="1547" cy="81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4" name="Oval 139"/>
          <p:cNvSpPr>
            <a:spLocks noChangeArrowheads="1"/>
          </p:cNvSpPr>
          <p:nvPr/>
        </p:nvSpPr>
        <p:spPr bwMode="auto">
          <a:xfrm>
            <a:off x="5685717" y="1836220"/>
            <a:ext cx="1001425" cy="562997"/>
          </a:xfrm>
          <a:prstGeom prst="ellipse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5" name="Oval 140"/>
          <p:cNvSpPr>
            <a:spLocks noChangeArrowheads="1"/>
          </p:cNvSpPr>
          <p:nvPr/>
        </p:nvSpPr>
        <p:spPr bwMode="auto">
          <a:xfrm>
            <a:off x="5121094" y="1992298"/>
            <a:ext cx="762895" cy="562068"/>
          </a:xfrm>
          <a:prstGeom prst="ellipse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6" name="Oval 141"/>
          <p:cNvSpPr>
            <a:spLocks noChangeArrowheads="1"/>
          </p:cNvSpPr>
          <p:nvPr/>
        </p:nvSpPr>
        <p:spPr bwMode="auto">
          <a:xfrm>
            <a:off x="4881557" y="2342545"/>
            <a:ext cx="507255" cy="450584"/>
          </a:xfrm>
          <a:prstGeom prst="ellipse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7" name="Oval 142"/>
          <p:cNvSpPr>
            <a:spLocks noChangeArrowheads="1"/>
          </p:cNvSpPr>
          <p:nvPr/>
        </p:nvSpPr>
        <p:spPr bwMode="auto">
          <a:xfrm>
            <a:off x="5036552" y="2554366"/>
            <a:ext cx="774973" cy="492390"/>
          </a:xfrm>
          <a:prstGeom prst="ellipse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8" name="Oval 143"/>
          <p:cNvSpPr>
            <a:spLocks noChangeArrowheads="1"/>
          </p:cNvSpPr>
          <p:nvPr/>
        </p:nvSpPr>
        <p:spPr bwMode="auto">
          <a:xfrm>
            <a:off x="5600168" y="2638909"/>
            <a:ext cx="1170511" cy="591797"/>
          </a:xfrm>
          <a:prstGeom prst="ellipse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9" name="Oval 144"/>
          <p:cNvSpPr>
            <a:spLocks noChangeArrowheads="1"/>
          </p:cNvSpPr>
          <p:nvPr/>
        </p:nvSpPr>
        <p:spPr bwMode="auto">
          <a:xfrm>
            <a:off x="6363063" y="2005305"/>
            <a:ext cx="732701" cy="435719"/>
          </a:xfrm>
          <a:prstGeom prst="ellipse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0" name="Oval 145"/>
          <p:cNvSpPr>
            <a:spLocks noChangeArrowheads="1"/>
          </p:cNvSpPr>
          <p:nvPr/>
        </p:nvSpPr>
        <p:spPr bwMode="auto">
          <a:xfrm>
            <a:off x="6475787" y="2300738"/>
            <a:ext cx="732701" cy="437577"/>
          </a:xfrm>
          <a:prstGeom prst="ellipse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1" name="Oval 146"/>
          <p:cNvSpPr>
            <a:spLocks noChangeArrowheads="1"/>
          </p:cNvSpPr>
          <p:nvPr/>
        </p:nvSpPr>
        <p:spPr bwMode="auto">
          <a:xfrm>
            <a:off x="6404328" y="2399217"/>
            <a:ext cx="733708" cy="733011"/>
          </a:xfrm>
          <a:prstGeom prst="ellipse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2" name="Oval 147"/>
          <p:cNvSpPr>
            <a:spLocks noChangeArrowheads="1"/>
          </p:cNvSpPr>
          <p:nvPr/>
        </p:nvSpPr>
        <p:spPr bwMode="auto">
          <a:xfrm>
            <a:off x="5305276" y="2173460"/>
            <a:ext cx="1508680" cy="732082"/>
          </a:xfrm>
          <a:prstGeom prst="ellipse">
            <a:avLst/>
          </a:prstGeom>
          <a:solidFill>
            <a:srgbClr val="00FFFF"/>
          </a:solidFill>
          <a:ln>
            <a:noFill/>
          </a:ln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3" name="Text Box 148"/>
          <p:cNvSpPr txBox="1">
            <a:spLocks noChangeArrowheads="1"/>
          </p:cNvSpPr>
          <p:nvPr/>
        </p:nvSpPr>
        <p:spPr bwMode="auto">
          <a:xfrm>
            <a:off x="5521479" y="2343453"/>
            <a:ext cx="120097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虚拟互连网络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（互联网）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2" name="矩形 321"/>
          <p:cNvSpPr/>
          <p:nvPr/>
        </p:nvSpPr>
        <p:spPr>
          <a:xfrm>
            <a:off x="3169087" y="4148056"/>
            <a:ext cx="2805823" cy="338554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kumimoji="1" lang="zh-CN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网</a:t>
            </a:r>
            <a:r>
              <a:rPr kumimoji="1" lang="zh-CN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的概念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3" name="Text Box 101"/>
          <p:cNvSpPr txBox="1">
            <a:spLocks noChangeArrowheads="1"/>
          </p:cNvSpPr>
          <p:nvPr/>
        </p:nvSpPr>
        <p:spPr bwMode="auto">
          <a:xfrm>
            <a:off x="3669601" y="2714398"/>
            <a:ext cx="49244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endParaRPr kumimoji="1" lang="zh-CN" altLang="en-US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4" name="Text Box 102"/>
          <p:cNvSpPr txBox="1">
            <a:spLocks noChangeArrowheads="1"/>
          </p:cNvSpPr>
          <p:nvPr/>
        </p:nvSpPr>
        <p:spPr bwMode="auto">
          <a:xfrm>
            <a:off x="2855379" y="2428254"/>
            <a:ext cx="49244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endParaRPr kumimoji="1" lang="zh-CN" altLang="en-US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5" name="Text Box 103"/>
          <p:cNvSpPr txBox="1">
            <a:spLocks noChangeArrowheads="1"/>
          </p:cNvSpPr>
          <p:nvPr/>
        </p:nvSpPr>
        <p:spPr bwMode="auto">
          <a:xfrm>
            <a:off x="2264587" y="2722759"/>
            <a:ext cx="49244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endParaRPr kumimoji="1" lang="zh-CN" altLang="en-US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6" name="Text Box 104"/>
          <p:cNvSpPr txBox="1">
            <a:spLocks noChangeArrowheads="1"/>
          </p:cNvSpPr>
          <p:nvPr/>
        </p:nvSpPr>
        <p:spPr bwMode="auto">
          <a:xfrm>
            <a:off x="3378738" y="1947941"/>
            <a:ext cx="49244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endParaRPr kumimoji="1" lang="zh-CN" altLang="en-US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" name="Text Box 105"/>
          <p:cNvSpPr txBox="1">
            <a:spLocks noChangeArrowheads="1"/>
          </p:cNvSpPr>
          <p:nvPr/>
        </p:nvSpPr>
        <p:spPr bwMode="auto">
          <a:xfrm>
            <a:off x="2391401" y="1842960"/>
            <a:ext cx="49244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endParaRPr kumimoji="1" lang="zh-CN" altLang="en-US" sz="12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8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485" y="1472944"/>
            <a:ext cx="404587" cy="4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9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015" y="1269531"/>
            <a:ext cx="404587" cy="4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0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095" y="1485555"/>
            <a:ext cx="404587" cy="4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1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095" y="3285755"/>
            <a:ext cx="404587" cy="4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2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015" y="3285755"/>
            <a:ext cx="404587" cy="4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3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943" y="3285755"/>
            <a:ext cx="404587" cy="4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4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628" y="3285755"/>
            <a:ext cx="404587" cy="4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5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199" y="1531652"/>
            <a:ext cx="404587" cy="4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6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70" y="1287637"/>
            <a:ext cx="404587" cy="4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415" y="1531652"/>
            <a:ext cx="404587" cy="4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415" y="3285755"/>
            <a:ext cx="404587" cy="4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9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335" y="3285755"/>
            <a:ext cx="404587" cy="4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0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263" y="3285755"/>
            <a:ext cx="404587" cy="4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1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191" y="3285755"/>
            <a:ext cx="404587" cy="4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56963" y="620115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810146" y="586904"/>
            <a:ext cx="15424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68"/>
          <p:cNvSpPr>
            <a:spLocks noChangeArrowheads="1"/>
          </p:cNvSpPr>
          <p:nvPr/>
        </p:nvSpPr>
        <p:spPr bwMode="auto">
          <a:xfrm>
            <a:off x="556963" y="978646"/>
            <a:ext cx="818496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当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互联网上的主机进行通信时，就好像在一个网络上通信一样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，看不见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互连的各具体的网络异构细节。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如果在这种覆盖全球的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网的上层使用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TCP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协议，那么就是现在的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(Internet)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圆角矩形 110"/>
          <p:cNvSpPr/>
          <p:nvPr/>
        </p:nvSpPr>
        <p:spPr>
          <a:xfrm>
            <a:off x="545144" y="588475"/>
            <a:ext cx="8053712" cy="384550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Rectangle 2"/>
          <p:cNvSpPr>
            <a:spLocks noChangeArrowheads="1"/>
          </p:cNvSpPr>
          <p:nvPr/>
        </p:nvSpPr>
        <p:spPr bwMode="auto">
          <a:xfrm>
            <a:off x="2468225" y="787845"/>
            <a:ext cx="387036" cy="734697"/>
          </a:xfrm>
          <a:prstGeom prst="rect">
            <a:avLst/>
          </a:prstGeom>
          <a:solidFill>
            <a:srgbClr val="00FF99"/>
          </a:solidFill>
          <a:ln w="9525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Rectangle 3"/>
          <p:cNvSpPr>
            <a:spLocks noChangeArrowheads="1"/>
          </p:cNvSpPr>
          <p:nvPr/>
        </p:nvSpPr>
        <p:spPr bwMode="auto">
          <a:xfrm>
            <a:off x="2473987" y="1084605"/>
            <a:ext cx="377432" cy="155583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Text Box 4"/>
          <p:cNvSpPr txBox="1">
            <a:spLocks noChangeArrowheads="1"/>
          </p:cNvSpPr>
          <p:nvPr/>
        </p:nvSpPr>
        <p:spPr bwMode="auto">
          <a:xfrm>
            <a:off x="2539425" y="739983"/>
            <a:ext cx="25519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Line 5"/>
          <p:cNvSpPr>
            <a:spLocks noChangeShapeType="1"/>
          </p:cNvSpPr>
          <p:nvPr/>
        </p:nvSpPr>
        <p:spPr bwMode="auto">
          <a:xfrm>
            <a:off x="2468225" y="944388"/>
            <a:ext cx="387036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Line 6"/>
          <p:cNvSpPr>
            <a:spLocks noChangeShapeType="1"/>
          </p:cNvSpPr>
          <p:nvPr/>
        </p:nvSpPr>
        <p:spPr bwMode="auto">
          <a:xfrm>
            <a:off x="2468225" y="1089407"/>
            <a:ext cx="387036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Line 7"/>
          <p:cNvSpPr>
            <a:spLocks noChangeShapeType="1"/>
          </p:cNvSpPr>
          <p:nvPr/>
        </p:nvSpPr>
        <p:spPr bwMode="auto">
          <a:xfrm>
            <a:off x="2468225" y="1234425"/>
            <a:ext cx="387036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Line 8"/>
          <p:cNvSpPr>
            <a:spLocks noChangeShapeType="1"/>
          </p:cNvSpPr>
          <p:nvPr/>
        </p:nvSpPr>
        <p:spPr bwMode="auto">
          <a:xfrm>
            <a:off x="2468225" y="1380404"/>
            <a:ext cx="387036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Freeform 9"/>
          <p:cNvSpPr/>
          <p:nvPr/>
        </p:nvSpPr>
        <p:spPr bwMode="auto">
          <a:xfrm>
            <a:off x="6854320" y="1844273"/>
            <a:ext cx="189197" cy="1089081"/>
          </a:xfrm>
          <a:custGeom>
            <a:avLst/>
            <a:gdLst>
              <a:gd name="T0" fmla="*/ 197 w 197"/>
              <a:gd name="T1" fmla="*/ 0 h 1134"/>
              <a:gd name="T2" fmla="*/ 0 w 197"/>
              <a:gd name="T3" fmla="*/ 507 h 1134"/>
              <a:gd name="T4" fmla="*/ 16 w 197"/>
              <a:gd name="T5" fmla="*/ 1134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34">
                <a:moveTo>
                  <a:pt x="197" y="0"/>
                </a:moveTo>
                <a:lnTo>
                  <a:pt x="0" y="507"/>
                </a:lnTo>
                <a:lnTo>
                  <a:pt x="16" y="1134"/>
                </a:lnTo>
              </a:path>
            </a:pathLst>
          </a:custGeom>
          <a:noFill/>
          <a:ln w="190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4" name="Rectangle 13"/>
          <p:cNvSpPr>
            <a:spLocks noChangeArrowheads="1"/>
          </p:cNvSpPr>
          <p:nvPr/>
        </p:nvSpPr>
        <p:spPr bwMode="auto">
          <a:xfrm>
            <a:off x="3644700" y="3494379"/>
            <a:ext cx="387037" cy="734698"/>
          </a:xfrm>
          <a:prstGeom prst="rect">
            <a:avLst/>
          </a:prstGeom>
          <a:solidFill>
            <a:srgbClr val="00FF99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2" name="Rectangle 11"/>
          <p:cNvSpPr>
            <a:spLocks noChangeArrowheads="1"/>
          </p:cNvSpPr>
          <p:nvPr/>
        </p:nvSpPr>
        <p:spPr bwMode="auto">
          <a:xfrm>
            <a:off x="3650462" y="3791139"/>
            <a:ext cx="377433" cy="155583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3" name="Text Box 12"/>
          <p:cNvSpPr txBox="1">
            <a:spLocks noChangeArrowheads="1"/>
          </p:cNvSpPr>
          <p:nvPr/>
        </p:nvSpPr>
        <p:spPr bwMode="auto">
          <a:xfrm>
            <a:off x="3716729" y="3465567"/>
            <a:ext cx="255464" cy="861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5" name="Line 14"/>
          <p:cNvSpPr>
            <a:spLocks noChangeShapeType="1"/>
          </p:cNvSpPr>
          <p:nvPr/>
        </p:nvSpPr>
        <p:spPr bwMode="auto">
          <a:xfrm>
            <a:off x="3644700" y="3650922"/>
            <a:ext cx="38703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6" name="Line 15"/>
          <p:cNvSpPr>
            <a:spLocks noChangeShapeType="1"/>
          </p:cNvSpPr>
          <p:nvPr/>
        </p:nvSpPr>
        <p:spPr bwMode="auto">
          <a:xfrm>
            <a:off x="3644700" y="3795941"/>
            <a:ext cx="38703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7" name="Line 16"/>
          <p:cNvSpPr>
            <a:spLocks noChangeShapeType="1"/>
          </p:cNvSpPr>
          <p:nvPr/>
        </p:nvSpPr>
        <p:spPr bwMode="auto">
          <a:xfrm>
            <a:off x="3644700" y="3940960"/>
            <a:ext cx="38703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8" name="Line 17"/>
          <p:cNvSpPr>
            <a:spLocks noChangeShapeType="1"/>
          </p:cNvSpPr>
          <p:nvPr/>
        </p:nvSpPr>
        <p:spPr bwMode="auto">
          <a:xfrm>
            <a:off x="3644700" y="4086939"/>
            <a:ext cx="38703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Line 18"/>
          <p:cNvSpPr>
            <a:spLocks noChangeShapeType="1"/>
          </p:cNvSpPr>
          <p:nvPr/>
        </p:nvSpPr>
        <p:spPr bwMode="auto">
          <a:xfrm flipV="1">
            <a:off x="3905926" y="1801055"/>
            <a:ext cx="3049234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Line 19"/>
          <p:cNvSpPr>
            <a:spLocks noChangeShapeType="1"/>
          </p:cNvSpPr>
          <p:nvPr/>
        </p:nvSpPr>
        <p:spPr bwMode="auto">
          <a:xfrm flipV="1">
            <a:off x="4297765" y="2933354"/>
            <a:ext cx="523412" cy="96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Line 20"/>
          <p:cNvSpPr>
            <a:spLocks noChangeShapeType="1"/>
          </p:cNvSpPr>
          <p:nvPr/>
        </p:nvSpPr>
        <p:spPr bwMode="auto">
          <a:xfrm>
            <a:off x="2555620" y="1801055"/>
            <a:ext cx="0" cy="21800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5" name="Picture 21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781" y="2846919"/>
            <a:ext cx="315007" cy="17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grpSp>
        <p:nvGrpSpPr>
          <p:cNvPr id="126" name="Group 22"/>
          <p:cNvGrpSpPr/>
          <p:nvPr/>
        </p:nvGrpSpPr>
        <p:grpSpPr bwMode="auto">
          <a:xfrm>
            <a:off x="4211330" y="1583047"/>
            <a:ext cx="871073" cy="522452"/>
            <a:chOff x="385" y="2795"/>
            <a:chExt cx="1769" cy="816"/>
          </a:xfrm>
          <a:solidFill>
            <a:srgbClr val="3399FF"/>
          </a:solidFill>
        </p:grpSpPr>
        <p:sp>
          <p:nvSpPr>
            <p:cNvPr id="375" name="Oval 23"/>
            <p:cNvSpPr>
              <a:spLocks noChangeArrowheads="1"/>
            </p:cNvSpPr>
            <p:nvPr/>
          </p:nvSpPr>
          <p:spPr bwMode="auto">
            <a:xfrm>
              <a:off x="1589" y="3060"/>
              <a:ext cx="554" cy="248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6" name="Oval 24"/>
            <p:cNvSpPr>
              <a:spLocks noChangeArrowheads="1"/>
            </p:cNvSpPr>
            <p:nvPr/>
          </p:nvSpPr>
          <p:spPr bwMode="auto">
            <a:xfrm>
              <a:off x="928" y="3274"/>
              <a:ext cx="884" cy="337"/>
            </a:xfrm>
            <a:prstGeom prst="ellipse">
              <a:avLst/>
            </a:prstGeom>
            <a:grp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7" name="Oval 25"/>
            <p:cNvSpPr>
              <a:spLocks noChangeArrowheads="1"/>
            </p:cNvSpPr>
            <p:nvPr/>
          </p:nvSpPr>
          <p:spPr bwMode="auto">
            <a:xfrm>
              <a:off x="502" y="3204"/>
              <a:ext cx="586" cy="281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8" name="Oval 26"/>
            <p:cNvSpPr>
              <a:spLocks noChangeArrowheads="1"/>
            </p:cNvSpPr>
            <p:nvPr/>
          </p:nvSpPr>
          <p:spPr bwMode="auto">
            <a:xfrm>
              <a:off x="385" y="3084"/>
              <a:ext cx="384" cy="256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9" name="Oval 27"/>
            <p:cNvSpPr>
              <a:spLocks noChangeArrowheads="1"/>
            </p:cNvSpPr>
            <p:nvPr/>
          </p:nvSpPr>
          <p:spPr bwMode="auto">
            <a:xfrm>
              <a:off x="566" y="2883"/>
              <a:ext cx="576" cy="321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0" name="Oval 28"/>
            <p:cNvSpPr>
              <a:spLocks noChangeArrowheads="1"/>
            </p:cNvSpPr>
            <p:nvPr/>
          </p:nvSpPr>
          <p:spPr bwMode="auto">
            <a:xfrm>
              <a:off x="992" y="2795"/>
              <a:ext cx="757" cy="321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1" name="Oval 29"/>
            <p:cNvSpPr>
              <a:spLocks noChangeArrowheads="1"/>
            </p:cNvSpPr>
            <p:nvPr/>
          </p:nvSpPr>
          <p:spPr bwMode="auto">
            <a:xfrm>
              <a:off x="1504" y="2891"/>
              <a:ext cx="554" cy="248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2" name="Oval 30"/>
            <p:cNvSpPr>
              <a:spLocks noChangeArrowheads="1"/>
            </p:cNvSpPr>
            <p:nvPr/>
          </p:nvSpPr>
          <p:spPr bwMode="auto">
            <a:xfrm>
              <a:off x="704" y="2987"/>
              <a:ext cx="1141" cy="418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3" name="Oval 31"/>
            <p:cNvSpPr>
              <a:spLocks noChangeArrowheads="1"/>
            </p:cNvSpPr>
            <p:nvPr/>
          </p:nvSpPr>
          <p:spPr bwMode="auto">
            <a:xfrm rot="1336630">
              <a:off x="1474" y="3067"/>
              <a:ext cx="555" cy="417"/>
            </a:xfrm>
            <a:prstGeom prst="ellipse">
              <a:avLst/>
            </a:prstGeom>
            <a:grpFill/>
            <a:ln>
              <a:noFill/>
            </a:ln>
            <a:effectLst>
              <a:outerShdw dist="40161" dir="4293903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4" name="Oval 32"/>
            <p:cNvSpPr>
              <a:spLocks noChangeArrowheads="1"/>
            </p:cNvSpPr>
            <p:nvPr/>
          </p:nvSpPr>
          <p:spPr bwMode="auto">
            <a:xfrm>
              <a:off x="1004" y="2811"/>
              <a:ext cx="756" cy="321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5" name="Oval 33"/>
            <p:cNvSpPr>
              <a:spLocks noChangeArrowheads="1"/>
            </p:cNvSpPr>
            <p:nvPr/>
          </p:nvSpPr>
          <p:spPr bwMode="auto">
            <a:xfrm>
              <a:off x="577" y="2899"/>
              <a:ext cx="575" cy="320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6" name="Oval 34"/>
            <p:cNvSpPr>
              <a:spLocks noChangeArrowheads="1"/>
            </p:cNvSpPr>
            <p:nvPr/>
          </p:nvSpPr>
          <p:spPr bwMode="auto">
            <a:xfrm>
              <a:off x="396" y="3100"/>
              <a:ext cx="383" cy="256"/>
            </a:xfrm>
            <a:prstGeom prst="ellipse">
              <a:avLst/>
            </a:prstGeom>
            <a:grpFill/>
            <a:ln>
              <a:noFill/>
            </a:ln>
            <a:effectLst>
              <a:outerShdw dist="63500" dir="3187806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7" name="Oval 35"/>
            <p:cNvSpPr>
              <a:spLocks noChangeArrowheads="1"/>
            </p:cNvSpPr>
            <p:nvPr/>
          </p:nvSpPr>
          <p:spPr bwMode="auto">
            <a:xfrm>
              <a:off x="1515" y="2908"/>
              <a:ext cx="554" cy="248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8" name="Oval 36"/>
            <p:cNvSpPr>
              <a:spLocks noChangeArrowheads="1"/>
            </p:cNvSpPr>
            <p:nvPr/>
          </p:nvSpPr>
          <p:spPr bwMode="auto">
            <a:xfrm>
              <a:off x="1599" y="3075"/>
              <a:ext cx="555" cy="249"/>
            </a:xfrm>
            <a:prstGeom prst="ellipse">
              <a:avLst/>
            </a:prstGeom>
            <a:grp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9" name="Oval 37"/>
            <p:cNvSpPr>
              <a:spLocks noChangeArrowheads="1"/>
            </p:cNvSpPr>
            <p:nvPr/>
          </p:nvSpPr>
          <p:spPr bwMode="auto">
            <a:xfrm>
              <a:off x="715" y="3003"/>
              <a:ext cx="1141" cy="417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0" name="Oval 38"/>
            <p:cNvSpPr>
              <a:spLocks noChangeArrowheads="1"/>
            </p:cNvSpPr>
            <p:nvPr/>
          </p:nvSpPr>
          <p:spPr bwMode="auto">
            <a:xfrm>
              <a:off x="513" y="3219"/>
              <a:ext cx="586" cy="282"/>
            </a:xfrm>
            <a:prstGeom prst="ellipse">
              <a:avLst/>
            </a:prstGeom>
            <a:grpFill/>
            <a:ln>
              <a:noFill/>
            </a:ln>
            <a:effectLst>
              <a:outerShdw dist="113592" dir="20006097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1" name="Freeform 39"/>
            <p:cNvSpPr/>
            <p:nvPr/>
          </p:nvSpPr>
          <p:spPr bwMode="auto">
            <a:xfrm>
              <a:off x="567" y="2924"/>
              <a:ext cx="1451" cy="597"/>
            </a:xfrm>
            <a:custGeom>
              <a:avLst/>
              <a:gdLst>
                <a:gd name="T0" fmla="*/ 0 w 1447"/>
                <a:gd name="T1" fmla="*/ 488 h 1128"/>
                <a:gd name="T2" fmla="*/ 80 w 1447"/>
                <a:gd name="T3" fmla="*/ 392 h 1128"/>
                <a:gd name="T4" fmla="*/ 56 w 1447"/>
                <a:gd name="T5" fmla="*/ 384 h 1128"/>
                <a:gd name="T6" fmla="*/ 24 w 1447"/>
                <a:gd name="T7" fmla="*/ 400 h 1128"/>
                <a:gd name="T8" fmla="*/ 40 w 1447"/>
                <a:gd name="T9" fmla="*/ 376 h 1128"/>
                <a:gd name="T10" fmla="*/ 64 w 1447"/>
                <a:gd name="T11" fmla="*/ 352 h 1128"/>
                <a:gd name="T12" fmla="*/ 96 w 1447"/>
                <a:gd name="T13" fmla="*/ 304 h 1128"/>
                <a:gd name="T14" fmla="*/ 104 w 1447"/>
                <a:gd name="T15" fmla="*/ 280 h 1128"/>
                <a:gd name="T16" fmla="*/ 152 w 1447"/>
                <a:gd name="T17" fmla="*/ 208 h 1128"/>
                <a:gd name="T18" fmla="*/ 168 w 1447"/>
                <a:gd name="T19" fmla="*/ 184 h 1128"/>
                <a:gd name="T20" fmla="*/ 200 w 1447"/>
                <a:gd name="T21" fmla="*/ 176 h 1128"/>
                <a:gd name="T22" fmla="*/ 288 w 1447"/>
                <a:gd name="T23" fmla="*/ 112 h 1128"/>
                <a:gd name="T24" fmla="*/ 328 w 1447"/>
                <a:gd name="T25" fmla="*/ 80 h 1128"/>
                <a:gd name="T26" fmla="*/ 352 w 1447"/>
                <a:gd name="T27" fmla="*/ 56 h 1128"/>
                <a:gd name="T28" fmla="*/ 424 w 1447"/>
                <a:gd name="T29" fmla="*/ 40 h 1128"/>
                <a:gd name="T30" fmla="*/ 504 w 1447"/>
                <a:gd name="T31" fmla="*/ 0 h 1128"/>
                <a:gd name="T32" fmla="*/ 808 w 1447"/>
                <a:gd name="T33" fmla="*/ 40 h 1128"/>
                <a:gd name="T34" fmla="*/ 1056 w 1447"/>
                <a:gd name="T35" fmla="*/ 176 h 1128"/>
                <a:gd name="T36" fmla="*/ 1080 w 1447"/>
                <a:gd name="T37" fmla="*/ 200 h 1128"/>
                <a:gd name="T38" fmla="*/ 1104 w 1447"/>
                <a:gd name="T39" fmla="*/ 216 h 1128"/>
                <a:gd name="T40" fmla="*/ 1224 w 1447"/>
                <a:gd name="T41" fmla="*/ 304 h 1128"/>
                <a:gd name="T42" fmla="*/ 1296 w 1447"/>
                <a:gd name="T43" fmla="*/ 368 h 1128"/>
                <a:gd name="T44" fmla="*/ 1344 w 1447"/>
                <a:gd name="T45" fmla="*/ 440 h 1128"/>
                <a:gd name="T46" fmla="*/ 1360 w 1447"/>
                <a:gd name="T47" fmla="*/ 488 h 1128"/>
                <a:gd name="T48" fmla="*/ 1392 w 1447"/>
                <a:gd name="T49" fmla="*/ 536 h 1128"/>
                <a:gd name="T50" fmla="*/ 1416 w 1447"/>
                <a:gd name="T51" fmla="*/ 608 h 1128"/>
                <a:gd name="T52" fmla="*/ 1432 w 1447"/>
                <a:gd name="T53" fmla="*/ 656 h 1128"/>
                <a:gd name="T54" fmla="*/ 1432 w 1447"/>
                <a:gd name="T55" fmla="*/ 856 h 1128"/>
                <a:gd name="T56" fmla="*/ 1416 w 1447"/>
                <a:gd name="T57" fmla="*/ 904 h 1128"/>
                <a:gd name="T58" fmla="*/ 1368 w 1447"/>
                <a:gd name="T59" fmla="*/ 920 h 1128"/>
                <a:gd name="T60" fmla="*/ 1352 w 1447"/>
                <a:gd name="T61" fmla="*/ 944 h 1128"/>
                <a:gd name="T62" fmla="*/ 1304 w 1447"/>
                <a:gd name="T63" fmla="*/ 976 h 1128"/>
                <a:gd name="T64" fmla="*/ 1216 w 1447"/>
                <a:gd name="T65" fmla="*/ 1040 h 1128"/>
                <a:gd name="T66" fmla="*/ 1168 w 1447"/>
                <a:gd name="T67" fmla="*/ 1072 h 1128"/>
                <a:gd name="T68" fmla="*/ 1112 w 1447"/>
                <a:gd name="T69" fmla="*/ 1128 h 1128"/>
                <a:gd name="T70" fmla="*/ 440 w 1447"/>
                <a:gd name="T71" fmla="*/ 1096 h 1128"/>
                <a:gd name="T72" fmla="*/ 360 w 1447"/>
                <a:gd name="T73" fmla="*/ 1072 h 1128"/>
                <a:gd name="T74" fmla="*/ 304 w 1447"/>
                <a:gd name="T75" fmla="*/ 976 h 1128"/>
                <a:gd name="T76" fmla="*/ 240 w 1447"/>
                <a:gd name="T77" fmla="*/ 880 h 1128"/>
                <a:gd name="T78" fmla="*/ 200 w 1447"/>
                <a:gd name="T79" fmla="*/ 800 h 1128"/>
                <a:gd name="T80" fmla="*/ 120 w 1447"/>
                <a:gd name="T81" fmla="*/ 704 h 1128"/>
                <a:gd name="T82" fmla="*/ 56 w 1447"/>
                <a:gd name="T83" fmla="*/ 624 h 1128"/>
                <a:gd name="T84" fmla="*/ 16 w 1447"/>
                <a:gd name="T85" fmla="*/ 544 h 1128"/>
                <a:gd name="T86" fmla="*/ 8 w 1447"/>
                <a:gd name="T87" fmla="*/ 512 h 1128"/>
                <a:gd name="T88" fmla="*/ 0 w 1447"/>
                <a:gd name="T89" fmla="*/ 488 h 1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47" h="1128">
                  <a:moveTo>
                    <a:pt x="0" y="488"/>
                  </a:moveTo>
                  <a:cubicBezTo>
                    <a:pt x="24" y="453"/>
                    <a:pt x="56" y="427"/>
                    <a:pt x="80" y="392"/>
                  </a:cubicBezTo>
                  <a:cubicBezTo>
                    <a:pt x="72" y="389"/>
                    <a:pt x="64" y="383"/>
                    <a:pt x="56" y="384"/>
                  </a:cubicBezTo>
                  <a:cubicBezTo>
                    <a:pt x="44" y="386"/>
                    <a:pt x="35" y="405"/>
                    <a:pt x="24" y="400"/>
                  </a:cubicBezTo>
                  <a:cubicBezTo>
                    <a:pt x="15" y="396"/>
                    <a:pt x="34" y="383"/>
                    <a:pt x="40" y="376"/>
                  </a:cubicBezTo>
                  <a:cubicBezTo>
                    <a:pt x="47" y="367"/>
                    <a:pt x="56" y="360"/>
                    <a:pt x="64" y="352"/>
                  </a:cubicBezTo>
                  <a:cubicBezTo>
                    <a:pt x="82" y="279"/>
                    <a:pt x="56" y="354"/>
                    <a:pt x="96" y="304"/>
                  </a:cubicBezTo>
                  <a:cubicBezTo>
                    <a:pt x="101" y="297"/>
                    <a:pt x="100" y="287"/>
                    <a:pt x="104" y="280"/>
                  </a:cubicBezTo>
                  <a:cubicBezTo>
                    <a:pt x="104" y="280"/>
                    <a:pt x="144" y="220"/>
                    <a:pt x="152" y="208"/>
                  </a:cubicBezTo>
                  <a:cubicBezTo>
                    <a:pt x="157" y="200"/>
                    <a:pt x="159" y="186"/>
                    <a:pt x="168" y="184"/>
                  </a:cubicBezTo>
                  <a:cubicBezTo>
                    <a:pt x="179" y="181"/>
                    <a:pt x="189" y="179"/>
                    <a:pt x="200" y="176"/>
                  </a:cubicBezTo>
                  <a:cubicBezTo>
                    <a:pt x="228" y="148"/>
                    <a:pt x="253" y="129"/>
                    <a:pt x="288" y="112"/>
                  </a:cubicBezTo>
                  <a:cubicBezTo>
                    <a:pt x="324" y="58"/>
                    <a:pt x="282" y="111"/>
                    <a:pt x="328" y="80"/>
                  </a:cubicBezTo>
                  <a:cubicBezTo>
                    <a:pt x="337" y="74"/>
                    <a:pt x="343" y="62"/>
                    <a:pt x="352" y="56"/>
                  </a:cubicBezTo>
                  <a:cubicBezTo>
                    <a:pt x="365" y="47"/>
                    <a:pt x="418" y="41"/>
                    <a:pt x="424" y="40"/>
                  </a:cubicBezTo>
                  <a:cubicBezTo>
                    <a:pt x="450" y="23"/>
                    <a:pt x="475" y="10"/>
                    <a:pt x="504" y="0"/>
                  </a:cubicBezTo>
                  <a:cubicBezTo>
                    <a:pt x="606" y="15"/>
                    <a:pt x="705" y="31"/>
                    <a:pt x="808" y="40"/>
                  </a:cubicBezTo>
                  <a:cubicBezTo>
                    <a:pt x="913" y="66"/>
                    <a:pt x="964" y="153"/>
                    <a:pt x="1056" y="176"/>
                  </a:cubicBezTo>
                  <a:cubicBezTo>
                    <a:pt x="1064" y="184"/>
                    <a:pt x="1071" y="193"/>
                    <a:pt x="1080" y="200"/>
                  </a:cubicBezTo>
                  <a:cubicBezTo>
                    <a:pt x="1087" y="206"/>
                    <a:pt x="1097" y="210"/>
                    <a:pt x="1104" y="216"/>
                  </a:cubicBezTo>
                  <a:cubicBezTo>
                    <a:pt x="1145" y="252"/>
                    <a:pt x="1171" y="286"/>
                    <a:pt x="1224" y="304"/>
                  </a:cubicBezTo>
                  <a:cubicBezTo>
                    <a:pt x="1247" y="327"/>
                    <a:pt x="1276" y="343"/>
                    <a:pt x="1296" y="368"/>
                  </a:cubicBezTo>
                  <a:cubicBezTo>
                    <a:pt x="1314" y="391"/>
                    <a:pt x="1335" y="413"/>
                    <a:pt x="1344" y="440"/>
                  </a:cubicBezTo>
                  <a:cubicBezTo>
                    <a:pt x="1349" y="456"/>
                    <a:pt x="1351" y="474"/>
                    <a:pt x="1360" y="488"/>
                  </a:cubicBezTo>
                  <a:cubicBezTo>
                    <a:pt x="1371" y="504"/>
                    <a:pt x="1386" y="518"/>
                    <a:pt x="1392" y="536"/>
                  </a:cubicBezTo>
                  <a:cubicBezTo>
                    <a:pt x="1395" y="546"/>
                    <a:pt x="1414" y="603"/>
                    <a:pt x="1416" y="608"/>
                  </a:cubicBezTo>
                  <a:cubicBezTo>
                    <a:pt x="1421" y="624"/>
                    <a:pt x="1432" y="656"/>
                    <a:pt x="1432" y="656"/>
                  </a:cubicBezTo>
                  <a:cubicBezTo>
                    <a:pt x="1443" y="744"/>
                    <a:pt x="1447" y="743"/>
                    <a:pt x="1432" y="856"/>
                  </a:cubicBezTo>
                  <a:cubicBezTo>
                    <a:pt x="1430" y="873"/>
                    <a:pt x="1432" y="899"/>
                    <a:pt x="1416" y="904"/>
                  </a:cubicBezTo>
                  <a:cubicBezTo>
                    <a:pt x="1400" y="909"/>
                    <a:pt x="1368" y="920"/>
                    <a:pt x="1368" y="920"/>
                  </a:cubicBezTo>
                  <a:cubicBezTo>
                    <a:pt x="1363" y="928"/>
                    <a:pt x="1359" y="938"/>
                    <a:pt x="1352" y="944"/>
                  </a:cubicBezTo>
                  <a:cubicBezTo>
                    <a:pt x="1338" y="957"/>
                    <a:pt x="1304" y="976"/>
                    <a:pt x="1304" y="976"/>
                  </a:cubicBezTo>
                  <a:cubicBezTo>
                    <a:pt x="1279" y="1014"/>
                    <a:pt x="1251" y="1005"/>
                    <a:pt x="1216" y="1040"/>
                  </a:cubicBezTo>
                  <a:cubicBezTo>
                    <a:pt x="1186" y="1070"/>
                    <a:pt x="1203" y="1060"/>
                    <a:pt x="1168" y="1072"/>
                  </a:cubicBezTo>
                  <a:cubicBezTo>
                    <a:pt x="1149" y="1101"/>
                    <a:pt x="1131" y="1099"/>
                    <a:pt x="1112" y="1128"/>
                  </a:cubicBezTo>
                  <a:cubicBezTo>
                    <a:pt x="850" y="1124"/>
                    <a:pt x="672" y="1125"/>
                    <a:pt x="440" y="1096"/>
                  </a:cubicBezTo>
                  <a:cubicBezTo>
                    <a:pt x="413" y="1087"/>
                    <a:pt x="387" y="1081"/>
                    <a:pt x="360" y="1072"/>
                  </a:cubicBezTo>
                  <a:cubicBezTo>
                    <a:pt x="338" y="1038"/>
                    <a:pt x="322" y="1009"/>
                    <a:pt x="304" y="976"/>
                  </a:cubicBezTo>
                  <a:cubicBezTo>
                    <a:pt x="286" y="943"/>
                    <a:pt x="257" y="914"/>
                    <a:pt x="240" y="880"/>
                  </a:cubicBezTo>
                  <a:cubicBezTo>
                    <a:pt x="227" y="855"/>
                    <a:pt x="215" y="823"/>
                    <a:pt x="200" y="800"/>
                  </a:cubicBezTo>
                  <a:cubicBezTo>
                    <a:pt x="178" y="764"/>
                    <a:pt x="147" y="735"/>
                    <a:pt x="120" y="704"/>
                  </a:cubicBezTo>
                  <a:cubicBezTo>
                    <a:pt x="94" y="675"/>
                    <a:pt x="89" y="646"/>
                    <a:pt x="56" y="624"/>
                  </a:cubicBezTo>
                  <a:cubicBezTo>
                    <a:pt x="45" y="580"/>
                    <a:pt x="27" y="583"/>
                    <a:pt x="16" y="544"/>
                  </a:cubicBezTo>
                  <a:cubicBezTo>
                    <a:pt x="13" y="533"/>
                    <a:pt x="11" y="523"/>
                    <a:pt x="8" y="512"/>
                  </a:cubicBezTo>
                  <a:cubicBezTo>
                    <a:pt x="6" y="504"/>
                    <a:pt x="0" y="488"/>
                    <a:pt x="0" y="48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prstDash val="solid"/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52363" dir="4557825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7" name="Text Box 40"/>
          <p:cNvSpPr txBox="1">
            <a:spLocks noChangeArrowheads="1"/>
          </p:cNvSpPr>
          <p:nvPr/>
        </p:nvSpPr>
        <p:spPr bwMode="auto">
          <a:xfrm>
            <a:off x="1946988" y="1535715"/>
            <a:ext cx="45397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主机</a:t>
            </a:r>
            <a:endParaRPr kumimoji="0" lang="zh-CN" altLang="en-US" sz="105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kumimoji="0" lang="en-US" altLang="zh-CN" sz="1050" b="1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0" lang="en-US" altLang="zh-CN" sz="1050" b="1" i="0" u="none" strike="noStrike" kern="0" cap="none" spc="0" normalizeH="0" baseline="-250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8" name="Picture 41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379" y="1713660"/>
            <a:ext cx="315007" cy="17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grpSp>
        <p:nvGrpSpPr>
          <p:cNvPr id="129" name="Group 42"/>
          <p:cNvGrpSpPr/>
          <p:nvPr/>
        </p:nvGrpSpPr>
        <p:grpSpPr bwMode="auto">
          <a:xfrm>
            <a:off x="5735467" y="1583047"/>
            <a:ext cx="871072" cy="522452"/>
            <a:chOff x="385" y="2795"/>
            <a:chExt cx="1769" cy="816"/>
          </a:xfrm>
          <a:solidFill>
            <a:srgbClr val="3399FF"/>
          </a:solidFill>
        </p:grpSpPr>
        <p:sp>
          <p:nvSpPr>
            <p:cNvPr id="358" name="Oval 43"/>
            <p:cNvSpPr>
              <a:spLocks noChangeArrowheads="1"/>
            </p:cNvSpPr>
            <p:nvPr/>
          </p:nvSpPr>
          <p:spPr bwMode="auto">
            <a:xfrm>
              <a:off x="1589" y="3060"/>
              <a:ext cx="554" cy="248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9" name="Oval 44"/>
            <p:cNvSpPr>
              <a:spLocks noChangeArrowheads="1"/>
            </p:cNvSpPr>
            <p:nvPr/>
          </p:nvSpPr>
          <p:spPr bwMode="auto">
            <a:xfrm>
              <a:off x="928" y="3274"/>
              <a:ext cx="884" cy="337"/>
            </a:xfrm>
            <a:prstGeom prst="ellipse">
              <a:avLst/>
            </a:prstGeom>
            <a:grp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0" name="Oval 45"/>
            <p:cNvSpPr>
              <a:spLocks noChangeArrowheads="1"/>
            </p:cNvSpPr>
            <p:nvPr/>
          </p:nvSpPr>
          <p:spPr bwMode="auto">
            <a:xfrm>
              <a:off x="502" y="3204"/>
              <a:ext cx="586" cy="281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1" name="Oval 46"/>
            <p:cNvSpPr>
              <a:spLocks noChangeArrowheads="1"/>
            </p:cNvSpPr>
            <p:nvPr/>
          </p:nvSpPr>
          <p:spPr bwMode="auto">
            <a:xfrm>
              <a:off x="385" y="3084"/>
              <a:ext cx="384" cy="256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2" name="Oval 47"/>
            <p:cNvSpPr>
              <a:spLocks noChangeArrowheads="1"/>
            </p:cNvSpPr>
            <p:nvPr/>
          </p:nvSpPr>
          <p:spPr bwMode="auto">
            <a:xfrm>
              <a:off x="566" y="2883"/>
              <a:ext cx="576" cy="321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3" name="Oval 48"/>
            <p:cNvSpPr>
              <a:spLocks noChangeArrowheads="1"/>
            </p:cNvSpPr>
            <p:nvPr/>
          </p:nvSpPr>
          <p:spPr bwMode="auto">
            <a:xfrm>
              <a:off x="992" y="2795"/>
              <a:ext cx="757" cy="321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4" name="Oval 49"/>
            <p:cNvSpPr>
              <a:spLocks noChangeArrowheads="1"/>
            </p:cNvSpPr>
            <p:nvPr/>
          </p:nvSpPr>
          <p:spPr bwMode="auto">
            <a:xfrm>
              <a:off x="1504" y="2891"/>
              <a:ext cx="554" cy="248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5" name="Oval 50"/>
            <p:cNvSpPr>
              <a:spLocks noChangeArrowheads="1"/>
            </p:cNvSpPr>
            <p:nvPr/>
          </p:nvSpPr>
          <p:spPr bwMode="auto">
            <a:xfrm>
              <a:off x="704" y="2987"/>
              <a:ext cx="1141" cy="418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6" name="Oval 51"/>
            <p:cNvSpPr>
              <a:spLocks noChangeArrowheads="1"/>
            </p:cNvSpPr>
            <p:nvPr/>
          </p:nvSpPr>
          <p:spPr bwMode="auto">
            <a:xfrm rot="1336630">
              <a:off x="1474" y="3067"/>
              <a:ext cx="555" cy="417"/>
            </a:xfrm>
            <a:prstGeom prst="ellipse">
              <a:avLst/>
            </a:prstGeom>
            <a:grpFill/>
            <a:ln>
              <a:noFill/>
            </a:ln>
            <a:effectLst>
              <a:outerShdw dist="40161" dir="4293903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7" name="Oval 52"/>
            <p:cNvSpPr>
              <a:spLocks noChangeArrowheads="1"/>
            </p:cNvSpPr>
            <p:nvPr/>
          </p:nvSpPr>
          <p:spPr bwMode="auto">
            <a:xfrm>
              <a:off x="1004" y="2811"/>
              <a:ext cx="756" cy="321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8" name="Oval 53"/>
            <p:cNvSpPr>
              <a:spLocks noChangeArrowheads="1"/>
            </p:cNvSpPr>
            <p:nvPr/>
          </p:nvSpPr>
          <p:spPr bwMode="auto">
            <a:xfrm>
              <a:off x="577" y="2899"/>
              <a:ext cx="575" cy="320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9" name="Oval 54"/>
            <p:cNvSpPr>
              <a:spLocks noChangeArrowheads="1"/>
            </p:cNvSpPr>
            <p:nvPr/>
          </p:nvSpPr>
          <p:spPr bwMode="auto">
            <a:xfrm>
              <a:off x="396" y="3100"/>
              <a:ext cx="383" cy="256"/>
            </a:xfrm>
            <a:prstGeom prst="ellipse">
              <a:avLst/>
            </a:prstGeom>
            <a:grpFill/>
            <a:ln>
              <a:noFill/>
            </a:ln>
            <a:effectLst>
              <a:outerShdw dist="63500" dir="3187806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0" name="Oval 55"/>
            <p:cNvSpPr>
              <a:spLocks noChangeArrowheads="1"/>
            </p:cNvSpPr>
            <p:nvPr/>
          </p:nvSpPr>
          <p:spPr bwMode="auto">
            <a:xfrm>
              <a:off x="1515" y="2908"/>
              <a:ext cx="554" cy="248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1" name="Oval 56"/>
            <p:cNvSpPr>
              <a:spLocks noChangeArrowheads="1"/>
            </p:cNvSpPr>
            <p:nvPr/>
          </p:nvSpPr>
          <p:spPr bwMode="auto">
            <a:xfrm>
              <a:off x="1599" y="3075"/>
              <a:ext cx="555" cy="249"/>
            </a:xfrm>
            <a:prstGeom prst="ellipse">
              <a:avLst/>
            </a:prstGeom>
            <a:grp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2" name="Oval 57"/>
            <p:cNvSpPr>
              <a:spLocks noChangeArrowheads="1"/>
            </p:cNvSpPr>
            <p:nvPr/>
          </p:nvSpPr>
          <p:spPr bwMode="auto">
            <a:xfrm>
              <a:off x="715" y="3003"/>
              <a:ext cx="1141" cy="417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3" name="Oval 58"/>
            <p:cNvSpPr>
              <a:spLocks noChangeArrowheads="1"/>
            </p:cNvSpPr>
            <p:nvPr/>
          </p:nvSpPr>
          <p:spPr bwMode="auto">
            <a:xfrm>
              <a:off x="513" y="3219"/>
              <a:ext cx="586" cy="282"/>
            </a:xfrm>
            <a:prstGeom prst="ellipse">
              <a:avLst/>
            </a:prstGeom>
            <a:grpFill/>
            <a:ln>
              <a:noFill/>
            </a:ln>
            <a:effectLst>
              <a:outerShdw dist="113592" dir="20006097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4" name="Freeform 59"/>
            <p:cNvSpPr/>
            <p:nvPr/>
          </p:nvSpPr>
          <p:spPr bwMode="auto">
            <a:xfrm>
              <a:off x="567" y="2924"/>
              <a:ext cx="1451" cy="597"/>
            </a:xfrm>
            <a:custGeom>
              <a:avLst/>
              <a:gdLst>
                <a:gd name="T0" fmla="*/ 0 w 1447"/>
                <a:gd name="T1" fmla="*/ 488 h 1128"/>
                <a:gd name="T2" fmla="*/ 80 w 1447"/>
                <a:gd name="T3" fmla="*/ 392 h 1128"/>
                <a:gd name="T4" fmla="*/ 56 w 1447"/>
                <a:gd name="T5" fmla="*/ 384 h 1128"/>
                <a:gd name="T6" fmla="*/ 24 w 1447"/>
                <a:gd name="T7" fmla="*/ 400 h 1128"/>
                <a:gd name="T8" fmla="*/ 40 w 1447"/>
                <a:gd name="T9" fmla="*/ 376 h 1128"/>
                <a:gd name="T10" fmla="*/ 64 w 1447"/>
                <a:gd name="T11" fmla="*/ 352 h 1128"/>
                <a:gd name="T12" fmla="*/ 96 w 1447"/>
                <a:gd name="T13" fmla="*/ 304 h 1128"/>
                <a:gd name="T14" fmla="*/ 104 w 1447"/>
                <a:gd name="T15" fmla="*/ 280 h 1128"/>
                <a:gd name="T16" fmla="*/ 152 w 1447"/>
                <a:gd name="T17" fmla="*/ 208 h 1128"/>
                <a:gd name="T18" fmla="*/ 168 w 1447"/>
                <a:gd name="T19" fmla="*/ 184 h 1128"/>
                <a:gd name="T20" fmla="*/ 200 w 1447"/>
                <a:gd name="T21" fmla="*/ 176 h 1128"/>
                <a:gd name="T22" fmla="*/ 288 w 1447"/>
                <a:gd name="T23" fmla="*/ 112 h 1128"/>
                <a:gd name="T24" fmla="*/ 328 w 1447"/>
                <a:gd name="T25" fmla="*/ 80 h 1128"/>
                <a:gd name="T26" fmla="*/ 352 w 1447"/>
                <a:gd name="T27" fmla="*/ 56 h 1128"/>
                <a:gd name="T28" fmla="*/ 424 w 1447"/>
                <a:gd name="T29" fmla="*/ 40 h 1128"/>
                <a:gd name="T30" fmla="*/ 504 w 1447"/>
                <a:gd name="T31" fmla="*/ 0 h 1128"/>
                <a:gd name="T32" fmla="*/ 808 w 1447"/>
                <a:gd name="T33" fmla="*/ 40 h 1128"/>
                <a:gd name="T34" fmla="*/ 1056 w 1447"/>
                <a:gd name="T35" fmla="*/ 176 h 1128"/>
                <a:gd name="T36" fmla="*/ 1080 w 1447"/>
                <a:gd name="T37" fmla="*/ 200 h 1128"/>
                <a:gd name="T38" fmla="*/ 1104 w 1447"/>
                <a:gd name="T39" fmla="*/ 216 h 1128"/>
                <a:gd name="T40" fmla="*/ 1224 w 1447"/>
                <a:gd name="T41" fmla="*/ 304 h 1128"/>
                <a:gd name="T42" fmla="*/ 1296 w 1447"/>
                <a:gd name="T43" fmla="*/ 368 h 1128"/>
                <a:gd name="T44" fmla="*/ 1344 w 1447"/>
                <a:gd name="T45" fmla="*/ 440 h 1128"/>
                <a:gd name="T46" fmla="*/ 1360 w 1447"/>
                <a:gd name="T47" fmla="*/ 488 h 1128"/>
                <a:gd name="T48" fmla="*/ 1392 w 1447"/>
                <a:gd name="T49" fmla="*/ 536 h 1128"/>
                <a:gd name="T50" fmla="*/ 1416 w 1447"/>
                <a:gd name="T51" fmla="*/ 608 h 1128"/>
                <a:gd name="T52" fmla="*/ 1432 w 1447"/>
                <a:gd name="T53" fmla="*/ 656 h 1128"/>
                <a:gd name="T54" fmla="*/ 1432 w 1447"/>
                <a:gd name="T55" fmla="*/ 856 h 1128"/>
                <a:gd name="T56" fmla="*/ 1416 w 1447"/>
                <a:gd name="T57" fmla="*/ 904 h 1128"/>
                <a:gd name="T58" fmla="*/ 1368 w 1447"/>
                <a:gd name="T59" fmla="*/ 920 h 1128"/>
                <a:gd name="T60" fmla="*/ 1352 w 1447"/>
                <a:gd name="T61" fmla="*/ 944 h 1128"/>
                <a:gd name="T62" fmla="*/ 1304 w 1447"/>
                <a:gd name="T63" fmla="*/ 976 h 1128"/>
                <a:gd name="T64" fmla="*/ 1216 w 1447"/>
                <a:gd name="T65" fmla="*/ 1040 h 1128"/>
                <a:gd name="T66" fmla="*/ 1168 w 1447"/>
                <a:gd name="T67" fmla="*/ 1072 h 1128"/>
                <a:gd name="T68" fmla="*/ 1112 w 1447"/>
                <a:gd name="T69" fmla="*/ 1128 h 1128"/>
                <a:gd name="T70" fmla="*/ 440 w 1447"/>
                <a:gd name="T71" fmla="*/ 1096 h 1128"/>
                <a:gd name="T72" fmla="*/ 360 w 1447"/>
                <a:gd name="T73" fmla="*/ 1072 h 1128"/>
                <a:gd name="T74" fmla="*/ 304 w 1447"/>
                <a:gd name="T75" fmla="*/ 976 h 1128"/>
                <a:gd name="T76" fmla="*/ 240 w 1447"/>
                <a:gd name="T77" fmla="*/ 880 h 1128"/>
                <a:gd name="T78" fmla="*/ 200 w 1447"/>
                <a:gd name="T79" fmla="*/ 800 h 1128"/>
                <a:gd name="T80" fmla="*/ 120 w 1447"/>
                <a:gd name="T81" fmla="*/ 704 h 1128"/>
                <a:gd name="T82" fmla="*/ 56 w 1447"/>
                <a:gd name="T83" fmla="*/ 624 h 1128"/>
                <a:gd name="T84" fmla="*/ 16 w 1447"/>
                <a:gd name="T85" fmla="*/ 544 h 1128"/>
                <a:gd name="T86" fmla="*/ 8 w 1447"/>
                <a:gd name="T87" fmla="*/ 512 h 1128"/>
                <a:gd name="T88" fmla="*/ 0 w 1447"/>
                <a:gd name="T89" fmla="*/ 488 h 1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47" h="1128">
                  <a:moveTo>
                    <a:pt x="0" y="488"/>
                  </a:moveTo>
                  <a:cubicBezTo>
                    <a:pt x="24" y="453"/>
                    <a:pt x="56" y="427"/>
                    <a:pt x="80" y="392"/>
                  </a:cubicBezTo>
                  <a:cubicBezTo>
                    <a:pt x="72" y="389"/>
                    <a:pt x="64" y="383"/>
                    <a:pt x="56" y="384"/>
                  </a:cubicBezTo>
                  <a:cubicBezTo>
                    <a:pt x="44" y="386"/>
                    <a:pt x="35" y="405"/>
                    <a:pt x="24" y="400"/>
                  </a:cubicBezTo>
                  <a:cubicBezTo>
                    <a:pt x="15" y="396"/>
                    <a:pt x="34" y="383"/>
                    <a:pt x="40" y="376"/>
                  </a:cubicBezTo>
                  <a:cubicBezTo>
                    <a:pt x="47" y="367"/>
                    <a:pt x="56" y="360"/>
                    <a:pt x="64" y="352"/>
                  </a:cubicBezTo>
                  <a:cubicBezTo>
                    <a:pt x="82" y="279"/>
                    <a:pt x="56" y="354"/>
                    <a:pt x="96" y="304"/>
                  </a:cubicBezTo>
                  <a:cubicBezTo>
                    <a:pt x="101" y="297"/>
                    <a:pt x="100" y="287"/>
                    <a:pt x="104" y="280"/>
                  </a:cubicBezTo>
                  <a:cubicBezTo>
                    <a:pt x="104" y="280"/>
                    <a:pt x="144" y="220"/>
                    <a:pt x="152" y="208"/>
                  </a:cubicBezTo>
                  <a:cubicBezTo>
                    <a:pt x="157" y="200"/>
                    <a:pt x="159" y="186"/>
                    <a:pt x="168" y="184"/>
                  </a:cubicBezTo>
                  <a:cubicBezTo>
                    <a:pt x="179" y="181"/>
                    <a:pt x="189" y="179"/>
                    <a:pt x="200" y="176"/>
                  </a:cubicBezTo>
                  <a:cubicBezTo>
                    <a:pt x="228" y="148"/>
                    <a:pt x="253" y="129"/>
                    <a:pt x="288" y="112"/>
                  </a:cubicBezTo>
                  <a:cubicBezTo>
                    <a:pt x="324" y="58"/>
                    <a:pt x="282" y="111"/>
                    <a:pt x="328" y="80"/>
                  </a:cubicBezTo>
                  <a:cubicBezTo>
                    <a:pt x="337" y="74"/>
                    <a:pt x="343" y="62"/>
                    <a:pt x="352" y="56"/>
                  </a:cubicBezTo>
                  <a:cubicBezTo>
                    <a:pt x="365" y="47"/>
                    <a:pt x="418" y="41"/>
                    <a:pt x="424" y="40"/>
                  </a:cubicBezTo>
                  <a:cubicBezTo>
                    <a:pt x="450" y="23"/>
                    <a:pt x="475" y="10"/>
                    <a:pt x="504" y="0"/>
                  </a:cubicBezTo>
                  <a:cubicBezTo>
                    <a:pt x="606" y="15"/>
                    <a:pt x="705" y="31"/>
                    <a:pt x="808" y="40"/>
                  </a:cubicBezTo>
                  <a:cubicBezTo>
                    <a:pt x="913" y="66"/>
                    <a:pt x="964" y="153"/>
                    <a:pt x="1056" y="176"/>
                  </a:cubicBezTo>
                  <a:cubicBezTo>
                    <a:pt x="1064" y="184"/>
                    <a:pt x="1071" y="193"/>
                    <a:pt x="1080" y="200"/>
                  </a:cubicBezTo>
                  <a:cubicBezTo>
                    <a:pt x="1087" y="206"/>
                    <a:pt x="1097" y="210"/>
                    <a:pt x="1104" y="216"/>
                  </a:cubicBezTo>
                  <a:cubicBezTo>
                    <a:pt x="1145" y="252"/>
                    <a:pt x="1171" y="286"/>
                    <a:pt x="1224" y="304"/>
                  </a:cubicBezTo>
                  <a:cubicBezTo>
                    <a:pt x="1247" y="327"/>
                    <a:pt x="1276" y="343"/>
                    <a:pt x="1296" y="368"/>
                  </a:cubicBezTo>
                  <a:cubicBezTo>
                    <a:pt x="1314" y="391"/>
                    <a:pt x="1335" y="413"/>
                    <a:pt x="1344" y="440"/>
                  </a:cubicBezTo>
                  <a:cubicBezTo>
                    <a:pt x="1349" y="456"/>
                    <a:pt x="1351" y="474"/>
                    <a:pt x="1360" y="488"/>
                  </a:cubicBezTo>
                  <a:cubicBezTo>
                    <a:pt x="1371" y="504"/>
                    <a:pt x="1386" y="518"/>
                    <a:pt x="1392" y="536"/>
                  </a:cubicBezTo>
                  <a:cubicBezTo>
                    <a:pt x="1395" y="546"/>
                    <a:pt x="1414" y="603"/>
                    <a:pt x="1416" y="608"/>
                  </a:cubicBezTo>
                  <a:cubicBezTo>
                    <a:pt x="1421" y="624"/>
                    <a:pt x="1432" y="656"/>
                    <a:pt x="1432" y="656"/>
                  </a:cubicBezTo>
                  <a:cubicBezTo>
                    <a:pt x="1443" y="744"/>
                    <a:pt x="1447" y="743"/>
                    <a:pt x="1432" y="856"/>
                  </a:cubicBezTo>
                  <a:cubicBezTo>
                    <a:pt x="1430" y="873"/>
                    <a:pt x="1432" y="899"/>
                    <a:pt x="1416" y="904"/>
                  </a:cubicBezTo>
                  <a:cubicBezTo>
                    <a:pt x="1400" y="909"/>
                    <a:pt x="1368" y="920"/>
                    <a:pt x="1368" y="920"/>
                  </a:cubicBezTo>
                  <a:cubicBezTo>
                    <a:pt x="1363" y="928"/>
                    <a:pt x="1359" y="938"/>
                    <a:pt x="1352" y="944"/>
                  </a:cubicBezTo>
                  <a:cubicBezTo>
                    <a:pt x="1338" y="957"/>
                    <a:pt x="1304" y="976"/>
                    <a:pt x="1304" y="976"/>
                  </a:cubicBezTo>
                  <a:cubicBezTo>
                    <a:pt x="1279" y="1014"/>
                    <a:pt x="1251" y="1005"/>
                    <a:pt x="1216" y="1040"/>
                  </a:cubicBezTo>
                  <a:cubicBezTo>
                    <a:pt x="1186" y="1070"/>
                    <a:pt x="1203" y="1060"/>
                    <a:pt x="1168" y="1072"/>
                  </a:cubicBezTo>
                  <a:cubicBezTo>
                    <a:pt x="1149" y="1101"/>
                    <a:pt x="1131" y="1099"/>
                    <a:pt x="1112" y="1128"/>
                  </a:cubicBezTo>
                  <a:cubicBezTo>
                    <a:pt x="850" y="1124"/>
                    <a:pt x="672" y="1125"/>
                    <a:pt x="440" y="1096"/>
                  </a:cubicBezTo>
                  <a:cubicBezTo>
                    <a:pt x="413" y="1087"/>
                    <a:pt x="387" y="1081"/>
                    <a:pt x="360" y="1072"/>
                  </a:cubicBezTo>
                  <a:cubicBezTo>
                    <a:pt x="338" y="1038"/>
                    <a:pt x="322" y="1009"/>
                    <a:pt x="304" y="976"/>
                  </a:cubicBezTo>
                  <a:cubicBezTo>
                    <a:pt x="286" y="943"/>
                    <a:pt x="257" y="914"/>
                    <a:pt x="240" y="880"/>
                  </a:cubicBezTo>
                  <a:cubicBezTo>
                    <a:pt x="227" y="855"/>
                    <a:pt x="215" y="823"/>
                    <a:pt x="200" y="800"/>
                  </a:cubicBezTo>
                  <a:cubicBezTo>
                    <a:pt x="178" y="764"/>
                    <a:pt x="147" y="735"/>
                    <a:pt x="120" y="704"/>
                  </a:cubicBezTo>
                  <a:cubicBezTo>
                    <a:pt x="94" y="675"/>
                    <a:pt x="89" y="646"/>
                    <a:pt x="56" y="624"/>
                  </a:cubicBezTo>
                  <a:cubicBezTo>
                    <a:pt x="45" y="580"/>
                    <a:pt x="27" y="583"/>
                    <a:pt x="16" y="544"/>
                  </a:cubicBezTo>
                  <a:cubicBezTo>
                    <a:pt x="13" y="533"/>
                    <a:pt x="11" y="523"/>
                    <a:pt x="8" y="512"/>
                  </a:cubicBezTo>
                  <a:cubicBezTo>
                    <a:pt x="6" y="504"/>
                    <a:pt x="0" y="488"/>
                    <a:pt x="0" y="48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prstDash val="solid"/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52363" dir="4557825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0" name="Group 60"/>
          <p:cNvGrpSpPr/>
          <p:nvPr/>
        </p:nvGrpSpPr>
        <p:grpSpPr bwMode="auto">
          <a:xfrm>
            <a:off x="4779488" y="2585790"/>
            <a:ext cx="247262" cy="302228"/>
            <a:chOff x="4420" y="2719"/>
            <a:chExt cx="397" cy="571"/>
          </a:xfrm>
          <a:solidFill>
            <a:srgbClr val="00FF99"/>
          </a:solidFill>
        </p:grpSpPr>
        <p:grpSp>
          <p:nvGrpSpPr>
            <p:cNvPr id="311" name="Group 62"/>
            <p:cNvGrpSpPr/>
            <p:nvPr/>
          </p:nvGrpSpPr>
          <p:grpSpPr bwMode="auto">
            <a:xfrm>
              <a:off x="4562" y="3066"/>
              <a:ext cx="13" cy="70"/>
              <a:chOff x="4562" y="3066"/>
              <a:chExt cx="13" cy="70"/>
            </a:xfrm>
            <a:grpFill/>
          </p:grpSpPr>
          <p:sp>
            <p:nvSpPr>
              <p:cNvPr id="356" name="Rectangle 63"/>
              <p:cNvSpPr>
                <a:spLocks noChangeArrowheads="1"/>
              </p:cNvSpPr>
              <p:nvPr/>
            </p:nvSpPr>
            <p:spPr bwMode="auto">
              <a:xfrm>
                <a:off x="4562" y="3067"/>
                <a:ext cx="13" cy="69"/>
              </a:xfrm>
              <a:prstGeom prst="rect">
                <a:avLst/>
              </a:prstGeom>
              <a:grpFill/>
              <a:ln w="3175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7" name="Line 64"/>
              <p:cNvSpPr>
                <a:spLocks noChangeShapeType="1"/>
              </p:cNvSpPr>
              <p:nvPr/>
            </p:nvSpPr>
            <p:spPr bwMode="auto">
              <a:xfrm>
                <a:off x="4568" y="3066"/>
                <a:ext cx="1" cy="64"/>
              </a:xfrm>
              <a:prstGeom prst="line">
                <a:avLst/>
              </a:prstGeom>
              <a:grpFill/>
              <a:ln w="317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12" name="Rectangle 65"/>
            <p:cNvSpPr>
              <a:spLocks noChangeArrowheads="1"/>
            </p:cNvSpPr>
            <p:nvPr/>
          </p:nvSpPr>
          <p:spPr bwMode="auto">
            <a:xfrm>
              <a:off x="4503" y="3022"/>
              <a:ext cx="43" cy="112"/>
            </a:xfrm>
            <a:prstGeom prst="rect">
              <a:avLst/>
            </a:prstGeom>
            <a:grpFill/>
            <a:ln w="317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3" name="Freeform 66"/>
            <p:cNvSpPr/>
            <p:nvPr/>
          </p:nvSpPr>
          <p:spPr bwMode="auto">
            <a:xfrm>
              <a:off x="4663" y="3044"/>
              <a:ext cx="28" cy="24"/>
            </a:xfrm>
            <a:custGeom>
              <a:avLst/>
              <a:gdLst>
                <a:gd name="T0" fmla="*/ 0 w 113"/>
                <a:gd name="T1" fmla="*/ 0 h 95"/>
                <a:gd name="T2" fmla="*/ 0 w 113"/>
                <a:gd name="T3" fmla="*/ 95 h 95"/>
                <a:gd name="T4" fmla="*/ 113 w 113"/>
                <a:gd name="T5" fmla="*/ 95 h 95"/>
                <a:gd name="T6" fmla="*/ 113 w 113"/>
                <a:gd name="T7" fmla="*/ 19 h 95"/>
                <a:gd name="T8" fmla="*/ 0 w 113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5">
                  <a:moveTo>
                    <a:pt x="0" y="0"/>
                  </a:moveTo>
                  <a:lnTo>
                    <a:pt x="0" y="95"/>
                  </a:lnTo>
                  <a:lnTo>
                    <a:pt x="113" y="95"/>
                  </a:lnTo>
                  <a:lnTo>
                    <a:pt x="113" y="19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4" name="Freeform 67"/>
            <p:cNvSpPr/>
            <p:nvPr/>
          </p:nvSpPr>
          <p:spPr bwMode="auto">
            <a:xfrm>
              <a:off x="4604" y="3001"/>
              <a:ext cx="19" cy="21"/>
            </a:xfrm>
            <a:custGeom>
              <a:avLst/>
              <a:gdLst>
                <a:gd name="T0" fmla="*/ 43 w 78"/>
                <a:gd name="T1" fmla="*/ 0 h 86"/>
                <a:gd name="T2" fmla="*/ 0 w 78"/>
                <a:gd name="T3" fmla="*/ 86 h 86"/>
                <a:gd name="T4" fmla="*/ 57 w 78"/>
                <a:gd name="T5" fmla="*/ 79 h 86"/>
                <a:gd name="T6" fmla="*/ 78 w 78"/>
                <a:gd name="T7" fmla="*/ 22 h 86"/>
                <a:gd name="T8" fmla="*/ 43 w 78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86">
                  <a:moveTo>
                    <a:pt x="43" y="0"/>
                  </a:moveTo>
                  <a:lnTo>
                    <a:pt x="0" y="86"/>
                  </a:lnTo>
                  <a:lnTo>
                    <a:pt x="57" y="79"/>
                  </a:lnTo>
                  <a:lnTo>
                    <a:pt x="78" y="2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5" name="Freeform 68"/>
            <p:cNvSpPr/>
            <p:nvPr/>
          </p:nvSpPr>
          <p:spPr bwMode="auto">
            <a:xfrm>
              <a:off x="4570" y="3144"/>
              <a:ext cx="90" cy="7"/>
            </a:xfrm>
            <a:custGeom>
              <a:avLst/>
              <a:gdLst>
                <a:gd name="T0" fmla="*/ 0 w 360"/>
                <a:gd name="T1" fmla="*/ 0 h 30"/>
                <a:gd name="T2" fmla="*/ 360 w 360"/>
                <a:gd name="T3" fmla="*/ 0 h 30"/>
                <a:gd name="T4" fmla="*/ 360 w 360"/>
                <a:gd name="T5" fmla="*/ 30 h 30"/>
                <a:gd name="T6" fmla="*/ 4 w 360"/>
                <a:gd name="T7" fmla="*/ 30 h 30"/>
                <a:gd name="T8" fmla="*/ 0 w 36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0" h="30">
                  <a:moveTo>
                    <a:pt x="0" y="0"/>
                  </a:moveTo>
                  <a:lnTo>
                    <a:pt x="360" y="0"/>
                  </a:lnTo>
                  <a:lnTo>
                    <a:pt x="360" y="30"/>
                  </a:lnTo>
                  <a:lnTo>
                    <a:pt x="4" y="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6" name="Freeform 69"/>
            <p:cNvSpPr/>
            <p:nvPr/>
          </p:nvSpPr>
          <p:spPr bwMode="auto">
            <a:xfrm>
              <a:off x="4502" y="2862"/>
              <a:ext cx="37" cy="46"/>
            </a:xfrm>
            <a:custGeom>
              <a:avLst/>
              <a:gdLst>
                <a:gd name="T0" fmla="*/ 141 w 150"/>
                <a:gd name="T1" fmla="*/ 0 h 184"/>
                <a:gd name="T2" fmla="*/ 1 w 150"/>
                <a:gd name="T3" fmla="*/ 131 h 184"/>
                <a:gd name="T4" fmla="*/ 0 w 150"/>
                <a:gd name="T5" fmla="*/ 184 h 184"/>
                <a:gd name="T6" fmla="*/ 150 w 150"/>
                <a:gd name="T7" fmla="*/ 60 h 184"/>
                <a:gd name="T8" fmla="*/ 141 w 150"/>
                <a:gd name="T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84">
                  <a:moveTo>
                    <a:pt x="141" y="0"/>
                  </a:moveTo>
                  <a:lnTo>
                    <a:pt x="1" y="131"/>
                  </a:lnTo>
                  <a:lnTo>
                    <a:pt x="0" y="184"/>
                  </a:lnTo>
                  <a:lnTo>
                    <a:pt x="150" y="60"/>
                  </a:lnTo>
                  <a:lnTo>
                    <a:pt x="141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" name="Freeform 70"/>
            <p:cNvSpPr/>
            <p:nvPr/>
          </p:nvSpPr>
          <p:spPr bwMode="auto">
            <a:xfrm>
              <a:off x="4492" y="2741"/>
              <a:ext cx="57" cy="394"/>
            </a:xfrm>
            <a:custGeom>
              <a:avLst/>
              <a:gdLst>
                <a:gd name="T0" fmla="*/ 228 w 228"/>
                <a:gd name="T1" fmla="*/ 0 h 1575"/>
                <a:gd name="T2" fmla="*/ 0 w 228"/>
                <a:gd name="T3" fmla="*/ 93 h 1575"/>
                <a:gd name="T4" fmla="*/ 0 w 228"/>
                <a:gd name="T5" fmla="*/ 1575 h 1575"/>
                <a:gd name="T6" fmla="*/ 42 w 228"/>
                <a:gd name="T7" fmla="*/ 1575 h 1575"/>
                <a:gd name="T8" fmla="*/ 42 w 228"/>
                <a:gd name="T9" fmla="*/ 228 h 1575"/>
                <a:gd name="T10" fmla="*/ 228 w 228"/>
                <a:gd name="T11" fmla="*/ 150 h 1575"/>
                <a:gd name="T12" fmla="*/ 228 w 228"/>
                <a:gd name="T13" fmla="*/ 0 h 1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1575">
                  <a:moveTo>
                    <a:pt x="228" y="0"/>
                  </a:moveTo>
                  <a:lnTo>
                    <a:pt x="0" y="93"/>
                  </a:lnTo>
                  <a:lnTo>
                    <a:pt x="0" y="1575"/>
                  </a:lnTo>
                  <a:lnTo>
                    <a:pt x="42" y="1575"/>
                  </a:lnTo>
                  <a:lnTo>
                    <a:pt x="42" y="228"/>
                  </a:lnTo>
                  <a:lnTo>
                    <a:pt x="228" y="150"/>
                  </a:lnTo>
                  <a:lnTo>
                    <a:pt x="228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8" name="Freeform 71"/>
            <p:cNvSpPr/>
            <p:nvPr/>
          </p:nvSpPr>
          <p:spPr bwMode="auto">
            <a:xfrm>
              <a:off x="4490" y="3135"/>
              <a:ext cx="327" cy="85"/>
            </a:xfrm>
            <a:custGeom>
              <a:avLst/>
              <a:gdLst>
                <a:gd name="T0" fmla="*/ 0 w 1306"/>
                <a:gd name="T1" fmla="*/ 344 h 344"/>
                <a:gd name="T2" fmla="*/ 0 w 1306"/>
                <a:gd name="T3" fmla="*/ 0 h 344"/>
                <a:gd name="T4" fmla="*/ 284 w 1306"/>
                <a:gd name="T5" fmla="*/ 0 h 344"/>
                <a:gd name="T6" fmla="*/ 341 w 1306"/>
                <a:gd name="T7" fmla="*/ 57 h 344"/>
                <a:gd name="T8" fmla="*/ 511 w 1306"/>
                <a:gd name="T9" fmla="*/ 57 h 344"/>
                <a:gd name="T10" fmla="*/ 568 w 1306"/>
                <a:gd name="T11" fmla="*/ 116 h 344"/>
                <a:gd name="T12" fmla="*/ 1136 w 1306"/>
                <a:gd name="T13" fmla="*/ 116 h 344"/>
                <a:gd name="T14" fmla="*/ 1136 w 1306"/>
                <a:gd name="T15" fmla="*/ 230 h 344"/>
                <a:gd name="T16" fmla="*/ 1306 w 1306"/>
                <a:gd name="T17" fmla="*/ 230 h 344"/>
                <a:gd name="T18" fmla="*/ 1306 w 1306"/>
                <a:gd name="T19" fmla="*/ 344 h 344"/>
                <a:gd name="T20" fmla="*/ 0 w 1306"/>
                <a:gd name="T21" fmla="*/ 34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06" h="344">
                  <a:moveTo>
                    <a:pt x="0" y="344"/>
                  </a:moveTo>
                  <a:lnTo>
                    <a:pt x="0" y="0"/>
                  </a:lnTo>
                  <a:lnTo>
                    <a:pt x="284" y="0"/>
                  </a:lnTo>
                  <a:lnTo>
                    <a:pt x="341" y="57"/>
                  </a:lnTo>
                  <a:lnTo>
                    <a:pt x="511" y="57"/>
                  </a:lnTo>
                  <a:lnTo>
                    <a:pt x="568" y="116"/>
                  </a:lnTo>
                  <a:lnTo>
                    <a:pt x="1136" y="116"/>
                  </a:lnTo>
                  <a:lnTo>
                    <a:pt x="1136" y="230"/>
                  </a:lnTo>
                  <a:lnTo>
                    <a:pt x="1306" y="230"/>
                  </a:lnTo>
                  <a:lnTo>
                    <a:pt x="1306" y="344"/>
                  </a:lnTo>
                  <a:lnTo>
                    <a:pt x="0" y="344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9" name="Rectangle 72"/>
            <p:cNvSpPr>
              <a:spLocks noChangeArrowheads="1"/>
            </p:cNvSpPr>
            <p:nvPr/>
          </p:nvSpPr>
          <p:spPr bwMode="auto">
            <a:xfrm>
              <a:off x="4491" y="3193"/>
              <a:ext cx="240" cy="26"/>
            </a:xfrm>
            <a:prstGeom prst="rect">
              <a:avLst/>
            </a:prstGeom>
            <a:grpFill/>
            <a:ln w="317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0" name="Line 73"/>
            <p:cNvSpPr>
              <a:spLocks noChangeShapeType="1"/>
            </p:cNvSpPr>
            <p:nvPr/>
          </p:nvSpPr>
          <p:spPr bwMode="auto">
            <a:xfrm>
              <a:off x="4479" y="3015"/>
              <a:ext cx="1" cy="50"/>
            </a:xfrm>
            <a:prstGeom prst="line">
              <a:avLst/>
            </a:prstGeom>
            <a:grpFill/>
            <a:ln w="3175">
              <a:solidFill>
                <a:srgbClr val="000000"/>
              </a:solidFill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1" name="Freeform 74"/>
            <p:cNvSpPr/>
            <p:nvPr/>
          </p:nvSpPr>
          <p:spPr bwMode="auto">
            <a:xfrm>
              <a:off x="4471" y="3065"/>
              <a:ext cx="21" cy="25"/>
            </a:xfrm>
            <a:custGeom>
              <a:avLst/>
              <a:gdLst>
                <a:gd name="T0" fmla="*/ 0 w 85"/>
                <a:gd name="T1" fmla="*/ 99 h 99"/>
                <a:gd name="T2" fmla="*/ 0 w 85"/>
                <a:gd name="T3" fmla="*/ 0 h 99"/>
                <a:gd name="T4" fmla="*/ 85 w 85"/>
                <a:gd name="T5" fmla="*/ 0 h 99"/>
                <a:gd name="T6" fmla="*/ 85 w 85"/>
                <a:gd name="T7" fmla="*/ 35 h 99"/>
                <a:gd name="T8" fmla="*/ 28 w 85"/>
                <a:gd name="T9" fmla="*/ 35 h 99"/>
                <a:gd name="T10" fmla="*/ 28 w 85"/>
                <a:gd name="T11" fmla="*/ 99 h 99"/>
                <a:gd name="T12" fmla="*/ 0 w 85"/>
                <a:gd name="T13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99">
                  <a:moveTo>
                    <a:pt x="0" y="99"/>
                  </a:moveTo>
                  <a:lnTo>
                    <a:pt x="0" y="0"/>
                  </a:lnTo>
                  <a:lnTo>
                    <a:pt x="85" y="0"/>
                  </a:lnTo>
                  <a:lnTo>
                    <a:pt x="85" y="35"/>
                  </a:lnTo>
                  <a:lnTo>
                    <a:pt x="28" y="35"/>
                  </a:lnTo>
                  <a:lnTo>
                    <a:pt x="28" y="99"/>
                  </a:lnTo>
                  <a:lnTo>
                    <a:pt x="0" y="99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2" name="Freeform 75"/>
            <p:cNvSpPr/>
            <p:nvPr/>
          </p:nvSpPr>
          <p:spPr bwMode="auto">
            <a:xfrm>
              <a:off x="4590" y="3047"/>
              <a:ext cx="72" cy="104"/>
            </a:xfrm>
            <a:custGeom>
              <a:avLst/>
              <a:gdLst>
                <a:gd name="T0" fmla="*/ 0 w 290"/>
                <a:gd name="T1" fmla="*/ 0 h 415"/>
                <a:gd name="T2" fmla="*/ 290 w 290"/>
                <a:gd name="T3" fmla="*/ 415 h 415"/>
                <a:gd name="T4" fmla="*/ 248 w 290"/>
                <a:gd name="T5" fmla="*/ 406 h 415"/>
                <a:gd name="T6" fmla="*/ 0 w 290"/>
                <a:gd name="T7" fmla="*/ 57 h 415"/>
                <a:gd name="T8" fmla="*/ 0 w 290"/>
                <a:gd name="T9" fmla="*/ 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415">
                  <a:moveTo>
                    <a:pt x="0" y="0"/>
                  </a:moveTo>
                  <a:lnTo>
                    <a:pt x="290" y="415"/>
                  </a:lnTo>
                  <a:lnTo>
                    <a:pt x="248" y="406"/>
                  </a:lnTo>
                  <a:lnTo>
                    <a:pt x="0" y="5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3" name="Freeform 76"/>
            <p:cNvSpPr/>
            <p:nvPr/>
          </p:nvSpPr>
          <p:spPr bwMode="auto">
            <a:xfrm>
              <a:off x="4433" y="3106"/>
              <a:ext cx="57" cy="114"/>
            </a:xfrm>
            <a:custGeom>
              <a:avLst/>
              <a:gdLst>
                <a:gd name="T0" fmla="*/ 170 w 227"/>
                <a:gd name="T1" fmla="*/ 0 h 458"/>
                <a:gd name="T2" fmla="*/ 0 w 227"/>
                <a:gd name="T3" fmla="*/ 171 h 458"/>
                <a:gd name="T4" fmla="*/ 0 w 227"/>
                <a:gd name="T5" fmla="*/ 458 h 458"/>
                <a:gd name="T6" fmla="*/ 227 w 227"/>
                <a:gd name="T7" fmla="*/ 458 h 458"/>
                <a:gd name="T8" fmla="*/ 227 w 227"/>
                <a:gd name="T9" fmla="*/ 114 h 458"/>
                <a:gd name="T10" fmla="*/ 170 w 227"/>
                <a:gd name="T1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458">
                  <a:moveTo>
                    <a:pt x="170" y="0"/>
                  </a:moveTo>
                  <a:lnTo>
                    <a:pt x="0" y="171"/>
                  </a:lnTo>
                  <a:lnTo>
                    <a:pt x="0" y="458"/>
                  </a:lnTo>
                  <a:lnTo>
                    <a:pt x="227" y="458"/>
                  </a:lnTo>
                  <a:lnTo>
                    <a:pt x="227" y="114"/>
                  </a:lnTo>
                  <a:lnTo>
                    <a:pt x="170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4" name="Rectangle 77"/>
            <p:cNvSpPr>
              <a:spLocks noChangeArrowheads="1"/>
            </p:cNvSpPr>
            <p:nvPr/>
          </p:nvSpPr>
          <p:spPr bwMode="auto">
            <a:xfrm>
              <a:off x="4420" y="3276"/>
              <a:ext cx="395" cy="14"/>
            </a:xfrm>
            <a:prstGeom prst="rect">
              <a:avLst/>
            </a:prstGeom>
            <a:grpFill/>
            <a:ln w="317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5" name="Rectangle 78"/>
            <p:cNvSpPr>
              <a:spLocks noChangeArrowheads="1"/>
            </p:cNvSpPr>
            <p:nvPr/>
          </p:nvSpPr>
          <p:spPr bwMode="auto">
            <a:xfrm>
              <a:off x="4420" y="3250"/>
              <a:ext cx="395" cy="24"/>
            </a:xfrm>
            <a:prstGeom prst="rect">
              <a:avLst/>
            </a:prstGeom>
            <a:grpFill/>
            <a:ln w="317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6" name="Rectangle 79"/>
            <p:cNvSpPr>
              <a:spLocks noChangeArrowheads="1"/>
            </p:cNvSpPr>
            <p:nvPr/>
          </p:nvSpPr>
          <p:spPr bwMode="auto">
            <a:xfrm>
              <a:off x="4420" y="3221"/>
              <a:ext cx="395" cy="27"/>
            </a:xfrm>
            <a:prstGeom prst="rect">
              <a:avLst/>
            </a:prstGeom>
            <a:grpFill/>
            <a:ln w="317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7" name="Rectangle 80"/>
            <p:cNvSpPr>
              <a:spLocks noChangeArrowheads="1"/>
            </p:cNvSpPr>
            <p:nvPr/>
          </p:nvSpPr>
          <p:spPr bwMode="auto">
            <a:xfrm>
              <a:off x="4763" y="3200"/>
              <a:ext cx="41" cy="12"/>
            </a:xfrm>
            <a:prstGeom prst="rect">
              <a:avLst/>
            </a:prstGeom>
            <a:grpFill/>
            <a:ln w="317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8" name="Oval 81"/>
            <p:cNvSpPr>
              <a:spLocks noChangeArrowheads="1"/>
            </p:cNvSpPr>
            <p:nvPr/>
          </p:nvSpPr>
          <p:spPr bwMode="auto">
            <a:xfrm>
              <a:off x="4462" y="3092"/>
              <a:ext cx="28" cy="29"/>
            </a:xfrm>
            <a:prstGeom prst="ellipse">
              <a:avLst/>
            </a:prstGeom>
            <a:grpFill/>
            <a:ln w="3175">
              <a:solidFill>
                <a:srgbClr val="000000"/>
              </a:solidFill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9" name="Rectangle 82"/>
            <p:cNvSpPr>
              <a:spLocks noChangeArrowheads="1"/>
            </p:cNvSpPr>
            <p:nvPr/>
          </p:nvSpPr>
          <p:spPr bwMode="auto">
            <a:xfrm>
              <a:off x="4562" y="3036"/>
              <a:ext cx="27" cy="26"/>
            </a:xfrm>
            <a:prstGeom prst="rect">
              <a:avLst/>
            </a:prstGeom>
            <a:grpFill/>
            <a:ln w="317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0" name="Freeform 83"/>
            <p:cNvSpPr/>
            <p:nvPr/>
          </p:nvSpPr>
          <p:spPr bwMode="auto">
            <a:xfrm>
              <a:off x="4547" y="3021"/>
              <a:ext cx="114" cy="114"/>
            </a:xfrm>
            <a:custGeom>
              <a:avLst/>
              <a:gdLst>
                <a:gd name="T0" fmla="*/ 57 w 454"/>
                <a:gd name="T1" fmla="*/ 455 h 455"/>
                <a:gd name="T2" fmla="*/ 57 w 454"/>
                <a:gd name="T3" fmla="*/ 57 h 455"/>
                <a:gd name="T4" fmla="*/ 454 w 454"/>
                <a:gd name="T5" fmla="*/ 57 h 455"/>
                <a:gd name="T6" fmla="*/ 454 w 454"/>
                <a:gd name="T7" fmla="*/ 0 h 455"/>
                <a:gd name="T8" fmla="*/ 0 w 454"/>
                <a:gd name="T9" fmla="*/ 0 h 455"/>
                <a:gd name="T10" fmla="*/ 0 w 454"/>
                <a:gd name="T11" fmla="*/ 455 h 455"/>
                <a:gd name="T12" fmla="*/ 57 w 454"/>
                <a:gd name="T13" fmla="*/ 45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4" h="455">
                  <a:moveTo>
                    <a:pt x="57" y="455"/>
                  </a:moveTo>
                  <a:lnTo>
                    <a:pt x="57" y="57"/>
                  </a:lnTo>
                  <a:lnTo>
                    <a:pt x="454" y="57"/>
                  </a:lnTo>
                  <a:lnTo>
                    <a:pt x="454" y="0"/>
                  </a:lnTo>
                  <a:lnTo>
                    <a:pt x="0" y="0"/>
                  </a:lnTo>
                  <a:lnTo>
                    <a:pt x="0" y="455"/>
                  </a:lnTo>
                  <a:lnTo>
                    <a:pt x="57" y="455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31" name="Group 84"/>
            <p:cNvGrpSpPr/>
            <p:nvPr/>
          </p:nvGrpSpPr>
          <p:grpSpPr bwMode="auto">
            <a:xfrm>
              <a:off x="4455" y="2913"/>
              <a:ext cx="126" cy="116"/>
              <a:chOff x="4455" y="2913"/>
              <a:chExt cx="126" cy="116"/>
            </a:xfrm>
            <a:grpFill/>
          </p:grpSpPr>
          <p:sp>
            <p:nvSpPr>
              <p:cNvPr id="354" name="Oval 85"/>
              <p:cNvSpPr>
                <a:spLocks noChangeArrowheads="1"/>
              </p:cNvSpPr>
              <p:nvPr/>
            </p:nvSpPr>
            <p:spPr bwMode="auto">
              <a:xfrm>
                <a:off x="4465" y="2913"/>
                <a:ext cx="116" cy="116"/>
              </a:xfrm>
              <a:prstGeom prst="ellipse">
                <a:avLst/>
              </a:prstGeom>
              <a:grpFill/>
              <a:ln w="317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5" name="Oval 86"/>
              <p:cNvSpPr>
                <a:spLocks noChangeArrowheads="1"/>
              </p:cNvSpPr>
              <p:nvPr/>
            </p:nvSpPr>
            <p:spPr bwMode="auto">
              <a:xfrm>
                <a:off x="4455" y="2913"/>
                <a:ext cx="115" cy="116"/>
              </a:xfrm>
              <a:prstGeom prst="ellipse">
                <a:avLst/>
              </a:prstGeom>
              <a:grpFill/>
              <a:ln w="317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32" name="Group 87"/>
            <p:cNvGrpSpPr/>
            <p:nvPr/>
          </p:nvGrpSpPr>
          <p:grpSpPr bwMode="auto">
            <a:xfrm>
              <a:off x="4504" y="3136"/>
              <a:ext cx="43" cy="112"/>
              <a:chOff x="4504" y="3136"/>
              <a:chExt cx="43" cy="112"/>
            </a:xfrm>
            <a:grpFill/>
          </p:grpSpPr>
          <p:sp>
            <p:nvSpPr>
              <p:cNvPr id="345" name="Rectangle 88"/>
              <p:cNvSpPr>
                <a:spLocks noChangeArrowheads="1"/>
              </p:cNvSpPr>
              <p:nvPr/>
            </p:nvSpPr>
            <p:spPr bwMode="auto">
              <a:xfrm>
                <a:off x="4505" y="3136"/>
                <a:ext cx="41" cy="112"/>
              </a:xfrm>
              <a:prstGeom prst="rect">
                <a:avLst/>
              </a:prstGeom>
              <a:grpFill/>
              <a:ln w="3175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46" name="Group 89"/>
              <p:cNvGrpSpPr/>
              <p:nvPr/>
            </p:nvGrpSpPr>
            <p:grpSpPr bwMode="auto">
              <a:xfrm>
                <a:off x="4504" y="3149"/>
                <a:ext cx="43" cy="87"/>
                <a:chOff x="4504" y="3149"/>
                <a:chExt cx="43" cy="87"/>
              </a:xfrm>
              <a:grpFill/>
            </p:grpSpPr>
            <p:sp>
              <p:nvSpPr>
                <p:cNvPr id="347" name="Line 90"/>
                <p:cNvSpPr>
                  <a:spLocks noChangeShapeType="1"/>
                </p:cNvSpPr>
                <p:nvPr/>
              </p:nvSpPr>
              <p:spPr bwMode="auto">
                <a:xfrm>
                  <a:off x="4504" y="3163"/>
                  <a:ext cx="43" cy="1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8" name="Line 91"/>
                <p:cNvSpPr>
                  <a:spLocks noChangeShapeType="1"/>
                </p:cNvSpPr>
                <p:nvPr/>
              </p:nvSpPr>
              <p:spPr bwMode="auto">
                <a:xfrm>
                  <a:off x="4504" y="3206"/>
                  <a:ext cx="43" cy="1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9" name="Line 92"/>
                <p:cNvSpPr>
                  <a:spLocks noChangeShapeType="1"/>
                </p:cNvSpPr>
                <p:nvPr/>
              </p:nvSpPr>
              <p:spPr bwMode="auto">
                <a:xfrm>
                  <a:off x="4504" y="3192"/>
                  <a:ext cx="43" cy="1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0" name="Line 93"/>
                <p:cNvSpPr>
                  <a:spLocks noChangeShapeType="1"/>
                </p:cNvSpPr>
                <p:nvPr/>
              </p:nvSpPr>
              <p:spPr bwMode="auto">
                <a:xfrm>
                  <a:off x="4504" y="3178"/>
                  <a:ext cx="43" cy="1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1" name="Line 94"/>
                <p:cNvSpPr>
                  <a:spLocks noChangeShapeType="1"/>
                </p:cNvSpPr>
                <p:nvPr/>
              </p:nvSpPr>
              <p:spPr bwMode="auto">
                <a:xfrm>
                  <a:off x="4504" y="3149"/>
                  <a:ext cx="43" cy="1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2" name="Line 95"/>
                <p:cNvSpPr>
                  <a:spLocks noChangeShapeType="1"/>
                </p:cNvSpPr>
                <p:nvPr/>
              </p:nvSpPr>
              <p:spPr bwMode="auto">
                <a:xfrm>
                  <a:off x="4504" y="3220"/>
                  <a:ext cx="43" cy="1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3" name="Line 96"/>
                <p:cNvSpPr>
                  <a:spLocks noChangeShapeType="1"/>
                </p:cNvSpPr>
                <p:nvPr/>
              </p:nvSpPr>
              <p:spPr bwMode="auto">
                <a:xfrm>
                  <a:off x="4504" y="3235"/>
                  <a:ext cx="43" cy="1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33" name="Rectangle 97"/>
            <p:cNvSpPr>
              <a:spLocks noChangeArrowheads="1"/>
            </p:cNvSpPr>
            <p:nvPr/>
          </p:nvSpPr>
          <p:spPr bwMode="auto">
            <a:xfrm>
              <a:off x="4775" y="3164"/>
              <a:ext cx="12" cy="27"/>
            </a:xfrm>
            <a:prstGeom prst="rect">
              <a:avLst/>
            </a:prstGeom>
            <a:grpFill/>
            <a:ln w="317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4" name="Freeform 98"/>
            <p:cNvSpPr/>
            <p:nvPr/>
          </p:nvSpPr>
          <p:spPr bwMode="auto">
            <a:xfrm>
              <a:off x="4696" y="2871"/>
              <a:ext cx="32" cy="55"/>
            </a:xfrm>
            <a:custGeom>
              <a:avLst/>
              <a:gdLst>
                <a:gd name="T0" fmla="*/ 107 w 129"/>
                <a:gd name="T1" fmla="*/ 0 h 221"/>
                <a:gd name="T2" fmla="*/ 0 w 129"/>
                <a:gd name="T3" fmla="*/ 185 h 221"/>
                <a:gd name="T4" fmla="*/ 21 w 129"/>
                <a:gd name="T5" fmla="*/ 221 h 221"/>
                <a:gd name="T6" fmla="*/ 129 w 129"/>
                <a:gd name="T7" fmla="*/ 7 h 221"/>
                <a:gd name="T8" fmla="*/ 107 w 129"/>
                <a:gd name="T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221">
                  <a:moveTo>
                    <a:pt x="107" y="0"/>
                  </a:moveTo>
                  <a:lnTo>
                    <a:pt x="0" y="185"/>
                  </a:lnTo>
                  <a:lnTo>
                    <a:pt x="21" y="221"/>
                  </a:lnTo>
                  <a:lnTo>
                    <a:pt x="129" y="7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5" name="Freeform 99"/>
            <p:cNvSpPr/>
            <p:nvPr/>
          </p:nvSpPr>
          <p:spPr bwMode="auto">
            <a:xfrm>
              <a:off x="4657" y="2848"/>
              <a:ext cx="62" cy="16"/>
            </a:xfrm>
            <a:custGeom>
              <a:avLst/>
              <a:gdLst>
                <a:gd name="T0" fmla="*/ 241 w 249"/>
                <a:gd name="T1" fmla="*/ 0 h 66"/>
                <a:gd name="T2" fmla="*/ 0 w 249"/>
                <a:gd name="T3" fmla="*/ 36 h 66"/>
                <a:gd name="T4" fmla="*/ 35 w 249"/>
                <a:gd name="T5" fmla="*/ 66 h 66"/>
                <a:gd name="T6" fmla="*/ 249 w 249"/>
                <a:gd name="T7" fmla="*/ 22 h 66"/>
                <a:gd name="T8" fmla="*/ 241 w 249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" h="66">
                  <a:moveTo>
                    <a:pt x="241" y="0"/>
                  </a:moveTo>
                  <a:lnTo>
                    <a:pt x="0" y="36"/>
                  </a:lnTo>
                  <a:lnTo>
                    <a:pt x="35" y="66"/>
                  </a:lnTo>
                  <a:lnTo>
                    <a:pt x="249" y="22"/>
                  </a:lnTo>
                  <a:lnTo>
                    <a:pt x="241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6" name="Freeform 100"/>
            <p:cNvSpPr/>
            <p:nvPr/>
          </p:nvSpPr>
          <p:spPr bwMode="auto">
            <a:xfrm>
              <a:off x="4516" y="2720"/>
              <a:ext cx="233" cy="367"/>
            </a:xfrm>
            <a:custGeom>
              <a:avLst/>
              <a:gdLst>
                <a:gd name="T0" fmla="*/ 30 w 931"/>
                <a:gd name="T1" fmla="*/ 53 h 1469"/>
                <a:gd name="T2" fmla="*/ 16 w 931"/>
                <a:gd name="T3" fmla="*/ 96 h 1469"/>
                <a:gd name="T4" fmla="*/ 4 w 931"/>
                <a:gd name="T5" fmla="*/ 150 h 1469"/>
                <a:gd name="T6" fmla="*/ 0 w 931"/>
                <a:gd name="T7" fmla="*/ 207 h 1469"/>
                <a:gd name="T8" fmla="*/ 0 w 931"/>
                <a:gd name="T9" fmla="*/ 264 h 1469"/>
                <a:gd name="T10" fmla="*/ 12 w 931"/>
                <a:gd name="T11" fmla="*/ 338 h 1469"/>
                <a:gd name="T12" fmla="*/ 23 w 931"/>
                <a:gd name="T13" fmla="*/ 431 h 1469"/>
                <a:gd name="T14" fmla="*/ 44 w 931"/>
                <a:gd name="T15" fmla="*/ 534 h 1469"/>
                <a:gd name="T16" fmla="*/ 79 w 931"/>
                <a:gd name="T17" fmla="*/ 653 h 1469"/>
                <a:gd name="T18" fmla="*/ 133 w 931"/>
                <a:gd name="T19" fmla="*/ 767 h 1469"/>
                <a:gd name="T20" fmla="*/ 218 w 931"/>
                <a:gd name="T21" fmla="*/ 902 h 1469"/>
                <a:gd name="T22" fmla="*/ 303 w 931"/>
                <a:gd name="T23" fmla="*/ 1031 h 1469"/>
                <a:gd name="T24" fmla="*/ 374 w 931"/>
                <a:gd name="T25" fmla="*/ 1116 h 1469"/>
                <a:gd name="T26" fmla="*/ 473 w 931"/>
                <a:gd name="T27" fmla="*/ 1219 h 1469"/>
                <a:gd name="T28" fmla="*/ 576 w 931"/>
                <a:gd name="T29" fmla="*/ 1305 h 1469"/>
                <a:gd name="T30" fmla="*/ 668 w 931"/>
                <a:gd name="T31" fmla="*/ 1373 h 1469"/>
                <a:gd name="T32" fmla="*/ 735 w 931"/>
                <a:gd name="T33" fmla="*/ 1415 h 1469"/>
                <a:gd name="T34" fmla="*/ 802 w 931"/>
                <a:gd name="T35" fmla="*/ 1447 h 1469"/>
                <a:gd name="T36" fmla="*/ 857 w 931"/>
                <a:gd name="T37" fmla="*/ 1469 h 1469"/>
                <a:gd name="T38" fmla="*/ 899 w 931"/>
                <a:gd name="T39" fmla="*/ 1469 h 1469"/>
                <a:gd name="T40" fmla="*/ 931 w 931"/>
                <a:gd name="T41" fmla="*/ 1451 h 1469"/>
                <a:gd name="T42" fmla="*/ 62 w 931"/>
                <a:gd name="T43" fmla="*/ 0 h 1469"/>
                <a:gd name="T44" fmla="*/ 30 w 931"/>
                <a:gd name="T45" fmla="*/ 53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31" h="1469">
                  <a:moveTo>
                    <a:pt x="30" y="53"/>
                  </a:moveTo>
                  <a:lnTo>
                    <a:pt x="16" y="96"/>
                  </a:lnTo>
                  <a:lnTo>
                    <a:pt x="4" y="150"/>
                  </a:lnTo>
                  <a:lnTo>
                    <a:pt x="0" y="207"/>
                  </a:lnTo>
                  <a:lnTo>
                    <a:pt x="0" y="264"/>
                  </a:lnTo>
                  <a:lnTo>
                    <a:pt x="12" y="338"/>
                  </a:lnTo>
                  <a:lnTo>
                    <a:pt x="23" y="431"/>
                  </a:lnTo>
                  <a:lnTo>
                    <a:pt x="44" y="534"/>
                  </a:lnTo>
                  <a:lnTo>
                    <a:pt x="79" y="653"/>
                  </a:lnTo>
                  <a:lnTo>
                    <a:pt x="133" y="767"/>
                  </a:lnTo>
                  <a:lnTo>
                    <a:pt x="218" y="902"/>
                  </a:lnTo>
                  <a:lnTo>
                    <a:pt x="303" y="1031"/>
                  </a:lnTo>
                  <a:lnTo>
                    <a:pt x="374" y="1116"/>
                  </a:lnTo>
                  <a:lnTo>
                    <a:pt x="473" y="1219"/>
                  </a:lnTo>
                  <a:lnTo>
                    <a:pt x="576" y="1305"/>
                  </a:lnTo>
                  <a:lnTo>
                    <a:pt x="668" y="1373"/>
                  </a:lnTo>
                  <a:lnTo>
                    <a:pt x="735" y="1415"/>
                  </a:lnTo>
                  <a:lnTo>
                    <a:pt x="802" y="1447"/>
                  </a:lnTo>
                  <a:lnTo>
                    <a:pt x="857" y="1469"/>
                  </a:lnTo>
                  <a:lnTo>
                    <a:pt x="899" y="1469"/>
                  </a:lnTo>
                  <a:lnTo>
                    <a:pt x="931" y="1451"/>
                  </a:lnTo>
                  <a:lnTo>
                    <a:pt x="62" y="0"/>
                  </a:lnTo>
                  <a:lnTo>
                    <a:pt x="30" y="53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7" name="Freeform 101"/>
            <p:cNvSpPr/>
            <p:nvPr/>
          </p:nvSpPr>
          <p:spPr bwMode="auto">
            <a:xfrm>
              <a:off x="4529" y="2719"/>
              <a:ext cx="220" cy="364"/>
            </a:xfrm>
            <a:custGeom>
              <a:avLst/>
              <a:gdLst>
                <a:gd name="T0" fmla="*/ 7 w 876"/>
                <a:gd name="T1" fmla="*/ 0 h 1455"/>
                <a:gd name="T2" fmla="*/ 0 w 876"/>
                <a:gd name="T3" fmla="*/ 29 h 1455"/>
                <a:gd name="T4" fmla="*/ 0 w 876"/>
                <a:gd name="T5" fmla="*/ 93 h 1455"/>
                <a:gd name="T6" fmla="*/ 3 w 876"/>
                <a:gd name="T7" fmla="*/ 168 h 1455"/>
                <a:gd name="T8" fmla="*/ 10 w 876"/>
                <a:gd name="T9" fmla="*/ 228 h 1455"/>
                <a:gd name="T10" fmla="*/ 21 w 876"/>
                <a:gd name="T11" fmla="*/ 307 h 1455"/>
                <a:gd name="T12" fmla="*/ 35 w 876"/>
                <a:gd name="T13" fmla="*/ 399 h 1455"/>
                <a:gd name="T14" fmla="*/ 56 w 876"/>
                <a:gd name="T15" fmla="*/ 496 h 1455"/>
                <a:gd name="T16" fmla="*/ 99 w 876"/>
                <a:gd name="T17" fmla="*/ 618 h 1455"/>
                <a:gd name="T18" fmla="*/ 163 w 876"/>
                <a:gd name="T19" fmla="*/ 757 h 1455"/>
                <a:gd name="T20" fmla="*/ 234 w 876"/>
                <a:gd name="T21" fmla="*/ 871 h 1455"/>
                <a:gd name="T22" fmla="*/ 319 w 876"/>
                <a:gd name="T23" fmla="*/ 992 h 1455"/>
                <a:gd name="T24" fmla="*/ 397 w 876"/>
                <a:gd name="T25" fmla="*/ 1084 h 1455"/>
                <a:gd name="T26" fmla="*/ 457 w 876"/>
                <a:gd name="T27" fmla="*/ 1147 h 1455"/>
                <a:gd name="T28" fmla="*/ 513 w 876"/>
                <a:gd name="T29" fmla="*/ 1206 h 1455"/>
                <a:gd name="T30" fmla="*/ 574 w 876"/>
                <a:gd name="T31" fmla="*/ 1263 h 1455"/>
                <a:gd name="T32" fmla="*/ 641 w 876"/>
                <a:gd name="T33" fmla="*/ 1318 h 1455"/>
                <a:gd name="T34" fmla="*/ 687 w 876"/>
                <a:gd name="T35" fmla="*/ 1355 h 1455"/>
                <a:gd name="T36" fmla="*/ 737 w 876"/>
                <a:gd name="T37" fmla="*/ 1387 h 1455"/>
                <a:gd name="T38" fmla="*/ 791 w 876"/>
                <a:gd name="T39" fmla="*/ 1418 h 1455"/>
                <a:gd name="T40" fmla="*/ 837 w 876"/>
                <a:gd name="T41" fmla="*/ 1448 h 1455"/>
                <a:gd name="T42" fmla="*/ 865 w 876"/>
                <a:gd name="T43" fmla="*/ 1455 h 1455"/>
                <a:gd name="T44" fmla="*/ 876 w 876"/>
                <a:gd name="T45" fmla="*/ 1434 h 1455"/>
                <a:gd name="T46" fmla="*/ 874 w 876"/>
                <a:gd name="T47" fmla="*/ 1404 h 1455"/>
                <a:gd name="T48" fmla="*/ 867 w 876"/>
                <a:gd name="T49" fmla="*/ 1369 h 1455"/>
                <a:gd name="T50" fmla="*/ 855 w 876"/>
                <a:gd name="T51" fmla="*/ 1309 h 1455"/>
                <a:gd name="T52" fmla="*/ 841 w 876"/>
                <a:gd name="T53" fmla="*/ 1229 h 1455"/>
                <a:gd name="T54" fmla="*/ 823 w 876"/>
                <a:gd name="T55" fmla="*/ 1156 h 1455"/>
                <a:gd name="T56" fmla="*/ 802 w 876"/>
                <a:gd name="T57" fmla="*/ 1069 h 1455"/>
                <a:gd name="T58" fmla="*/ 773 w 876"/>
                <a:gd name="T59" fmla="*/ 978 h 1455"/>
                <a:gd name="T60" fmla="*/ 741 w 876"/>
                <a:gd name="T61" fmla="*/ 905 h 1455"/>
                <a:gd name="T62" fmla="*/ 715 w 876"/>
                <a:gd name="T63" fmla="*/ 842 h 1455"/>
                <a:gd name="T64" fmla="*/ 674 w 876"/>
                <a:gd name="T65" fmla="*/ 759 h 1455"/>
                <a:gd name="T66" fmla="*/ 634 w 876"/>
                <a:gd name="T67" fmla="*/ 686 h 1455"/>
                <a:gd name="T68" fmla="*/ 586 w 876"/>
                <a:gd name="T69" fmla="*/ 606 h 1455"/>
                <a:gd name="T70" fmla="*/ 510 w 876"/>
                <a:gd name="T71" fmla="*/ 506 h 1455"/>
                <a:gd name="T72" fmla="*/ 457 w 876"/>
                <a:gd name="T73" fmla="*/ 435 h 1455"/>
                <a:gd name="T74" fmla="*/ 380 w 876"/>
                <a:gd name="T75" fmla="*/ 338 h 1455"/>
                <a:gd name="T76" fmla="*/ 308 w 876"/>
                <a:gd name="T77" fmla="*/ 268 h 1455"/>
                <a:gd name="T78" fmla="*/ 237 w 876"/>
                <a:gd name="T79" fmla="*/ 195 h 1455"/>
                <a:gd name="T80" fmla="*/ 184 w 876"/>
                <a:gd name="T81" fmla="*/ 143 h 1455"/>
                <a:gd name="T82" fmla="*/ 127 w 876"/>
                <a:gd name="T83" fmla="*/ 88 h 1455"/>
                <a:gd name="T84" fmla="*/ 85 w 876"/>
                <a:gd name="T85" fmla="*/ 50 h 1455"/>
                <a:gd name="T86" fmla="*/ 42 w 876"/>
                <a:gd name="T87" fmla="*/ 15 h 1455"/>
                <a:gd name="T88" fmla="*/ 7 w 876"/>
                <a:gd name="T89" fmla="*/ 0 h 1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76" h="1455">
                  <a:moveTo>
                    <a:pt x="7" y="0"/>
                  </a:moveTo>
                  <a:lnTo>
                    <a:pt x="0" y="29"/>
                  </a:lnTo>
                  <a:lnTo>
                    <a:pt x="0" y="93"/>
                  </a:lnTo>
                  <a:lnTo>
                    <a:pt x="3" y="168"/>
                  </a:lnTo>
                  <a:lnTo>
                    <a:pt x="10" y="228"/>
                  </a:lnTo>
                  <a:lnTo>
                    <a:pt x="21" y="307"/>
                  </a:lnTo>
                  <a:lnTo>
                    <a:pt x="35" y="399"/>
                  </a:lnTo>
                  <a:lnTo>
                    <a:pt x="56" y="496"/>
                  </a:lnTo>
                  <a:lnTo>
                    <a:pt x="99" y="618"/>
                  </a:lnTo>
                  <a:lnTo>
                    <a:pt x="163" y="757"/>
                  </a:lnTo>
                  <a:lnTo>
                    <a:pt x="234" y="871"/>
                  </a:lnTo>
                  <a:lnTo>
                    <a:pt x="319" y="992"/>
                  </a:lnTo>
                  <a:lnTo>
                    <a:pt x="397" y="1084"/>
                  </a:lnTo>
                  <a:lnTo>
                    <a:pt x="457" y="1147"/>
                  </a:lnTo>
                  <a:lnTo>
                    <a:pt x="513" y="1206"/>
                  </a:lnTo>
                  <a:lnTo>
                    <a:pt x="574" y="1263"/>
                  </a:lnTo>
                  <a:lnTo>
                    <a:pt x="641" y="1318"/>
                  </a:lnTo>
                  <a:lnTo>
                    <a:pt x="687" y="1355"/>
                  </a:lnTo>
                  <a:lnTo>
                    <a:pt x="737" y="1387"/>
                  </a:lnTo>
                  <a:lnTo>
                    <a:pt x="791" y="1418"/>
                  </a:lnTo>
                  <a:lnTo>
                    <a:pt x="837" y="1448"/>
                  </a:lnTo>
                  <a:lnTo>
                    <a:pt x="865" y="1455"/>
                  </a:lnTo>
                  <a:lnTo>
                    <a:pt x="876" y="1434"/>
                  </a:lnTo>
                  <a:lnTo>
                    <a:pt x="874" y="1404"/>
                  </a:lnTo>
                  <a:lnTo>
                    <a:pt x="867" y="1369"/>
                  </a:lnTo>
                  <a:lnTo>
                    <a:pt x="855" y="1309"/>
                  </a:lnTo>
                  <a:lnTo>
                    <a:pt x="841" y="1229"/>
                  </a:lnTo>
                  <a:lnTo>
                    <a:pt x="823" y="1156"/>
                  </a:lnTo>
                  <a:lnTo>
                    <a:pt x="802" y="1069"/>
                  </a:lnTo>
                  <a:lnTo>
                    <a:pt x="773" y="978"/>
                  </a:lnTo>
                  <a:lnTo>
                    <a:pt x="741" y="905"/>
                  </a:lnTo>
                  <a:lnTo>
                    <a:pt x="715" y="842"/>
                  </a:lnTo>
                  <a:lnTo>
                    <a:pt x="674" y="759"/>
                  </a:lnTo>
                  <a:lnTo>
                    <a:pt x="634" y="686"/>
                  </a:lnTo>
                  <a:lnTo>
                    <a:pt x="586" y="606"/>
                  </a:lnTo>
                  <a:lnTo>
                    <a:pt x="510" y="506"/>
                  </a:lnTo>
                  <a:lnTo>
                    <a:pt x="457" y="435"/>
                  </a:lnTo>
                  <a:lnTo>
                    <a:pt x="380" y="338"/>
                  </a:lnTo>
                  <a:lnTo>
                    <a:pt x="308" y="268"/>
                  </a:lnTo>
                  <a:lnTo>
                    <a:pt x="237" y="195"/>
                  </a:lnTo>
                  <a:lnTo>
                    <a:pt x="184" y="143"/>
                  </a:lnTo>
                  <a:lnTo>
                    <a:pt x="127" y="88"/>
                  </a:lnTo>
                  <a:lnTo>
                    <a:pt x="85" y="50"/>
                  </a:lnTo>
                  <a:lnTo>
                    <a:pt x="42" y="15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8" name="Freeform 102"/>
            <p:cNvSpPr/>
            <p:nvPr/>
          </p:nvSpPr>
          <p:spPr bwMode="auto">
            <a:xfrm>
              <a:off x="4537" y="2812"/>
              <a:ext cx="216" cy="16"/>
            </a:xfrm>
            <a:custGeom>
              <a:avLst/>
              <a:gdLst>
                <a:gd name="T0" fmla="*/ 0 w 862"/>
                <a:gd name="T1" fmla="*/ 0 h 64"/>
                <a:gd name="T2" fmla="*/ 862 w 862"/>
                <a:gd name="T3" fmla="*/ 36 h 64"/>
                <a:gd name="T4" fmla="*/ 855 w 862"/>
                <a:gd name="T5" fmla="*/ 64 h 64"/>
                <a:gd name="T6" fmla="*/ 3 w 862"/>
                <a:gd name="T7" fmla="*/ 28 h 64"/>
                <a:gd name="T8" fmla="*/ 0 w 862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2" h="64">
                  <a:moveTo>
                    <a:pt x="0" y="0"/>
                  </a:moveTo>
                  <a:lnTo>
                    <a:pt x="862" y="36"/>
                  </a:lnTo>
                  <a:lnTo>
                    <a:pt x="855" y="64"/>
                  </a:lnTo>
                  <a:lnTo>
                    <a:pt x="3" y="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9" name="Freeform 103"/>
            <p:cNvSpPr/>
            <p:nvPr/>
          </p:nvSpPr>
          <p:spPr bwMode="auto">
            <a:xfrm>
              <a:off x="4685" y="2860"/>
              <a:ext cx="77" cy="190"/>
            </a:xfrm>
            <a:custGeom>
              <a:avLst/>
              <a:gdLst>
                <a:gd name="T0" fmla="*/ 271 w 306"/>
                <a:gd name="T1" fmla="*/ 16 h 760"/>
                <a:gd name="T2" fmla="*/ 0 w 306"/>
                <a:gd name="T3" fmla="*/ 742 h 760"/>
                <a:gd name="T4" fmla="*/ 25 w 306"/>
                <a:gd name="T5" fmla="*/ 760 h 760"/>
                <a:gd name="T6" fmla="*/ 306 w 306"/>
                <a:gd name="T7" fmla="*/ 0 h 760"/>
                <a:gd name="T8" fmla="*/ 271 w 306"/>
                <a:gd name="T9" fmla="*/ 16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760">
                  <a:moveTo>
                    <a:pt x="271" y="16"/>
                  </a:moveTo>
                  <a:lnTo>
                    <a:pt x="0" y="742"/>
                  </a:lnTo>
                  <a:lnTo>
                    <a:pt x="25" y="760"/>
                  </a:lnTo>
                  <a:lnTo>
                    <a:pt x="306" y="0"/>
                  </a:lnTo>
                  <a:lnTo>
                    <a:pt x="271" y="16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0" name="Freeform 104"/>
            <p:cNvSpPr/>
            <p:nvPr/>
          </p:nvSpPr>
          <p:spPr bwMode="auto">
            <a:xfrm>
              <a:off x="4712" y="2823"/>
              <a:ext cx="63" cy="52"/>
            </a:xfrm>
            <a:custGeom>
              <a:avLst/>
              <a:gdLst>
                <a:gd name="T0" fmla="*/ 189 w 252"/>
                <a:gd name="T1" fmla="*/ 0 h 208"/>
                <a:gd name="T2" fmla="*/ 10 w 252"/>
                <a:gd name="T3" fmla="*/ 64 h 208"/>
                <a:gd name="T4" fmla="*/ 3 w 252"/>
                <a:gd name="T5" fmla="*/ 75 h 208"/>
                <a:gd name="T6" fmla="*/ 0 w 252"/>
                <a:gd name="T7" fmla="*/ 96 h 208"/>
                <a:gd name="T8" fmla="*/ 2 w 252"/>
                <a:gd name="T9" fmla="*/ 126 h 208"/>
                <a:gd name="T10" fmla="*/ 4 w 252"/>
                <a:gd name="T11" fmla="*/ 144 h 208"/>
                <a:gd name="T12" fmla="*/ 15 w 252"/>
                <a:gd name="T13" fmla="*/ 170 h 208"/>
                <a:gd name="T14" fmla="*/ 33 w 252"/>
                <a:gd name="T15" fmla="*/ 190 h 208"/>
                <a:gd name="T16" fmla="*/ 58 w 252"/>
                <a:gd name="T17" fmla="*/ 204 h 208"/>
                <a:gd name="T18" fmla="*/ 72 w 252"/>
                <a:gd name="T19" fmla="*/ 208 h 208"/>
                <a:gd name="T20" fmla="*/ 86 w 252"/>
                <a:gd name="T21" fmla="*/ 208 h 208"/>
                <a:gd name="T22" fmla="*/ 252 w 252"/>
                <a:gd name="T23" fmla="*/ 128 h 208"/>
                <a:gd name="T24" fmla="*/ 221 w 252"/>
                <a:gd name="T25" fmla="*/ 103 h 208"/>
                <a:gd name="T26" fmla="*/ 203 w 252"/>
                <a:gd name="T27" fmla="*/ 78 h 208"/>
                <a:gd name="T28" fmla="*/ 189 w 252"/>
                <a:gd name="T2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208">
                  <a:moveTo>
                    <a:pt x="189" y="0"/>
                  </a:moveTo>
                  <a:lnTo>
                    <a:pt x="10" y="64"/>
                  </a:lnTo>
                  <a:lnTo>
                    <a:pt x="3" y="75"/>
                  </a:lnTo>
                  <a:lnTo>
                    <a:pt x="0" y="96"/>
                  </a:lnTo>
                  <a:lnTo>
                    <a:pt x="2" y="126"/>
                  </a:lnTo>
                  <a:lnTo>
                    <a:pt x="4" y="144"/>
                  </a:lnTo>
                  <a:lnTo>
                    <a:pt x="15" y="170"/>
                  </a:lnTo>
                  <a:lnTo>
                    <a:pt x="33" y="190"/>
                  </a:lnTo>
                  <a:lnTo>
                    <a:pt x="58" y="204"/>
                  </a:lnTo>
                  <a:lnTo>
                    <a:pt x="72" y="208"/>
                  </a:lnTo>
                  <a:lnTo>
                    <a:pt x="86" y="208"/>
                  </a:lnTo>
                  <a:lnTo>
                    <a:pt x="252" y="128"/>
                  </a:lnTo>
                  <a:lnTo>
                    <a:pt x="221" y="103"/>
                  </a:lnTo>
                  <a:lnTo>
                    <a:pt x="203" y="78"/>
                  </a:lnTo>
                  <a:lnTo>
                    <a:pt x="189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1" name="Freeform 105"/>
            <p:cNvSpPr/>
            <p:nvPr/>
          </p:nvSpPr>
          <p:spPr bwMode="auto">
            <a:xfrm>
              <a:off x="4749" y="2816"/>
              <a:ext cx="35" cy="49"/>
            </a:xfrm>
            <a:custGeom>
              <a:avLst/>
              <a:gdLst>
                <a:gd name="T0" fmla="*/ 83 w 141"/>
                <a:gd name="T1" fmla="*/ 28 h 194"/>
                <a:gd name="T2" fmla="*/ 76 w 141"/>
                <a:gd name="T3" fmla="*/ 16 h 194"/>
                <a:gd name="T4" fmla="*/ 62 w 141"/>
                <a:gd name="T5" fmla="*/ 6 h 194"/>
                <a:gd name="T6" fmla="*/ 37 w 141"/>
                <a:gd name="T7" fmla="*/ 0 h 194"/>
                <a:gd name="T8" fmla="*/ 23 w 141"/>
                <a:gd name="T9" fmla="*/ 2 h 194"/>
                <a:gd name="T10" fmla="*/ 13 w 141"/>
                <a:gd name="T11" fmla="*/ 13 h 194"/>
                <a:gd name="T12" fmla="*/ 5 w 141"/>
                <a:gd name="T13" fmla="*/ 28 h 194"/>
                <a:gd name="T14" fmla="*/ 0 w 141"/>
                <a:gd name="T15" fmla="*/ 52 h 194"/>
                <a:gd name="T16" fmla="*/ 1 w 141"/>
                <a:gd name="T17" fmla="*/ 65 h 194"/>
                <a:gd name="T18" fmla="*/ 4 w 141"/>
                <a:gd name="T19" fmla="*/ 83 h 194"/>
                <a:gd name="T20" fmla="*/ 10 w 141"/>
                <a:gd name="T21" fmla="*/ 109 h 194"/>
                <a:gd name="T22" fmla="*/ 20 w 141"/>
                <a:gd name="T23" fmla="*/ 130 h 194"/>
                <a:gd name="T24" fmla="*/ 32 w 141"/>
                <a:gd name="T25" fmla="*/ 149 h 194"/>
                <a:gd name="T26" fmla="*/ 45 w 141"/>
                <a:gd name="T27" fmla="*/ 166 h 194"/>
                <a:gd name="T28" fmla="*/ 59 w 141"/>
                <a:gd name="T29" fmla="*/ 180 h 194"/>
                <a:gd name="T30" fmla="*/ 77 w 141"/>
                <a:gd name="T31" fmla="*/ 188 h 194"/>
                <a:gd name="T32" fmla="*/ 98 w 141"/>
                <a:gd name="T33" fmla="*/ 194 h 194"/>
                <a:gd name="T34" fmla="*/ 116 w 141"/>
                <a:gd name="T35" fmla="*/ 194 h 194"/>
                <a:gd name="T36" fmla="*/ 132 w 141"/>
                <a:gd name="T37" fmla="*/ 185 h 194"/>
                <a:gd name="T38" fmla="*/ 140 w 141"/>
                <a:gd name="T39" fmla="*/ 170 h 194"/>
                <a:gd name="T40" fmla="*/ 141 w 141"/>
                <a:gd name="T41" fmla="*/ 148 h 194"/>
                <a:gd name="T42" fmla="*/ 136 w 141"/>
                <a:gd name="T43" fmla="*/ 124 h 194"/>
                <a:gd name="T44" fmla="*/ 125 w 141"/>
                <a:gd name="T45" fmla="*/ 92 h 194"/>
                <a:gd name="T46" fmla="*/ 101 w 141"/>
                <a:gd name="T47" fmla="*/ 52 h 194"/>
                <a:gd name="T48" fmla="*/ 83 w 141"/>
                <a:gd name="T49" fmla="*/ 2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1" h="194">
                  <a:moveTo>
                    <a:pt x="83" y="28"/>
                  </a:moveTo>
                  <a:lnTo>
                    <a:pt x="76" y="16"/>
                  </a:lnTo>
                  <a:lnTo>
                    <a:pt x="62" y="6"/>
                  </a:lnTo>
                  <a:lnTo>
                    <a:pt x="37" y="0"/>
                  </a:lnTo>
                  <a:lnTo>
                    <a:pt x="23" y="2"/>
                  </a:lnTo>
                  <a:lnTo>
                    <a:pt x="13" y="13"/>
                  </a:lnTo>
                  <a:lnTo>
                    <a:pt x="5" y="28"/>
                  </a:lnTo>
                  <a:lnTo>
                    <a:pt x="0" y="52"/>
                  </a:lnTo>
                  <a:lnTo>
                    <a:pt x="1" y="65"/>
                  </a:lnTo>
                  <a:lnTo>
                    <a:pt x="4" y="83"/>
                  </a:lnTo>
                  <a:lnTo>
                    <a:pt x="10" y="109"/>
                  </a:lnTo>
                  <a:lnTo>
                    <a:pt x="20" y="130"/>
                  </a:lnTo>
                  <a:lnTo>
                    <a:pt x="32" y="149"/>
                  </a:lnTo>
                  <a:lnTo>
                    <a:pt x="45" y="166"/>
                  </a:lnTo>
                  <a:lnTo>
                    <a:pt x="59" y="180"/>
                  </a:lnTo>
                  <a:lnTo>
                    <a:pt x="77" y="188"/>
                  </a:lnTo>
                  <a:lnTo>
                    <a:pt x="98" y="194"/>
                  </a:lnTo>
                  <a:lnTo>
                    <a:pt x="116" y="194"/>
                  </a:lnTo>
                  <a:lnTo>
                    <a:pt x="132" y="185"/>
                  </a:lnTo>
                  <a:lnTo>
                    <a:pt x="140" y="170"/>
                  </a:lnTo>
                  <a:lnTo>
                    <a:pt x="141" y="148"/>
                  </a:lnTo>
                  <a:lnTo>
                    <a:pt x="136" y="124"/>
                  </a:lnTo>
                  <a:lnTo>
                    <a:pt x="125" y="92"/>
                  </a:lnTo>
                  <a:lnTo>
                    <a:pt x="101" y="52"/>
                  </a:lnTo>
                  <a:lnTo>
                    <a:pt x="83" y="28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2" name="Freeform 106"/>
            <p:cNvSpPr/>
            <p:nvPr/>
          </p:nvSpPr>
          <p:spPr bwMode="auto">
            <a:xfrm>
              <a:off x="4758" y="2819"/>
              <a:ext cx="43" cy="35"/>
            </a:xfrm>
            <a:custGeom>
              <a:avLst/>
              <a:gdLst>
                <a:gd name="T0" fmla="*/ 13 w 173"/>
                <a:gd name="T1" fmla="*/ 31 h 139"/>
                <a:gd name="T2" fmla="*/ 122 w 173"/>
                <a:gd name="T3" fmla="*/ 4 h 139"/>
                <a:gd name="T4" fmla="*/ 148 w 173"/>
                <a:gd name="T5" fmla="*/ 0 h 139"/>
                <a:gd name="T6" fmla="*/ 165 w 173"/>
                <a:gd name="T7" fmla="*/ 4 h 139"/>
                <a:gd name="T8" fmla="*/ 171 w 173"/>
                <a:gd name="T9" fmla="*/ 11 h 139"/>
                <a:gd name="T10" fmla="*/ 173 w 173"/>
                <a:gd name="T11" fmla="*/ 25 h 139"/>
                <a:gd name="T12" fmla="*/ 165 w 173"/>
                <a:gd name="T13" fmla="*/ 47 h 139"/>
                <a:gd name="T14" fmla="*/ 65 w 173"/>
                <a:gd name="T15" fmla="*/ 139 h 139"/>
                <a:gd name="T16" fmla="*/ 51 w 173"/>
                <a:gd name="T17" fmla="*/ 138 h 139"/>
                <a:gd name="T18" fmla="*/ 34 w 173"/>
                <a:gd name="T19" fmla="*/ 132 h 139"/>
                <a:gd name="T20" fmla="*/ 23 w 173"/>
                <a:gd name="T21" fmla="*/ 120 h 139"/>
                <a:gd name="T22" fmla="*/ 8 w 173"/>
                <a:gd name="T23" fmla="*/ 103 h 139"/>
                <a:gd name="T24" fmla="*/ 1 w 173"/>
                <a:gd name="T25" fmla="*/ 85 h 139"/>
                <a:gd name="T26" fmla="*/ 0 w 173"/>
                <a:gd name="T27" fmla="*/ 65 h 139"/>
                <a:gd name="T28" fmla="*/ 5 w 173"/>
                <a:gd name="T29" fmla="*/ 46 h 139"/>
                <a:gd name="T30" fmla="*/ 13 w 173"/>
                <a:gd name="T31" fmla="*/ 3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3" h="139">
                  <a:moveTo>
                    <a:pt x="13" y="31"/>
                  </a:moveTo>
                  <a:lnTo>
                    <a:pt x="122" y="4"/>
                  </a:lnTo>
                  <a:lnTo>
                    <a:pt x="148" y="0"/>
                  </a:lnTo>
                  <a:lnTo>
                    <a:pt x="165" y="4"/>
                  </a:lnTo>
                  <a:lnTo>
                    <a:pt x="171" y="11"/>
                  </a:lnTo>
                  <a:lnTo>
                    <a:pt x="173" y="25"/>
                  </a:lnTo>
                  <a:lnTo>
                    <a:pt x="165" y="47"/>
                  </a:lnTo>
                  <a:lnTo>
                    <a:pt x="65" y="139"/>
                  </a:lnTo>
                  <a:lnTo>
                    <a:pt x="51" y="138"/>
                  </a:lnTo>
                  <a:lnTo>
                    <a:pt x="34" y="132"/>
                  </a:lnTo>
                  <a:lnTo>
                    <a:pt x="23" y="120"/>
                  </a:lnTo>
                  <a:lnTo>
                    <a:pt x="8" y="103"/>
                  </a:lnTo>
                  <a:lnTo>
                    <a:pt x="1" y="85"/>
                  </a:lnTo>
                  <a:lnTo>
                    <a:pt x="0" y="65"/>
                  </a:lnTo>
                  <a:lnTo>
                    <a:pt x="5" y="46"/>
                  </a:lnTo>
                  <a:lnTo>
                    <a:pt x="13" y="31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3" name="Freeform 107"/>
            <p:cNvSpPr/>
            <p:nvPr/>
          </p:nvSpPr>
          <p:spPr bwMode="auto">
            <a:xfrm>
              <a:off x="4725" y="2836"/>
              <a:ext cx="19" cy="35"/>
            </a:xfrm>
            <a:custGeom>
              <a:avLst/>
              <a:gdLst>
                <a:gd name="T0" fmla="*/ 5 w 74"/>
                <a:gd name="T1" fmla="*/ 0 h 140"/>
                <a:gd name="T2" fmla="*/ 0 w 74"/>
                <a:gd name="T3" fmla="*/ 23 h 140"/>
                <a:gd name="T4" fmla="*/ 0 w 74"/>
                <a:gd name="T5" fmla="*/ 43 h 140"/>
                <a:gd name="T6" fmla="*/ 6 w 74"/>
                <a:gd name="T7" fmla="*/ 68 h 140"/>
                <a:gd name="T8" fmla="*/ 12 w 74"/>
                <a:gd name="T9" fmla="*/ 89 h 140"/>
                <a:gd name="T10" fmla="*/ 27 w 74"/>
                <a:gd name="T11" fmla="*/ 109 h 140"/>
                <a:gd name="T12" fmla="*/ 41 w 74"/>
                <a:gd name="T13" fmla="*/ 122 h 140"/>
                <a:gd name="T14" fmla="*/ 52 w 74"/>
                <a:gd name="T15" fmla="*/ 129 h 140"/>
                <a:gd name="T16" fmla="*/ 62 w 74"/>
                <a:gd name="T17" fmla="*/ 134 h 140"/>
                <a:gd name="T18" fmla="*/ 74 w 74"/>
                <a:gd name="T1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140">
                  <a:moveTo>
                    <a:pt x="5" y="0"/>
                  </a:moveTo>
                  <a:lnTo>
                    <a:pt x="0" y="23"/>
                  </a:lnTo>
                  <a:lnTo>
                    <a:pt x="0" y="43"/>
                  </a:lnTo>
                  <a:lnTo>
                    <a:pt x="6" y="68"/>
                  </a:lnTo>
                  <a:lnTo>
                    <a:pt x="12" y="89"/>
                  </a:lnTo>
                  <a:lnTo>
                    <a:pt x="27" y="109"/>
                  </a:lnTo>
                  <a:lnTo>
                    <a:pt x="41" y="122"/>
                  </a:lnTo>
                  <a:lnTo>
                    <a:pt x="52" y="129"/>
                  </a:lnTo>
                  <a:lnTo>
                    <a:pt x="62" y="134"/>
                  </a:lnTo>
                  <a:lnTo>
                    <a:pt x="74" y="140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4" name="Freeform 108"/>
            <p:cNvSpPr/>
            <p:nvPr/>
          </p:nvSpPr>
          <p:spPr bwMode="auto">
            <a:xfrm>
              <a:off x="4737" y="2831"/>
              <a:ext cx="18" cy="35"/>
            </a:xfrm>
            <a:custGeom>
              <a:avLst/>
              <a:gdLst>
                <a:gd name="T0" fmla="*/ 5 w 74"/>
                <a:gd name="T1" fmla="*/ 0 h 140"/>
                <a:gd name="T2" fmla="*/ 0 w 74"/>
                <a:gd name="T3" fmla="*/ 23 h 140"/>
                <a:gd name="T4" fmla="*/ 0 w 74"/>
                <a:gd name="T5" fmla="*/ 43 h 140"/>
                <a:gd name="T6" fmla="*/ 6 w 74"/>
                <a:gd name="T7" fmla="*/ 68 h 140"/>
                <a:gd name="T8" fmla="*/ 12 w 74"/>
                <a:gd name="T9" fmla="*/ 89 h 140"/>
                <a:gd name="T10" fmla="*/ 27 w 74"/>
                <a:gd name="T11" fmla="*/ 108 h 140"/>
                <a:gd name="T12" fmla="*/ 41 w 74"/>
                <a:gd name="T13" fmla="*/ 122 h 140"/>
                <a:gd name="T14" fmla="*/ 52 w 74"/>
                <a:gd name="T15" fmla="*/ 129 h 140"/>
                <a:gd name="T16" fmla="*/ 62 w 74"/>
                <a:gd name="T17" fmla="*/ 134 h 140"/>
                <a:gd name="T18" fmla="*/ 74 w 74"/>
                <a:gd name="T1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140">
                  <a:moveTo>
                    <a:pt x="5" y="0"/>
                  </a:moveTo>
                  <a:lnTo>
                    <a:pt x="0" y="23"/>
                  </a:lnTo>
                  <a:lnTo>
                    <a:pt x="0" y="43"/>
                  </a:lnTo>
                  <a:lnTo>
                    <a:pt x="6" y="68"/>
                  </a:lnTo>
                  <a:lnTo>
                    <a:pt x="12" y="89"/>
                  </a:lnTo>
                  <a:lnTo>
                    <a:pt x="27" y="108"/>
                  </a:lnTo>
                  <a:lnTo>
                    <a:pt x="41" y="122"/>
                  </a:lnTo>
                  <a:lnTo>
                    <a:pt x="52" y="129"/>
                  </a:lnTo>
                  <a:lnTo>
                    <a:pt x="62" y="134"/>
                  </a:lnTo>
                  <a:lnTo>
                    <a:pt x="74" y="140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31" name="Picture 109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241" y="2236111"/>
            <a:ext cx="598322" cy="216087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132" name="Picture 110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717" y="2845958"/>
            <a:ext cx="315007" cy="173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133" name="Picture 111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064" y="1713660"/>
            <a:ext cx="315007" cy="17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grpSp>
        <p:nvGrpSpPr>
          <p:cNvPr id="134" name="Group 112"/>
          <p:cNvGrpSpPr/>
          <p:nvPr/>
        </p:nvGrpSpPr>
        <p:grpSpPr bwMode="auto">
          <a:xfrm flipH="1">
            <a:off x="6923418" y="2629968"/>
            <a:ext cx="247262" cy="302228"/>
            <a:chOff x="4420" y="2719"/>
            <a:chExt cx="397" cy="571"/>
          </a:xfrm>
          <a:solidFill>
            <a:srgbClr val="00FF99"/>
          </a:solidFill>
        </p:grpSpPr>
        <p:grpSp>
          <p:nvGrpSpPr>
            <p:cNvPr id="263" name="Group 114"/>
            <p:cNvGrpSpPr/>
            <p:nvPr/>
          </p:nvGrpSpPr>
          <p:grpSpPr bwMode="auto">
            <a:xfrm>
              <a:off x="4562" y="3066"/>
              <a:ext cx="13" cy="70"/>
              <a:chOff x="4562" y="3066"/>
              <a:chExt cx="13" cy="70"/>
            </a:xfrm>
            <a:grpFill/>
          </p:grpSpPr>
          <p:sp>
            <p:nvSpPr>
              <p:cNvPr id="308" name="Rectangle 115"/>
              <p:cNvSpPr>
                <a:spLocks noChangeArrowheads="1"/>
              </p:cNvSpPr>
              <p:nvPr/>
            </p:nvSpPr>
            <p:spPr bwMode="auto">
              <a:xfrm>
                <a:off x="4562" y="3067"/>
                <a:ext cx="13" cy="69"/>
              </a:xfrm>
              <a:prstGeom prst="rect">
                <a:avLst/>
              </a:prstGeom>
              <a:grpFill/>
              <a:ln w="3175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9" name="Line 116"/>
              <p:cNvSpPr>
                <a:spLocks noChangeShapeType="1"/>
              </p:cNvSpPr>
              <p:nvPr/>
            </p:nvSpPr>
            <p:spPr bwMode="auto">
              <a:xfrm>
                <a:off x="4568" y="3066"/>
                <a:ext cx="1" cy="64"/>
              </a:xfrm>
              <a:prstGeom prst="line">
                <a:avLst/>
              </a:prstGeom>
              <a:grpFill/>
              <a:ln w="317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64" name="Rectangle 117"/>
            <p:cNvSpPr>
              <a:spLocks noChangeArrowheads="1"/>
            </p:cNvSpPr>
            <p:nvPr/>
          </p:nvSpPr>
          <p:spPr bwMode="auto">
            <a:xfrm>
              <a:off x="4503" y="3022"/>
              <a:ext cx="43" cy="112"/>
            </a:xfrm>
            <a:prstGeom prst="rect">
              <a:avLst/>
            </a:prstGeom>
            <a:grpFill/>
            <a:ln w="317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5" name="Freeform 118"/>
            <p:cNvSpPr/>
            <p:nvPr/>
          </p:nvSpPr>
          <p:spPr bwMode="auto">
            <a:xfrm>
              <a:off x="4663" y="3044"/>
              <a:ext cx="28" cy="24"/>
            </a:xfrm>
            <a:custGeom>
              <a:avLst/>
              <a:gdLst>
                <a:gd name="T0" fmla="*/ 0 w 113"/>
                <a:gd name="T1" fmla="*/ 0 h 95"/>
                <a:gd name="T2" fmla="*/ 0 w 113"/>
                <a:gd name="T3" fmla="*/ 95 h 95"/>
                <a:gd name="T4" fmla="*/ 113 w 113"/>
                <a:gd name="T5" fmla="*/ 95 h 95"/>
                <a:gd name="T6" fmla="*/ 113 w 113"/>
                <a:gd name="T7" fmla="*/ 19 h 95"/>
                <a:gd name="T8" fmla="*/ 0 w 113"/>
                <a:gd name="T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5">
                  <a:moveTo>
                    <a:pt x="0" y="0"/>
                  </a:moveTo>
                  <a:lnTo>
                    <a:pt x="0" y="95"/>
                  </a:lnTo>
                  <a:lnTo>
                    <a:pt x="113" y="95"/>
                  </a:lnTo>
                  <a:lnTo>
                    <a:pt x="113" y="19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6" name="Freeform 119"/>
            <p:cNvSpPr/>
            <p:nvPr/>
          </p:nvSpPr>
          <p:spPr bwMode="auto">
            <a:xfrm>
              <a:off x="4604" y="3001"/>
              <a:ext cx="19" cy="21"/>
            </a:xfrm>
            <a:custGeom>
              <a:avLst/>
              <a:gdLst>
                <a:gd name="T0" fmla="*/ 43 w 78"/>
                <a:gd name="T1" fmla="*/ 0 h 86"/>
                <a:gd name="T2" fmla="*/ 0 w 78"/>
                <a:gd name="T3" fmla="*/ 86 h 86"/>
                <a:gd name="T4" fmla="*/ 57 w 78"/>
                <a:gd name="T5" fmla="*/ 79 h 86"/>
                <a:gd name="T6" fmla="*/ 78 w 78"/>
                <a:gd name="T7" fmla="*/ 22 h 86"/>
                <a:gd name="T8" fmla="*/ 43 w 78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86">
                  <a:moveTo>
                    <a:pt x="43" y="0"/>
                  </a:moveTo>
                  <a:lnTo>
                    <a:pt x="0" y="86"/>
                  </a:lnTo>
                  <a:lnTo>
                    <a:pt x="57" y="79"/>
                  </a:lnTo>
                  <a:lnTo>
                    <a:pt x="78" y="2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7" name="Freeform 120"/>
            <p:cNvSpPr/>
            <p:nvPr/>
          </p:nvSpPr>
          <p:spPr bwMode="auto">
            <a:xfrm>
              <a:off x="4570" y="3144"/>
              <a:ext cx="90" cy="7"/>
            </a:xfrm>
            <a:custGeom>
              <a:avLst/>
              <a:gdLst>
                <a:gd name="T0" fmla="*/ 0 w 360"/>
                <a:gd name="T1" fmla="*/ 0 h 30"/>
                <a:gd name="T2" fmla="*/ 360 w 360"/>
                <a:gd name="T3" fmla="*/ 0 h 30"/>
                <a:gd name="T4" fmla="*/ 360 w 360"/>
                <a:gd name="T5" fmla="*/ 30 h 30"/>
                <a:gd name="T6" fmla="*/ 4 w 360"/>
                <a:gd name="T7" fmla="*/ 30 h 30"/>
                <a:gd name="T8" fmla="*/ 0 w 36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0" h="30">
                  <a:moveTo>
                    <a:pt x="0" y="0"/>
                  </a:moveTo>
                  <a:lnTo>
                    <a:pt x="360" y="0"/>
                  </a:lnTo>
                  <a:lnTo>
                    <a:pt x="360" y="30"/>
                  </a:lnTo>
                  <a:lnTo>
                    <a:pt x="4" y="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8" name="Freeform 121"/>
            <p:cNvSpPr/>
            <p:nvPr/>
          </p:nvSpPr>
          <p:spPr bwMode="auto">
            <a:xfrm>
              <a:off x="4502" y="2862"/>
              <a:ext cx="37" cy="46"/>
            </a:xfrm>
            <a:custGeom>
              <a:avLst/>
              <a:gdLst>
                <a:gd name="T0" fmla="*/ 141 w 150"/>
                <a:gd name="T1" fmla="*/ 0 h 184"/>
                <a:gd name="T2" fmla="*/ 1 w 150"/>
                <a:gd name="T3" fmla="*/ 131 h 184"/>
                <a:gd name="T4" fmla="*/ 0 w 150"/>
                <a:gd name="T5" fmla="*/ 184 h 184"/>
                <a:gd name="T6" fmla="*/ 150 w 150"/>
                <a:gd name="T7" fmla="*/ 60 h 184"/>
                <a:gd name="T8" fmla="*/ 141 w 150"/>
                <a:gd name="T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84">
                  <a:moveTo>
                    <a:pt x="141" y="0"/>
                  </a:moveTo>
                  <a:lnTo>
                    <a:pt x="1" y="131"/>
                  </a:lnTo>
                  <a:lnTo>
                    <a:pt x="0" y="184"/>
                  </a:lnTo>
                  <a:lnTo>
                    <a:pt x="150" y="60"/>
                  </a:lnTo>
                  <a:lnTo>
                    <a:pt x="141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9" name="Freeform 122"/>
            <p:cNvSpPr/>
            <p:nvPr/>
          </p:nvSpPr>
          <p:spPr bwMode="auto">
            <a:xfrm>
              <a:off x="4492" y="2741"/>
              <a:ext cx="57" cy="394"/>
            </a:xfrm>
            <a:custGeom>
              <a:avLst/>
              <a:gdLst>
                <a:gd name="T0" fmla="*/ 228 w 228"/>
                <a:gd name="T1" fmla="*/ 0 h 1575"/>
                <a:gd name="T2" fmla="*/ 0 w 228"/>
                <a:gd name="T3" fmla="*/ 93 h 1575"/>
                <a:gd name="T4" fmla="*/ 0 w 228"/>
                <a:gd name="T5" fmla="*/ 1575 h 1575"/>
                <a:gd name="T6" fmla="*/ 42 w 228"/>
                <a:gd name="T7" fmla="*/ 1575 h 1575"/>
                <a:gd name="T8" fmla="*/ 42 w 228"/>
                <a:gd name="T9" fmla="*/ 228 h 1575"/>
                <a:gd name="T10" fmla="*/ 228 w 228"/>
                <a:gd name="T11" fmla="*/ 150 h 1575"/>
                <a:gd name="T12" fmla="*/ 228 w 228"/>
                <a:gd name="T13" fmla="*/ 0 h 1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1575">
                  <a:moveTo>
                    <a:pt x="228" y="0"/>
                  </a:moveTo>
                  <a:lnTo>
                    <a:pt x="0" y="93"/>
                  </a:lnTo>
                  <a:lnTo>
                    <a:pt x="0" y="1575"/>
                  </a:lnTo>
                  <a:lnTo>
                    <a:pt x="42" y="1575"/>
                  </a:lnTo>
                  <a:lnTo>
                    <a:pt x="42" y="228"/>
                  </a:lnTo>
                  <a:lnTo>
                    <a:pt x="228" y="150"/>
                  </a:lnTo>
                  <a:lnTo>
                    <a:pt x="228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0" name="Freeform 123"/>
            <p:cNvSpPr/>
            <p:nvPr/>
          </p:nvSpPr>
          <p:spPr bwMode="auto">
            <a:xfrm>
              <a:off x="4490" y="3135"/>
              <a:ext cx="327" cy="85"/>
            </a:xfrm>
            <a:custGeom>
              <a:avLst/>
              <a:gdLst>
                <a:gd name="T0" fmla="*/ 0 w 1306"/>
                <a:gd name="T1" fmla="*/ 344 h 344"/>
                <a:gd name="T2" fmla="*/ 0 w 1306"/>
                <a:gd name="T3" fmla="*/ 0 h 344"/>
                <a:gd name="T4" fmla="*/ 284 w 1306"/>
                <a:gd name="T5" fmla="*/ 0 h 344"/>
                <a:gd name="T6" fmla="*/ 341 w 1306"/>
                <a:gd name="T7" fmla="*/ 57 h 344"/>
                <a:gd name="T8" fmla="*/ 511 w 1306"/>
                <a:gd name="T9" fmla="*/ 57 h 344"/>
                <a:gd name="T10" fmla="*/ 568 w 1306"/>
                <a:gd name="T11" fmla="*/ 116 h 344"/>
                <a:gd name="T12" fmla="*/ 1136 w 1306"/>
                <a:gd name="T13" fmla="*/ 116 h 344"/>
                <a:gd name="T14" fmla="*/ 1136 w 1306"/>
                <a:gd name="T15" fmla="*/ 230 h 344"/>
                <a:gd name="T16" fmla="*/ 1306 w 1306"/>
                <a:gd name="T17" fmla="*/ 230 h 344"/>
                <a:gd name="T18" fmla="*/ 1306 w 1306"/>
                <a:gd name="T19" fmla="*/ 344 h 344"/>
                <a:gd name="T20" fmla="*/ 0 w 1306"/>
                <a:gd name="T21" fmla="*/ 34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06" h="344">
                  <a:moveTo>
                    <a:pt x="0" y="344"/>
                  </a:moveTo>
                  <a:lnTo>
                    <a:pt x="0" y="0"/>
                  </a:lnTo>
                  <a:lnTo>
                    <a:pt x="284" y="0"/>
                  </a:lnTo>
                  <a:lnTo>
                    <a:pt x="341" y="57"/>
                  </a:lnTo>
                  <a:lnTo>
                    <a:pt x="511" y="57"/>
                  </a:lnTo>
                  <a:lnTo>
                    <a:pt x="568" y="116"/>
                  </a:lnTo>
                  <a:lnTo>
                    <a:pt x="1136" y="116"/>
                  </a:lnTo>
                  <a:lnTo>
                    <a:pt x="1136" y="230"/>
                  </a:lnTo>
                  <a:lnTo>
                    <a:pt x="1306" y="230"/>
                  </a:lnTo>
                  <a:lnTo>
                    <a:pt x="1306" y="344"/>
                  </a:lnTo>
                  <a:lnTo>
                    <a:pt x="0" y="344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1" name="Rectangle 124"/>
            <p:cNvSpPr>
              <a:spLocks noChangeArrowheads="1"/>
            </p:cNvSpPr>
            <p:nvPr/>
          </p:nvSpPr>
          <p:spPr bwMode="auto">
            <a:xfrm>
              <a:off x="4491" y="3193"/>
              <a:ext cx="240" cy="26"/>
            </a:xfrm>
            <a:prstGeom prst="rect">
              <a:avLst/>
            </a:prstGeom>
            <a:grpFill/>
            <a:ln w="317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2" name="Line 125"/>
            <p:cNvSpPr>
              <a:spLocks noChangeShapeType="1"/>
            </p:cNvSpPr>
            <p:nvPr/>
          </p:nvSpPr>
          <p:spPr bwMode="auto">
            <a:xfrm>
              <a:off x="4479" y="3015"/>
              <a:ext cx="1" cy="50"/>
            </a:xfrm>
            <a:prstGeom prst="line">
              <a:avLst/>
            </a:prstGeom>
            <a:grpFill/>
            <a:ln w="3175">
              <a:solidFill>
                <a:srgbClr val="000000"/>
              </a:solidFill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3" name="Freeform 126"/>
            <p:cNvSpPr/>
            <p:nvPr/>
          </p:nvSpPr>
          <p:spPr bwMode="auto">
            <a:xfrm>
              <a:off x="4471" y="3065"/>
              <a:ext cx="21" cy="25"/>
            </a:xfrm>
            <a:custGeom>
              <a:avLst/>
              <a:gdLst>
                <a:gd name="T0" fmla="*/ 0 w 85"/>
                <a:gd name="T1" fmla="*/ 99 h 99"/>
                <a:gd name="T2" fmla="*/ 0 w 85"/>
                <a:gd name="T3" fmla="*/ 0 h 99"/>
                <a:gd name="T4" fmla="*/ 85 w 85"/>
                <a:gd name="T5" fmla="*/ 0 h 99"/>
                <a:gd name="T6" fmla="*/ 85 w 85"/>
                <a:gd name="T7" fmla="*/ 35 h 99"/>
                <a:gd name="T8" fmla="*/ 28 w 85"/>
                <a:gd name="T9" fmla="*/ 35 h 99"/>
                <a:gd name="T10" fmla="*/ 28 w 85"/>
                <a:gd name="T11" fmla="*/ 99 h 99"/>
                <a:gd name="T12" fmla="*/ 0 w 85"/>
                <a:gd name="T13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99">
                  <a:moveTo>
                    <a:pt x="0" y="99"/>
                  </a:moveTo>
                  <a:lnTo>
                    <a:pt x="0" y="0"/>
                  </a:lnTo>
                  <a:lnTo>
                    <a:pt x="85" y="0"/>
                  </a:lnTo>
                  <a:lnTo>
                    <a:pt x="85" y="35"/>
                  </a:lnTo>
                  <a:lnTo>
                    <a:pt x="28" y="35"/>
                  </a:lnTo>
                  <a:lnTo>
                    <a:pt x="28" y="99"/>
                  </a:lnTo>
                  <a:lnTo>
                    <a:pt x="0" y="99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4" name="Freeform 127"/>
            <p:cNvSpPr/>
            <p:nvPr/>
          </p:nvSpPr>
          <p:spPr bwMode="auto">
            <a:xfrm>
              <a:off x="4590" y="3047"/>
              <a:ext cx="72" cy="104"/>
            </a:xfrm>
            <a:custGeom>
              <a:avLst/>
              <a:gdLst>
                <a:gd name="T0" fmla="*/ 0 w 290"/>
                <a:gd name="T1" fmla="*/ 0 h 415"/>
                <a:gd name="T2" fmla="*/ 290 w 290"/>
                <a:gd name="T3" fmla="*/ 415 h 415"/>
                <a:gd name="T4" fmla="*/ 248 w 290"/>
                <a:gd name="T5" fmla="*/ 406 h 415"/>
                <a:gd name="T6" fmla="*/ 0 w 290"/>
                <a:gd name="T7" fmla="*/ 57 h 415"/>
                <a:gd name="T8" fmla="*/ 0 w 290"/>
                <a:gd name="T9" fmla="*/ 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415">
                  <a:moveTo>
                    <a:pt x="0" y="0"/>
                  </a:moveTo>
                  <a:lnTo>
                    <a:pt x="290" y="415"/>
                  </a:lnTo>
                  <a:lnTo>
                    <a:pt x="248" y="406"/>
                  </a:lnTo>
                  <a:lnTo>
                    <a:pt x="0" y="5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5" name="Freeform 128"/>
            <p:cNvSpPr/>
            <p:nvPr/>
          </p:nvSpPr>
          <p:spPr bwMode="auto">
            <a:xfrm>
              <a:off x="4433" y="3106"/>
              <a:ext cx="57" cy="114"/>
            </a:xfrm>
            <a:custGeom>
              <a:avLst/>
              <a:gdLst>
                <a:gd name="T0" fmla="*/ 170 w 227"/>
                <a:gd name="T1" fmla="*/ 0 h 458"/>
                <a:gd name="T2" fmla="*/ 0 w 227"/>
                <a:gd name="T3" fmla="*/ 171 h 458"/>
                <a:gd name="T4" fmla="*/ 0 w 227"/>
                <a:gd name="T5" fmla="*/ 458 h 458"/>
                <a:gd name="T6" fmla="*/ 227 w 227"/>
                <a:gd name="T7" fmla="*/ 458 h 458"/>
                <a:gd name="T8" fmla="*/ 227 w 227"/>
                <a:gd name="T9" fmla="*/ 114 h 458"/>
                <a:gd name="T10" fmla="*/ 170 w 227"/>
                <a:gd name="T11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458">
                  <a:moveTo>
                    <a:pt x="170" y="0"/>
                  </a:moveTo>
                  <a:lnTo>
                    <a:pt x="0" y="171"/>
                  </a:lnTo>
                  <a:lnTo>
                    <a:pt x="0" y="458"/>
                  </a:lnTo>
                  <a:lnTo>
                    <a:pt x="227" y="458"/>
                  </a:lnTo>
                  <a:lnTo>
                    <a:pt x="227" y="114"/>
                  </a:lnTo>
                  <a:lnTo>
                    <a:pt x="170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" name="Rectangle 129"/>
            <p:cNvSpPr>
              <a:spLocks noChangeArrowheads="1"/>
            </p:cNvSpPr>
            <p:nvPr/>
          </p:nvSpPr>
          <p:spPr bwMode="auto">
            <a:xfrm>
              <a:off x="4420" y="3276"/>
              <a:ext cx="395" cy="14"/>
            </a:xfrm>
            <a:prstGeom prst="rect">
              <a:avLst/>
            </a:prstGeom>
            <a:grpFill/>
            <a:ln w="317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7" name="Rectangle 130"/>
            <p:cNvSpPr>
              <a:spLocks noChangeArrowheads="1"/>
            </p:cNvSpPr>
            <p:nvPr/>
          </p:nvSpPr>
          <p:spPr bwMode="auto">
            <a:xfrm>
              <a:off x="4420" y="3250"/>
              <a:ext cx="395" cy="24"/>
            </a:xfrm>
            <a:prstGeom prst="rect">
              <a:avLst/>
            </a:prstGeom>
            <a:grpFill/>
            <a:ln w="317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8" name="Rectangle 131"/>
            <p:cNvSpPr>
              <a:spLocks noChangeArrowheads="1"/>
            </p:cNvSpPr>
            <p:nvPr/>
          </p:nvSpPr>
          <p:spPr bwMode="auto">
            <a:xfrm>
              <a:off x="4420" y="3221"/>
              <a:ext cx="395" cy="27"/>
            </a:xfrm>
            <a:prstGeom prst="rect">
              <a:avLst/>
            </a:prstGeom>
            <a:grpFill/>
            <a:ln w="317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9" name="Rectangle 132"/>
            <p:cNvSpPr>
              <a:spLocks noChangeArrowheads="1"/>
            </p:cNvSpPr>
            <p:nvPr/>
          </p:nvSpPr>
          <p:spPr bwMode="auto">
            <a:xfrm>
              <a:off x="4763" y="3200"/>
              <a:ext cx="41" cy="12"/>
            </a:xfrm>
            <a:prstGeom prst="rect">
              <a:avLst/>
            </a:prstGeom>
            <a:grpFill/>
            <a:ln w="317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0" name="Oval 133"/>
            <p:cNvSpPr>
              <a:spLocks noChangeArrowheads="1"/>
            </p:cNvSpPr>
            <p:nvPr/>
          </p:nvSpPr>
          <p:spPr bwMode="auto">
            <a:xfrm>
              <a:off x="4462" y="3092"/>
              <a:ext cx="28" cy="29"/>
            </a:xfrm>
            <a:prstGeom prst="ellipse">
              <a:avLst/>
            </a:prstGeom>
            <a:grpFill/>
            <a:ln w="3175">
              <a:solidFill>
                <a:srgbClr val="000000"/>
              </a:solidFill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1" name="Rectangle 134"/>
            <p:cNvSpPr>
              <a:spLocks noChangeArrowheads="1"/>
            </p:cNvSpPr>
            <p:nvPr/>
          </p:nvSpPr>
          <p:spPr bwMode="auto">
            <a:xfrm>
              <a:off x="4562" y="3036"/>
              <a:ext cx="27" cy="26"/>
            </a:xfrm>
            <a:prstGeom prst="rect">
              <a:avLst/>
            </a:prstGeom>
            <a:grpFill/>
            <a:ln w="317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2" name="Freeform 135"/>
            <p:cNvSpPr/>
            <p:nvPr/>
          </p:nvSpPr>
          <p:spPr bwMode="auto">
            <a:xfrm>
              <a:off x="4547" y="3021"/>
              <a:ext cx="114" cy="114"/>
            </a:xfrm>
            <a:custGeom>
              <a:avLst/>
              <a:gdLst>
                <a:gd name="T0" fmla="*/ 57 w 454"/>
                <a:gd name="T1" fmla="*/ 455 h 455"/>
                <a:gd name="T2" fmla="*/ 57 w 454"/>
                <a:gd name="T3" fmla="*/ 57 h 455"/>
                <a:gd name="T4" fmla="*/ 454 w 454"/>
                <a:gd name="T5" fmla="*/ 57 h 455"/>
                <a:gd name="T6" fmla="*/ 454 w 454"/>
                <a:gd name="T7" fmla="*/ 0 h 455"/>
                <a:gd name="T8" fmla="*/ 0 w 454"/>
                <a:gd name="T9" fmla="*/ 0 h 455"/>
                <a:gd name="T10" fmla="*/ 0 w 454"/>
                <a:gd name="T11" fmla="*/ 455 h 455"/>
                <a:gd name="T12" fmla="*/ 57 w 454"/>
                <a:gd name="T13" fmla="*/ 45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4" h="455">
                  <a:moveTo>
                    <a:pt x="57" y="455"/>
                  </a:moveTo>
                  <a:lnTo>
                    <a:pt x="57" y="57"/>
                  </a:lnTo>
                  <a:lnTo>
                    <a:pt x="454" y="57"/>
                  </a:lnTo>
                  <a:lnTo>
                    <a:pt x="454" y="0"/>
                  </a:lnTo>
                  <a:lnTo>
                    <a:pt x="0" y="0"/>
                  </a:lnTo>
                  <a:lnTo>
                    <a:pt x="0" y="455"/>
                  </a:lnTo>
                  <a:lnTo>
                    <a:pt x="57" y="455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83" name="Group 136"/>
            <p:cNvGrpSpPr/>
            <p:nvPr/>
          </p:nvGrpSpPr>
          <p:grpSpPr bwMode="auto">
            <a:xfrm>
              <a:off x="4455" y="2913"/>
              <a:ext cx="126" cy="116"/>
              <a:chOff x="4455" y="2913"/>
              <a:chExt cx="126" cy="116"/>
            </a:xfrm>
            <a:grpFill/>
          </p:grpSpPr>
          <p:sp>
            <p:nvSpPr>
              <p:cNvPr id="306" name="Oval 137"/>
              <p:cNvSpPr>
                <a:spLocks noChangeArrowheads="1"/>
              </p:cNvSpPr>
              <p:nvPr/>
            </p:nvSpPr>
            <p:spPr bwMode="auto">
              <a:xfrm>
                <a:off x="4465" y="2913"/>
                <a:ext cx="116" cy="116"/>
              </a:xfrm>
              <a:prstGeom prst="ellipse">
                <a:avLst/>
              </a:prstGeom>
              <a:grpFill/>
              <a:ln w="317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7" name="Oval 138"/>
              <p:cNvSpPr>
                <a:spLocks noChangeArrowheads="1"/>
              </p:cNvSpPr>
              <p:nvPr/>
            </p:nvSpPr>
            <p:spPr bwMode="auto">
              <a:xfrm>
                <a:off x="4455" y="2913"/>
                <a:ext cx="115" cy="116"/>
              </a:xfrm>
              <a:prstGeom prst="ellipse">
                <a:avLst/>
              </a:prstGeom>
              <a:grpFill/>
              <a:ln w="317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84" name="Group 139"/>
            <p:cNvGrpSpPr/>
            <p:nvPr/>
          </p:nvGrpSpPr>
          <p:grpSpPr bwMode="auto">
            <a:xfrm>
              <a:off x="4504" y="3136"/>
              <a:ext cx="43" cy="112"/>
              <a:chOff x="4504" y="3136"/>
              <a:chExt cx="43" cy="112"/>
            </a:xfrm>
            <a:grpFill/>
          </p:grpSpPr>
          <p:sp>
            <p:nvSpPr>
              <p:cNvPr id="297" name="Rectangle 140"/>
              <p:cNvSpPr>
                <a:spLocks noChangeArrowheads="1"/>
              </p:cNvSpPr>
              <p:nvPr/>
            </p:nvSpPr>
            <p:spPr bwMode="auto">
              <a:xfrm>
                <a:off x="4505" y="3136"/>
                <a:ext cx="41" cy="112"/>
              </a:xfrm>
              <a:prstGeom prst="rect">
                <a:avLst/>
              </a:prstGeom>
              <a:grpFill/>
              <a:ln w="3175">
                <a:solidFill>
                  <a:srgbClr val="000000"/>
                </a:solidFill>
                <a:miter lim="800000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98" name="Group 141"/>
              <p:cNvGrpSpPr/>
              <p:nvPr/>
            </p:nvGrpSpPr>
            <p:grpSpPr bwMode="auto">
              <a:xfrm>
                <a:off x="4504" y="3149"/>
                <a:ext cx="43" cy="87"/>
                <a:chOff x="4504" y="3149"/>
                <a:chExt cx="43" cy="87"/>
              </a:xfrm>
              <a:grpFill/>
            </p:grpSpPr>
            <p:sp>
              <p:nvSpPr>
                <p:cNvPr id="299" name="Line 142"/>
                <p:cNvSpPr>
                  <a:spLocks noChangeShapeType="1"/>
                </p:cNvSpPr>
                <p:nvPr/>
              </p:nvSpPr>
              <p:spPr bwMode="auto">
                <a:xfrm>
                  <a:off x="4504" y="3163"/>
                  <a:ext cx="43" cy="1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0" name="Line 143"/>
                <p:cNvSpPr>
                  <a:spLocks noChangeShapeType="1"/>
                </p:cNvSpPr>
                <p:nvPr/>
              </p:nvSpPr>
              <p:spPr bwMode="auto">
                <a:xfrm>
                  <a:off x="4504" y="3206"/>
                  <a:ext cx="43" cy="1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1" name="Line 144"/>
                <p:cNvSpPr>
                  <a:spLocks noChangeShapeType="1"/>
                </p:cNvSpPr>
                <p:nvPr/>
              </p:nvSpPr>
              <p:spPr bwMode="auto">
                <a:xfrm>
                  <a:off x="4504" y="3192"/>
                  <a:ext cx="43" cy="1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2" name="Line 145"/>
                <p:cNvSpPr>
                  <a:spLocks noChangeShapeType="1"/>
                </p:cNvSpPr>
                <p:nvPr/>
              </p:nvSpPr>
              <p:spPr bwMode="auto">
                <a:xfrm>
                  <a:off x="4504" y="3178"/>
                  <a:ext cx="43" cy="1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3" name="Line 146"/>
                <p:cNvSpPr>
                  <a:spLocks noChangeShapeType="1"/>
                </p:cNvSpPr>
                <p:nvPr/>
              </p:nvSpPr>
              <p:spPr bwMode="auto">
                <a:xfrm>
                  <a:off x="4504" y="3149"/>
                  <a:ext cx="43" cy="1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4" name="Line 147"/>
                <p:cNvSpPr>
                  <a:spLocks noChangeShapeType="1"/>
                </p:cNvSpPr>
                <p:nvPr/>
              </p:nvSpPr>
              <p:spPr bwMode="auto">
                <a:xfrm>
                  <a:off x="4504" y="3220"/>
                  <a:ext cx="43" cy="1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5" name="Line 148"/>
                <p:cNvSpPr>
                  <a:spLocks noChangeShapeType="1"/>
                </p:cNvSpPr>
                <p:nvPr/>
              </p:nvSpPr>
              <p:spPr bwMode="auto">
                <a:xfrm>
                  <a:off x="4504" y="3235"/>
                  <a:ext cx="43" cy="1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85" name="Rectangle 149"/>
            <p:cNvSpPr>
              <a:spLocks noChangeArrowheads="1"/>
            </p:cNvSpPr>
            <p:nvPr/>
          </p:nvSpPr>
          <p:spPr bwMode="auto">
            <a:xfrm>
              <a:off x="4775" y="3164"/>
              <a:ext cx="12" cy="27"/>
            </a:xfrm>
            <a:prstGeom prst="rect">
              <a:avLst/>
            </a:prstGeom>
            <a:grpFill/>
            <a:ln w="317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6" name="Freeform 150"/>
            <p:cNvSpPr/>
            <p:nvPr/>
          </p:nvSpPr>
          <p:spPr bwMode="auto">
            <a:xfrm>
              <a:off x="4696" y="2871"/>
              <a:ext cx="32" cy="55"/>
            </a:xfrm>
            <a:custGeom>
              <a:avLst/>
              <a:gdLst>
                <a:gd name="T0" fmla="*/ 107 w 129"/>
                <a:gd name="T1" fmla="*/ 0 h 221"/>
                <a:gd name="T2" fmla="*/ 0 w 129"/>
                <a:gd name="T3" fmla="*/ 185 h 221"/>
                <a:gd name="T4" fmla="*/ 21 w 129"/>
                <a:gd name="T5" fmla="*/ 221 h 221"/>
                <a:gd name="T6" fmla="*/ 129 w 129"/>
                <a:gd name="T7" fmla="*/ 7 h 221"/>
                <a:gd name="T8" fmla="*/ 107 w 129"/>
                <a:gd name="T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221">
                  <a:moveTo>
                    <a:pt x="107" y="0"/>
                  </a:moveTo>
                  <a:lnTo>
                    <a:pt x="0" y="185"/>
                  </a:lnTo>
                  <a:lnTo>
                    <a:pt x="21" y="221"/>
                  </a:lnTo>
                  <a:lnTo>
                    <a:pt x="129" y="7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7" name="Freeform 151"/>
            <p:cNvSpPr/>
            <p:nvPr/>
          </p:nvSpPr>
          <p:spPr bwMode="auto">
            <a:xfrm>
              <a:off x="4657" y="2848"/>
              <a:ext cx="62" cy="16"/>
            </a:xfrm>
            <a:custGeom>
              <a:avLst/>
              <a:gdLst>
                <a:gd name="T0" fmla="*/ 241 w 249"/>
                <a:gd name="T1" fmla="*/ 0 h 66"/>
                <a:gd name="T2" fmla="*/ 0 w 249"/>
                <a:gd name="T3" fmla="*/ 36 h 66"/>
                <a:gd name="T4" fmla="*/ 35 w 249"/>
                <a:gd name="T5" fmla="*/ 66 h 66"/>
                <a:gd name="T6" fmla="*/ 249 w 249"/>
                <a:gd name="T7" fmla="*/ 22 h 66"/>
                <a:gd name="T8" fmla="*/ 241 w 249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" h="66">
                  <a:moveTo>
                    <a:pt x="241" y="0"/>
                  </a:moveTo>
                  <a:lnTo>
                    <a:pt x="0" y="36"/>
                  </a:lnTo>
                  <a:lnTo>
                    <a:pt x="35" y="66"/>
                  </a:lnTo>
                  <a:lnTo>
                    <a:pt x="249" y="22"/>
                  </a:lnTo>
                  <a:lnTo>
                    <a:pt x="241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8" name="Freeform 152"/>
            <p:cNvSpPr/>
            <p:nvPr/>
          </p:nvSpPr>
          <p:spPr bwMode="auto">
            <a:xfrm>
              <a:off x="4516" y="2720"/>
              <a:ext cx="233" cy="367"/>
            </a:xfrm>
            <a:custGeom>
              <a:avLst/>
              <a:gdLst>
                <a:gd name="T0" fmla="*/ 30 w 931"/>
                <a:gd name="T1" fmla="*/ 53 h 1469"/>
                <a:gd name="T2" fmla="*/ 16 w 931"/>
                <a:gd name="T3" fmla="*/ 96 h 1469"/>
                <a:gd name="T4" fmla="*/ 4 w 931"/>
                <a:gd name="T5" fmla="*/ 150 h 1469"/>
                <a:gd name="T6" fmla="*/ 0 w 931"/>
                <a:gd name="T7" fmla="*/ 207 h 1469"/>
                <a:gd name="T8" fmla="*/ 0 w 931"/>
                <a:gd name="T9" fmla="*/ 264 h 1469"/>
                <a:gd name="T10" fmla="*/ 12 w 931"/>
                <a:gd name="T11" fmla="*/ 338 h 1469"/>
                <a:gd name="T12" fmla="*/ 23 w 931"/>
                <a:gd name="T13" fmla="*/ 431 h 1469"/>
                <a:gd name="T14" fmla="*/ 44 w 931"/>
                <a:gd name="T15" fmla="*/ 534 h 1469"/>
                <a:gd name="T16" fmla="*/ 79 w 931"/>
                <a:gd name="T17" fmla="*/ 653 h 1469"/>
                <a:gd name="T18" fmla="*/ 133 w 931"/>
                <a:gd name="T19" fmla="*/ 767 h 1469"/>
                <a:gd name="T20" fmla="*/ 218 w 931"/>
                <a:gd name="T21" fmla="*/ 902 h 1469"/>
                <a:gd name="T22" fmla="*/ 303 w 931"/>
                <a:gd name="T23" fmla="*/ 1031 h 1469"/>
                <a:gd name="T24" fmla="*/ 374 w 931"/>
                <a:gd name="T25" fmla="*/ 1116 h 1469"/>
                <a:gd name="T26" fmla="*/ 473 w 931"/>
                <a:gd name="T27" fmla="*/ 1219 h 1469"/>
                <a:gd name="T28" fmla="*/ 576 w 931"/>
                <a:gd name="T29" fmla="*/ 1305 h 1469"/>
                <a:gd name="T30" fmla="*/ 668 w 931"/>
                <a:gd name="T31" fmla="*/ 1373 h 1469"/>
                <a:gd name="T32" fmla="*/ 735 w 931"/>
                <a:gd name="T33" fmla="*/ 1415 h 1469"/>
                <a:gd name="T34" fmla="*/ 802 w 931"/>
                <a:gd name="T35" fmla="*/ 1447 h 1469"/>
                <a:gd name="T36" fmla="*/ 857 w 931"/>
                <a:gd name="T37" fmla="*/ 1469 h 1469"/>
                <a:gd name="T38" fmla="*/ 899 w 931"/>
                <a:gd name="T39" fmla="*/ 1469 h 1469"/>
                <a:gd name="T40" fmla="*/ 931 w 931"/>
                <a:gd name="T41" fmla="*/ 1451 h 1469"/>
                <a:gd name="T42" fmla="*/ 62 w 931"/>
                <a:gd name="T43" fmla="*/ 0 h 1469"/>
                <a:gd name="T44" fmla="*/ 30 w 931"/>
                <a:gd name="T45" fmla="*/ 53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31" h="1469">
                  <a:moveTo>
                    <a:pt x="30" y="53"/>
                  </a:moveTo>
                  <a:lnTo>
                    <a:pt x="16" y="96"/>
                  </a:lnTo>
                  <a:lnTo>
                    <a:pt x="4" y="150"/>
                  </a:lnTo>
                  <a:lnTo>
                    <a:pt x="0" y="207"/>
                  </a:lnTo>
                  <a:lnTo>
                    <a:pt x="0" y="264"/>
                  </a:lnTo>
                  <a:lnTo>
                    <a:pt x="12" y="338"/>
                  </a:lnTo>
                  <a:lnTo>
                    <a:pt x="23" y="431"/>
                  </a:lnTo>
                  <a:lnTo>
                    <a:pt x="44" y="534"/>
                  </a:lnTo>
                  <a:lnTo>
                    <a:pt x="79" y="653"/>
                  </a:lnTo>
                  <a:lnTo>
                    <a:pt x="133" y="767"/>
                  </a:lnTo>
                  <a:lnTo>
                    <a:pt x="218" y="902"/>
                  </a:lnTo>
                  <a:lnTo>
                    <a:pt x="303" y="1031"/>
                  </a:lnTo>
                  <a:lnTo>
                    <a:pt x="374" y="1116"/>
                  </a:lnTo>
                  <a:lnTo>
                    <a:pt x="473" y="1219"/>
                  </a:lnTo>
                  <a:lnTo>
                    <a:pt x="576" y="1305"/>
                  </a:lnTo>
                  <a:lnTo>
                    <a:pt x="668" y="1373"/>
                  </a:lnTo>
                  <a:lnTo>
                    <a:pt x="735" y="1415"/>
                  </a:lnTo>
                  <a:lnTo>
                    <a:pt x="802" y="1447"/>
                  </a:lnTo>
                  <a:lnTo>
                    <a:pt x="857" y="1469"/>
                  </a:lnTo>
                  <a:lnTo>
                    <a:pt x="899" y="1469"/>
                  </a:lnTo>
                  <a:lnTo>
                    <a:pt x="931" y="1451"/>
                  </a:lnTo>
                  <a:lnTo>
                    <a:pt x="62" y="0"/>
                  </a:lnTo>
                  <a:lnTo>
                    <a:pt x="30" y="53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9" name="Freeform 153"/>
            <p:cNvSpPr/>
            <p:nvPr/>
          </p:nvSpPr>
          <p:spPr bwMode="auto">
            <a:xfrm>
              <a:off x="4529" y="2719"/>
              <a:ext cx="220" cy="364"/>
            </a:xfrm>
            <a:custGeom>
              <a:avLst/>
              <a:gdLst>
                <a:gd name="T0" fmla="*/ 7 w 876"/>
                <a:gd name="T1" fmla="*/ 0 h 1455"/>
                <a:gd name="T2" fmla="*/ 0 w 876"/>
                <a:gd name="T3" fmla="*/ 29 h 1455"/>
                <a:gd name="T4" fmla="*/ 0 w 876"/>
                <a:gd name="T5" fmla="*/ 93 h 1455"/>
                <a:gd name="T6" fmla="*/ 3 w 876"/>
                <a:gd name="T7" fmla="*/ 168 h 1455"/>
                <a:gd name="T8" fmla="*/ 10 w 876"/>
                <a:gd name="T9" fmla="*/ 228 h 1455"/>
                <a:gd name="T10" fmla="*/ 21 w 876"/>
                <a:gd name="T11" fmla="*/ 307 h 1455"/>
                <a:gd name="T12" fmla="*/ 35 w 876"/>
                <a:gd name="T13" fmla="*/ 399 h 1455"/>
                <a:gd name="T14" fmla="*/ 56 w 876"/>
                <a:gd name="T15" fmla="*/ 496 h 1455"/>
                <a:gd name="T16" fmla="*/ 99 w 876"/>
                <a:gd name="T17" fmla="*/ 618 h 1455"/>
                <a:gd name="T18" fmla="*/ 163 w 876"/>
                <a:gd name="T19" fmla="*/ 757 h 1455"/>
                <a:gd name="T20" fmla="*/ 234 w 876"/>
                <a:gd name="T21" fmla="*/ 871 h 1455"/>
                <a:gd name="T22" fmla="*/ 319 w 876"/>
                <a:gd name="T23" fmla="*/ 992 h 1455"/>
                <a:gd name="T24" fmla="*/ 397 w 876"/>
                <a:gd name="T25" fmla="*/ 1084 h 1455"/>
                <a:gd name="T26" fmla="*/ 457 w 876"/>
                <a:gd name="T27" fmla="*/ 1147 h 1455"/>
                <a:gd name="T28" fmla="*/ 513 w 876"/>
                <a:gd name="T29" fmla="*/ 1206 h 1455"/>
                <a:gd name="T30" fmla="*/ 574 w 876"/>
                <a:gd name="T31" fmla="*/ 1263 h 1455"/>
                <a:gd name="T32" fmla="*/ 641 w 876"/>
                <a:gd name="T33" fmla="*/ 1318 h 1455"/>
                <a:gd name="T34" fmla="*/ 687 w 876"/>
                <a:gd name="T35" fmla="*/ 1355 h 1455"/>
                <a:gd name="T36" fmla="*/ 737 w 876"/>
                <a:gd name="T37" fmla="*/ 1387 h 1455"/>
                <a:gd name="T38" fmla="*/ 791 w 876"/>
                <a:gd name="T39" fmla="*/ 1418 h 1455"/>
                <a:gd name="T40" fmla="*/ 837 w 876"/>
                <a:gd name="T41" fmla="*/ 1448 h 1455"/>
                <a:gd name="T42" fmla="*/ 865 w 876"/>
                <a:gd name="T43" fmla="*/ 1455 h 1455"/>
                <a:gd name="T44" fmla="*/ 876 w 876"/>
                <a:gd name="T45" fmla="*/ 1434 h 1455"/>
                <a:gd name="T46" fmla="*/ 874 w 876"/>
                <a:gd name="T47" fmla="*/ 1404 h 1455"/>
                <a:gd name="T48" fmla="*/ 867 w 876"/>
                <a:gd name="T49" fmla="*/ 1369 h 1455"/>
                <a:gd name="T50" fmla="*/ 855 w 876"/>
                <a:gd name="T51" fmla="*/ 1309 h 1455"/>
                <a:gd name="T52" fmla="*/ 841 w 876"/>
                <a:gd name="T53" fmla="*/ 1229 h 1455"/>
                <a:gd name="T54" fmla="*/ 823 w 876"/>
                <a:gd name="T55" fmla="*/ 1156 h 1455"/>
                <a:gd name="T56" fmla="*/ 802 w 876"/>
                <a:gd name="T57" fmla="*/ 1069 h 1455"/>
                <a:gd name="T58" fmla="*/ 773 w 876"/>
                <a:gd name="T59" fmla="*/ 978 h 1455"/>
                <a:gd name="T60" fmla="*/ 741 w 876"/>
                <a:gd name="T61" fmla="*/ 905 h 1455"/>
                <a:gd name="T62" fmla="*/ 715 w 876"/>
                <a:gd name="T63" fmla="*/ 842 h 1455"/>
                <a:gd name="T64" fmla="*/ 674 w 876"/>
                <a:gd name="T65" fmla="*/ 759 h 1455"/>
                <a:gd name="T66" fmla="*/ 634 w 876"/>
                <a:gd name="T67" fmla="*/ 686 h 1455"/>
                <a:gd name="T68" fmla="*/ 586 w 876"/>
                <a:gd name="T69" fmla="*/ 606 h 1455"/>
                <a:gd name="T70" fmla="*/ 510 w 876"/>
                <a:gd name="T71" fmla="*/ 506 h 1455"/>
                <a:gd name="T72" fmla="*/ 457 w 876"/>
                <a:gd name="T73" fmla="*/ 435 h 1455"/>
                <a:gd name="T74" fmla="*/ 380 w 876"/>
                <a:gd name="T75" fmla="*/ 338 h 1455"/>
                <a:gd name="T76" fmla="*/ 308 w 876"/>
                <a:gd name="T77" fmla="*/ 268 h 1455"/>
                <a:gd name="T78" fmla="*/ 237 w 876"/>
                <a:gd name="T79" fmla="*/ 195 h 1455"/>
                <a:gd name="T80" fmla="*/ 184 w 876"/>
                <a:gd name="T81" fmla="*/ 143 h 1455"/>
                <a:gd name="T82" fmla="*/ 127 w 876"/>
                <a:gd name="T83" fmla="*/ 88 h 1455"/>
                <a:gd name="T84" fmla="*/ 85 w 876"/>
                <a:gd name="T85" fmla="*/ 50 h 1455"/>
                <a:gd name="T86" fmla="*/ 42 w 876"/>
                <a:gd name="T87" fmla="*/ 15 h 1455"/>
                <a:gd name="T88" fmla="*/ 7 w 876"/>
                <a:gd name="T89" fmla="*/ 0 h 1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76" h="1455">
                  <a:moveTo>
                    <a:pt x="7" y="0"/>
                  </a:moveTo>
                  <a:lnTo>
                    <a:pt x="0" y="29"/>
                  </a:lnTo>
                  <a:lnTo>
                    <a:pt x="0" y="93"/>
                  </a:lnTo>
                  <a:lnTo>
                    <a:pt x="3" y="168"/>
                  </a:lnTo>
                  <a:lnTo>
                    <a:pt x="10" y="228"/>
                  </a:lnTo>
                  <a:lnTo>
                    <a:pt x="21" y="307"/>
                  </a:lnTo>
                  <a:lnTo>
                    <a:pt x="35" y="399"/>
                  </a:lnTo>
                  <a:lnTo>
                    <a:pt x="56" y="496"/>
                  </a:lnTo>
                  <a:lnTo>
                    <a:pt x="99" y="618"/>
                  </a:lnTo>
                  <a:lnTo>
                    <a:pt x="163" y="757"/>
                  </a:lnTo>
                  <a:lnTo>
                    <a:pt x="234" y="871"/>
                  </a:lnTo>
                  <a:lnTo>
                    <a:pt x="319" y="992"/>
                  </a:lnTo>
                  <a:lnTo>
                    <a:pt x="397" y="1084"/>
                  </a:lnTo>
                  <a:lnTo>
                    <a:pt x="457" y="1147"/>
                  </a:lnTo>
                  <a:lnTo>
                    <a:pt x="513" y="1206"/>
                  </a:lnTo>
                  <a:lnTo>
                    <a:pt x="574" y="1263"/>
                  </a:lnTo>
                  <a:lnTo>
                    <a:pt x="641" y="1318"/>
                  </a:lnTo>
                  <a:lnTo>
                    <a:pt x="687" y="1355"/>
                  </a:lnTo>
                  <a:lnTo>
                    <a:pt x="737" y="1387"/>
                  </a:lnTo>
                  <a:lnTo>
                    <a:pt x="791" y="1418"/>
                  </a:lnTo>
                  <a:lnTo>
                    <a:pt x="837" y="1448"/>
                  </a:lnTo>
                  <a:lnTo>
                    <a:pt x="865" y="1455"/>
                  </a:lnTo>
                  <a:lnTo>
                    <a:pt x="876" y="1434"/>
                  </a:lnTo>
                  <a:lnTo>
                    <a:pt x="874" y="1404"/>
                  </a:lnTo>
                  <a:lnTo>
                    <a:pt x="867" y="1369"/>
                  </a:lnTo>
                  <a:lnTo>
                    <a:pt x="855" y="1309"/>
                  </a:lnTo>
                  <a:lnTo>
                    <a:pt x="841" y="1229"/>
                  </a:lnTo>
                  <a:lnTo>
                    <a:pt x="823" y="1156"/>
                  </a:lnTo>
                  <a:lnTo>
                    <a:pt x="802" y="1069"/>
                  </a:lnTo>
                  <a:lnTo>
                    <a:pt x="773" y="978"/>
                  </a:lnTo>
                  <a:lnTo>
                    <a:pt x="741" y="905"/>
                  </a:lnTo>
                  <a:lnTo>
                    <a:pt x="715" y="842"/>
                  </a:lnTo>
                  <a:lnTo>
                    <a:pt x="674" y="759"/>
                  </a:lnTo>
                  <a:lnTo>
                    <a:pt x="634" y="686"/>
                  </a:lnTo>
                  <a:lnTo>
                    <a:pt x="586" y="606"/>
                  </a:lnTo>
                  <a:lnTo>
                    <a:pt x="510" y="506"/>
                  </a:lnTo>
                  <a:lnTo>
                    <a:pt x="457" y="435"/>
                  </a:lnTo>
                  <a:lnTo>
                    <a:pt x="380" y="338"/>
                  </a:lnTo>
                  <a:lnTo>
                    <a:pt x="308" y="268"/>
                  </a:lnTo>
                  <a:lnTo>
                    <a:pt x="237" y="195"/>
                  </a:lnTo>
                  <a:lnTo>
                    <a:pt x="184" y="143"/>
                  </a:lnTo>
                  <a:lnTo>
                    <a:pt x="127" y="88"/>
                  </a:lnTo>
                  <a:lnTo>
                    <a:pt x="85" y="50"/>
                  </a:lnTo>
                  <a:lnTo>
                    <a:pt x="42" y="15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0" name="Freeform 154"/>
            <p:cNvSpPr/>
            <p:nvPr/>
          </p:nvSpPr>
          <p:spPr bwMode="auto">
            <a:xfrm>
              <a:off x="4537" y="2812"/>
              <a:ext cx="216" cy="16"/>
            </a:xfrm>
            <a:custGeom>
              <a:avLst/>
              <a:gdLst>
                <a:gd name="T0" fmla="*/ 0 w 862"/>
                <a:gd name="T1" fmla="*/ 0 h 64"/>
                <a:gd name="T2" fmla="*/ 862 w 862"/>
                <a:gd name="T3" fmla="*/ 36 h 64"/>
                <a:gd name="T4" fmla="*/ 855 w 862"/>
                <a:gd name="T5" fmla="*/ 64 h 64"/>
                <a:gd name="T6" fmla="*/ 3 w 862"/>
                <a:gd name="T7" fmla="*/ 28 h 64"/>
                <a:gd name="T8" fmla="*/ 0 w 862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2" h="64">
                  <a:moveTo>
                    <a:pt x="0" y="0"/>
                  </a:moveTo>
                  <a:lnTo>
                    <a:pt x="862" y="36"/>
                  </a:lnTo>
                  <a:lnTo>
                    <a:pt x="855" y="64"/>
                  </a:lnTo>
                  <a:lnTo>
                    <a:pt x="3" y="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1" name="Freeform 155"/>
            <p:cNvSpPr/>
            <p:nvPr/>
          </p:nvSpPr>
          <p:spPr bwMode="auto">
            <a:xfrm>
              <a:off x="4685" y="2860"/>
              <a:ext cx="77" cy="190"/>
            </a:xfrm>
            <a:custGeom>
              <a:avLst/>
              <a:gdLst>
                <a:gd name="T0" fmla="*/ 271 w 306"/>
                <a:gd name="T1" fmla="*/ 16 h 760"/>
                <a:gd name="T2" fmla="*/ 0 w 306"/>
                <a:gd name="T3" fmla="*/ 742 h 760"/>
                <a:gd name="T4" fmla="*/ 25 w 306"/>
                <a:gd name="T5" fmla="*/ 760 h 760"/>
                <a:gd name="T6" fmla="*/ 306 w 306"/>
                <a:gd name="T7" fmla="*/ 0 h 760"/>
                <a:gd name="T8" fmla="*/ 271 w 306"/>
                <a:gd name="T9" fmla="*/ 16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760">
                  <a:moveTo>
                    <a:pt x="271" y="16"/>
                  </a:moveTo>
                  <a:lnTo>
                    <a:pt x="0" y="742"/>
                  </a:lnTo>
                  <a:lnTo>
                    <a:pt x="25" y="760"/>
                  </a:lnTo>
                  <a:lnTo>
                    <a:pt x="306" y="0"/>
                  </a:lnTo>
                  <a:lnTo>
                    <a:pt x="271" y="16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2" name="Freeform 156"/>
            <p:cNvSpPr/>
            <p:nvPr/>
          </p:nvSpPr>
          <p:spPr bwMode="auto">
            <a:xfrm>
              <a:off x="4712" y="2823"/>
              <a:ext cx="63" cy="52"/>
            </a:xfrm>
            <a:custGeom>
              <a:avLst/>
              <a:gdLst>
                <a:gd name="T0" fmla="*/ 189 w 252"/>
                <a:gd name="T1" fmla="*/ 0 h 208"/>
                <a:gd name="T2" fmla="*/ 10 w 252"/>
                <a:gd name="T3" fmla="*/ 64 h 208"/>
                <a:gd name="T4" fmla="*/ 3 w 252"/>
                <a:gd name="T5" fmla="*/ 75 h 208"/>
                <a:gd name="T6" fmla="*/ 0 w 252"/>
                <a:gd name="T7" fmla="*/ 96 h 208"/>
                <a:gd name="T8" fmla="*/ 2 w 252"/>
                <a:gd name="T9" fmla="*/ 126 h 208"/>
                <a:gd name="T10" fmla="*/ 4 w 252"/>
                <a:gd name="T11" fmla="*/ 144 h 208"/>
                <a:gd name="T12" fmla="*/ 15 w 252"/>
                <a:gd name="T13" fmla="*/ 170 h 208"/>
                <a:gd name="T14" fmla="*/ 33 w 252"/>
                <a:gd name="T15" fmla="*/ 190 h 208"/>
                <a:gd name="T16" fmla="*/ 58 w 252"/>
                <a:gd name="T17" fmla="*/ 204 h 208"/>
                <a:gd name="T18" fmla="*/ 72 w 252"/>
                <a:gd name="T19" fmla="*/ 208 h 208"/>
                <a:gd name="T20" fmla="*/ 86 w 252"/>
                <a:gd name="T21" fmla="*/ 208 h 208"/>
                <a:gd name="T22" fmla="*/ 252 w 252"/>
                <a:gd name="T23" fmla="*/ 128 h 208"/>
                <a:gd name="T24" fmla="*/ 221 w 252"/>
                <a:gd name="T25" fmla="*/ 103 h 208"/>
                <a:gd name="T26" fmla="*/ 203 w 252"/>
                <a:gd name="T27" fmla="*/ 78 h 208"/>
                <a:gd name="T28" fmla="*/ 189 w 252"/>
                <a:gd name="T2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208">
                  <a:moveTo>
                    <a:pt x="189" y="0"/>
                  </a:moveTo>
                  <a:lnTo>
                    <a:pt x="10" y="64"/>
                  </a:lnTo>
                  <a:lnTo>
                    <a:pt x="3" y="75"/>
                  </a:lnTo>
                  <a:lnTo>
                    <a:pt x="0" y="96"/>
                  </a:lnTo>
                  <a:lnTo>
                    <a:pt x="2" y="126"/>
                  </a:lnTo>
                  <a:lnTo>
                    <a:pt x="4" y="144"/>
                  </a:lnTo>
                  <a:lnTo>
                    <a:pt x="15" y="170"/>
                  </a:lnTo>
                  <a:lnTo>
                    <a:pt x="33" y="190"/>
                  </a:lnTo>
                  <a:lnTo>
                    <a:pt x="58" y="204"/>
                  </a:lnTo>
                  <a:lnTo>
                    <a:pt x="72" y="208"/>
                  </a:lnTo>
                  <a:lnTo>
                    <a:pt x="86" y="208"/>
                  </a:lnTo>
                  <a:lnTo>
                    <a:pt x="252" y="128"/>
                  </a:lnTo>
                  <a:lnTo>
                    <a:pt x="221" y="103"/>
                  </a:lnTo>
                  <a:lnTo>
                    <a:pt x="203" y="78"/>
                  </a:lnTo>
                  <a:lnTo>
                    <a:pt x="189" y="0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3" name="Freeform 157"/>
            <p:cNvSpPr/>
            <p:nvPr/>
          </p:nvSpPr>
          <p:spPr bwMode="auto">
            <a:xfrm>
              <a:off x="4749" y="2816"/>
              <a:ext cx="35" cy="49"/>
            </a:xfrm>
            <a:custGeom>
              <a:avLst/>
              <a:gdLst>
                <a:gd name="T0" fmla="*/ 83 w 141"/>
                <a:gd name="T1" fmla="*/ 28 h 194"/>
                <a:gd name="T2" fmla="*/ 76 w 141"/>
                <a:gd name="T3" fmla="*/ 16 h 194"/>
                <a:gd name="T4" fmla="*/ 62 w 141"/>
                <a:gd name="T5" fmla="*/ 6 h 194"/>
                <a:gd name="T6" fmla="*/ 37 w 141"/>
                <a:gd name="T7" fmla="*/ 0 h 194"/>
                <a:gd name="T8" fmla="*/ 23 w 141"/>
                <a:gd name="T9" fmla="*/ 2 h 194"/>
                <a:gd name="T10" fmla="*/ 13 w 141"/>
                <a:gd name="T11" fmla="*/ 13 h 194"/>
                <a:gd name="T12" fmla="*/ 5 w 141"/>
                <a:gd name="T13" fmla="*/ 28 h 194"/>
                <a:gd name="T14" fmla="*/ 0 w 141"/>
                <a:gd name="T15" fmla="*/ 52 h 194"/>
                <a:gd name="T16" fmla="*/ 1 w 141"/>
                <a:gd name="T17" fmla="*/ 65 h 194"/>
                <a:gd name="T18" fmla="*/ 4 w 141"/>
                <a:gd name="T19" fmla="*/ 83 h 194"/>
                <a:gd name="T20" fmla="*/ 10 w 141"/>
                <a:gd name="T21" fmla="*/ 109 h 194"/>
                <a:gd name="T22" fmla="*/ 20 w 141"/>
                <a:gd name="T23" fmla="*/ 130 h 194"/>
                <a:gd name="T24" fmla="*/ 32 w 141"/>
                <a:gd name="T25" fmla="*/ 149 h 194"/>
                <a:gd name="T26" fmla="*/ 45 w 141"/>
                <a:gd name="T27" fmla="*/ 166 h 194"/>
                <a:gd name="T28" fmla="*/ 59 w 141"/>
                <a:gd name="T29" fmla="*/ 180 h 194"/>
                <a:gd name="T30" fmla="*/ 77 w 141"/>
                <a:gd name="T31" fmla="*/ 188 h 194"/>
                <a:gd name="T32" fmla="*/ 98 w 141"/>
                <a:gd name="T33" fmla="*/ 194 h 194"/>
                <a:gd name="T34" fmla="*/ 116 w 141"/>
                <a:gd name="T35" fmla="*/ 194 h 194"/>
                <a:gd name="T36" fmla="*/ 132 w 141"/>
                <a:gd name="T37" fmla="*/ 185 h 194"/>
                <a:gd name="T38" fmla="*/ 140 w 141"/>
                <a:gd name="T39" fmla="*/ 170 h 194"/>
                <a:gd name="T40" fmla="*/ 141 w 141"/>
                <a:gd name="T41" fmla="*/ 148 h 194"/>
                <a:gd name="T42" fmla="*/ 136 w 141"/>
                <a:gd name="T43" fmla="*/ 124 h 194"/>
                <a:gd name="T44" fmla="*/ 125 w 141"/>
                <a:gd name="T45" fmla="*/ 92 h 194"/>
                <a:gd name="T46" fmla="*/ 101 w 141"/>
                <a:gd name="T47" fmla="*/ 52 h 194"/>
                <a:gd name="T48" fmla="*/ 83 w 141"/>
                <a:gd name="T49" fmla="*/ 2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1" h="194">
                  <a:moveTo>
                    <a:pt x="83" y="28"/>
                  </a:moveTo>
                  <a:lnTo>
                    <a:pt x="76" y="16"/>
                  </a:lnTo>
                  <a:lnTo>
                    <a:pt x="62" y="6"/>
                  </a:lnTo>
                  <a:lnTo>
                    <a:pt x="37" y="0"/>
                  </a:lnTo>
                  <a:lnTo>
                    <a:pt x="23" y="2"/>
                  </a:lnTo>
                  <a:lnTo>
                    <a:pt x="13" y="13"/>
                  </a:lnTo>
                  <a:lnTo>
                    <a:pt x="5" y="28"/>
                  </a:lnTo>
                  <a:lnTo>
                    <a:pt x="0" y="52"/>
                  </a:lnTo>
                  <a:lnTo>
                    <a:pt x="1" y="65"/>
                  </a:lnTo>
                  <a:lnTo>
                    <a:pt x="4" y="83"/>
                  </a:lnTo>
                  <a:lnTo>
                    <a:pt x="10" y="109"/>
                  </a:lnTo>
                  <a:lnTo>
                    <a:pt x="20" y="130"/>
                  </a:lnTo>
                  <a:lnTo>
                    <a:pt x="32" y="149"/>
                  </a:lnTo>
                  <a:lnTo>
                    <a:pt x="45" y="166"/>
                  </a:lnTo>
                  <a:lnTo>
                    <a:pt x="59" y="180"/>
                  </a:lnTo>
                  <a:lnTo>
                    <a:pt x="77" y="188"/>
                  </a:lnTo>
                  <a:lnTo>
                    <a:pt x="98" y="194"/>
                  </a:lnTo>
                  <a:lnTo>
                    <a:pt x="116" y="194"/>
                  </a:lnTo>
                  <a:lnTo>
                    <a:pt x="132" y="185"/>
                  </a:lnTo>
                  <a:lnTo>
                    <a:pt x="140" y="170"/>
                  </a:lnTo>
                  <a:lnTo>
                    <a:pt x="141" y="148"/>
                  </a:lnTo>
                  <a:lnTo>
                    <a:pt x="136" y="124"/>
                  </a:lnTo>
                  <a:lnTo>
                    <a:pt x="125" y="92"/>
                  </a:lnTo>
                  <a:lnTo>
                    <a:pt x="101" y="52"/>
                  </a:lnTo>
                  <a:lnTo>
                    <a:pt x="83" y="28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4" name="Freeform 158"/>
            <p:cNvSpPr/>
            <p:nvPr/>
          </p:nvSpPr>
          <p:spPr bwMode="auto">
            <a:xfrm>
              <a:off x="4758" y="2819"/>
              <a:ext cx="43" cy="35"/>
            </a:xfrm>
            <a:custGeom>
              <a:avLst/>
              <a:gdLst>
                <a:gd name="T0" fmla="*/ 13 w 173"/>
                <a:gd name="T1" fmla="*/ 31 h 139"/>
                <a:gd name="T2" fmla="*/ 122 w 173"/>
                <a:gd name="T3" fmla="*/ 4 h 139"/>
                <a:gd name="T4" fmla="*/ 148 w 173"/>
                <a:gd name="T5" fmla="*/ 0 h 139"/>
                <a:gd name="T6" fmla="*/ 165 w 173"/>
                <a:gd name="T7" fmla="*/ 4 h 139"/>
                <a:gd name="T8" fmla="*/ 171 w 173"/>
                <a:gd name="T9" fmla="*/ 11 h 139"/>
                <a:gd name="T10" fmla="*/ 173 w 173"/>
                <a:gd name="T11" fmla="*/ 25 h 139"/>
                <a:gd name="T12" fmla="*/ 165 w 173"/>
                <a:gd name="T13" fmla="*/ 47 h 139"/>
                <a:gd name="T14" fmla="*/ 65 w 173"/>
                <a:gd name="T15" fmla="*/ 139 h 139"/>
                <a:gd name="T16" fmla="*/ 51 w 173"/>
                <a:gd name="T17" fmla="*/ 138 h 139"/>
                <a:gd name="T18" fmla="*/ 34 w 173"/>
                <a:gd name="T19" fmla="*/ 132 h 139"/>
                <a:gd name="T20" fmla="*/ 23 w 173"/>
                <a:gd name="T21" fmla="*/ 120 h 139"/>
                <a:gd name="T22" fmla="*/ 8 w 173"/>
                <a:gd name="T23" fmla="*/ 103 h 139"/>
                <a:gd name="T24" fmla="*/ 1 w 173"/>
                <a:gd name="T25" fmla="*/ 85 h 139"/>
                <a:gd name="T26" fmla="*/ 0 w 173"/>
                <a:gd name="T27" fmla="*/ 65 h 139"/>
                <a:gd name="T28" fmla="*/ 5 w 173"/>
                <a:gd name="T29" fmla="*/ 46 h 139"/>
                <a:gd name="T30" fmla="*/ 13 w 173"/>
                <a:gd name="T31" fmla="*/ 3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3" h="139">
                  <a:moveTo>
                    <a:pt x="13" y="31"/>
                  </a:moveTo>
                  <a:lnTo>
                    <a:pt x="122" y="4"/>
                  </a:lnTo>
                  <a:lnTo>
                    <a:pt x="148" y="0"/>
                  </a:lnTo>
                  <a:lnTo>
                    <a:pt x="165" y="4"/>
                  </a:lnTo>
                  <a:lnTo>
                    <a:pt x="171" y="11"/>
                  </a:lnTo>
                  <a:lnTo>
                    <a:pt x="173" y="25"/>
                  </a:lnTo>
                  <a:lnTo>
                    <a:pt x="165" y="47"/>
                  </a:lnTo>
                  <a:lnTo>
                    <a:pt x="65" y="139"/>
                  </a:lnTo>
                  <a:lnTo>
                    <a:pt x="51" y="138"/>
                  </a:lnTo>
                  <a:lnTo>
                    <a:pt x="34" y="132"/>
                  </a:lnTo>
                  <a:lnTo>
                    <a:pt x="23" y="120"/>
                  </a:lnTo>
                  <a:lnTo>
                    <a:pt x="8" y="103"/>
                  </a:lnTo>
                  <a:lnTo>
                    <a:pt x="1" y="85"/>
                  </a:lnTo>
                  <a:lnTo>
                    <a:pt x="0" y="65"/>
                  </a:lnTo>
                  <a:lnTo>
                    <a:pt x="5" y="46"/>
                  </a:lnTo>
                  <a:lnTo>
                    <a:pt x="13" y="31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5" name="Freeform 159"/>
            <p:cNvSpPr/>
            <p:nvPr/>
          </p:nvSpPr>
          <p:spPr bwMode="auto">
            <a:xfrm>
              <a:off x="4725" y="2836"/>
              <a:ext cx="19" cy="35"/>
            </a:xfrm>
            <a:custGeom>
              <a:avLst/>
              <a:gdLst>
                <a:gd name="T0" fmla="*/ 5 w 74"/>
                <a:gd name="T1" fmla="*/ 0 h 140"/>
                <a:gd name="T2" fmla="*/ 0 w 74"/>
                <a:gd name="T3" fmla="*/ 23 h 140"/>
                <a:gd name="T4" fmla="*/ 0 w 74"/>
                <a:gd name="T5" fmla="*/ 43 h 140"/>
                <a:gd name="T6" fmla="*/ 6 w 74"/>
                <a:gd name="T7" fmla="*/ 68 h 140"/>
                <a:gd name="T8" fmla="*/ 12 w 74"/>
                <a:gd name="T9" fmla="*/ 89 h 140"/>
                <a:gd name="T10" fmla="*/ 27 w 74"/>
                <a:gd name="T11" fmla="*/ 109 h 140"/>
                <a:gd name="T12" fmla="*/ 41 w 74"/>
                <a:gd name="T13" fmla="*/ 122 h 140"/>
                <a:gd name="T14" fmla="*/ 52 w 74"/>
                <a:gd name="T15" fmla="*/ 129 h 140"/>
                <a:gd name="T16" fmla="*/ 62 w 74"/>
                <a:gd name="T17" fmla="*/ 134 h 140"/>
                <a:gd name="T18" fmla="*/ 74 w 74"/>
                <a:gd name="T1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140">
                  <a:moveTo>
                    <a:pt x="5" y="0"/>
                  </a:moveTo>
                  <a:lnTo>
                    <a:pt x="0" y="23"/>
                  </a:lnTo>
                  <a:lnTo>
                    <a:pt x="0" y="43"/>
                  </a:lnTo>
                  <a:lnTo>
                    <a:pt x="6" y="68"/>
                  </a:lnTo>
                  <a:lnTo>
                    <a:pt x="12" y="89"/>
                  </a:lnTo>
                  <a:lnTo>
                    <a:pt x="27" y="109"/>
                  </a:lnTo>
                  <a:lnTo>
                    <a:pt x="41" y="122"/>
                  </a:lnTo>
                  <a:lnTo>
                    <a:pt x="52" y="129"/>
                  </a:lnTo>
                  <a:lnTo>
                    <a:pt x="62" y="134"/>
                  </a:lnTo>
                  <a:lnTo>
                    <a:pt x="74" y="140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6" name="Freeform 160"/>
            <p:cNvSpPr/>
            <p:nvPr/>
          </p:nvSpPr>
          <p:spPr bwMode="auto">
            <a:xfrm>
              <a:off x="4737" y="2831"/>
              <a:ext cx="18" cy="35"/>
            </a:xfrm>
            <a:custGeom>
              <a:avLst/>
              <a:gdLst>
                <a:gd name="T0" fmla="*/ 5 w 74"/>
                <a:gd name="T1" fmla="*/ 0 h 140"/>
                <a:gd name="T2" fmla="*/ 0 w 74"/>
                <a:gd name="T3" fmla="*/ 23 h 140"/>
                <a:gd name="T4" fmla="*/ 0 w 74"/>
                <a:gd name="T5" fmla="*/ 43 h 140"/>
                <a:gd name="T6" fmla="*/ 6 w 74"/>
                <a:gd name="T7" fmla="*/ 68 h 140"/>
                <a:gd name="T8" fmla="*/ 12 w 74"/>
                <a:gd name="T9" fmla="*/ 89 h 140"/>
                <a:gd name="T10" fmla="*/ 27 w 74"/>
                <a:gd name="T11" fmla="*/ 108 h 140"/>
                <a:gd name="T12" fmla="*/ 41 w 74"/>
                <a:gd name="T13" fmla="*/ 122 h 140"/>
                <a:gd name="T14" fmla="*/ 52 w 74"/>
                <a:gd name="T15" fmla="*/ 129 h 140"/>
                <a:gd name="T16" fmla="*/ 62 w 74"/>
                <a:gd name="T17" fmla="*/ 134 h 140"/>
                <a:gd name="T18" fmla="*/ 74 w 74"/>
                <a:gd name="T1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140">
                  <a:moveTo>
                    <a:pt x="5" y="0"/>
                  </a:moveTo>
                  <a:lnTo>
                    <a:pt x="0" y="23"/>
                  </a:lnTo>
                  <a:lnTo>
                    <a:pt x="0" y="43"/>
                  </a:lnTo>
                  <a:lnTo>
                    <a:pt x="6" y="68"/>
                  </a:lnTo>
                  <a:lnTo>
                    <a:pt x="12" y="89"/>
                  </a:lnTo>
                  <a:lnTo>
                    <a:pt x="27" y="108"/>
                  </a:lnTo>
                  <a:lnTo>
                    <a:pt x="41" y="122"/>
                  </a:lnTo>
                  <a:lnTo>
                    <a:pt x="52" y="129"/>
                  </a:lnTo>
                  <a:lnTo>
                    <a:pt x="62" y="134"/>
                  </a:lnTo>
                  <a:lnTo>
                    <a:pt x="74" y="140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35" name="Picture 161" descr="D-Link%20DI-713P%20Wireless%20Broadband%20rou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125" y="2706702"/>
            <a:ext cx="453303" cy="37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Freeform 173"/>
          <p:cNvSpPr/>
          <p:nvPr/>
        </p:nvSpPr>
        <p:spPr bwMode="auto">
          <a:xfrm rot="1390605">
            <a:off x="4196924" y="2541515"/>
            <a:ext cx="122930" cy="181513"/>
          </a:xfrm>
          <a:custGeom>
            <a:avLst/>
            <a:gdLst>
              <a:gd name="T0" fmla="*/ 336 w 336"/>
              <a:gd name="T1" fmla="*/ 0 h 358"/>
              <a:gd name="T2" fmla="*/ 53 w 336"/>
              <a:gd name="T3" fmla="*/ 232 h 358"/>
              <a:gd name="T4" fmla="*/ 145 w 336"/>
              <a:gd name="T5" fmla="*/ 219 h 358"/>
              <a:gd name="T6" fmla="*/ 0 w 336"/>
              <a:gd name="T7" fmla="*/ 358 h 358"/>
              <a:gd name="T8" fmla="*/ 283 w 336"/>
              <a:gd name="T9" fmla="*/ 166 h 358"/>
              <a:gd name="T10" fmla="*/ 165 w 336"/>
              <a:gd name="T11" fmla="*/ 186 h 358"/>
              <a:gd name="T12" fmla="*/ 336 w 336"/>
              <a:gd name="T13" fmla="*/ 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6" h="358">
                <a:moveTo>
                  <a:pt x="336" y="0"/>
                </a:moveTo>
                <a:lnTo>
                  <a:pt x="53" y="232"/>
                </a:lnTo>
                <a:lnTo>
                  <a:pt x="145" y="219"/>
                </a:lnTo>
                <a:lnTo>
                  <a:pt x="0" y="358"/>
                </a:lnTo>
                <a:lnTo>
                  <a:pt x="283" y="166"/>
                </a:lnTo>
                <a:lnTo>
                  <a:pt x="165" y="186"/>
                </a:lnTo>
                <a:lnTo>
                  <a:pt x="336" y="0"/>
                </a:lnTo>
                <a:close/>
              </a:path>
            </a:pathLst>
          </a:custGeom>
          <a:solidFill>
            <a:srgbClr val="FF00FF"/>
          </a:solidFill>
          <a:ln w="9525">
            <a:solidFill>
              <a:srgbClr val="FF00FF"/>
            </a:solidFill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0" name="Line 175"/>
          <p:cNvSpPr>
            <a:spLocks noChangeShapeType="1"/>
          </p:cNvSpPr>
          <p:nvPr/>
        </p:nvSpPr>
        <p:spPr bwMode="auto">
          <a:xfrm>
            <a:off x="2686233" y="2018103"/>
            <a:ext cx="0" cy="2180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Line 178"/>
          <p:cNvSpPr>
            <a:spLocks noChangeShapeType="1"/>
          </p:cNvSpPr>
          <p:nvPr/>
        </p:nvSpPr>
        <p:spPr bwMode="auto">
          <a:xfrm flipV="1">
            <a:off x="2250216" y="2018103"/>
            <a:ext cx="1830501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Line 179"/>
          <p:cNvSpPr>
            <a:spLocks noChangeShapeType="1"/>
          </p:cNvSpPr>
          <p:nvPr/>
        </p:nvSpPr>
        <p:spPr bwMode="auto">
          <a:xfrm>
            <a:off x="3949144" y="1801055"/>
            <a:ext cx="0" cy="21800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2" name="Picture 180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927" y="1713660"/>
            <a:ext cx="315007" cy="17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grpSp>
        <p:nvGrpSpPr>
          <p:cNvPr id="143" name="Group 181"/>
          <p:cNvGrpSpPr/>
          <p:nvPr/>
        </p:nvGrpSpPr>
        <p:grpSpPr bwMode="auto">
          <a:xfrm>
            <a:off x="2694757" y="2966062"/>
            <a:ext cx="528334" cy="389692"/>
            <a:chOff x="762" y="2391"/>
            <a:chExt cx="423" cy="312"/>
          </a:xfrm>
        </p:grpSpPr>
        <p:grpSp>
          <p:nvGrpSpPr>
            <p:cNvPr id="240" name="Group 182"/>
            <p:cNvGrpSpPr/>
            <p:nvPr/>
          </p:nvGrpSpPr>
          <p:grpSpPr bwMode="auto">
            <a:xfrm>
              <a:off x="867" y="2432"/>
              <a:ext cx="318" cy="271"/>
              <a:chOff x="657" y="1570"/>
              <a:chExt cx="318" cy="311"/>
            </a:xfrm>
          </p:grpSpPr>
          <p:sp>
            <p:nvSpPr>
              <p:cNvPr id="248" name="Line 183"/>
              <p:cNvSpPr>
                <a:spLocks noChangeShapeType="1"/>
              </p:cNvSpPr>
              <p:nvPr/>
            </p:nvSpPr>
            <p:spPr bwMode="auto">
              <a:xfrm flipH="1">
                <a:off x="703" y="1570"/>
                <a:ext cx="0" cy="78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249" name="Picture 184" descr="laptop copy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7" y="1615"/>
                <a:ext cx="318" cy="2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41" name="Group 185"/>
            <p:cNvGrpSpPr/>
            <p:nvPr/>
          </p:nvGrpSpPr>
          <p:grpSpPr bwMode="auto">
            <a:xfrm>
              <a:off x="762" y="2391"/>
              <a:ext cx="306" cy="90"/>
              <a:chOff x="748" y="2251"/>
              <a:chExt cx="306" cy="90"/>
            </a:xfrm>
          </p:grpSpPr>
          <p:sp>
            <p:nvSpPr>
              <p:cNvPr id="242" name="AutoShape 186"/>
              <p:cNvSpPr>
                <a:spLocks noChangeArrowheads="1"/>
              </p:cNvSpPr>
              <p:nvPr/>
            </p:nvSpPr>
            <p:spPr bwMode="auto">
              <a:xfrm>
                <a:off x="748" y="2251"/>
                <a:ext cx="111" cy="90"/>
              </a:xfrm>
              <a:prstGeom prst="moon">
                <a:avLst>
                  <a:gd name="adj" fmla="val 18444"/>
                </a:avLst>
              </a:prstGeom>
              <a:solidFill>
                <a:srgbClr val="FF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3" name="AutoShape 187"/>
              <p:cNvSpPr>
                <a:spLocks noChangeArrowheads="1"/>
              </p:cNvSpPr>
              <p:nvPr/>
            </p:nvSpPr>
            <p:spPr bwMode="auto">
              <a:xfrm flipH="1">
                <a:off x="943" y="2251"/>
                <a:ext cx="111" cy="90"/>
              </a:xfrm>
              <a:prstGeom prst="moon">
                <a:avLst>
                  <a:gd name="adj" fmla="val 18444"/>
                </a:avLst>
              </a:prstGeom>
              <a:solidFill>
                <a:srgbClr val="FF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4" name="AutoShape 188"/>
              <p:cNvSpPr>
                <a:spLocks noChangeArrowheads="1"/>
              </p:cNvSpPr>
              <p:nvPr/>
            </p:nvSpPr>
            <p:spPr bwMode="auto">
              <a:xfrm flipH="1">
                <a:off x="922" y="2266"/>
                <a:ext cx="70" cy="60"/>
              </a:xfrm>
              <a:prstGeom prst="moon">
                <a:avLst>
                  <a:gd name="adj" fmla="val 18347"/>
                </a:avLst>
              </a:prstGeom>
              <a:solidFill>
                <a:srgbClr val="FF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" name="AutoShape 189"/>
              <p:cNvSpPr>
                <a:spLocks noChangeArrowheads="1"/>
              </p:cNvSpPr>
              <p:nvPr/>
            </p:nvSpPr>
            <p:spPr bwMode="auto">
              <a:xfrm>
                <a:off x="806" y="2266"/>
                <a:ext cx="70" cy="60"/>
              </a:xfrm>
              <a:prstGeom prst="moon">
                <a:avLst>
                  <a:gd name="adj" fmla="val 18347"/>
                </a:avLst>
              </a:prstGeom>
              <a:solidFill>
                <a:srgbClr val="FF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" name="AutoShape 190"/>
              <p:cNvSpPr>
                <a:spLocks noChangeArrowheads="1"/>
              </p:cNvSpPr>
              <p:nvPr/>
            </p:nvSpPr>
            <p:spPr bwMode="auto">
              <a:xfrm flipH="1">
                <a:off x="905" y="2281"/>
                <a:ext cx="35" cy="30"/>
              </a:xfrm>
              <a:prstGeom prst="moon">
                <a:avLst>
                  <a:gd name="adj" fmla="val 41907"/>
                </a:avLst>
              </a:prstGeom>
              <a:solidFill>
                <a:srgbClr val="FF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7" name="AutoShape 191"/>
              <p:cNvSpPr>
                <a:spLocks noChangeArrowheads="1"/>
              </p:cNvSpPr>
              <p:nvPr/>
            </p:nvSpPr>
            <p:spPr bwMode="auto">
              <a:xfrm>
                <a:off x="857" y="2281"/>
                <a:ext cx="35" cy="30"/>
              </a:xfrm>
              <a:prstGeom prst="moon">
                <a:avLst>
                  <a:gd name="adj" fmla="val 41907"/>
                </a:avLst>
              </a:prstGeom>
              <a:solidFill>
                <a:srgbClr val="FF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45" name="Line 203"/>
          <p:cNvSpPr>
            <a:spLocks noChangeShapeType="1"/>
          </p:cNvSpPr>
          <p:nvPr/>
        </p:nvSpPr>
        <p:spPr bwMode="auto">
          <a:xfrm>
            <a:off x="6040871" y="2392602"/>
            <a:ext cx="914290" cy="392799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6" name="Line 204"/>
          <p:cNvSpPr>
            <a:spLocks noChangeShapeType="1"/>
          </p:cNvSpPr>
          <p:nvPr/>
        </p:nvSpPr>
        <p:spPr bwMode="auto">
          <a:xfrm flipH="1">
            <a:off x="5038225" y="2410902"/>
            <a:ext cx="435056" cy="261226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7" name="Freeform 205"/>
          <p:cNvSpPr/>
          <p:nvPr/>
        </p:nvSpPr>
        <p:spPr bwMode="auto">
          <a:xfrm rot="1901313">
            <a:off x="3717690" y="2759523"/>
            <a:ext cx="122930" cy="181514"/>
          </a:xfrm>
          <a:custGeom>
            <a:avLst/>
            <a:gdLst>
              <a:gd name="T0" fmla="*/ 336 w 336"/>
              <a:gd name="T1" fmla="*/ 0 h 358"/>
              <a:gd name="T2" fmla="*/ 53 w 336"/>
              <a:gd name="T3" fmla="*/ 232 h 358"/>
              <a:gd name="T4" fmla="*/ 145 w 336"/>
              <a:gd name="T5" fmla="*/ 219 h 358"/>
              <a:gd name="T6" fmla="*/ 0 w 336"/>
              <a:gd name="T7" fmla="*/ 358 h 358"/>
              <a:gd name="T8" fmla="*/ 283 w 336"/>
              <a:gd name="T9" fmla="*/ 166 h 358"/>
              <a:gd name="T10" fmla="*/ 165 w 336"/>
              <a:gd name="T11" fmla="*/ 186 h 358"/>
              <a:gd name="T12" fmla="*/ 336 w 336"/>
              <a:gd name="T13" fmla="*/ 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6" h="358">
                <a:moveTo>
                  <a:pt x="336" y="0"/>
                </a:moveTo>
                <a:lnTo>
                  <a:pt x="53" y="232"/>
                </a:lnTo>
                <a:lnTo>
                  <a:pt x="145" y="219"/>
                </a:lnTo>
                <a:lnTo>
                  <a:pt x="0" y="358"/>
                </a:lnTo>
                <a:lnTo>
                  <a:pt x="283" y="166"/>
                </a:lnTo>
                <a:lnTo>
                  <a:pt x="165" y="186"/>
                </a:lnTo>
                <a:lnTo>
                  <a:pt x="336" y="0"/>
                </a:lnTo>
                <a:close/>
              </a:path>
            </a:pathLst>
          </a:custGeom>
          <a:solidFill>
            <a:srgbClr val="FF00FF"/>
          </a:solidFill>
          <a:ln w="9525">
            <a:solidFill>
              <a:srgbClr val="FF00FF"/>
            </a:solidFill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8" name="Freeform 206"/>
          <p:cNvSpPr/>
          <p:nvPr/>
        </p:nvSpPr>
        <p:spPr bwMode="auto">
          <a:xfrm rot="18818791" flipH="1">
            <a:off x="3717210" y="2614984"/>
            <a:ext cx="122930" cy="181513"/>
          </a:xfrm>
          <a:custGeom>
            <a:avLst/>
            <a:gdLst>
              <a:gd name="T0" fmla="*/ 336 w 336"/>
              <a:gd name="T1" fmla="*/ 0 h 358"/>
              <a:gd name="T2" fmla="*/ 53 w 336"/>
              <a:gd name="T3" fmla="*/ 232 h 358"/>
              <a:gd name="T4" fmla="*/ 145 w 336"/>
              <a:gd name="T5" fmla="*/ 219 h 358"/>
              <a:gd name="T6" fmla="*/ 0 w 336"/>
              <a:gd name="T7" fmla="*/ 358 h 358"/>
              <a:gd name="T8" fmla="*/ 283 w 336"/>
              <a:gd name="T9" fmla="*/ 166 h 358"/>
              <a:gd name="T10" fmla="*/ 165 w 336"/>
              <a:gd name="T11" fmla="*/ 186 h 358"/>
              <a:gd name="T12" fmla="*/ 336 w 336"/>
              <a:gd name="T13" fmla="*/ 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6" h="358">
                <a:moveTo>
                  <a:pt x="336" y="0"/>
                </a:moveTo>
                <a:lnTo>
                  <a:pt x="53" y="232"/>
                </a:lnTo>
                <a:lnTo>
                  <a:pt x="145" y="219"/>
                </a:lnTo>
                <a:lnTo>
                  <a:pt x="0" y="358"/>
                </a:lnTo>
                <a:lnTo>
                  <a:pt x="283" y="166"/>
                </a:lnTo>
                <a:lnTo>
                  <a:pt x="165" y="186"/>
                </a:lnTo>
                <a:lnTo>
                  <a:pt x="336" y="0"/>
                </a:lnTo>
                <a:close/>
              </a:path>
            </a:pathLst>
          </a:custGeom>
          <a:solidFill>
            <a:srgbClr val="FF00FF"/>
          </a:solidFill>
          <a:ln w="9525">
            <a:solidFill>
              <a:srgbClr val="FF00FF"/>
            </a:solidFill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Freeform 207"/>
          <p:cNvSpPr/>
          <p:nvPr/>
        </p:nvSpPr>
        <p:spPr bwMode="auto">
          <a:xfrm rot="3575381">
            <a:off x="4226216" y="2650519"/>
            <a:ext cx="122930" cy="181513"/>
          </a:xfrm>
          <a:custGeom>
            <a:avLst/>
            <a:gdLst>
              <a:gd name="T0" fmla="*/ 336 w 336"/>
              <a:gd name="T1" fmla="*/ 0 h 358"/>
              <a:gd name="T2" fmla="*/ 53 w 336"/>
              <a:gd name="T3" fmla="*/ 232 h 358"/>
              <a:gd name="T4" fmla="*/ 145 w 336"/>
              <a:gd name="T5" fmla="*/ 219 h 358"/>
              <a:gd name="T6" fmla="*/ 0 w 336"/>
              <a:gd name="T7" fmla="*/ 358 h 358"/>
              <a:gd name="T8" fmla="*/ 283 w 336"/>
              <a:gd name="T9" fmla="*/ 166 h 358"/>
              <a:gd name="T10" fmla="*/ 165 w 336"/>
              <a:gd name="T11" fmla="*/ 186 h 358"/>
              <a:gd name="T12" fmla="*/ 336 w 336"/>
              <a:gd name="T13" fmla="*/ 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6" h="358">
                <a:moveTo>
                  <a:pt x="336" y="0"/>
                </a:moveTo>
                <a:lnTo>
                  <a:pt x="53" y="232"/>
                </a:lnTo>
                <a:lnTo>
                  <a:pt x="145" y="219"/>
                </a:lnTo>
                <a:lnTo>
                  <a:pt x="0" y="358"/>
                </a:lnTo>
                <a:lnTo>
                  <a:pt x="283" y="166"/>
                </a:lnTo>
                <a:lnTo>
                  <a:pt x="165" y="186"/>
                </a:lnTo>
                <a:lnTo>
                  <a:pt x="336" y="0"/>
                </a:lnTo>
                <a:close/>
              </a:path>
            </a:pathLst>
          </a:custGeom>
          <a:solidFill>
            <a:srgbClr val="FF00FF"/>
          </a:solidFill>
          <a:ln w="9525">
            <a:solidFill>
              <a:srgbClr val="FF00FF"/>
            </a:solidFill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0" name="Text Box 208"/>
          <p:cNvSpPr txBox="1">
            <a:spLocks noChangeArrowheads="1"/>
          </p:cNvSpPr>
          <p:nvPr/>
        </p:nvSpPr>
        <p:spPr bwMode="auto">
          <a:xfrm>
            <a:off x="2912785" y="3518738"/>
            <a:ext cx="53412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zh-CN" alt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主机 </a:t>
            </a:r>
            <a:endParaRPr kumimoji="0" lang="en-US" altLang="zh-CN" sz="105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kumimoji="0" lang="en-US" altLang="zh-CN" sz="1050" b="1" i="0" u="none" strike="noStrike" kern="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kumimoji="0" lang="en-US" altLang="zh-CN" sz="1050" b="1" i="0" u="none" strike="noStrike" kern="0" cap="none" spc="0" normalizeH="0" baseline="-250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8" name="Line 210"/>
          <p:cNvSpPr>
            <a:spLocks noChangeShapeType="1"/>
          </p:cNvSpPr>
          <p:nvPr/>
        </p:nvSpPr>
        <p:spPr bwMode="auto">
          <a:xfrm>
            <a:off x="3165467" y="2019063"/>
            <a:ext cx="0" cy="2180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6" name="Line 213"/>
          <p:cNvSpPr>
            <a:spLocks noChangeShapeType="1"/>
          </p:cNvSpPr>
          <p:nvPr/>
        </p:nvSpPr>
        <p:spPr bwMode="auto">
          <a:xfrm>
            <a:off x="3775313" y="2020023"/>
            <a:ext cx="0" cy="2180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" name="Text Box 215"/>
          <p:cNvSpPr txBox="1">
            <a:spLocks noChangeArrowheads="1"/>
          </p:cNvSpPr>
          <p:nvPr/>
        </p:nvSpPr>
        <p:spPr bwMode="auto">
          <a:xfrm>
            <a:off x="3636056" y="1579205"/>
            <a:ext cx="37542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R</a:t>
            </a:r>
            <a:r>
              <a:rPr kumimoji="0" lang="en-US" altLang="zh-CN" sz="1050" b="1" i="0" u="none" strike="noStrike" kern="0" cap="none" spc="0" normalizeH="0" baseline="-2500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0" lang="en-US" altLang="zh-CN" sz="1050" b="1" i="0" u="none" strike="noStrike" kern="0" cap="none" spc="0" normalizeH="0" baseline="-2500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Text Box 216"/>
          <p:cNvSpPr txBox="1">
            <a:spLocks noChangeArrowheads="1"/>
          </p:cNvSpPr>
          <p:nvPr/>
        </p:nvSpPr>
        <p:spPr bwMode="auto">
          <a:xfrm>
            <a:off x="6733355" y="2968085"/>
            <a:ext cx="37542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R</a:t>
            </a:r>
            <a:r>
              <a:rPr kumimoji="0" lang="en-US" altLang="zh-CN" sz="1050" b="1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kumimoji="0" lang="en-US" altLang="zh-CN" sz="1050" b="1" i="0" u="none" strike="noStrike" kern="0" cap="none" spc="0" normalizeH="0" baseline="-250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Text Box 217"/>
          <p:cNvSpPr txBox="1">
            <a:spLocks noChangeArrowheads="1"/>
          </p:cNvSpPr>
          <p:nvPr/>
        </p:nvSpPr>
        <p:spPr bwMode="auto">
          <a:xfrm>
            <a:off x="4470089" y="2650941"/>
            <a:ext cx="37542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R</a:t>
            </a:r>
            <a:r>
              <a:rPr kumimoji="0" lang="en-US" altLang="zh-CN" sz="1050" b="1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kumimoji="0" lang="en-US" altLang="zh-CN" sz="1050" b="1" i="0" u="none" strike="noStrike" kern="0" cap="none" spc="0" normalizeH="0" baseline="-250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6" name="Text Box 218"/>
          <p:cNvSpPr txBox="1">
            <a:spLocks noChangeArrowheads="1"/>
          </p:cNvSpPr>
          <p:nvPr/>
        </p:nvSpPr>
        <p:spPr bwMode="auto">
          <a:xfrm>
            <a:off x="5116976" y="1579205"/>
            <a:ext cx="37542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R</a:t>
            </a:r>
            <a:r>
              <a:rPr kumimoji="0" lang="en-US" altLang="zh-CN" sz="1050" b="1" i="0" u="none" strike="noStrike" kern="0" cap="none" spc="0" normalizeH="0" baseline="-2500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kumimoji="0" lang="en-US" altLang="zh-CN" sz="1050" b="1" i="0" u="none" strike="noStrike" kern="0" cap="none" spc="0" normalizeH="0" baseline="-2500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Text Box 219"/>
          <p:cNvSpPr txBox="1">
            <a:spLocks noChangeArrowheads="1"/>
          </p:cNvSpPr>
          <p:nvPr/>
        </p:nvSpPr>
        <p:spPr bwMode="auto">
          <a:xfrm>
            <a:off x="6755141" y="1511061"/>
            <a:ext cx="37542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R</a:t>
            </a:r>
            <a:r>
              <a:rPr kumimoji="0" lang="en-US" altLang="zh-CN" sz="1050" b="1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kumimoji="0" lang="en-US" altLang="zh-CN" sz="1050" b="1" i="0" u="none" strike="noStrike" kern="0" cap="none" spc="0" normalizeH="0" baseline="-250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8" name="Text Box 220"/>
          <p:cNvSpPr txBox="1">
            <a:spLocks noChangeArrowheads="1"/>
          </p:cNvSpPr>
          <p:nvPr/>
        </p:nvSpPr>
        <p:spPr bwMode="auto">
          <a:xfrm>
            <a:off x="3442187" y="1009431"/>
            <a:ext cx="37542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R</a:t>
            </a:r>
            <a:r>
              <a:rPr kumimoji="0" lang="en-US" altLang="zh-CN" sz="1050" b="1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0" lang="en-US" altLang="zh-CN" sz="1050" b="1" i="0" u="none" strike="noStrike" kern="0" cap="none" spc="0" normalizeH="0" baseline="-250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Text Box 221"/>
          <p:cNvSpPr txBox="1">
            <a:spLocks noChangeArrowheads="1"/>
          </p:cNvSpPr>
          <p:nvPr/>
        </p:nvSpPr>
        <p:spPr bwMode="auto">
          <a:xfrm>
            <a:off x="4970383" y="1017487"/>
            <a:ext cx="37542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R</a:t>
            </a:r>
            <a:r>
              <a:rPr kumimoji="0" lang="en-US" altLang="zh-CN" sz="1050" b="1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kumimoji="0" lang="en-US" altLang="zh-CN" sz="1050" b="1" i="0" u="none" strike="noStrike" kern="0" cap="none" spc="0" normalizeH="0" baseline="-250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" name="Text Box 222"/>
          <p:cNvSpPr txBox="1">
            <a:spLocks noChangeArrowheads="1"/>
          </p:cNvSpPr>
          <p:nvPr/>
        </p:nvSpPr>
        <p:spPr bwMode="auto">
          <a:xfrm>
            <a:off x="6847382" y="853151"/>
            <a:ext cx="37542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R</a:t>
            </a:r>
            <a:r>
              <a:rPr kumimoji="0" lang="en-US" altLang="zh-CN" sz="1050" b="1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kumimoji="0" lang="en-US" altLang="zh-CN" sz="1050" b="1" i="0" u="none" strike="noStrike" kern="0" cap="none" spc="0" normalizeH="0" baseline="-250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" name="Text Box 223"/>
          <p:cNvSpPr txBox="1">
            <a:spLocks noChangeArrowheads="1"/>
          </p:cNvSpPr>
          <p:nvPr/>
        </p:nvSpPr>
        <p:spPr bwMode="auto">
          <a:xfrm>
            <a:off x="2519067" y="576559"/>
            <a:ext cx="351378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kumimoji="0" lang="en-US" altLang="zh-CN" sz="1050" b="1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0" lang="en-US" altLang="zh-CN" sz="1050" b="1" i="0" u="none" strike="noStrike" kern="0" cap="none" spc="0" normalizeH="0" baseline="-250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2" name="Text Box 224"/>
          <p:cNvSpPr txBox="1">
            <a:spLocks noChangeArrowheads="1"/>
          </p:cNvSpPr>
          <p:nvPr/>
        </p:nvSpPr>
        <p:spPr bwMode="auto">
          <a:xfrm>
            <a:off x="4713497" y="2961735"/>
            <a:ext cx="37542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R</a:t>
            </a:r>
            <a:r>
              <a:rPr kumimoji="0" lang="en-US" altLang="zh-CN" sz="1050" b="1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kumimoji="0" lang="en-US" altLang="zh-CN" sz="1050" b="1" i="0" u="none" strike="noStrike" kern="0" cap="none" spc="0" normalizeH="0" baseline="-250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" name="Text Box 225"/>
          <p:cNvSpPr txBox="1">
            <a:spLocks noChangeArrowheads="1"/>
          </p:cNvSpPr>
          <p:nvPr/>
        </p:nvSpPr>
        <p:spPr bwMode="auto">
          <a:xfrm>
            <a:off x="3958818" y="3408745"/>
            <a:ext cx="39145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H</a:t>
            </a:r>
            <a:r>
              <a:rPr kumimoji="0" lang="en-US" altLang="zh-CN" sz="1050" b="1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kumimoji="0" lang="en-US" altLang="zh-CN" sz="1050" b="1" i="0" u="none" strike="noStrike" kern="0" cap="none" spc="0" normalizeH="0" baseline="-250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4" name="Group 226"/>
          <p:cNvGrpSpPr/>
          <p:nvPr/>
        </p:nvGrpSpPr>
        <p:grpSpPr bwMode="auto">
          <a:xfrm>
            <a:off x="6345314" y="2062281"/>
            <a:ext cx="871073" cy="522452"/>
            <a:chOff x="385" y="2795"/>
            <a:chExt cx="1769" cy="816"/>
          </a:xfrm>
          <a:solidFill>
            <a:srgbClr val="3399FF"/>
          </a:solidFill>
        </p:grpSpPr>
        <p:sp>
          <p:nvSpPr>
            <p:cNvPr id="209" name="Oval 227"/>
            <p:cNvSpPr>
              <a:spLocks noChangeArrowheads="1"/>
            </p:cNvSpPr>
            <p:nvPr/>
          </p:nvSpPr>
          <p:spPr bwMode="auto">
            <a:xfrm>
              <a:off x="1589" y="3060"/>
              <a:ext cx="554" cy="248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0" name="Oval 228"/>
            <p:cNvSpPr>
              <a:spLocks noChangeArrowheads="1"/>
            </p:cNvSpPr>
            <p:nvPr/>
          </p:nvSpPr>
          <p:spPr bwMode="auto">
            <a:xfrm>
              <a:off x="928" y="3274"/>
              <a:ext cx="884" cy="337"/>
            </a:xfrm>
            <a:prstGeom prst="ellipse">
              <a:avLst/>
            </a:prstGeom>
            <a:grp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1" name="Oval 229"/>
            <p:cNvSpPr>
              <a:spLocks noChangeArrowheads="1"/>
            </p:cNvSpPr>
            <p:nvPr/>
          </p:nvSpPr>
          <p:spPr bwMode="auto">
            <a:xfrm>
              <a:off x="502" y="3204"/>
              <a:ext cx="586" cy="281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2" name="Oval 230"/>
            <p:cNvSpPr>
              <a:spLocks noChangeArrowheads="1"/>
            </p:cNvSpPr>
            <p:nvPr/>
          </p:nvSpPr>
          <p:spPr bwMode="auto">
            <a:xfrm>
              <a:off x="385" y="3084"/>
              <a:ext cx="384" cy="256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3" name="Oval 231"/>
            <p:cNvSpPr>
              <a:spLocks noChangeArrowheads="1"/>
            </p:cNvSpPr>
            <p:nvPr/>
          </p:nvSpPr>
          <p:spPr bwMode="auto">
            <a:xfrm>
              <a:off x="566" y="2883"/>
              <a:ext cx="576" cy="321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4" name="Oval 232"/>
            <p:cNvSpPr>
              <a:spLocks noChangeArrowheads="1"/>
            </p:cNvSpPr>
            <p:nvPr/>
          </p:nvSpPr>
          <p:spPr bwMode="auto">
            <a:xfrm>
              <a:off x="992" y="2795"/>
              <a:ext cx="757" cy="321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" name="Oval 233"/>
            <p:cNvSpPr>
              <a:spLocks noChangeArrowheads="1"/>
            </p:cNvSpPr>
            <p:nvPr/>
          </p:nvSpPr>
          <p:spPr bwMode="auto">
            <a:xfrm>
              <a:off x="1504" y="2891"/>
              <a:ext cx="554" cy="248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6" name="Oval 234"/>
            <p:cNvSpPr>
              <a:spLocks noChangeArrowheads="1"/>
            </p:cNvSpPr>
            <p:nvPr/>
          </p:nvSpPr>
          <p:spPr bwMode="auto">
            <a:xfrm>
              <a:off x="704" y="2987"/>
              <a:ext cx="1141" cy="418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7" name="Oval 235"/>
            <p:cNvSpPr>
              <a:spLocks noChangeArrowheads="1"/>
            </p:cNvSpPr>
            <p:nvPr/>
          </p:nvSpPr>
          <p:spPr bwMode="auto">
            <a:xfrm rot="1336630">
              <a:off x="1474" y="3067"/>
              <a:ext cx="555" cy="417"/>
            </a:xfrm>
            <a:prstGeom prst="ellipse">
              <a:avLst/>
            </a:prstGeom>
            <a:grpFill/>
            <a:ln>
              <a:noFill/>
            </a:ln>
            <a:effectLst>
              <a:outerShdw dist="40161" dir="4293903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8" name="Oval 236"/>
            <p:cNvSpPr>
              <a:spLocks noChangeArrowheads="1"/>
            </p:cNvSpPr>
            <p:nvPr/>
          </p:nvSpPr>
          <p:spPr bwMode="auto">
            <a:xfrm>
              <a:off x="1004" y="2811"/>
              <a:ext cx="756" cy="321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9" name="Oval 237"/>
            <p:cNvSpPr>
              <a:spLocks noChangeArrowheads="1"/>
            </p:cNvSpPr>
            <p:nvPr/>
          </p:nvSpPr>
          <p:spPr bwMode="auto">
            <a:xfrm>
              <a:off x="577" y="2899"/>
              <a:ext cx="575" cy="320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0" name="Oval 238"/>
            <p:cNvSpPr>
              <a:spLocks noChangeArrowheads="1"/>
            </p:cNvSpPr>
            <p:nvPr/>
          </p:nvSpPr>
          <p:spPr bwMode="auto">
            <a:xfrm>
              <a:off x="396" y="3100"/>
              <a:ext cx="383" cy="256"/>
            </a:xfrm>
            <a:prstGeom prst="ellipse">
              <a:avLst/>
            </a:prstGeom>
            <a:grpFill/>
            <a:ln>
              <a:noFill/>
            </a:ln>
            <a:effectLst>
              <a:outerShdw dist="63500" dir="3187806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1" name="Oval 239"/>
            <p:cNvSpPr>
              <a:spLocks noChangeArrowheads="1"/>
            </p:cNvSpPr>
            <p:nvPr/>
          </p:nvSpPr>
          <p:spPr bwMode="auto">
            <a:xfrm>
              <a:off x="1515" y="2908"/>
              <a:ext cx="554" cy="248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2" name="Oval 240"/>
            <p:cNvSpPr>
              <a:spLocks noChangeArrowheads="1"/>
            </p:cNvSpPr>
            <p:nvPr/>
          </p:nvSpPr>
          <p:spPr bwMode="auto">
            <a:xfrm>
              <a:off x="1599" y="3075"/>
              <a:ext cx="555" cy="249"/>
            </a:xfrm>
            <a:prstGeom prst="ellipse">
              <a:avLst/>
            </a:prstGeom>
            <a:grp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3" name="Oval 241"/>
            <p:cNvSpPr>
              <a:spLocks noChangeArrowheads="1"/>
            </p:cNvSpPr>
            <p:nvPr/>
          </p:nvSpPr>
          <p:spPr bwMode="auto">
            <a:xfrm>
              <a:off x="715" y="3003"/>
              <a:ext cx="1141" cy="417"/>
            </a:xfrm>
            <a:prstGeom prst="ellipse">
              <a:avLst/>
            </a:prstGeom>
            <a:grpFill/>
            <a:ln>
              <a:noFill/>
            </a:ln>
            <a:effectLst>
              <a:outerShdw dist="68392" dir="4091915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4" name="Oval 242"/>
            <p:cNvSpPr>
              <a:spLocks noChangeArrowheads="1"/>
            </p:cNvSpPr>
            <p:nvPr/>
          </p:nvSpPr>
          <p:spPr bwMode="auto">
            <a:xfrm>
              <a:off x="513" y="3219"/>
              <a:ext cx="586" cy="282"/>
            </a:xfrm>
            <a:prstGeom prst="ellipse">
              <a:avLst/>
            </a:prstGeom>
            <a:grpFill/>
            <a:ln>
              <a:noFill/>
            </a:ln>
            <a:effectLst>
              <a:outerShdw dist="113592" dir="20006097" algn="ctr" rotWithShape="0">
                <a:srgbClr val="00000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" name="Freeform 243"/>
            <p:cNvSpPr/>
            <p:nvPr/>
          </p:nvSpPr>
          <p:spPr bwMode="auto">
            <a:xfrm>
              <a:off x="567" y="2924"/>
              <a:ext cx="1451" cy="597"/>
            </a:xfrm>
            <a:custGeom>
              <a:avLst/>
              <a:gdLst>
                <a:gd name="T0" fmla="*/ 0 w 1447"/>
                <a:gd name="T1" fmla="*/ 488 h 1128"/>
                <a:gd name="T2" fmla="*/ 80 w 1447"/>
                <a:gd name="T3" fmla="*/ 392 h 1128"/>
                <a:gd name="T4" fmla="*/ 56 w 1447"/>
                <a:gd name="T5" fmla="*/ 384 h 1128"/>
                <a:gd name="T6" fmla="*/ 24 w 1447"/>
                <a:gd name="T7" fmla="*/ 400 h 1128"/>
                <a:gd name="T8" fmla="*/ 40 w 1447"/>
                <a:gd name="T9" fmla="*/ 376 h 1128"/>
                <a:gd name="T10" fmla="*/ 64 w 1447"/>
                <a:gd name="T11" fmla="*/ 352 h 1128"/>
                <a:gd name="T12" fmla="*/ 96 w 1447"/>
                <a:gd name="T13" fmla="*/ 304 h 1128"/>
                <a:gd name="T14" fmla="*/ 104 w 1447"/>
                <a:gd name="T15" fmla="*/ 280 h 1128"/>
                <a:gd name="T16" fmla="*/ 152 w 1447"/>
                <a:gd name="T17" fmla="*/ 208 h 1128"/>
                <a:gd name="T18" fmla="*/ 168 w 1447"/>
                <a:gd name="T19" fmla="*/ 184 h 1128"/>
                <a:gd name="T20" fmla="*/ 200 w 1447"/>
                <a:gd name="T21" fmla="*/ 176 h 1128"/>
                <a:gd name="T22" fmla="*/ 288 w 1447"/>
                <a:gd name="T23" fmla="*/ 112 h 1128"/>
                <a:gd name="T24" fmla="*/ 328 w 1447"/>
                <a:gd name="T25" fmla="*/ 80 h 1128"/>
                <a:gd name="T26" fmla="*/ 352 w 1447"/>
                <a:gd name="T27" fmla="*/ 56 h 1128"/>
                <a:gd name="T28" fmla="*/ 424 w 1447"/>
                <a:gd name="T29" fmla="*/ 40 h 1128"/>
                <a:gd name="T30" fmla="*/ 504 w 1447"/>
                <a:gd name="T31" fmla="*/ 0 h 1128"/>
                <a:gd name="T32" fmla="*/ 808 w 1447"/>
                <a:gd name="T33" fmla="*/ 40 h 1128"/>
                <a:gd name="T34" fmla="*/ 1056 w 1447"/>
                <a:gd name="T35" fmla="*/ 176 h 1128"/>
                <a:gd name="T36" fmla="*/ 1080 w 1447"/>
                <a:gd name="T37" fmla="*/ 200 h 1128"/>
                <a:gd name="T38" fmla="*/ 1104 w 1447"/>
                <a:gd name="T39" fmla="*/ 216 h 1128"/>
                <a:gd name="T40" fmla="*/ 1224 w 1447"/>
                <a:gd name="T41" fmla="*/ 304 h 1128"/>
                <a:gd name="T42" fmla="*/ 1296 w 1447"/>
                <a:gd name="T43" fmla="*/ 368 h 1128"/>
                <a:gd name="T44" fmla="*/ 1344 w 1447"/>
                <a:gd name="T45" fmla="*/ 440 h 1128"/>
                <a:gd name="T46" fmla="*/ 1360 w 1447"/>
                <a:gd name="T47" fmla="*/ 488 h 1128"/>
                <a:gd name="T48" fmla="*/ 1392 w 1447"/>
                <a:gd name="T49" fmla="*/ 536 h 1128"/>
                <a:gd name="T50" fmla="*/ 1416 w 1447"/>
                <a:gd name="T51" fmla="*/ 608 h 1128"/>
                <a:gd name="T52" fmla="*/ 1432 w 1447"/>
                <a:gd name="T53" fmla="*/ 656 h 1128"/>
                <a:gd name="T54" fmla="*/ 1432 w 1447"/>
                <a:gd name="T55" fmla="*/ 856 h 1128"/>
                <a:gd name="T56" fmla="*/ 1416 w 1447"/>
                <a:gd name="T57" fmla="*/ 904 h 1128"/>
                <a:gd name="T58" fmla="*/ 1368 w 1447"/>
                <a:gd name="T59" fmla="*/ 920 h 1128"/>
                <a:gd name="T60" fmla="*/ 1352 w 1447"/>
                <a:gd name="T61" fmla="*/ 944 h 1128"/>
                <a:gd name="T62" fmla="*/ 1304 w 1447"/>
                <a:gd name="T63" fmla="*/ 976 h 1128"/>
                <a:gd name="T64" fmla="*/ 1216 w 1447"/>
                <a:gd name="T65" fmla="*/ 1040 h 1128"/>
                <a:gd name="T66" fmla="*/ 1168 w 1447"/>
                <a:gd name="T67" fmla="*/ 1072 h 1128"/>
                <a:gd name="T68" fmla="*/ 1112 w 1447"/>
                <a:gd name="T69" fmla="*/ 1128 h 1128"/>
                <a:gd name="T70" fmla="*/ 440 w 1447"/>
                <a:gd name="T71" fmla="*/ 1096 h 1128"/>
                <a:gd name="T72" fmla="*/ 360 w 1447"/>
                <a:gd name="T73" fmla="*/ 1072 h 1128"/>
                <a:gd name="T74" fmla="*/ 304 w 1447"/>
                <a:gd name="T75" fmla="*/ 976 h 1128"/>
                <a:gd name="T76" fmla="*/ 240 w 1447"/>
                <a:gd name="T77" fmla="*/ 880 h 1128"/>
                <a:gd name="T78" fmla="*/ 200 w 1447"/>
                <a:gd name="T79" fmla="*/ 800 h 1128"/>
                <a:gd name="T80" fmla="*/ 120 w 1447"/>
                <a:gd name="T81" fmla="*/ 704 h 1128"/>
                <a:gd name="T82" fmla="*/ 56 w 1447"/>
                <a:gd name="T83" fmla="*/ 624 h 1128"/>
                <a:gd name="T84" fmla="*/ 16 w 1447"/>
                <a:gd name="T85" fmla="*/ 544 h 1128"/>
                <a:gd name="T86" fmla="*/ 8 w 1447"/>
                <a:gd name="T87" fmla="*/ 512 h 1128"/>
                <a:gd name="T88" fmla="*/ 0 w 1447"/>
                <a:gd name="T89" fmla="*/ 488 h 1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47" h="1128">
                  <a:moveTo>
                    <a:pt x="0" y="488"/>
                  </a:moveTo>
                  <a:cubicBezTo>
                    <a:pt x="24" y="453"/>
                    <a:pt x="56" y="427"/>
                    <a:pt x="80" y="392"/>
                  </a:cubicBezTo>
                  <a:cubicBezTo>
                    <a:pt x="72" y="389"/>
                    <a:pt x="64" y="383"/>
                    <a:pt x="56" y="384"/>
                  </a:cubicBezTo>
                  <a:cubicBezTo>
                    <a:pt x="44" y="386"/>
                    <a:pt x="35" y="405"/>
                    <a:pt x="24" y="400"/>
                  </a:cubicBezTo>
                  <a:cubicBezTo>
                    <a:pt x="15" y="396"/>
                    <a:pt x="34" y="383"/>
                    <a:pt x="40" y="376"/>
                  </a:cubicBezTo>
                  <a:cubicBezTo>
                    <a:pt x="47" y="367"/>
                    <a:pt x="56" y="360"/>
                    <a:pt x="64" y="352"/>
                  </a:cubicBezTo>
                  <a:cubicBezTo>
                    <a:pt x="82" y="279"/>
                    <a:pt x="56" y="354"/>
                    <a:pt x="96" y="304"/>
                  </a:cubicBezTo>
                  <a:cubicBezTo>
                    <a:pt x="101" y="297"/>
                    <a:pt x="100" y="287"/>
                    <a:pt x="104" y="280"/>
                  </a:cubicBezTo>
                  <a:cubicBezTo>
                    <a:pt x="104" y="280"/>
                    <a:pt x="144" y="220"/>
                    <a:pt x="152" y="208"/>
                  </a:cubicBezTo>
                  <a:cubicBezTo>
                    <a:pt x="157" y="200"/>
                    <a:pt x="159" y="186"/>
                    <a:pt x="168" y="184"/>
                  </a:cubicBezTo>
                  <a:cubicBezTo>
                    <a:pt x="179" y="181"/>
                    <a:pt x="189" y="179"/>
                    <a:pt x="200" y="176"/>
                  </a:cubicBezTo>
                  <a:cubicBezTo>
                    <a:pt x="228" y="148"/>
                    <a:pt x="253" y="129"/>
                    <a:pt x="288" y="112"/>
                  </a:cubicBezTo>
                  <a:cubicBezTo>
                    <a:pt x="324" y="58"/>
                    <a:pt x="282" y="111"/>
                    <a:pt x="328" y="80"/>
                  </a:cubicBezTo>
                  <a:cubicBezTo>
                    <a:pt x="337" y="74"/>
                    <a:pt x="343" y="62"/>
                    <a:pt x="352" y="56"/>
                  </a:cubicBezTo>
                  <a:cubicBezTo>
                    <a:pt x="365" y="47"/>
                    <a:pt x="418" y="41"/>
                    <a:pt x="424" y="40"/>
                  </a:cubicBezTo>
                  <a:cubicBezTo>
                    <a:pt x="450" y="23"/>
                    <a:pt x="475" y="10"/>
                    <a:pt x="504" y="0"/>
                  </a:cubicBezTo>
                  <a:cubicBezTo>
                    <a:pt x="606" y="15"/>
                    <a:pt x="705" y="31"/>
                    <a:pt x="808" y="40"/>
                  </a:cubicBezTo>
                  <a:cubicBezTo>
                    <a:pt x="913" y="66"/>
                    <a:pt x="964" y="153"/>
                    <a:pt x="1056" y="176"/>
                  </a:cubicBezTo>
                  <a:cubicBezTo>
                    <a:pt x="1064" y="184"/>
                    <a:pt x="1071" y="193"/>
                    <a:pt x="1080" y="200"/>
                  </a:cubicBezTo>
                  <a:cubicBezTo>
                    <a:pt x="1087" y="206"/>
                    <a:pt x="1097" y="210"/>
                    <a:pt x="1104" y="216"/>
                  </a:cubicBezTo>
                  <a:cubicBezTo>
                    <a:pt x="1145" y="252"/>
                    <a:pt x="1171" y="286"/>
                    <a:pt x="1224" y="304"/>
                  </a:cubicBezTo>
                  <a:cubicBezTo>
                    <a:pt x="1247" y="327"/>
                    <a:pt x="1276" y="343"/>
                    <a:pt x="1296" y="368"/>
                  </a:cubicBezTo>
                  <a:cubicBezTo>
                    <a:pt x="1314" y="391"/>
                    <a:pt x="1335" y="413"/>
                    <a:pt x="1344" y="440"/>
                  </a:cubicBezTo>
                  <a:cubicBezTo>
                    <a:pt x="1349" y="456"/>
                    <a:pt x="1351" y="474"/>
                    <a:pt x="1360" y="488"/>
                  </a:cubicBezTo>
                  <a:cubicBezTo>
                    <a:pt x="1371" y="504"/>
                    <a:pt x="1386" y="518"/>
                    <a:pt x="1392" y="536"/>
                  </a:cubicBezTo>
                  <a:cubicBezTo>
                    <a:pt x="1395" y="546"/>
                    <a:pt x="1414" y="603"/>
                    <a:pt x="1416" y="608"/>
                  </a:cubicBezTo>
                  <a:cubicBezTo>
                    <a:pt x="1421" y="624"/>
                    <a:pt x="1432" y="656"/>
                    <a:pt x="1432" y="656"/>
                  </a:cubicBezTo>
                  <a:cubicBezTo>
                    <a:pt x="1443" y="744"/>
                    <a:pt x="1447" y="743"/>
                    <a:pt x="1432" y="856"/>
                  </a:cubicBezTo>
                  <a:cubicBezTo>
                    <a:pt x="1430" y="873"/>
                    <a:pt x="1432" y="899"/>
                    <a:pt x="1416" y="904"/>
                  </a:cubicBezTo>
                  <a:cubicBezTo>
                    <a:pt x="1400" y="909"/>
                    <a:pt x="1368" y="920"/>
                    <a:pt x="1368" y="920"/>
                  </a:cubicBezTo>
                  <a:cubicBezTo>
                    <a:pt x="1363" y="928"/>
                    <a:pt x="1359" y="938"/>
                    <a:pt x="1352" y="944"/>
                  </a:cubicBezTo>
                  <a:cubicBezTo>
                    <a:pt x="1338" y="957"/>
                    <a:pt x="1304" y="976"/>
                    <a:pt x="1304" y="976"/>
                  </a:cubicBezTo>
                  <a:cubicBezTo>
                    <a:pt x="1279" y="1014"/>
                    <a:pt x="1251" y="1005"/>
                    <a:pt x="1216" y="1040"/>
                  </a:cubicBezTo>
                  <a:cubicBezTo>
                    <a:pt x="1186" y="1070"/>
                    <a:pt x="1203" y="1060"/>
                    <a:pt x="1168" y="1072"/>
                  </a:cubicBezTo>
                  <a:cubicBezTo>
                    <a:pt x="1149" y="1101"/>
                    <a:pt x="1131" y="1099"/>
                    <a:pt x="1112" y="1128"/>
                  </a:cubicBezTo>
                  <a:cubicBezTo>
                    <a:pt x="850" y="1124"/>
                    <a:pt x="672" y="1125"/>
                    <a:pt x="440" y="1096"/>
                  </a:cubicBezTo>
                  <a:cubicBezTo>
                    <a:pt x="413" y="1087"/>
                    <a:pt x="387" y="1081"/>
                    <a:pt x="360" y="1072"/>
                  </a:cubicBezTo>
                  <a:cubicBezTo>
                    <a:pt x="338" y="1038"/>
                    <a:pt x="322" y="1009"/>
                    <a:pt x="304" y="976"/>
                  </a:cubicBezTo>
                  <a:cubicBezTo>
                    <a:pt x="286" y="943"/>
                    <a:pt x="257" y="914"/>
                    <a:pt x="240" y="880"/>
                  </a:cubicBezTo>
                  <a:cubicBezTo>
                    <a:pt x="227" y="855"/>
                    <a:pt x="215" y="823"/>
                    <a:pt x="200" y="800"/>
                  </a:cubicBezTo>
                  <a:cubicBezTo>
                    <a:pt x="178" y="764"/>
                    <a:pt x="147" y="735"/>
                    <a:pt x="120" y="704"/>
                  </a:cubicBezTo>
                  <a:cubicBezTo>
                    <a:pt x="94" y="675"/>
                    <a:pt x="89" y="646"/>
                    <a:pt x="56" y="624"/>
                  </a:cubicBezTo>
                  <a:cubicBezTo>
                    <a:pt x="45" y="580"/>
                    <a:pt x="27" y="583"/>
                    <a:pt x="16" y="544"/>
                  </a:cubicBezTo>
                  <a:cubicBezTo>
                    <a:pt x="13" y="533"/>
                    <a:pt x="11" y="523"/>
                    <a:pt x="8" y="512"/>
                  </a:cubicBezTo>
                  <a:cubicBezTo>
                    <a:pt x="6" y="504"/>
                    <a:pt x="0" y="488"/>
                    <a:pt x="0" y="48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prstDash val="solid"/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52363" dir="4557825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5" name="Text Box 244"/>
          <p:cNvSpPr txBox="1">
            <a:spLocks noChangeArrowheads="1"/>
          </p:cNvSpPr>
          <p:nvPr/>
        </p:nvSpPr>
        <p:spPr bwMode="auto">
          <a:xfrm>
            <a:off x="6485890" y="2668286"/>
            <a:ext cx="375424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R</a:t>
            </a:r>
            <a:r>
              <a:rPr kumimoji="0" lang="en-US" altLang="zh-CN" sz="1050" b="1" i="0" u="none" strike="noStrike" kern="0" cap="none" spc="0" normalizeH="0" baseline="-2500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kumimoji="0" lang="en-US" altLang="zh-CN" sz="1050" b="1" i="0" u="none" strike="noStrike" kern="0" cap="none" spc="0" normalizeH="0" baseline="-250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8" name="AutoShape 247"/>
          <p:cNvSpPr>
            <a:spLocks noChangeArrowheads="1"/>
          </p:cNvSpPr>
          <p:nvPr/>
        </p:nvSpPr>
        <p:spPr bwMode="auto">
          <a:xfrm>
            <a:off x="2860063" y="1669482"/>
            <a:ext cx="742380" cy="296264"/>
          </a:xfrm>
          <a:prstGeom prst="rightArrow">
            <a:avLst>
              <a:gd name="adj1" fmla="val 59778"/>
              <a:gd name="adj2" fmla="val 92053"/>
            </a:avLst>
          </a:prstGeom>
          <a:solidFill>
            <a:srgbClr val="00FFFF"/>
          </a:solidFill>
          <a:ln w="9525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间接交付</a:t>
            </a: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9" name="AutoShape 248"/>
          <p:cNvSpPr>
            <a:spLocks noChangeArrowheads="1"/>
          </p:cNvSpPr>
          <p:nvPr/>
        </p:nvSpPr>
        <p:spPr bwMode="auto">
          <a:xfrm rot="6744589" flipV="1">
            <a:off x="6676363" y="2085712"/>
            <a:ext cx="827855" cy="309934"/>
          </a:xfrm>
          <a:prstGeom prst="rightArrow">
            <a:avLst>
              <a:gd name="adj1" fmla="val 59778"/>
              <a:gd name="adj2" fmla="val 102652"/>
            </a:avLst>
          </a:prstGeom>
          <a:solidFill>
            <a:srgbClr val="00FFFF"/>
          </a:solidFill>
          <a:ln w="9525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间接交付</a:t>
            </a: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AutoShape 249"/>
          <p:cNvSpPr>
            <a:spLocks noChangeArrowheads="1"/>
          </p:cNvSpPr>
          <p:nvPr/>
        </p:nvSpPr>
        <p:spPr bwMode="auto">
          <a:xfrm flipH="1">
            <a:off x="5333063" y="2802741"/>
            <a:ext cx="1000188" cy="348622"/>
          </a:xfrm>
          <a:prstGeom prst="rightArrow">
            <a:avLst>
              <a:gd name="adj1" fmla="val 59778"/>
              <a:gd name="adj2" fmla="val 151908"/>
            </a:avLst>
          </a:prstGeom>
          <a:solidFill>
            <a:srgbClr val="00FFFF"/>
          </a:solidFill>
          <a:ln w="9525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间接</a:t>
            </a:r>
            <a:r>
              <a:rPr kumimoji="0" lang="zh-CN" altLang="en-US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交付</a:t>
            </a:r>
            <a:endParaRPr kumimoji="0" lang="zh-CN" altLang="en-US" sz="900" b="1" i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1" name="AutoShape 250"/>
          <p:cNvSpPr>
            <a:spLocks noChangeArrowheads="1"/>
          </p:cNvSpPr>
          <p:nvPr/>
        </p:nvSpPr>
        <p:spPr bwMode="auto">
          <a:xfrm rot="20314671" flipH="1">
            <a:off x="3732494" y="3053513"/>
            <a:ext cx="914290" cy="326419"/>
          </a:xfrm>
          <a:prstGeom prst="rightArrow">
            <a:avLst>
              <a:gd name="adj1" fmla="val 59778"/>
              <a:gd name="adj2" fmla="val 113871"/>
            </a:avLst>
          </a:prstGeom>
          <a:solidFill>
            <a:srgbClr val="FF99FF"/>
          </a:solidFill>
          <a:ln w="12700" cmpd="sng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直接交付</a:t>
            </a:r>
            <a:endParaRPr kumimoji="0" lang="zh-CN" altLang="en-US" sz="9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2" name="Group 251"/>
          <p:cNvGrpSpPr/>
          <p:nvPr/>
        </p:nvGrpSpPr>
        <p:grpSpPr bwMode="auto">
          <a:xfrm>
            <a:off x="3751305" y="1072121"/>
            <a:ext cx="460026" cy="450423"/>
            <a:chOff x="1721" y="585"/>
            <a:chExt cx="479" cy="469"/>
          </a:xfrm>
        </p:grpSpPr>
        <p:sp>
          <p:nvSpPr>
            <p:cNvPr id="204" name="Rectangle 253"/>
            <p:cNvSpPr>
              <a:spLocks noChangeArrowheads="1"/>
            </p:cNvSpPr>
            <p:nvPr/>
          </p:nvSpPr>
          <p:spPr bwMode="auto">
            <a:xfrm>
              <a:off x="1721" y="585"/>
              <a:ext cx="479" cy="469"/>
            </a:xfrm>
            <a:prstGeom prst="rect">
              <a:avLst/>
            </a:prstGeom>
            <a:solidFill>
              <a:srgbClr val="00FF99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3" name="Rectangle 252"/>
            <p:cNvSpPr>
              <a:spLocks noChangeArrowheads="1"/>
            </p:cNvSpPr>
            <p:nvPr/>
          </p:nvSpPr>
          <p:spPr bwMode="auto">
            <a:xfrm>
              <a:off x="1728" y="586"/>
              <a:ext cx="467" cy="174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" name="Line 254"/>
            <p:cNvSpPr>
              <a:spLocks noChangeShapeType="1"/>
            </p:cNvSpPr>
            <p:nvPr/>
          </p:nvSpPr>
          <p:spPr bwMode="auto">
            <a:xfrm>
              <a:off x="1721" y="754"/>
              <a:ext cx="47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6" name="Line 255"/>
            <p:cNvSpPr>
              <a:spLocks noChangeShapeType="1"/>
            </p:cNvSpPr>
            <p:nvPr/>
          </p:nvSpPr>
          <p:spPr bwMode="auto">
            <a:xfrm>
              <a:off x="1721" y="906"/>
              <a:ext cx="47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7" name="Line 256"/>
            <p:cNvSpPr>
              <a:spLocks noChangeShapeType="1"/>
            </p:cNvSpPr>
            <p:nvPr/>
          </p:nvSpPr>
          <p:spPr bwMode="auto">
            <a:xfrm>
              <a:off x="1961" y="748"/>
              <a:ext cx="1" cy="3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3" name="Group 258"/>
          <p:cNvGrpSpPr/>
          <p:nvPr/>
        </p:nvGrpSpPr>
        <p:grpSpPr bwMode="auto">
          <a:xfrm>
            <a:off x="5275440" y="1072121"/>
            <a:ext cx="460026" cy="450423"/>
            <a:chOff x="1721" y="585"/>
            <a:chExt cx="479" cy="469"/>
          </a:xfrm>
        </p:grpSpPr>
        <p:sp>
          <p:nvSpPr>
            <p:cNvPr id="198" name="Rectangle 260"/>
            <p:cNvSpPr>
              <a:spLocks noChangeArrowheads="1"/>
            </p:cNvSpPr>
            <p:nvPr/>
          </p:nvSpPr>
          <p:spPr bwMode="auto">
            <a:xfrm>
              <a:off x="1721" y="585"/>
              <a:ext cx="479" cy="469"/>
            </a:xfrm>
            <a:prstGeom prst="rect">
              <a:avLst/>
            </a:prstGeom>
            <a:solidFill>
              <a:srgbClr val="00FF99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7" name="Rectangle 259"/>
            <p:cNvSpPr>
              <a:spLocks noChangeArrowheads="1"/>
            </p:cNvSpPr>
            <p:nvPr/>
          </p:nvSpPr>
          <p:spPr bwMode="auto">
            <a:xfrm>
              <a:off x="1728" y="586"/>
              <a:ext cx="467" cy="174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9" name="Line 261"/>
            <p:cNvSpPr>
              <a:spLocks noChangeShapeType="1"/>
            </p:cNvSpPr>
            <p:nvPr/>
          </p:nvSpPr>
          <p:spPr bwMode="auto">
            <a:xfrm>
              <a:off x="1721" y="754"/>
              <a:ext cx="47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0" name="Line 262"/>
            <p:cNvSpPr>
              <a:spLocks noChangeShapeType="1"/>
            </p:cNvSpPr>
            <p:nvPr/>
          </p:nvSpPr>
          <p:spPr bwMode="auto">
            <a:xfrm>
              <a:off x="1721" y="906"/>
              <a:ext cx="47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1" name="Line 263"/>
            <p:cNvSpPr>
              <a:spLocks noChangeShapeType="1"/>
            </p:cNvSpPr>
            <p:nvPr/>
          </p:nvSpPr>
          <p:spPr bwMode="auto">
            <a:xfrm>
              <a:off x="1961" y="748"/>
              <a:ext cx="1" cy="3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4" name="Group 265"/>
          <p:cNvGrpSpPr/>
          <p:nvPr/>
        </p:nvGrpSpPr>
        <p:grpSpPr bwMode="auto">
          <a:xfrm>
            <a:off x="6824549" y="1072121"/>
            <a:ext cx="460026" cy="450423"/>
            <a:chOff x="1721" y="585"/>
            <a:chExt cx="479" cy="469"/>
          </a:xfrm>
        </p:grpSpPr>
        <p:sp>
          <p:nvSpPr>
            <p:cNvPr id="192" name="Rectangle 267"/>
            <p:cNvSpPr>
              <a:spLocks noChangeArrowheads="1"/>
            </p:cNvSpPr>
            <p:nvPr/>
          </p:nvSpPr>
          <p:spPr bwMode="auto">
            <a:xfrm>
              <a:off x="1721" y="585"/>
              <a:ext cx="479" cy="469"/>
            </a:xfrm>
            <a:prstGeom prst="rect">
              <a:avLst/>
            </a:prstGeom>
            <a:solidFill>
              <a:srgbClr val="00FF99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1" name="Rectangle 266"/>
            <p:cNvSpPr>
              <a:spLocks noChangeArrowheads="1"/>
            </p:cNvSpPr>
            <p:nvPr/>
          </p:nvSpPr>
          <p:spPr bwMode="auto">
            <a:xfrm>
              <a:off x="1728" y="586"/>
              <a:ext cx="467" cy="174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3" name="Line 268"/>
            <p:cNvSpPr>
              <a:spLocks noChangeShapeType="1"/>
            </p:cNvSpPr>
            <p:nvPr/>
          </p:nvSpPr>
          <p:spPr bwMode="auto">
            <a:xfrm>
              <a:off x="1721" y="754"/>
              <a:ext cx="47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4" name="Line 269"/>
            <p:cNvSpPr>
              <a:spLocks noChangeShapeType="1"/>
            </p:cNvSpPr>
            <p:nvPr/>
          </p:nvSpPr>
          <p:spPr bwMode="auto">
            <a:xfrm>
              <a:off x="1721" y="906"/>
              <a:ext cx="47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5" name="Line 270"/>
            <p:cNvSpPr>
              <a:spLocks noChangeShapeType="1"/>
            </p:cNvSpPr>
            <p:nvPr/>
          </p:nvSpPr>
          <p:spPr bwMode="auto">
            <a:xfrm>
              <a:off x="1961" y="748"/>
              <a:ext cx="1" cy="3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5" name="Group 272"/>
          <p:cNvGrpSpPr/>
          <p:nvPr/>
        </p:nvGrpSpPr>
        <p:grpSpPr bwMode="auto">
          <a:xfrm>
            <a:off x="4665595" y="3196501"/>
            <a:ext cx="460026" cy="450423"/>
            <a:chOff x="1721" y="585"/>
            <a:chExt cx="479" cy="469"/>
          </a:xfrm>
        </p:grpSpPr>
        <p:sp>
          <p:nvSpPr>
            <p:cNvPr id="186" name="Rectangle 274"/>
            <p:cNvSpPr>
              <a:spLocks noChangeArrowheads="1"/>
            </p:cNvSpPr>
            <p:nvPr/>
          </p:nvSpPr>
          <p:spPr bwMode="auto">
            <a:xfrm>
              <a:off x="1721" y="585"/>
              <a:ext cx="479" cy="469"/>
            </a:xfrm>
            <a:prstGeom prst="rect">
              <a:avLst/>
            </a:prstGeom>
            <a:solidFill>
              <a:srgbClr val="00FF99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5" name="Rectangle 273"/>
            <p:cNvSpPr>
              <a:spLocks noChangeArrowheads="1"/>
            </p:cNvSpPr>
            <p:nvPr/>
          </p:nvSpPr>
          <p:spPr bwMode="auto">
            <a:xfrm>
              <a:off x="1728" y="586"/>
              <a:ext cx="467" cy="174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7" name="Line 275"/>
            <p:cNvSpPr>
              <a:spLocks noChangeShapeType="1"/>
            </p:cNvSpPr>
            <p:nvPr/>
          </p:nvSpPr>
          <p:spPr bwMode="auto">
            <a:xfrm>
              <a:off x="1721" y="754"/>
              <a:ext cx="47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8" name="Line 276"/>
            <p:cNvSpPr>
              <a:spLocks noChangeShapeType="1"/>
            </p:cNvSpPr>
            <p:nvPr/>
          </p:nvSpPr>
          <p:spPr bwMode="auto">
            <a:xfrm>
              <a:off x="1721" y="906"/>
              <a:ext cx="47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9" name="Line 277"/>
            <p:cNvSpPr>
              <a:spLocks noChangeShapeType="1"/>
            </p:cNvSpPr>
            <p:nvPr/>
          </p:nvSpPr>
          <p:spPr bwMode="auto">
            <a:xfrm>
              <a:off x="1961" y="748"/>
              <a:ext cx="1" cy="3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6" name="Group 279"/>
          <p:cNvGrpSpPr/>
          <p:nvPr/>
        </p:nvGrpSpPr>
        <p:grpSpPr bwMode="auto">
          <a:xfrm>
            <a:off x="6713144" y="3196501"/>
            <a:ext cx="460026" cy="450423"/>
            <a:chOff x="1721" y="585"/>
            <a:chExt cx="479" cy="469"/>
          </a:xfrm>
        </p:grpSpPr>
        <p:sp>
          <p:nvSpPr>
            <p:cNvPr id="180" name="Rectangle 281"/>
            <p:cNvSpPr>
              <a:spLocks noChangeArrowheads="1"/>
            </p:cNvSpPr>
            <p:nvPr/>
          </p:nvSpPr>
          <p:spPr bwMode="auto">
            <a:xfrm>
              <a:off x="1721" y="585"/>
              <a:ext cx="479" cy="469"/>
            </a:xfrm>
            <a:prstGeom prst="rect">
              <a:avLst/>
            </a:prstGeom>
            <a:solidFill>
              <a:srgbClr val="00FF99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9" name="Rectangle 280"/>
            <p:cNvSpPr>
              <a:spLocks noChangeArrowheads="1"/>
            </p:cNvSpPr>
            <p:nvPr/>
          </p:nvSpPr>
          <p:spPr bwMode="auto">
            <a:xfrm>
              <a:off x="1728" y="586"/>
              <a:ext cx="467" cy="174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1" name="Line 282"/>
            <p:cNvSpPr>
              <a:spLocks noChangeShapeType="1"/>
            </p:cNvSpPr>
            <p:nvPr/>
          </p:nvSpPr>
          <p:spPr bwMode="auto">
            <a:xfrm>
              <a:off x="1721" y="754"/>
              <a:ext cx="47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2" name="Line 283"/>
            <p:cNvSpPr>
              <a:spLocks noChangeShapeType="1"/>
            </p:cNvSpPr>
            <p:nvPr/>
          </p:nvSpPr>
          <p:spPr bwMode="auto">
            <a:xfrm>
              <a:off x="1721" y="906"/>
              <a:ext cx="47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3" name="Line 284"/>
            <p:cNvSpPr>
              <a:spLocks noChangeShapeType="1"/>
            </p:cNvSpPr>
            <p:nvPr/>
          </p:nvSpPr>
          <p:spPr bwMode="auto">
            <a:xfrm>
              <a:off x="1961" y="748"/>
              <a:ext cx="1" cy="3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8" name="Text Box 287"/>
          <p:cNvSpPr txBox="1">
            <a:spLocks noChangeArrowheads="1"/>
          </p:cNvSpPr>
          <p:nvPr/>
        </p:nvSpPr>
        <p:spPr bwMode="auto">
          <a:xfrm>
            <a:off x="3261881" y="652916"/>
            <a:ext cx="2639804" cy="338554"/>
          </a:xfrm>
          <a:prstGeom prst="rect">
            <a:avLst/>
          </a:prstGeom>
          <a:solidFill>
            <a:srgbClr val="0000CC"/>
          </a:solidFill>
          <a:ln w="9525">
            <a:solidFill>
              <a:srgbClr val="3333CC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分组在互联网中的传送 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9" name="矩形 398"/>
          <p:cNvSpPr/>
          <p:nvPr/>
        </p:nvSpPr>
        <p:spPr>
          <a:xfrm>
            <a:off x="881220" y="2968085"/>
            <a:ext cx="1486721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互联网可以由多种异构网络互连组成。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0" name="AutoShape 247"/>
          <p:cNvSpPr>
            <a:spLocks noChangeArrowheads="1"/>
          </p:cNvSpPr>
          <p:nvPr/>
        </p:nvSpPr>
        <p:spPr bwMode="auto">
          <a:xfrm>
            <a:off x="4311526" y="1754262"/>
            <a:ext cx="742380" cy="296264"/>
          </a:xfrm>
          <a:prstGeom prst="rightArrow">
            <a:avLst>
              <a:gd name="adj1" fmla="val 59778"/>
              <a:gd name="adj2" fmla="val 92053"/>
            </a:avLst>
          </a:prstGeom>
          <a:solidFill>
            <a:srgbClr val="00FFFF"/>
          </a:solidFill>
          <a:ln w="9525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间接交付</a:t>
            </a:r>
            <a:endParaRPr kumimoji="0" lang="zh-CN" altLang="en-US" sz="900" b="1" i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2" name="AutoShape 247"/>
          <p:cNvSpPr>
            <a:spLocks noChangeArrowheads="1"/>
          </p:cNvSpPr>
          <p:nvPr/>
        </p:nvSpPr>
        <p:spPr bwMode="auto">
          <a:xfrm>
            <a:off x="5842744" y="1754262"/>
            <a:ext cx="742380" cy="296264"/>
          </a:xfrm>
          <a:prstGeom prst="rightArrow">
            <a:avLst>
              <a:gd name="adj1" fmla="val 59778"/>
              <a:gd name="adj2" fmla="val 92053"/>
            </a:avLst>
          </a:prstGeom>
          <a:solidFill>
            <a:srgbClr val="00FFFF"/>
          </a:solidFill>
          <a:ln w="9525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间接交付</a:t>
            </a: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3" name="Picture 246" descr="jisuanji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538" y="2156315"/>
            <a:ext cx="404587" cy="4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4" name="Picture 246" descr="jisuanji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452" y="1563638"/>
            <a:ext cx="404587" cy="4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5" name="Picture 246" descr="jisuanji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074" y="2156315"/>
            <a:ext cx="404587" cy="4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6" name="Picture 246" descr="jisuanji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588" y="2156315"/>
            <a:ext cx="404587" cy="4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5" name="Group 181"/>
          <p:cNvGrpSpPr/>
          <p:nvPr/>
        </p:nvGrpSpPr>
        <p:grpSpPr bwMode="auto">
          <a:xfrm>
            <a:off x="3210198" y="3363838"/>
            <a:ext cx="528334" cy="389692"/>
            <a:chOff x="762" y="2391"/>
            <a:chExt cx="423" cy="312"/>
          </a:xfrm>
        </p:grpSpPr>
        <p:grpSp>
          <p:nvGrpSpPr>
            <p:cNvPr id="416" name="Group 182"/>
            <p:cNvGrpSpPr/>
            <p:nvPr/>
          </p:nvGrpSpPr>
          <p:grpSpPr bwMode="auto">
            <a:xfrm>
              <a:off x="867" y="2432"/>
              <a:ext cx="318" cy="271"/>
              <a:chOff x="657" y="1570"/>
              <a:chExt cx="318" cy="311"/>
            </a:xfrm>
          </p:grpSpPr>
          <p:sp>
            <p:nvSpPr>
              <p:cNvPr id="424" name="Line 183"/>
              <p:cNvSpPr>
                <a:spLocks noChangeShapeType="1"/>
              </p:cNvSpPr>
              <p:nvPr/>
            </p:nvSpPr>
            <p:spPr bwMode="auto">
              <a:xfrm flipH="1">
                <a:off x="703" y="1570"/>
                <a:ext cx="0" cy="78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425" name="Picture 184" descr="laptop copy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7" y="1615"/>
                <a:ext cx="318" cy="2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17" name="Group 185"/>
            <p:cNvGrpSpPr/>
            <p:nvPr/>
          </p:nvGrpSpPr>
          <p:grpSpPr bwMode="auto">
            <a:xfrm>
              <a:off x="762" y="2391"/>
              <a:ext cx="306" cy="90"/>
              <a:chOff x="748" y="2251"/>
              <a:chExt cx="306" cy="90"/>
            </a:xfrm>
          </p:grpSpPr>
          <p:sp>
            <p:nvSpPr>
              <p:cNvPr id="418" name="AutoShape 186"/>
              <p:cNvSpPr>
                <a:spLocks noChangeArrowheads="1"/>
              </p:cNvSpPr>
              <p:nvPr/>
            </p:nvSpPr>
            <p:spPr bwMode="auto">
              <a:xfrm>
                <a:off x="748" y="2251"/>
                <a:ext cx="111" cy="90"/>
              </a:xfrm>
              <a:prstGeom prst="moon">
                <a:avLst>
                  <a:gd name="adj" fmla="val 18444"/>
                </a:avLst>
              </a:prstGeom>
              <a:solidFill>
                <a:srgbClr val="FF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9" name="AutoShape 187"/>
              <p:cNvSpPr>
                <a:spLocks noChangeArrowheads="1"/>
              </p:cNvSpPr>
              <p:nvPr/>
            </p:nvSpPr>
            <p:spPr bwMode="auto">
              <a:xfrm flipH="1">
                <a:off x="943" y="2251"/>
                <a:ext cx="111" cy="90"/>
              </a:xfrm>
              <a:prstGeom prst="moon">
                <a:avLst>
                  <a:gd name="adj" fmla="val 18444"/>
                </a:avLst>
              </a:prstGeom>
              <a:solidFill>
                <a:srgbClr val="FF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0" name="AutoShape 188"/>
              <p:cNvSpPr>
                <a:spLocks noChangeArrowheads="1"/>
              </p:cNvSpPr>
              <p:nvPr/>
            </p:nvSpPr>
            <p:spPr bwMode="auto">
              <a:xfrm flipH="1">
                <a:off x="922" y="2266"/>
                <a:ext cx="70" cy="60"/>
              </a:xfrm>
              <a:prstGeom prst="moon">
                <a:avLst>
                  <a:gd name="adj" fmla="val 18347"/>
                </a:avLst>
              </a:prstGeom>
              <a:solidFill>
                <a:srgbClr val="FF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1" name="AutoShape 189"/>
              <p:cNvSpPr>
                <a:spLocks noChangeArrowheads="1"/>
              </p:cNvSpPr>
              <p:nvPr/>
            </p:nvSpPr>
            <p:spPr bwMode="auto">
              <a:xfrm>
                <a:off x="806" y="2266"/>
                <a:ext cx="70" cy="60"/>
              </a:xfrm>
              <a:prstGeom prst="moon">
                <a:avLst>
                  <a:gd name="adj" fmla="val 18347"/>
                </a:avLst>
              </a:prstGeom>
              <a:solidFill>
                <a:srgbClr val="FF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2" name="AutoShape 190"/>
              <p:cNvSpPr>
                <a:spLocks noChangeArrowheads="1"/>
              </p:cNvSpPr>
              <p:nvPr/>
            </p:nvSpPr>
            <p:spPr bwMode="auto">
              <a:xfrm flipH="1">
                <a:off x="905" y="2281"/>
                <a:ext cx="35" cy="30"/>
              </a:xfrm>
              <a:prstGeom prst="moon">
                <a:avLst>
                  <a:gd name="adj" fmla="val 41907"/>
                </a:avLst>
              </a:prstGeom>
              <a:solidFill>
                <a:srgbClr val="FF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3" name="AutoShape 191"/>
              <p:cNvSpPr>
                <a:spLocks noChangeArrowheads="1"/>
              </p:cNvSpPr>
              <p:nvPr/>
            </p:nvSpPr>
            <p:spPr bwMode="auto">
              <a:xfrm>
                <a:off x="857" y="2281"/>
                <a:ext cx="35" cy="30"/>
              </a:xfrm>
              <a:prstGeom prst="moon">
                <a:avLst>
                  <a:gd name="adj" fmla="val 41907"/>
                </a:avLst>
              </a:prstGeom>
              <a:solidFill>
                <a:srgbClr val="FF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26" name="Group 181"/>
          <p:cNvGrpSpPr/>
          <p:nvPr/>
        </p:nvGrpSpPr>
        <p:grpSpPr bwMode="auto">
          <a:xfrm>
            <a:off x="3178448" y="2787774"/>
            <a:ext cx="528334" cy="389692"/>
            <a:chOff x="762" y="2391"/>
            <a:chExt cx="423" cy="312"/>
          </a:xfrm>
        </p:grpSpPr>
        <p:grpSp>
          <p:nvGrpSpPr>
            <p:cNvPr id="427" name="Group 182"/>
            <p:cNvGrpSpPr/>
            <p:nvPr/>
          </p:nvGrpSpPr>
          <p:grpSpPr bwMode="auto">
            <a:xfrm>
              <a:off x="867" y="2432"/>
              <a:ext cx="318" cy="271"/>
              <a:chOff x="657" y="1570"/>
              <a:chExt cx="318" cy="311"/>
            </a:xfrm>
          </p:grpSpPr>
          <p:sp>
            <p:nvSpPr>
              <p:cNvPr id="435" name="Line 183"/>
              <p:cNvSpPr>
                <a:spLocks noChangeShapeType="1"/>
              </p:cNvSpPr>
              <p:nvPr/>
            </p:nvSpPr>
            <p:spPr bwMode="auto">
              <a:xfrm flipH="1">
                <a:off x="703" y="1570"/>
                <a:ext cx="0" cy="78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436" name="Picture 184" descr="laptop copy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7" y="1615"/>
                <a:ext cx="318" cy="2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28" name="Group 185"/>
            <p:cNvGrpSpPr/>
            <p:nvPr/>
          </p:nvGrpSpPr>
          <p:grpSpPr bwMode="auto">
            <a:xfrm>
              <a:off x="762" y="2391"/>
              <a:ext cx="306" cy="90"/>
              <a:chOff x="748" y="2251"/>
              <a:chExt cx="306" cy="90"/>
            </a:xfrm>
          </p:grpSpPr>
          <p:sp>
            <p:nvSpPr>
              <p:cNvPr id="429" name="AutoShape 186"/>
              <p:cNvSpPr>
                <a:spLocks noChangeArrowheads="1"/>
              </p:cNvSpPr>
              <p:nvPr/>
            </p:nvSpPr>
            <p:spPr bwMode="auto">
              <a:xfrm>
                <a:off x="748" y="2251"/>
                <a:ext cx="111" cy="90"/>
              </a:xfrm>
              <a:prstGeom prst="moon">
                <a:avLst>
                  <a:gd name="adj" fmla="val 18444"/>
                </a:avLst>
              </a:prstGeom>
              <a:solidFill>
                <a:srgbClr val="FF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0" name="AutoShape 187"/>
              <p:cNvSpPr>
                <a:spLocks noChangeArrowheads="1"/>
              </p:cNvSpPr>
              <p:nvPr/>
            </p:nvSpPr>
            <p:spPr bwMode="auto">
              <a:xfrm flipH="1">
                <a:off x="943" y="2251"/>
                <a:ext cx="111" cy="90"/>
              </a:xfrm>
              <a:prstGeom prst="moon">
                <a:avLst>
                  <a:gd name="adj" fmla="val 18444"/>
                </a:avLst>
              </a:prstGeom>
              <a:solidFill>
                <a:srgbClr val="FF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1" name="AutoShape 188"/>
              <p:cNvSpPr>
                <a:spLocks noChangeArrowheads="1"/>
              </p:cNvSpPr>
              <p:nvPr/>
            </p:nvSpPr>
            <p:spPr bwMode="auto">
              <a:xfrm flipH="1">
                <a:off x="922" y="2266"/>
                <a:ext cx="70" cy="60"/>
              </a:xfrm>
              <a:prstGeom prst="moon">
                <a:avLst>
                  <a:gd name="adj" fmla="val 18347"/>
                </a:avLst>
              </a:prstGeom>
              <a:solidFill>
                <a:srgbClr val="FF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2" name="AutoShape 189"/>
              <p:cNvSpPr>
                <a:spLocks noChangeArrowheads="1"/>
              </p:cNvSpPr>
              <p:nvPr/>
            </p:nvSpPr>
            <p:spPr bwMode="auto">
              <a:xfrm>
                <a:off x="806" y="2266"/>
                <a:ext cx="70" cy="60"/>
              </a:xfrm>
              <a:prstGeom prst="moon">
                <a:avLst>
                  <a:gd name="adj" fmla="val 18347"/>
                </a:avLst>
              </a:prstGeom>
              <a:solidFill>
                <a:srgbClr val="FF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3" name="AutoShape 190"/>
              <p:cNvSpPr>
                <a:spLocks noChangeArrowheads="1"/>
              </p:cNvSpPr>
              <p:nvPr/>
            </p:nvSpPr>
            <p:spPr bwMode="auto">
              <a:xfrm flipH="1">
                <a:off x="905" y="2281"/>
                <a:ext cx="35" cy="30"/>
              </a:xfrm>
              <a:prstGeom prst="moon">
                <a:avLst>
                  <a:gd name="adj" fmla="val 41907"/>
                </a:avLst>
              </a:prstGeom>
              <a:solidFill>
                <a:srgbClr val="FF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4" name="AutoShape 191"/>
              <p:cNvSpPr>
                <a:spLocks noChangeArrowheads="1"/>
              </p:cNvSpPr>
              <p:nvPr/>
            </p:nvSpPr>
            <p:spPr bwMode="auto">
              <a:xfrm>
                <a:off x="857" y="2281"/>
                <a:ext cx="35" cy="30"/>
              </a:xfrm>
              <a:prstGeom prst="moon">
                <a:avLst>
                  <a:gd name="adj" fmla="val 41907"/>
                </a:avLst>
              </a:prstGeom>
              <a:solidFill>
                <a:srgbClr val="FF00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37" name="Text Box 257"/>
          <p:cNvSpPr txBox="1">
            <a:spLocks noChangeArrowheads="1"/>
          </p:cNvSpPr>
          <p:nvPr/>
        </p:nvSpPr>
        <p:spPr bwMode="auto">
          <a:xfrm>
            <a:off x="3729491" y="1027140"/>
            <a:ext cx="49404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2     2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1     1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8" name="Text Box 264"/>
          <p:cNvSpPr txBox="1">
            <a:spLocks noChangeArrowheads="1"/>
          </p:cNvSpPr>
          <p:nvPr/>
        </p:nvSpPr>
        <p:spPr bwMode="auto">
          <a:xfrm>
            <a:off x="5253629" y="1027140"/>
            <a:ext cx="49404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2     2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1     1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9" name="Text Box 278"/>
          <p:cNvSpPr txBox="1">
            <a:spLocks noChangeArrowheads="1"/>
          </p:cNvSpPr>
          <p:nvPr/>
        </p:nvSpPr>
        <p:spPr bwMode="auto">
          <a:xfrm>
            <a:off x="4643781" y="3151520"/>
            <a:ext cx="49404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2     2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1     1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" name="Text Box 278"/>
          <p:cNvSpPr txBox="1">
            <a:spLocks noChangeArrowheads="1"/>
          </p:cNvSpPr>
          <p:nvPr/>
        </p:nvSpPr>
        <p:spPr bwMode="auto">
          <a:xfrm>
            <a:off x="6707777" y="3157413"/>
            <a:ext cx="49404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2     2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1     1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1" name="Text Box 278"/>
          <p:cNvSpPr txBox="1">
            <a:spLocks noChangeArrowheads="1"/>
          </p:cNvSpPr>
          <p:nvPr/>
        </p:nvSpPr>
        <p:spPr bwMode="auto">
          <a:xfrm>
            <a:off x="6810598" y="1029990"/>
            <a:ext cx="49404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2     2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1     1</a:t>
            </a:r>
            <a:endParaRPr kumimoji="0" lang="en-US" altLang="zh-CN" sz="9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7" name="Freeform 286"/>
          <p:cNvSpPr/>
          <p:nvPr/>
        </p:nvSpPr>
        <p:spPr bwMode="auto">
          <a:xfrm>
            <a:off x="2773628" y="842586"/>
            <a:ext cx="4713588" cy="3501579"/>
          </a:xfrm>
          <a:custGeom>
            <a:avLst/>
            <a:gdLst>
              <a:gd name="T0" fmla="*/ 4 w 4908"/>
              <a:gd name="T1" fmla="*/ 0 h 3646"/>
              <a:gd name="T2" fmla="*/ 4 w 4908"/>
              <a:gd name="T3" fmla="*/ 453 h 3646"/>
              <a:gd name="T4" fmla="*/ 13 w 4908"/>
              <a:gd name="T5" fmla="*/ 736 h 3646"/>
              <a:gd name="T6" fmla="*/ 69 w 4908"/>
              <a:gd name="T7" fmla="*/ 794 h 3646"/>
              <a:gd name="T8" fmla="*/ 279 w 4908"/>
              <a:gd name="T9" fmla="*/ 812 h 3646"/>
              <a:gd name="T10" fmla="*/ 579 w 4908"/>
              <a:gd name="T11" fmla="*/ 815 h 3646"/>
              <a:gd name="T12" fmla="*/ 924 w 4908"/>
              <a:gd name="T13" fmla="*/ 809 h 3646"/>
              <a:gd name="T14" fmla="*/ 1083 w 4908"/>
              <a:gd name="T15" fmla="*/ 737 h 3646"/>
              <a:gd name="T16" fmla="*/ 1098 w 4908"/>
              <a:gd name="T17" fmla="*/ 398 h 3646"/>
              <a:gd name="T18" fmla="*/ 1175 w 4908"/>
              <a:gd name="T19" fmla="*/ 269 h 3646"/>
              <a:gd name="T20" fmla="*/ 1406 w 4908"/>
              <a:gd name="T21" fmla="*/ 290 h 3646"/>
              <a:gd name="T22" fmla="*/ 1442 w 4908"/>
              <a:gd name="T23" fmla="*/ 551 h 3646"/>
              <a:gd name="T24" fmla="*/ 1466 w 4908"/>
              <a:gd name="T25" fmla="*/ 773 h 3646"/>
              <a:gd name="T26" fmla="*/ 1676 w 4908"/>
              <a:gd name="T27" fmla="*/ 809 h 3646"/>
              <a:gd name="T28" fmla="*/ 1859 w 4908"/>
              <a:gd name="T29" fmla="*/ 803 h 3646"/>
              <a:gd name="T30" fmla="*/ 2349 w 4908"/>
              <a:gd name="T31" fmla="*/ 803 h 3646"/>
              <a:gd name="T32" fmla="*/ 2514 w 4908"/>
              <a:gd name="T33" fmla="*/ 779 h 3646"/>
              <a:gd name="T34" fmla="*/ 2636 w 4908"/>
              <a:gd name="T35" fmla="*/ 680 h 3646"/>
              <a:gd name="T36" fmla="*/ 2660 w 4908"/>
              <a:gd name="T37" fmla="*/ 392 h 3646"/>
              <a:gd name="T38" fmla="*/ 2726 w 4908"/>
              <a:gd name="T39" fmla="*/ 275 h 3646"/>
              <a:gd name="T40" fmla="*/ 2975 w 4908"/>
              <a:gd name="T41" fmla="*/ 287 h 3646"/>
              <a:gd name="T42" fmla="*/ 3026 w 4908"/>
              <a:gd name="T43" fmla="*/ 464 h 3646"/>
              <a:gd name="T44" fmla="*/ 3053 w 4908"/>
              <a:gd name="T45" fmla="*/ 695 h 3646"/>
              <a:gd name="T46" fmla="*/ 3185 w 4908"/>
              <a:gd name="T47" fmla="*/ 806 h 3646"/>
              <a:gd name="T48" fmla="*/ 3479 w 4908"/>
              <a:gd name="T49" fmla="*/ 815 h 3646"/>
              <a:gd name="T50" fmla="*/ 3875 w 4908"/>
              <a:gd name="T51" fmla="*/ 818 h 3646"/>
              <a:gd name="T52" fmla="*/ 4208 w 4908"/>
              <a:gd name="T53" fmla="*/ 791 h 3646"/>
              <a:gd name="T54" fmla="*/ 4265 w 4908"/>
              <a:gd name="T55" fmla="*/ 629 h 3646"/>
              <a:gd name="T56" fmla="*/ 4274 w 4908"/>
              <a:gd name="T57" fmla="*/ 410 h 3646"/>
              <a:gd name="T58" fmla="*/ 4358 w 4908"/>
              <a:gd name="T59" fmla="*/ 272 h 3646"/>
              <a:gd name="T60" fmla="*/ 4598 w 4908"/>
              <a:gd name="T61" fmla="*/ 299 h 3646"/>
              <a:gd name="T62" fmla="*/ 4652 w 4908"/>
              <a:gd name="T63" fmla="*/ 608 h 3646"/>
              <a:gd name="T64" fmla="*/ 4681 w 4908"/>
              <a:gd name="T65" fmla="*/ 814 h 3646"/>
              <a:gd name="T66" fmla="*/ 4873 w 4908"/>
              <a:gd name="T67" fmla="*/ 1094 h 3646"/>
              <a:gd name="T68" fmla="*/ 4889 w 4908"/>
              <a:gd name="T69" fmla="*/ 1798 h 3646"/>
              <a:gd name="T70" fmla="*/ 4873 w 4908"/>
              <a:gd name="T71" fmla="*/ 2478 h 3646"/>
              <a:gd name="T72" fmla="*/ 4829 w 4908"/>
              <a:gd name="T73" fmla="*/ 2962 h 3646"/>
              <a:gd name="T74" fmla="*/ 4661 w 4908"/>
              <a:gd name="T75" fmla="*/ 3026 h 3646"/>
              <a:gd name="T76" fmla="*/ 4545 w 4908"/>
              <a:gd name="T77" fmla="*/ 2982 h 3646"/>
              <a:gd name="T78" fmla="*/ 4521 w 4908"/>
              <a:gd name="T79" fmla="*/ 2838 h 3646"/>
              <a:gd name="T80" fmla="*/ 4517 w 4908"/>
              <a:gd name="T81" fmla="*/ 2626 h 3646"/>
              <a:gd name="T82" fmla="*/ 4469 w 4908"/>
              <a:gd name="T83" fmla="*/ 2494 h 3646"/>
              <a:gd name="T84" fmla="*/ 4209 w 4908"/>
              <a:gd name="T85" fmla="*/ 2494 h 3646"/>
              <a:gd name="T86" fmla="*/ 4141 w 4908"/>
              <a:gd name="T87" fmla="*/ 2650 h 3646"/>
              <a:gd name="T88" fmla="*/ 4125 w 4908"/>
              <a:gd name="T89" fmla="*/ 2978 h 3646"/>
              <a:gd name="T90" fmla="*/ 3881 w 4908"/>
              <a:gd name="T91" fmla="*/ 3053 h 3646"/>
              <a:gd name="T92" fmla="*/ 3213 w 4908"/>
              <a:gd name="T93" fmla="*/ 3046 h 3646"/>
              <a:gd name="T94" fmla="*/ 2893 w 4908"/>
              <a:gd name="T95" fmla="*/ 3042 h 3646"/>
              <a:gd name="T96" fmla="*/ 2617 w 4908"/>
              <a:gd name="T97" fmla="*/ 3026 h 3646"/>
              <a:gd name="T98" fmla="*/ 2417 w 4908"/>
              <a:gd name="T99" fmla="*/ 2950 h 3646"/>
              <a:gd name="T100" fmla="*/ 2393 w 4908"/>
              <a:gd name="T101" fmla="*/ 2666 h 3646"/>
              <a:gd name="T102" fmla="*/ 2309 w 4908"/>
              <a:gd name="T103" fmla="*/ 2490 h 3646"/>
              <a:gd name="T104" fmla="*/ 2085 w 4908"/>
              <a:gd name="T105" fmla="*/ 2514 h 3646"/>
              <a:gd name="T106" fmla="*/ 2017 w 4908"/>
              <a:gd name="T107" fmla="*/ 2862 h 3646"/>
              <a:gd name="T108" fmla="*/ 2001 w 4908"/>
              <a:gd name="T109" fmla="*/ 3226 h 3646"/>
              <a:gd name="T110" fmla="*/ 1961 w 4908"/>
              <a:gd name="T111" fmla="*/ 3522 h 3646"/>
              <a:gd name="T112" fmla="*/ 1837 w 4908"/>
              <a:gd name="T113" fmla="*/ 3626 h 3646"/>
              <a:gd name="T114" fmla="*/ 1637 w 4908"/>
              <a:gd name="T115" fmla="*/ 3642 h 3646"/>
              <a:gd name="T116" fmla="*/ 1415 w 4908"/>
              <a:gd name="T117" fmla="*/ 3632 h 3646"/>
              <a:gd name="T118" fmla="*/ 1247 w 4908"/>
              <a:gd name="T119" fmla="*/ 3563 h 3646"/>
              <a:gd name="T120" fmla="*/ 1229 w 4908"/>
              <a:gd name="T121" fmla="*/ 3191 h 3646"/>
              <a:gd name="T122" fmla="*/ 1229 w 4908"/>
              <a:gd name="T123" fmla="*/ 2826 h 3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908" h="3646">
                <a:moveTo>
                  <a:pt x="4" y="0"/>
                </a:moveTo>
                <a:cubicBezTo>
                  <a:pt x="0" y="162"/>
                  <a:pt x="3" y="330"/>
                  <a:pt x="4" y="453"/>
                </a:cubicBezTo>
                <a:cubicBezTo>
                  <a:pt x="5" y="576"/>
                  <a:pt x="2" y="679"/>
                  <a:pt x="13" y="736"/>
                </a:cubicBezTo>
                <a:cubicBezTo>
                  <a:pt x="24" y="793"/>
                  <a:pt x="25" y="781"/>
                  <a:pt x="69" y="794"/>
                </a:cubicBezTo>
                <a:cubicBezTo>
                  <a:pt x="113" y="807"/>
                  <a:pt x="194" y="808"/>
                  <a:pt x="279" y="812"/>
                </a:cubicBezTo>
                <a:cubicBezTo>
                  <a:pt x="364" y="816"/>
                  <a:pt x="472" y="815"/>
                  <a:pt x="579" y="815"/>
                </a:cubicBezTo>
                <a:cubicBezTo>
                  <a:pt x="686" y="815"/>
                  <a:pt x="840" y="822"/>
                  <a:pt x="924" y="809"/>
                </a:cubicBezTo>
                <a:cubicBezTo>
                  <a:pt x="1008" y="796"/>
                  <a:pt x="1054" y="806"/>
                  <a:pt x="1083" y="737"/>
                </a:cubicBezTo>
                <a:cubicBezTo>
                  <a:pt x="1112" y="668"/>
                  <a:pt x="1083" y="476"/>
                  <a:pt x="1098" y="398"/>
                </a:cubicBezTo>
                <a:cubicBezTo>
                  <a:pt x="1113" y="320"/>
                  <a:pt x="1124" y="287"/>
                  <a:pt x="1175" y="269"/>
                </a:cubicBezTo>
                <a:cubicBezTo>
                  <a:pt x="1226" y="251"/>
                  <a:pt x="1361" y="243"/>
                  <a:pt x="1406" y="290"/>
                </a:cubicBezTo>
                <a:cubicBezTo>
                  <a:pt x="1451" y="337"/>
                  <a:pt x="1432" y="471"/>
                  <a:pt x="1442" y="551"/>
                </a:cubicBezTo>
                <a:cubicBezTo>
                  <a:pt x="1452" y="631"/>
                  <a:pt x="1427" y="730"/>
                  <a:pt x="1466" y="773"/>
                </a:cubicBezTo>
                <a:cubicBezTo>
                  <a:pt x="1505" y="816"/>
                  <a:pt x="1611" y="804"/>
                  <a:pt x="1676" y="809"/>
                </a:cubicBezTo>
                <a:cubicBezTo>
                  <a:pt x="1741" y="814"/>
                  <a:pt x="1747" y="804"/>
                  <a:pt x="1859" y="803"/>
                </a:cubicBezTo>
                <a:cubicBezTo>
                  <a:pt x="1971" y="802"/>
                  <a:pt x="2240" y="807"/>
                  <a:pt x="2349" y="803"/>
                </a:cubicBezTo>
                <a:cubicBezTo>
                  <a:pt x="2458" y="799"/>
                  <a:pt x="2466" y="800"/>
                  <a:pt x="2514" y="779"/>
                </a:cubicBezTo>
                <a:cubicBezTo>
                  <a:pt x="2562" y="758"/>
                  <a:pt x="2612" y="744"/>
                  <a:pt x="2636" y="680"/>
                </a:cubicBezTo>
                <a:cubicBezTo>
                  <a:pt x="2660" y="616"/>
                  <a:pt x="2645" y="459"/>
                  <a:pt x="2660" y="392"/>
                </a:cubicBezTo>
                <a:cubicBezTo>
                  <a:pt x="2675" y="325"/>
                  <a:pt x="2674" y="292"/>
                  <a:pt x="2726" y="275"/>
                </a:cubicBezTo>
                <a:cubicBezTo>
                  <a:pt x="2778" y="258"/>
                  <a:pt x="2925" y="256"/>
                  <a:pt x="2975" y="287"/>
                </a:cubicBezTo>
                <a:cubicBezTo>
                  <a:pt x="3025" y="318"/>
                  <a:pt x="3013" y="396"/>
                  <a:pt x="3026" y="464"/>
                </a:cubicBezTo>
                <a:cubicBezTo>
                  <a:pt x="3039" y="532"/>
                  <a:pt x="3027" y="638"/>
                  <a:pt x="3053" y="695"/>
                </a:cubicBezTo>
                <a:cubicBezTo>
                  <a:pt x="3079" y="752"/>
                  <a:pt x="3114" y="786"/>
                  <a:pt x="3185" y="806"/>
                </a:cubicBezTo>
                <a:cubicBezTo>
                  <a:pt x="3256" y="826"/>
                  <a:pt x="3364" y="813"/>
                  <a:pt x="3479" y="815"/>
                </a:cubicBezTo>
                <a:cubicBezTo>
                  <a:pt x="3594" y="817"/>
                  <a:pt x="3754" y="822"/>
                  <a:pt x="3875" y="818"/>
                </a:cubicBezTo>
                <a:cubicBezTo>
                  <a:pt x="3996" y="814"/>
                  <a:pt x="4143" y="822"/>
                  <a:pt x="4208" y="791"/>
                </a:cubicBezTo>
                <a:cubicBezTo>
                  <a:pt x="4273" y="760"/>
                  <a:pt x="4254" y="692"/>
                  <a:pt x="4265" y="629"/>
                </a:cubicBezTo>
                <a:cubicBezTo>
                  <a:pt x="4276" y="566"/>
                  <a:pt x="4259" y="469"/>
                  <a:pt x="4274" y="410"/>
                </a:cubicBezTo>
                <a:cubicBezTo>
                  <a:pt x="4289" y="351"/>
                  <a:pt x="4304" y="290"/>
                  <a:pt x="4358" y="272"/>
                </a:cubicBezTo>
                <a:cubicBezTo>
                  <a:pt x="4412" y="254"/>
                  <a:pt x="4549" y="243"/>
                  <a:pt x="4598" y="299"/>
                </a:cubicBezTo>
                <a:cubicBezTo>
                  <a:pt x="4647" y="355"/>
                  <a:pt x="4638" y="522"/>
                  <a:pt x="4652" y="608"/>
                </a:cubicBezTo>
                <a:cubicBezTo>
                  <a:pt x="4666" y="694"/>
                  <a:pt x="4644" y="733"/>
                  <a:pt x="4681" y="814"/>
                </a:cubicBezTo>
                <a:cubicBezTo>
                  <a:pt x="4718" y="895"/>
                  <a:pt x="4838" y="930"/>
                  <a:pt x="4873" y="1094"/>
                </a:cubicBezTo>
                <a:cubicBezTo>
                  <a:pt x="4908" y="1258"/>
                  <a:pt x="4889" y="1567"/>
                  <a:pt x="4889" y="1798"/>
                </a:cubicBezTo>
                <a:cubicBezTo>
                  <a:pt x="4889" y="2029"/>
                  <a:pt x="4883" y="2284"/>
                  <a:pt x="4873" y="2478"/>
                </a:cubicBezTo>
                <a:cubicBezTo>
                  <a:pt x="4863" y="2672"/>
                  <a:pt x="4864" y="2871"/>
                  <a:pt x="4829" y="2962"/>
                </a:cubicBezTo>
                <a:cubicBezTo>
                  <a:pt x="4794" y="3053"/>
                  <a:pt x="4708" y="3023"/>
                  <a:pt x="4661" y="3026"/>
                </a:cubicBezTo>
                <a:cubicBezTo>
                  <a:pt x="4614" y="3029"/>
                  <a:pt x="4568" y="3013"/>
                  <a:pt x="4545" y="2982"/>
                </a:cubicBezTo>
                <a:cubicBezTo>
                  <a:pt x="4522" y="2951"/>
                  <a:pt x="4526" y="2897"/>
                  <a:pt x="4521" y="2838"/>
                </a:cubicBezTo>
                <a:cubicBezTo>
                  <a:pt x="4516" y="2779"/>
                  <a:pt x="4526" y="2683"/>
                  <a:pt x="4517" y="2626"/>
                </a:cubicBezTo>
                <a:cubicBezTo>
                  <a:pt x="4508" y="2569"/>
                  <a:pt x="4520" y="2516"/>
                  <a:pt x="4469" y="2494"/>
                </a:cubicBezTo>
                <a:cubicBezTo>
                  <a:pt x="4418" y="2472"/>
                  <a:pt x="4264" y="2468"/>
                  <a:pt x="4209" y="2494"/>
                </a:cubicBezTo>
                <a:cubicBezTo>
                  <a:pt x="4154" y="2520"/>
                  <a:pt x="4155" y="2569"/>
                  <a:pt x="4141" y="2650"/>
                </a:cubicBezTo>
                <a:cubicBezTo>
                  <a:pt x="4127" y="2731"/>
                  <a:pt x="4168" y="2911"/>
                  <a:pt x="4125" y="2978"/>
                </a:cubicBezTo>
                <a:cubicBezTo>
                  <a:pt x="4082" y="3045"/>
                  <a:pt x="4033" y="3042"/>
                  <a:pt x="3881" y="3053"/>
                </a:cubicBezTo>
                <a:cubicBezTo>
                  <a:pt x="3729" y="3064"/>
                  <a:pt x="3378" y="3048"/>
                  <a:pt x="3213" y="3046"/>
                </a:cubicBezTo>
                <a:cubicBezTo>
                  <a:pt x="3048" y="3044"/>
                  <a:pt x="2992" y="3045"/>
                  <a:pt x="2893" y="3042"/>
                </a:cubicBezTo>
                <a:cubicBezTo>
                  <a:pt x="2794" y="3039"/>
                  <a:pt x="2696" y="3041"/>
                  <a:pt x="2617" y="3026"/>
                </a:cubicBezTo>
                <a:cubicBezTo>
                  <a:pt x="2538" y="3011"/>
                  <a:pt x="2454" y="3010"/>
                  <a:pt x="2417" y="2950"/>
                </a:cubicBezTo>
                <a:cubicBezTo>
                  <a:pt x="2380" y="2890"/>
                  <a:pt x="2411" y="2743"/>
                  <a:pt x="2393" y="2666"/>
                </a:cubicBezTo>
                <a:cubicBezTo>
                  <a:pt x="2375" y="2589"/>
                  <a:pt x="2360" y="2515"/>
                  <a:pt x="2309" y="2490"/>
                </a:cubicBezTo>
                <a:cubicBezTo>
                  <a:pt x="2258" y="2465"/>
                  <a:pt x="2134" y="2452"/>
                  <a:pt x="2085" y="2514"/>
                </a:cubicBezTo>
                <a:cubicBezTo>
                  <a:pt x="2036" y="2576"/>
                  <a:pt x="2031" y="2743"/>
                  <a:pt x="2017" y="2862"/>
                </a:cubicBezTo>
                <a:cubicBezTo>
                  <a:pt x="2003" y="2981"/>
                  <a:pt x="2010" y="3116"/>
                  <a:pt x="2001" y="3226"/>
                </a:cubicBezTo>
                <a:cubicBezTo>
                  <a:pt x="1992" y="3336"/>
                  <a:pt x="1988" y="3455"/>
                  <a:pt x="1961" y="3522"/>
                </a:cubicBezTo>
                <a:cubicBezTo>
                  <a:pt x="1934" y="3589"/>
                  <a:pt x="1891" y="3606"/>
                  <a:pt x="1837" y="3626"/>
                </a:cubicBezTo>
                <a:cubicBezTo>
                  <a:pt x="1783" y="3646"/>
                  <a:pt x="1707" y="3641"/>
                  <a:pt x="1637" y="3642"/>
                </a:cubicBezTo>
                <a:cubicBezTo>
                  <a:pt x="1567" y="3643"/>
                  <a:pt x="1480" y="3645"/>
                  <a:pt x="1415" y="3632"/>
                </a:cubicBezTo>
                <a:cubicBezTo>
                  <a:pt x="1350" y="3619"/>
                  <a:pt x="1278" y="3636"/>
                  <a:pt x="1247" y="3563"/>
                </a:cubicBezTo>
                <a:cubicBezTo>
                  <a:pt x="1216" y="3490"/>
                  <a:pt x="1232" y="3314"/>
                  <a:pt x="1229" y="3191"/>
                </a:cubicBezTo>
                <a:cubicBezTo>
                  <a:pt x="1226" y="3068"/>
                  <a:pt x="1229" y="2902"/>
                  <a:pt x="1229" y="2826"/>
                </a:cubicBezTo>
              </a:path>
            </a:pathLst>
          </a:custGeom>
          <a:noFill/>
          <a:ln w="28575" cmpd="sng">
            <a:solidFill>
              <a:srgbClr val="FF00FF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1" i="0" u="none" strike="noStrike" kern="0" cap="none" spc="0" normalizeH="0" baseline="0" noProof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圆角矩形 194"/>
          <p:cNvSpPr/>
          <p:nvPr/>
        </p:nvSpPr>
        <p:spPr>
          <a:xfrm>
            <a:off x="556963" y="1118875"/>
            <a:ext cx="8048776" cy="2133283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57" name="AutoShape 5"/>
          <p:cNvSpPr>
            <a:spLocks noChangeArrowheads="1"/>
          </p:cNvSpPr>
          <p:nvPr/>
        </p:nvSpPr>
        <p:spPr bwMode="auto">
          <a:xfrm>
            <a:off x="556963" y="624711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8" name="Rectangle 6"/>
          <p:cNvSpPr>
            <a:spLocks noChangeArrowheads="1"/>
          </p:cNvSpPr>
          <p:nvPr/>
        </p:nvSpPr>
        <p:spPr bwMode="auto">
          <a:xfrm>
            <a:off x="3719576" y="591500"/>
            <a:ext cx="17235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分组传输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路径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060601" y="2241379"/>
            <a:ext cx="902811" cy="700650"/>
            <a:chOff x="7060601" y="2241379"/>
            <a:chExt cx="902811" cy="700650"/>
          </a:xfrm>
        </p:grpSpPr>
        <p:sp>
          <p:nvSpPr>
            <p:cNvPr id="42" name="TextBox 5"/>
            <p:cNvSpPr txBox="1"/>
            <p:nvPr/>
          </p:nvSpPr>
          <p:spPr>
            <a:xfrm>
              <a:off x="7060601" y="2634252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直接交付</a:t>
              </a:r>
              <a:endPara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8" name="直接箭头连接符 47"/>
            <p:cNvCxnSpPr/>
            <p:nvPr/>
          </p:nvCxnSpPr>
          <p:spPr>
            <a:xfrm flipV="1">
              <a:off x="7534010" y="2241379"/>
              <a:ext cx="0" cy="41246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645100" y="1324921"/>
            <a:ext cx="7879255" cy="1021469"/>
            <a:chOff x="645100" y="1324921"/>
            <a:chExt cx="7879255" cy="1021469"/>
          </a:xfrm>
        </p:grpSpPr>
        <p:sp>
          <p:nvSpPr>
            <p:cNvPr id="161" name="Line 4"/>
            <p:cNvSpPr>
              <a:spLocks noChangeShapeType="1"/>
            </p:cNvSpPr>
            <p:nvPr/>
          </p:nvSpPr>
          <p:spPr bwMode="auto">
            <a:xfrm>
              <a:off x="1157767" y="2098354"/>
              <a:ext cx="685392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2" name="Rectangle 5"/>
            <p:cNvSpPr>
              <a:spLocks noChangeArrowheads="1"/>
            </p:cNvSpPr>
            <p:nvPr/>
          </p:nvSpPr>
          <p:spPr bwMode="auto">
            <a:xfrm>
              <a:off x="645100" y="1820020"/>
              <a:ext cx="704740" cy="526370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源</a:t>
              </a:r>
              <a:r>
                <a:rPr lang="zh-CN" altLang="en-US" sz="1400" b="1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</a:t>
              </a:r>
              <a:endParaRPr lang="en-US" altLang="zh-CN" sz="14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kumimoji="0" lang="en-US" altLang="zh-CN" sz="1400" b="1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zh-CN" altLang="en-US" sz="1400" b="1" i="0" u="none" strike="noStrike" kern="0" cap="none" spc="0" normalizeH="0" baseline="-25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" name="Rectangle 6"/>
            <p:cNvSpPr>
              <a:spLocks noChangeArrowheads="1"/>
            </p:cNvSpPr>
            <p:nvPr/>
          </p:nvSpPr>
          <p:spPr bwMode="auto">
            <a:xfrm>
              <a:off x="1830024" y="1820020"/>
              <a:ext cx="704741" cy="526370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</a:t>
              </a:r>
              <a:endParaRPr kumimoji="0" lang="en-US" altLang="zh-CN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b="1" kern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lang="en-US" altLang="zh-CN" sz="1400" b="1" kern="0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1400" b="1" kern="0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" name="Rectangle 7"/>
            <p:cNvSpPr>
              <a:spLocks noChangeArrowheads="1"/>
            </p:cNvSpPr>
            <p:nvPr/>
          </p:nvSpPr>
          <p:spPr bwMode="auto">
            <a:xfrm>
              <a:off x="4201286" y="1820020"/>
              <a:ext cx="704740" cy="526370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 algn="ctr">
                <a:defRPr/>
              </a:pPr>
              <a:r>
                <a:rPr lang="zh-CN" altLang="en-US" sz="1400" b="1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</a:t>
              </a:r>
              <a:endPara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defRPr/>
              </a:pPr>
              <a:r>
                <a:rPr lang="en-US" altLang="zh-CN" sz="1400" b="1" kern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lang="en-US" altLang="zh-CN" sz="1400" b="1" kern="0" baseline="-25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5" name="Rectangle 8"/>
            <p:cNvSpPr>
              <a:spLocks noChangeArrowheads="1"/>
            </p:cNvSpPr>
            <p:nvPr/>
          </p:nvSpPr>
          <p:spPr bwMode="auto">
            <a:xfrm>
              <a:off x="5387623" y="1820020"/>
              <a:ext cx="704740" cy="526370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 algn="ctr">
                <a:defRPr/>
              </a:pPr>
              <a:r>
                <a:rPr lang="zh-CN" altLang="en-US" sz="1400" b="1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</a:t>
              </a:r>
              <a:endPara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defRPr/>
              </a:pPr>
              <a:r>
                <a:rPr lang="en-US" altLang="zh-CN" sz="1400" b="1" kern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lang="en-US" altLang="zh-CN" sz="1400" b="1" kern="0" baseline="-25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6" name="Rectangle 9"/>
            <p:cNvSpPr>
              <a:spLocks noChangeArrowheads="1"/>
            </p:cNvSpPr>
            <p:nvPr/>
          </p:nvSpPr>
          <p:spPr bwMode="auto">
            <a:xfrm>
              <a:off x="6572547" y="1820020"/>
              <a:ext cx="704741" cy="526370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 algn="ctr">
                <a:defRPr/>
              </a:pPr>
              <a:r>
                <a:rPr lang="zh-CN" altLang="en-US" sz="1400" b="1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</a:t>
              </a:r>
              <a:endPara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defRPr/>
              </a:pPr>
              <a:r>
                <a:rPr lang="en-US" altLang="zh-CN" sz="1400" b="1" kern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lang="en-US" altLang="zh-CN" sz="1400" b="1" kern="0" baseline="-25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7" name="Rectangle 10"/>
            <p:cNvSpPr>
              <a:spLocks noChangeArrowheads="1"/>
            </p:cNvSpPr>
            <p:nvPr/>
          </p:nvSpPr>
          <p:spPr bwMode="auto">
            <a:xfrm>
              <a:off x="7758884" y="1820020"/>
              <a:ext cx="765471" cy="526370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目的主机</a:t>
              </a:r>
              <a:endParaRPr kumimoji="0" lang="en-US" altLang="zh-CN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b="1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lang="en-US" altLang="zh-CN" sz="1400" b="1" kern="0" baseline="-25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zh-CN" altLang="en-US" sz="1400" b="1" i="0" u="none" strike="noStrike" kern="0" cap="none" spc="0" normalizeH="0" baseline="-25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8" name="Rectangle 11"/>
            <p:cNvSpPr>
              <a:spLocks noChangeArrowheads="1"/>
            </p:cNvSpPr>
            <p:nvPr/>
          </p:nvSpPr>
          <p:spPr bwMode="auto">
            <a:xfrm>
              <a:off x="3016361" y="1820020"/>
              <a:ext cx="704741" cy="526370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 algn="ctr">
                <a:defRPr/>
              </a:pPr>
              <a:r>
                <a:rPr lang="zh-CN" altLang="en-US" sz="1400" b="1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</a:t>
              </a:r>
              <a:endPara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defRPr/>
              </a:pPr>
              <a:r>
                <a:rPr lang="en-US" altLang="zh-CN" sz="1400" b="1" kern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lang="en-US" altLang="zh-CN" sz="1400" b="1" kern="0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1400" b="1" kern="0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195777" y="1324921"/>
              <a:ext cx="856156" cy="940368"/>
              <a:chOff x="1204403" y="1807995"/>
              <a:chExt cx="856156" cy="940368"/>
            </a:xfrm>
          </p:grpSpPr>
          <p:sp>
            <p:nvSpPr>
              <p:cNvPr id="49" name="弧形 48"/>
              <p:cNvSpPr/>
              <p:nvPr/>
            </p:nvSpPr>
            <p:spPr>
              <a:xfrm rot="20188801">
                <a:off x="1204403" y="1945477"/>
                <a:ext cx="856156" cy="802886"/>
              </a:xfrm>
              <a:prstGeom prst="arc">
                <a:avLst>
                  <a:gd name="adj1" fmla="val 13238966"/>
                  <a:gd name="adj2" fmla="val 712977"/>
                </a:avLst>
              </a:prstGeom>
              <a:ln w="19050">
                <a:solidFill>
                  <a:srgbClr val="0000CC"/>
                </a:solidFill>
                <a:headEnd type="none" w="med" len="med"/>
                <a:tailEnd type="triangle" w="sm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TextBox 35"/>
              <p:cNvSpPr txBox="1"/>
              <p:nvPr/>
            </p:nvSpPr>
            <p:spPr>
              <a:xfrm>
                <a:off x="1455088" y="1807995"/>
                <a:ext cx="36420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跳</a:t>
                </a:r>
                <a:endPara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2346779" y="1324921"/>
              <a:ext cx="856156" cy="940368"/>
              <a:chOff x="1204403" y="1807995"/>
              <a:chExt cx="856156" cy="940368"/>
            </a:xfrm>
          </p:grpSpPr>
          <p:sp>
            <p:nvSpPr>
              <p:cNvPr id="64" name="弧形 63"/>
              <p:cNvSpPr/>
              <p:nvPr/>
            </p:nvSpPr>
            <p:spPr>
              <a:xfrm rot="20188801">
                <a:off x="1204403" y="1945477"/>
                <a:ext cx="856156" cy="802886"/>
              </a:xfrm>
              <a:prstGeom prst="arc">
                <a:avLst>
                  <a:gd name="adj1" fmla="val 13238966"/>
                  <a:gd name="adj2" fmla="val 712977"/>
                </a:avLst>
              </a:prstGeom>
              <a:ln w="19050">
                <a:solidFill>
                  <a:srgbClr val="0000CC"/>
                </a:solidFill>
                <a:headEnd type="none" w="med" len="med"/>
                <a:tailEnd type="triangle" w="sm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TextBox 35"/>
              <p:cNvSpPr txBox="1"/>
              <p:nvPr/>
            </p:nvSpPr>
            <p:spPr>
              <a:xfrm>
                <a:off x="1455088" y="1807995"/>
                <a:ext cx="36420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跳</a:t>
                </a:r>
                <a:endPara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3546083" y="1324921"/>
              <a:ext cx="856156" cy="940368"/>
              <a:chOff x="1204403" y="1807995"/>
              <a:chExt cx="856156" cy="940368"/>
            </a:xfrm>
          </p:grpSpPr>
          <p:sp>
            <p:nvSpPr>
              <p:cNvPr id="67" name="弧形 66"/>
              <p:cNvSpPr/>
              <p:nvPr/>
            </p:nvSpPr>
            <p:spPr>
              <a:xfrm rot="20188801">
                <a:off x="1204403" y="1945477"/>
                <a:ext cx="856156" cy="802886"/>
              </a:xfrm>
              <a:prstGeom prst="arc">
                <a:avLst>
                  <a:gd name="adj1" fmla="val 13238966"/>
                  <a:gd name="adj2" fmla="val 712977"/>
                </a:avLst>
              </a:prstGeom>
              <a:ln w="19050">
                <a:solidFill>
                  <a:srgbClr val="0000CC"/>
                </a:solidFill>
                <a:headEnd type="none" w="med" len="med"/>
                <a:tailEnd type="triangle" w="sm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TextBox 35"/>
              <p:cNvSpPr txBox="1"/>
              <p:nvPr/>
            </p:nvSpPr>
            <p:spPr>
              <a:xfrm>
                <a:off x="1455088" y="1807995"/>
                <a:ext cx="36420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跳</a:t>
                </a:r>
                <a:endPara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4697085" y="1324921"/>
              <a:ext cx="856156" cy="940368"/>
              <a:chOff x="1204403" y="1807995"/>
              <a:chExt cx="856156" cy="940368"/>
            </a:xfrm>
          </p:grpSpPr>
          <p:sp>
            <p:nvSpPr>
              <p:cNvPr id="70" name="弧形 69"/>
              <p:cNvSpPr/>
              <p:nvPr/>
            </p:nvSpPr>
            <p:spPr>
              <a:xfrm rot="20188801">
                <a:off x="1204403" y="1945477"/>
                <a:ext cx="856156" cy="802886"/>
              </a:xfrm>
              <a:prstGeom prst="arc">
                <a:avLst>
                  <a:gd name="adj1" fmla="val 13238966"/>
                  <a:gd name="adj2" fmla="val 712977"/>
                </a:avLst>
              </a:prstGeom>
              <a:ln w="19050">
                <a:solidFill>
                  <a:srgbClr val="0000CC"/>
                </a:solidFill>
                <a:headEnd type="none" w="med" len="med"/>
                <a:tailEnd type="triangle" w="sm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TextBox 35"/>
              <p:cNvSpPr txBox="1"/>
              <p:nvPr/>
            </p:nvSpPr>
            <p:spPr>
              <a:xfrm>
                <a:off x="1455088" y="1807995"/>
                <a:ext cx="36420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跳</a:t>
                </a:r>
                <a:endPara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5888545" y="1324921"/>
              <a:ext cx="856156" cy="940368"/>
              <a:chOff x="1204403" y="1807995"/>
              <a:chExt cx="856156" cy="940368"/>
            </a:xfrm>
          </p:grpSpPr>
          <p:sp>
            <p:nvSpPr>
              <p:cNvPr id="73" name="弧形 72"/>
              <p:cNvSpPr/>
              <p:nvPr/>
            </p:nvSpPr>
            <p:spPr>
              <a:xfrm rot="20188801">
                <a:off x="1204403" y="1945477"/>
                <a:ext cx="856156" cy="802886"/>
              </a:xfrm>
              <a:prstGeom prst="arc">
                <a:avLst>
                  <a:gd name="adj1" fmla="val 13238966"/>
                  <a:gd name="adj2" fmla="val 712977"/>
                </a:avLst>
              </a:prstGeom>
              <a:ln w="19050">
                <a:solidFill>
                  <a:srgbClr val="0000CC"/>
                </a:solidFill>
                <a:headEnd type="none" w="med" len="med"/>
                <a:tailEnd type="triangle" w="sm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TextBox 35"/>
              <p:cNvSpPr txBox="1"/>
              <p:nvPr/>
            </p:nvSpPr>
            <p:spPr>
              <a:xfrm>
                <a:off x="1455088" y="1807995"/>
                <a:ext cx="36420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跳</a:t>
                </a:r>
                <a:endPara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5" name="组合 74"/>
            <p:cNvGrpSpPr/>
            <p:nvPr/>
          </p:nvGrpSpPr>
          <p:grpSpPr>
            <a:xfrm>
              <a:off x="7039547" y="1324921"/>
              <a:ext cx="856156" cy="940368"/>
              <a:chOff x="1204403" y="1807995"/>
              <a:chExt cx="856156" cy="940368"/>
            </a:xfrm>
          </p:grpSpPr>
          <p:sp>
            <p:nvSpPr>
              <p:cNvPr id="76" name="弧形 75"/>
              <p:cNvSpPr/>
              <p:nvPr/>
            </p:nvSpPr>
            <p:spPr>
              <a:xfrm rot="20188801">
                <a:off x="1204403" y="1945477"/>
                <a:ext cx="856156" cy="802886"/>
              </a:xfrm>
              <a:prstGeom prst="arc">
                <a:avLst>
                  <a:gd name="adj1" fmla="val 13238966"/>
                  <a:gd name="adj2" fmla="val 712977"/>
                </a:avLst>
              </a:prstGeom>
              <a:ln w="19050">
                <a:solidFill>
                  <a:srgbClr val="0000CC"/>
                </a:solidFill>
                <a:headEnd type="none" w="med" len="med"/>
                <a:tailEnd type="triangle" w="sm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TextBox 35"/>
              <p:cNvSpPr txBox="1"/>
              <p:nvPr/>
            </p:nvSpPr>
            <p:spPr>
              <a:xfrm>
                <a:off x="1455088" y="1807995"/>
                <a:ext cx="36420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跳</a:t>
                </a:r>
                <a:endPara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4" name="Rectangle 21"/>
            <p:cNvSpPr>
              <a:spLocks noChangeArrowheads="1"/>
            </p:cNvSpPr>
            <p:nvPr/>
          </p:nvSpPr>
          <p:spPr bwMode="auto">
            <a:xfrm>
              <a:off x="1386132" y="1822507"/>
              <a:ext cx="406997" cy="234884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lvl="0" algn="ctr">
                <a:defRPr/>
              </a:pPr>
              <a:r>
                <a:rPr lang="en-US" altLang="zh-CN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IP </a:t>
              </a:r>
              <a:r>
                <a:rPr lang="zh-CN" altLang="en-US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数据报</a:t>
              </a:r>
              <a:endParaRPr kumimoji="0" lang="zh-CN" alt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黑体" panose="02010609060101010101" pitchFamily="2" charset="-122"/>
              </a:endParaRPr>
            </a:p>
          </p:txBody>
        </p:sp>
        <p:sp>
          <p:nvSpPr>
            <p:cNvPr id="97" name="Rectangle 21"/>
            <p:cNvSpPr>
              <a:spLocks noChangeArrowheads="1"/>
            </p:cNvSpPr>
            <p:nvPr/>
          </p:nvSpPr>
          <p:spPr bwMode="auto">
            <a:xfrm>
              <a:off x="2566352" y="1822507"/>
              <a:ext cx="406997" cy="234884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lvl="0" algn="ctr">
                <a:defRPr/>
              </a:pPr>
              <a:r>
                <a:rPr lang="en-US" altLang="zh-CN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IP </a:t>
              </a:r>
              <a:r>
                <a:rPr lang="zh-CN" altLang="en-US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数据报</a:t>
              </a:r>
              <a:endParaRPr kumimoji="0" lang="zh-CN" alt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黑体" panose="02010609060101010101" pitchFamily="2" charset="-122"/>
              </a:endParaRPr>
            </a:p>
          </p:txBody>
        </p:sp>
        <p:sp>
          <p:nvSpPr>
            <p:cNvPr id="98" name="Rectangle 21"/>
            <p:cNvSpPr>
              <a:spLocks noChangeArrowheads="1"/>
            </p:cNvSpPr>
            <p:nvPr/>
          </p:nvSpPr>
          <p:spPr bwMode="auto">
            <a:xfrm>
              <a:off x="3767294" y="1822507"/>
              <a:ext cx="406997" cy="234884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lvl="0" algn="ctr">
                <a:defRPr/>
              </a:pPr>
              <a:r>
                <a:rPr lang="en-US" altLang="zh-CN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IP </a:t>
              </a:r>
              <a:r>
                <a:rPr lang="zh-CN" altLang="en-US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数据报</a:t>
              </a:r>
              <a:endParaRPr kumimoji="0" lang="zh-CN" alt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黑体" panose="02010609060101010101" pitchFamily="2" charset="-122"/>
              </a:endParaRPr>
            </a:p>
          </p:txBody>
        </p:sp>
        <p:sp>
          <p:nvSpPr>
            <p:cNvPr id="99" name="Rectangle 21"/>
            <p:cNvSpPr>
              <a:spLocks noChangeArrowheads="1"/>
            </p:cNvSpPr>
            <p:nvPr/>
          </p:nvSpPr>
          <p:spPr bwMode="auto">
            <a:xfrm>
              <a:off x="4947514" y="1822507"/>
              <a:ext cx="406997" cy="234884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lvl="0" algn="ctr">
                <a:defRPr/>
              </a:pPr>
              <a:r>
                <a:rPr lang="en-US" altLang="zh-CN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IP </a:t>
              </a:r>
              <a:r>
                <a:rPr lang="zh-CN" altLang="en-US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数据报</a:t>
              </a:r>
              <a:endParaRPr kumimoji="0" lang="zh-CN" alt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黑体" panose="02010609060101010101" pitchFamily="2" charset="-122"/>
              </a:endParaRPr>
            </a:p>
          </p:txBody>
        </p:sp>
        <p:sp>
          <p:nvSpPr>
            <p:cNvPr id="100" name="Rectangle 21"/>
            <p:cNvSpPr>
              <a:spLocks noChangeArrowheads="1"/>
            </p:cNvSpPr>
            <p:nvPr/>
          </p:nvSpPr>
          <p:spPr bwMode="auto">
            <a:xfrm>
              <a:off x="6131401" y="1822507"/>
              <a:ext cx="406997" cy="234884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lvl="0" algn="ctr">
                <a:defRPr/>
              </a:pPr>
              <a:r>
                <a:rPr lang="en-US" altLang="zh-CN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IP </a:t>
              </a:r>
              <a:r>
                <a:rPr lang="zh-CN" altLang="en-US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数据报</a:t>
              </a:r>
              <a:endParaRPr kumimoji="0" lang="zh-CN" alt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黑体" panose="02010609060101010101" pitchFamily="2" charset="-122"/>
              </a:endParaRPr>
            </a:p>
          </p:txBody>
        </p:sp>
        <p:sp>
          <p:nvSpPr>
            <p:cNvPr id="101" name="Rectangle 21"/>
            <p:cNvSpPr>
              <a:spLocks noChangeArrowheads="1"/>
            </p:cNvSpPr>
            <p:nvPr/>
          </p:nvSpPr>
          <p:spPr bwMode="auto">
            <a:xfrm>
              <a:off x="7311621" y="1822507"/>
              <a:ext cx="406997" cy="234884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lvl="0" algn="ctr">
                <a:defRPr/>
              </a:pPr>
              <a:r>
                <a:rPr lang="en-US" altLang="zh-CN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IP </a:t>
              </a:r>
              <a:r>
                <a:rPr lang="zh-CN" altLang="en-US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数据报</a:t>
              </a:r>
              <a:endParaRPr kumimoji="0" lang="zh-CN" alt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黑体" panose="0201060906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458614" y="2209033"/>
            <a:ext cx="4843980" cy="732996"/>
            <a:chOff x="1458614" y="2209033"/>
            <a:chExt cx="4843980" cy="732996"/>
          </a:xfrm>
        </p:grpSpPr>
        <p:sp>
          <p:nvSpPr>
            <p:cNvPr id="41" name="TextBox 4"/>
            <p:cNvSpPr txBox="1"/>
            <p:nvPr/>
          </p:nvSpPr>
          <p:spPr>
            <a:xfrm>
              <a:off x="3524814" y="2634252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间接交付</a:t>
              </a:r>
              <a:endPara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3" name="直接箭头连接符 42"/>
            <p:cNvCxnSpPr>
              <a:stCxn id="41" idx="0"/>
            </p:cNvCxnSpPr>
            <p:nvPr/>
          </p:nvCxnSpPr>
          <p:spPr>
            <a:xfrm flipV="1">
              <a:off x="3976220" y="2241379"/>
              <a:ext cx="0" cy="392873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/>
            <p:cNvCxnSpPr/>
            <p:nvPr/>
          </p:nvCxnSpPr>
          <p:spPr>
            <a:xfrm flipV="1">
              <a:off x="4354867" y="2225168"/>
              <a:ext cx="867925" cy="51738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>
              <a:stCxn id="41" idx="3"/>
            </p:cNvCxnSpPr>
            <p:nvPr/>
          </p:nvCxnSpPr>
          <p:spPr>
            <a:xfrm flipV="1">
              <a:off x="4427625" y="2225167"/>
              <a:ext cx="1874969" cy="56297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/>
            <p:cNvCxnSpPr>
              <a:stCxn id="41" idx="1"/>
            </p:cNvCxnSpPr>
            <p:nvPr/>
          </p:nvCxnSpPr>
          <p:spPr>
            <a:xfrm flipH="1" flipV="1">
              <a:off x="1458614" y="2209033"/>
              <a:ext cx="2066200" cy="579108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箭头连接符 46"/>
            <p:cNvCxnSpPr/>
            <p:nvPr/>
          </p:nvCxnSpPr>
          <p:spPr>
            <a:xfrm flipH="1" flipV="1">
              <a:off x="2724034" y="2225166"/>
              <a:ext cx="860263" cy="51738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5144" y="614192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510652" y="582121"/>
            <a:ext cx="21226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4.2.2 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IP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45144" y="1046233"/>
            <a:ext cx="7665002" cy="3054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TCP/IP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体系中，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地址是一个最基本的概念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没有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地址，就无法和网上的其他设备进行通信。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本部分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重点：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0" indent="-357505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en-US" altLang="zh-CN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地址及其表示方法</a:t>
            </a:r>
            <a:endParaRPr lang="zh-CN" altLang="en-US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0" indent="-357505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分类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lang="en-US" altLang="zh-CN" sz="20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0" indent="-357505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无分类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编址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CIDR</a:t>
            </a:r>
            <a:endParaRPr lang="en-US" altLang="zh-CN" sz="20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0" indent="-357505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en-US" altLang="zh-CN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特点</a:t>
            </a:r>
            <a:endParaRPr lang="zh-CN" altLang="en-US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56963" y="614644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104023" y="581433"/>
            <a:ext cx="29546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地址及其表示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52028" y="1032006"/>
            <a:ext cx="8053711" cy="266010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9" name="Group 3"/>
          <p:cNvGrpSpPr/>
          <p:nvPr/>
        </p:nvGrpSpPr>
        <p:grpSpPr bwMode="auto">
          <a:xfrm>
            <a:off x="733834" y="1187799"/>
            <a:ext cx="6640977" cy="415504"/>
            <a:chOff x="-845" y="1217"/>
            <a:chExt cx="6553" cy="410"/>
          </a:xfrm>
        </p:grpSpPr>
        <p:sp>
          <p:nvSpPr>
            <p:cNvPr id="10" name="Rectangle 4"/>
            <p:cNvSpPr>
              <a:spLocks noChangeArrowheads="1"/>
            </p:cNvSpPr>
            <p:nvPr/>
          </p:nvSpPr>
          <p:spPr bwMode="auto">
            <a:xfrm>
              <a:off x="2134" y="1217"/>
              <a:ext cx="3574" cy="410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 10000000000010110000001100011111  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>
              <a:off x="-845" y="1252"/>
              <a:ext cx="2933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地址：</a:t>
              </a:r>
              <a:r>
                <a:rPr kumimoji="0" lang="en-US" altLang="zh-CN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32 </a:t>
              </a: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二进制代码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6"/>
          <p:cNvGrpSpPr/>
          <p:nvPr/>
        </p:nvGrpSpPr>
        <p:grpSpPr bwMode="auto">
          <a:xfrm>
            <a:off x="1831376" y="1816372"/>
            <a:ext cx="5798817" cy="314162"/>
            <a:chOff x="207" y="1738"/>
            <a:chExt cx="5722" cy="310"/>
          </a:xfrm>
        </p:grpSpPr>
        <p:sp>
          <p:nvSpPr>
            <p:cNvPr id="13" name="Text Box 7"/>
            <p:cNvSpPr txBox="1">
              <a:spLocks noChangeArrowheads="1"/>
            </p:cNvSpPr>
            <p:nvPr/>
          </p:nvSpPr>
          <p:spPr bwMode="auto">
            <a:xfrm>
              <a:off x="1993" y="1738"/>
              <a:ext cx="3936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10000000 </a:t>
              </a: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00001011</a:t>
              </a:r>
              <a:r>
                <a:rPr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00000011 </a:t>
              </a:r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00011111</a:t>
              </a:r>
              <a:r>
                <a:rPr lang="en-US" altLang="zh-CN" sz="14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 Box 8"/>
            <p:cNvSpPr txBox="1">
              <a:spLocks noChangeArrowheads="1"/>
            </p:cNvSpPr>
            <p:nvPr/>
          </p:nvSpPr>
          <p:spPr bwMode="auto">
            <a:xfrm>
              <a:off x="207" y="1744"/>
              <a:ext cx="1636" cy="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分为每 </a:t>
              </a:r>
              <a:r>
                <a:rPr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 </a:t>
              </a:r>
              <a:r>
                <a:rPr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位为一组</a:t>
              </a:r>
              <a:endPara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1388858" y="3055611"/>
            <a:ext cx="222894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采用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点分十进制记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4702468" y="3049906"/>
            <a:ext cx="1592103" cy="369332"/>
          </a:xfrm>
          <a:prstGeom prst="rect">
            <a:avLst/>
          </a:prstGeom>
          <a:solidFill>
            <a:srgbClr val="00FFFF"/>
          </a:solidFill>
          <a:ln w="19050">
            <a:solidFill>
              <a:srgbClr val="000000"/>
            </a:solidFill>
            <a:miter lim="800000"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128.11.3.31 </a:t>
            </a:r>
            <a:endParaRPr kumimoji="0" lang="en-US" altLang="zh-CN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Group 16"/>
          <p:cNvGrpSpPr/>
          <p:nvPr/>
        </p:nvGrpSpPr>
        <p:grpSpPr bwMode="auto">
          <a:xfrm>
            <a:off x="4285587" y="2606071"/>
            <a:ext cx="2570671" cy="384469"/>
            <a:chOff x="2665" y="2904"/>
            <a:chExt cx="2609" cy="543"/>
          </a:xfrm>
        </p:grpSpPr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2665" y="2922"/>
              <a:ext cx="665" cy="509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 flipH="1">
              <a:off x="4393" y="2904"/>
              <a:ext cx="881" cy="543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3549" y="2934"/>
              <a:ext cx="223" cy="504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H="1">
              <a:off x="4080" y="2944"/>
              <a:ext cx="240" cy="497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628081" y="2115898"/>
            <a:ext cx="5747223" cy="675537"/>
            <a:chOff x="1629823" y="2403736"/>
            <a:chExt cx="5747223" cy="675537"/>
          </a:xfrm>
        </p:grpSpPr>
        <p:sp>
          <p:nvSpPr>
            <p:cNvPr id="23" name="AutoShape 11"/>
            <p:cNvSpPr/>
            <p:nvPr/>
          </p:nvSpPr>
          <p:spPr bwMode="auto">
            <a:xfrm rot="16200000">
              <a:off x="4101149" y="2099202"/>
              <a:ext cx="156067" cy="765135"/>
            </a:xfrm>
            <a:prstGeom prst="leftBrace">
              <a:avLst>
                <a:gd name="adj1" fmla="val 40855"/>
                <a:gd name="adj2" fmla="val 50000"/>
              </a:avLst>
            </a:prstGeom>
            <a:noFill/>
            <a:ln w="28575">
              <a:solidFill>
                <a:srgbClr val="CC00CC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AutoShape 12"/>
            <p:cNvSpPr/>
            <p:nvPr/>
          </p:nvSpPr>
          <p:spPr bwMode="auto">
            <a:xfrm rot="16200000">
              <a:off x="5013739" y="2089574"/>
              <a:ext cx="175322" cy="803646"/>
            </a:xfrm>
            <a:prstGeom prst="leftBrace">
              <a:avLst>
                <a:gd name="adj1" fmla="val 38199"/>
                <a:gd name="adj2" fmla="val 50000"/>
              </a:avLst>
            </a:prstGeom>
            <a:noFill/>
            <a:ln w="28575">
              <a:solidFill>
                <a:srgbClr val="CC00CC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AutoShape 13"/>
            <p:cNvSpPr/>
            <p:nvPr/>
          </p:nvSpPr>
          <p:spPr bwMode="auto">
            <a:xfrm rot="16200000">
              <a:off x="5936968" y="2109842"/>
              <a:ext cx="156067" cy="798579"/>
            </a:xfrm>
            <a:prstGeom prst="leftBrace">
              <a:avLst>
                <a:gd name="adj1" fmla="val 42641"/>
                <a:gd name="adj2" fmla="val 50000"/>
              </a:avLst>
            </a:prstGeom>
            <a:noFill/>
            <a:ln w="28575">
              <a:solidFill>
                <a:srgbClr val="CC00CC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AutoShape 14"/>
            <p:cNvSpPr/>
            <p:nvPr/>
          </p:nvSpPr>
          <p:spPr bwMode="auto">
            <a:xfrm rot="16200000">
              <a:off x="6875907" y="2085013"/>
              <a:ext cx="145933" cy="856344"/>
            </a:xfrm>
            <a:prstGeom prst="leftBrace">
              <a:avLst>
                <a:gd name="adj1" fmla="val 48900"/>
                <a:gd name="adj2" fmla="val 50000"/>
              </a:avLst>
            </a:prstGeom>
            <a:noFill/>
            <a:ln w="28575">
              <a:solidFill>
                <a:srgbClr val="CC00CC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Text Box 15"/>
            <p:cNvSpPr txBox="1">
              <a:spLocks noChangeArrowheads="1"/>
            </p:cNvSpPr>
            <p:nvPr/>
          </p:nvSpPr>
          <p:spPr bwMode="auto">
            <a:xfrm>
              <a:off x="3898481" y="2621503"/>
              <a:ext cx="3344185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128         </a:t>
              </a:r>
              <a:r>
                <a:rPr lang="en-US" altLang="zh-CN" sz="14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11             3                31 </a:t>
              </a:r>
              <a:endParaRPr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 Box 21"/>
            <p:cNvSpPr txBox="1">
              <a:spLocks noChangeArrowheads="1"/>
            </p:cNvSpPr>
            <p:nvPr/>
          </p:nvSpPr>
          <p:spPr bwMode="auto">
            <a:xfrm>
              <a:off x="1629823" y="2556053"/>
              <a:ext cx="189874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将每 </a:t>
              </a: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 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位的二进制数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转换为十进制数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Line 22"/>
          <p:cNvSpPr>
            <a:spLocks noChangeShapeType="1"/>
          </p:cNvSpPr>
          <p:nvPr/>
        </p:nvSpPr>
        <p:spPr bwMode="auto">
          <a:xfrm>
            <a:off x="3577220" y="3225229"/>
            <a:ext cx="1133873" cy="0"/>
          </a:xfrm>
          <a:prstGeom prst="line">
            <a:avLst/>
          </a:prstGeom>
          <a:noFill/>
          <a:ln w="76200">
            <a:solidFill>
              <a:srgbClr val="CC00CC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16783" y="3697286"/>
            <a:ext cx="7392837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上的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每台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主机（或路由器）的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每个接口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分配一个在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全世界唯一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互联网名字和数字分配机构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ICANN (Internet Corporation for Assigned Names and Numbers)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进行分配。 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29" grpId="0" animBg="1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utoShape 5"/>
          <p:cNvSpPr>
            <a:spLocks noChangeArrowheads="1"/>
          </p:cNvSpPr>
          <p:nvPr/>
        </p:nvSpPr>
        <p:spPr bwMode="auto">
          <a:xfrm>
            <a:off x="545144" y="624674"/>
            <a:ext cx="8053712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545144" y="1033670"/>
            <a:ext cx="8053711" cy="330991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5" name="矩形 84"/>
          <p:cNvSpPr/>
          <p:nvPr/>
        </p:nvSpPr>
        <p:spPr>
          <a:xfrm>
            <a:off x="616085" y="574698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点分十进制记法举例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1125767" y="1244616"/>
            <a:ext cx="6262082" cy="2842408"/>
            <a:chOff x="-56968" y="1101725"/>
            <a:chExt cx="10243382" cy="4649550"/>
          </a:xfrm>
        </p:grpSpPr>
        <p:sp>
          <p:nvSpPr>
            <p:cNvPr id="87" name="Text Box 3"/>
            <p:cNvSpPr txBox="1">
              <a:spLocks noChangeArrowheads="1"/>
            </p:cNvSpPr>
            <p:nvPr/>
          </p:nvSpPr>
          <p:spPr bwMode="auto">
            <a:xfrm>
              <a:off x="2638248" y="1531940"/>
              <a:ext cx="2494197" cy="5537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zh-CN" sz="16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32 </a:t>
              </a:r>
              <a:r>
                <a:rPr kumimoji="0" lang="zh-CN" altLang="en-US" sz="16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r>
                <a:rPr kumimoji="0" lang="zh-CN" altLang="en-US" sz="16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二进制数</a:t>
              </a:r>
              <a:endParaRPr kumimoji="0"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Text Box 4"/>
            <p:cNvSpPr txBox="1">
              <a:spLocks noChangeArrowheads="1"/>
            </p:cNvSpPr>
            <p:nvPr/>
          </p:nvSpPr>
          <p:spPr bwMode="auto">
            <a:xfrm>
              <a:off x="7490207" y="1101725"/>
              <a:ext cx="2315890" cy="956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kumimoji="0" lang="zh-CN" altLang="en-US" sz="16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等价的</a:t>
              </a:r>
              <a:endParaRPr kumimoji="0"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0" hangingPunct="0"/>
              <a:r>
                <a:rPr kumimoji="0" lang="zh-CN" altLang="en-US" sz="16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点分十进制数</a:t>
              </a:r>
              <a:endParaRPr kumimoji="0"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Line 5"/>
            <p:cNvSpPr>
              <a:spLocks noChangeShapeType="1"/>
            </p:cNvSpPr>
            <p:nvPr/>
          </p:nvSpPr>
          <p:spPr bwMode="auto">
            <a:xfrm>
              <a:off x="87710" y="2159001"/>
              <a:ext cx="999467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Text Box 6"/>
            <p:cNvSpPr txBox="1">
              <a:spLocks noChangeArrowheads="1"/>
            </p:cNvSpPr>
            <p:nvPr/>
          </p:nvSpPr>
          <p:spPr bwMode="auto">
            <a:xfrm>
              <a:off x="-56968" y="2246314"/>
              <a:ext cx="7528742" cy="5537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zh-CN" sz="16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10000001  </a:t>
              </a:r>
              <a:r>
                <a:rPr kumimoji="0" lang="en-US" altLang="zh-CN" sz="16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00110100 </a:t>
              </a:r>
              <a:r>
                <a:rPr kumimoji="0" lang="en-US" altLang="zh-CN" sz="16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00000110  00000000</a:t>
              </a:r>
              <a:endParaRPr kumimoji="0" lang="en-US" altLang="zh-CN" sz="16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Text Box 7"/>
            <p:cNvSpPr txBox="1">
              <a:spLocks noChangeArrowheads="1"/>
            </p:cNvSpPr>
            <p:nvPr/>
          </p:nvSpPr>
          <p:spPr bwMode="auto">
            <a:xfrm>
              <a:off x="7521776" y="2228852"/>
              <a:ext cx="2043186" cy="5537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129.52.6.0</a:t>
              </a:r>
              <a:endParaRPr kumimoji="0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Text Box 8"/>
            <p:cNvSpPr txBox="1">
              <a:spLocks noChangeArrowheads="1"/>
            </p:cNvSpPr>
            <p:nvPr/>
          </p:nvSpPr>
          <p:spPr bwMode="auto">
            <a:xfrm>
              <a:off x="-56968" y="2968626"/>
              <a:ext cx="7528742" cy="5537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zh-CN" sz="16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11000000  </a:t>
              </a:r>
              <a:r>
                <a:rPr kumimoji="0" lang="en-US" altLang="zh-CN" sz="16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00000101 </a:t>
              </a:r>
              <a:r>
                <a:rPr kumimoji="0" lang="en-US" altLang="zh-CN" sz="16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00110000  </a:t>
              </a:r>
              <a:r>
                <a:rPr kumimoji="0" lang="en-US" altLang="zh-CN" sz="16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00000011</a:t>
              </a:r>
              <a:endParaRPr kumimoji="0" lang="en-US" altLang="zh-CN" sz="16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Text Box 9"/>
            <p:cNvSpPr txBox="1">
              <a:spLocks noChangeArrowheads="1"/>
            </p:cNvSpPr>
            <p:nvPr/>
          </p:nvSpPr>
          <p:spPr bwMode="auto">
            <a:xfrm>
              <a:off x="7521776" y="2951162"/>
              <a:ext cx="2043186" cy="5537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192.5.48.3</a:t>
              </a:r>
              <a:endParaRPr kumimoji="0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Text Box 10"/>
            <p:cNvSpPr txBox="1">
              <a:spLocks noChangeArrowheads="1"/>
            </p:cNvSpPr>
            <p:nvPr/>
          </p:nvSpPr>
          <p:spPr bwMode="auto">
            <a:xfrm>
              <a:off x="-56968" y="3743326"/>
              <a:ext cx="7528742" cy="5537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zh-CN" sz="16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00001010 </a:t>
              </a:r>
              <a:r>
                <a:rPr kumimoji="0" lang="en-US" altLang="zh-CN" sz="16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00000010  00000000  </a:t>
              </a:r>
              <a:r>
                <a:rPr kumimoji="0" lang="en-US" altLang="zh-CN" sz="16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00100101</a:t>
              </a:r>
              <a:endParaRPr kumimoji="0" lang="en-US" altLang="zh-CN" sz="16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Text Box 11"/>
            <p:cNvSpPr txBox="1">
              <a:spLocks noChangeArrowheads="1"/>
            </p:cNvSpPr>
            <p:nvPr/>
          </p:nvSpPr>
          <p:spPr bwMode="auto">
            <a:xfrm>
              <a:off x="7521776" y="3725862"/>
              <a:ext cx="1836036" cy="5537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10.2.0.37</a:t>
              </a:r>
              <a:endParaRPr kumimoji="0"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Text Box 12"/>
            <p:cNvSpPr txBox="1">
              <a:spLocks noChangeArrowheads="1"/>
            </p:cNvSpPr>
            <p:nvPr/>
          </p:nvSpPr>
          <p:spPr bwMode="auto">
            <a:xfrm>
              <a:off x="-56968" y="4476752"/>
              <a:ext cx="7528742" cy="5537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zh-CN" sz="16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10000000  </a:t>
              </a:r>
              <a:r>
                <a:rPr kumimoji="0" lang="en-US" altLang="zh-CN" sz="16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00001010 </a:t>
              </a:r>
              <a:r>
                <a:rPr kumimoji="0" lang="en-US" altLang="zh-CN" sz="16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00000010  00000011</a:t>
              </a:r>
              <a:endParaRPr kumimoji="0" lang="en-US" altLang="zh-CN" sz="16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Text Box 13"/>
            <p:cNvSpPr txBox="1">
              <a:spLocks noChangeArrowheads="1"/>
            </p:cNvSpPr>
            <p:nvPr/>
          </p:nvSpPr>
          <p:spPr bwMode="auto">
            <a:xfrm>
              <a:off x="7521776" y="4459288"/>
              <a:ext cx="2043186" cy="5537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128.10.2.3</a:t>
              </a:r>
              <a:endParaRPr kumimoji="0"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Text Box 14"/>
            <p:cNvSpPr txBox="1">
              <a:spLocks noChangeArrowheads="1"/>
            </p:cNvSpPr>
            <p:nvPr/>
          </p:nvSpPr>
          <p:spPr bwMode="auto">
            <a:xfrm>
              <a:off x="-56968" y="5197476"/>
              <a:ext cx="7528742" cy="5537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zh-CN" sz="16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10000000 </a:t>
              </a:r>
              <a:r>
                <a:rPr kumimoji="0" lang="en-US" altLang="zh-CN" sz="16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10000000  11111111  00000000</a:t>
              </a:r>
              <a:endParaRPr kumimoji="0" lang="en-US" altLang="zh-CN" sz="16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Text Box 15"/>
            <p:cNvSpPr txBox="1">
              <a:spLocks noChangeArrowheads="1"/>
            </p:cNvSpPr>
            <p:nvPr/>
          </p:nvSpPr>
          <p:spPr bwMode="auto">
            <a:xfrm>
              <a:off x="7521776" y="5180012"/>
              <a:ext cx="2664638" cy="5537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128.128.255.0</a:t>
              </a:r>
              <a:endParaRPr kumimoji="0"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56963" y="614644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269136" y="581433"/>
            <a:ext cx="26244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采用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级结构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56332" y="1194536"/>
            <a:ext cx="7281562" cy="759182"/>
            <a:chOff x="456332" y="1194536"/>
            <a:chExt cx="7281562" cy="759182"/>
          </a:xfrm>
        </p:grpSpPr>
        <p:sp>
          <p:nvSpPr>
            <p:cNvPr id="9" name="Rectangle 2"/>
            <p:cNvSpPr>
              <a:spLocks noChangeArrowheads="1"/>
            </p:cNvSpPr>
            <p:nvPr/>
          </p:nvSpPr>
          <p:spPr bwMode="auto">
            <a:xfrm>
              <a:off x="3859181" y="1360702"/>
              <a:ext cx="3878713" cy="395038"/>
            </a:xfrm>
            <a:prstGeom prst="rect">
              <a:avLst/>
            </a:prstGeom>
            <a:solidFill>
              <a:srgbClr val="00CCFF"/>
            </a:solidFill>
            <a:ln w="19050">
              <a:solidFill>
                <a:srgbClr val="000000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>
                  <a:srgbClr val="3333CC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::= { &lt;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网络号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&gt;, &lt;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主机号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&gt;} 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456332" y="1194536"/>
              <a:ext cx="3241592" cy="7591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ts val="2600"/>
                </a:lnSpc>
              </a:pPr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 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级</a:t>
              </a:r>
              <a:r>
                <a:rPr lang="zh-CN" altLang="en-US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结构</a:t>
              </a:r>
              <a:endPara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ts val="2600"/>
                </a:lnSpc>
              </a:pPr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 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个字段：</a:t>
              </a:r>
              <a:r>
                <a:rPr lang="zh-CN" altLang="en-US" sz="20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网络号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和</a:t>
              </a:r>
              <a:r>
                <a:rPr lang="zh-CN" altLang="en-US" sz="20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主机号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01975" y="2961288"/>
            <a:ext cx="7135919" cy="1291692"/>
            <a:chOff x="601975" y="2854700"/>
            <a:chExt cx="7135919" cy="1014478"/>
          </a:xfrm>
        </p:grpSpPr>
        <p:sp>
          <p:nvSpPr>
            <p:cNvPr id="3" name="矩形 2"/>
            <p:cNvSpPr/>
            <p:nvPr/>
          </p:nvSpPr>
          <p:spPr>
            <a:xfrm>
              <a:off x="601975" y="3230391"/>
              <a:ext cx="3168738" cy="3142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网络号的</a:t>
              </a:r>
              <a:r>
                <a:rPr lang="zh-CN" altLang="en-US" sz="2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位数 </a:t>
              </a:r>
              <a:r>
                <a:rPr lang="en-US" altLang="zh-CN" sz="2000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n</a:t>
              </a:r>
              <a:r>
                <a:rPr lang="en-US" altLang="zh-CN" sz="2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</a:t>
              </a:r>
              <a:r>
                <a:rPr lang="zh-CN" altLang="en-US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多少</a:t>
              </a:r>
              <a:r>
                <a:rPr lang="zh-CN" altLang="en-US" sz="2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？</a:t>
              </a:r>
              <a:endPara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3852346" y="2854700"/>
              <a:ext cx="3885548" cy="1014478"/>
              <a:chOff x="3852346" y="2085048"/>
              <a:chExt cx="3885548" cy="1014478"/>
            </a:xfrm>
          </p:grpSpPr>
          <p:sp>
            <p:nvSpPr>
              <p:cNvPr id="12" name="Line 10"/>
              <p:cNvSpPr>
                <a:spLocks noChangeShapeType="1"/>
              </p:cNvSpPr>
              <p:nvPr/>
            </p:nvSpPr>
            <p:spPr bwMode="auto">
              <a:xfrm>
                <a:off x="3852346" y="2085048"/>
                <a:ext cx="0" cy="340789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Line 11"/>
              <p:cNvSpPr>
                <a:spLocks noChangeShapeType="1"/>
              </p:cNvSpPr>
              <p:nvPr/>
            </p:nvSpPr>
            <p:spPr bwMode="auto">
              <a:xfrm>
                <a:off x="7737894" y="2085048"/>
                <a:ext cx="0" cy="35661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>
                <a:off x="3880824" y="2230389"/>
                <a:ext cx="3837705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Text Box 13"/>
              <p:cNvSpPr txBox="1">
                <a:spLocks noChangeArrowheads="1"/>
              </p:cNvSpPr>
              <p:nvPr/>
            </p:nvSpPr>
            <p:spPr bwMode="auto">
              <a:xfrm>
                <a:off x="5415223" y="2085048"/>
                <a:ext cx="744037" cy="26589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32 </a:t>
                </a:r>
                <a:r>
                  <a:rPr kumimoji="0" lang="zh-CN" alt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</a:t>
                </a:r>
                <a:endPara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" name="Group 7"/>
              <p:cNvGrpSpPr/>
              <p:nvPr/>
            </p:nvGrpSpPr>
            <p:grpSpPr bwMode="auto">
              <a:xfrm>
                <a:off x="3859181" y="2414669"/>
                <a:ext cx="3877574" cy="368560"/>
                <a:chOff x="1205" y="3011"/>
                <a:chExt cx="3072" cy="437"/>
              </a:xfrm>
            </p:grpSpPr>
            <p:sp>
              <p:nvSpPr>
                <p:cNvPr id="17" name="Rectangle 8"/>
                <p:cNvSpPr>
                  <a:spLocks noChangeArrowheads="1"/>
                </p:cNvSpPr>
                <p:nvPr/>
              </p:nvSpPr>
              <p:spPr bwMode="auto">
                <a:xfrm>
                  <a:off x="1205" y="3011"/>
                  <a:ext cx="1536" cy="436"/>
                </a:xfrm>
                <a:prstGeom prst="rect">
                  <a:avLst/>
                </a:prstGeom>
                <a:solidFill>
                  <a:srgbClr val="00FFFF"/>
                </a:solidFill>
                <a:ln w="19050" algn="ctr">
                  <a:solidFill>
                    <a:schemeClr val="tx1"/>
                  </a:solidFill>
                  <a:miter lim="800000"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网络号</a:t>
                  </a:r>
                  <a:endParaRPr kumimoji="0" lang="en-US" altLang="zh-CN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marL="0" marR="0" lvl="0" indent="0" algn="ctr" defTabSz="91440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en-US" altLang="zh-CN" sz="1400" b="1" kern="0" noProof="0" dirty="0" smtClean="0">
                      <a:solidFill>
                        <a:sysClr val="windowText" lastClr="00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( net-id)</a:t>
                  </a:r>
                  <a:endParaRPr kumimoji="0" lang="en-US" altLang="zh-CN" sz="14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" name="Rectangle 9"/>
                <p:cNvSpPr>
                  <a:spLocks noChangeArrowheads="1"/>
                </p:cNvSpPr>
                <p:nvPr/>
              </p:nvSpPr>
              <p:spPr bwMode="auto">
                <a:xfrm>
                  <a:off x="2741" y="3012"/>
                  <a:ext cx="1536" cy="436"/>
                </a:xfrm>
                <a:prstGeom prst="rect">
                  <a:avLst/>
                </a:prstGeom>
                <a:solidFill>
                  <a:srgbClr val="0000FF"/>
                </a:solidFill>
                <a:ln w="19050" algn="ctr">
                  <a:solidFill>
                    <a:schemeClr val="tx1"/>
                  </a:solidFill>
                  <a:miter lim="800000"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主机号</a:t>
                  </a:r>
                  <a:endParaRPr kumimoji="0" lang="en-US" altLang="zh-CN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marL="0" marR="0" lvl="0" indent="0" algn="ctr" defTabSz="91440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en-US" altLang="zh-CN" sz="1400" b="1" kern="0" dirty="0" smtClea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(host-id)</a:t>
                  </a:r>
                  <a:endParaRPr kumimoji="0" lang="en-US" altLang="zh-CN" sz="1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9" name="Line 10"/>
              <p:cNvSpPr>
                <a:spLocks noChangeShapeType="1"/>
              </p:cNvSpPr>
              <p:nvPr/>
            </p:nvSpPr>
            <p:spPr bwMode="auto">
              <a:xfrm>
                <a:off x="3852346" y="2738467"/>
                <a:ext cx="0" cy="3587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Line 11"/>
              <p:cNvSpPr>
                <a:spLocks noChangeShapeType="1"/>
              </p:cNvSpPr>
              <p:nvPr/>
            </p:nvSpPr>
            <p:spPr bwMode="auto">
              <a:xfrm>
                <a:off x="7737894" y="2754289"/>
                <a:ext cx="0" cy="34294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Line 12"/>
              <p:cNvSpPr>
                <a:spLocks noChangeShapeType="1"/>
              </p:cNvSpPr>
              <p:nvPr/>
            </p:nvSpPr>
            <p:spPr bwMode="auto">
              <a:xfrm>
                <a:off x="3880825" y="2989758"/>
                <a:ext cx="191714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Text Box 13"/>
              <p:cNvSpPr txBox="1">
                <a:spLocks noChangeArrowheads="1"/>
              </p:cNvSpPr>
              <p:nvPr/>
            </p:nvSpPr>
            <p:spPr bwMode="auto">
              <a:xfrm>
                <a:off x="4552574" y="2831340"/>
                <a:ext cx="623275" cy="2658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noFill/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n</a:t>
                </a:r>
                <a:r>
                  <a:rPr kumimoji="0" lang="en-US" altLang="zh-CN" sz="16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kumimoji="0" lang="zh-CN" altLang="en-US" sz="16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</a:t>
                </a:r>
                <a:endParaRPr kumimoji="0" lang="zh-CN" alt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Line 11"/>
              <p:cNvSpPr>
                <a:spLocks noChangeShapeType="1"/>
              </p:cNvSpPr>
              <p:nvPr/>
            </p:nvSpPr>
            <p:spPr bwMode="auto">
              <a:xfrm>
                <a:off x="5797968" y="2754289"/>
                <a:ext cx="0" cy="34294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Line 12"/>
              <p:cNvSpPr>
                <a:spLocks noChangeShapeType="1"/>
              </p:cNvSpPr>
              <p:nvPr/>
            </p:nvSpPr>
            <p:spPr bwMode="auto">
              <a:xfrm>
                <a:off x="5817821" y="2989758"/>
                <a:ext cx="191714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Text Box 13"/>
              <p:cNvSpPr txBox="1">
                <a:spLocks noChangeArrowheads="1"/>
              </p:cNvSpPr>
              <p:nvPr/>
            </p:nvSpPr>
            <p:spPr bwMode="auto">
              <a:xfrm>
                <a:off x="6275944" y="2833630"/>
                <a:ext cx="1082388" cy="2658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noFill/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1600" b="1" i="1" kern="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(</a:t>
                </a:r>
                <a:r>
                  <a:rPr kumimoji="0" lang="en-US" altLang="zh-CN" sz="1600" b="1" i="1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32-n) </a:t>
                </a:r>
                <a:r>
                  <a:rPr kumimoji="0" lang="zh-CN" altLang="en-US" sz="16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</a:t>
                </a:r>
                <a:endParaRPr kumimoji="0" lang="zh-CN" alt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6" name="矩形 25"/>
          <p:cNvSpPr/>
          <p:nvPr/>
        </p:nvSpPr>
        <p:spPr>
          <a:xfrm>
            <a:off x="3184164" y="1990377"/>
            <a:ext cx="5227607" cy="75918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地址在整个互联网范围内是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唯一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的。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2600"/>
              </a:lnSpc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指明了连接到某个网络上的一个主机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56963" y="614644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488747" y="581433"/>
            <a:ext cx="218521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分类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545144" y="1033670"/>
            <a:ext cx="8053711" cy="3309912"/>
          </a:xfrm>
          <a:prstGeom prst="roundRect">
            <a:avLst/>
          </a:prstGeom>
          <a:solidFill>
            <a:srgbClr val="C3E3F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0" name="组合 29"/>
          <p:cNvGrpSpPr/>
          <p:nvPr/>
        </p:nvGrpSpPr>
        <p:grpSpPr>
          <a:xfrm>
            <a:off x="839262" y="1187780"/>
            <a:ext cx="5329079" cy="3009005"/>
            <a:chOff x="355160" y="927100"/>
            <a:chExt cx="9026611" cy="5096778"/>
          </a:xfrm>
        </p:grpSpPr>
        <p:sp>
          <p:nvSpPr>
            <p:cNvPr id="31" name="Line 2"/>
            <p:cNvSpPr>
              <a:spLocks noChangeShapeType="1"/>
            </p:cNvSpPr>
            <p:nvPr/>
          </p:nvSpPr>
          <p:spPr bwMode="auto">
            <a:xfrm flipV="1">
              <a:off x="1732138" y="4009478"/>
              <a:ext cx="574754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3"/>
            <p:cNvSpPr>
              <a:spLocks noChangeArrowheads="1"/>
            </p:cNvSpPr>
            <p:nvPr/>
          </p:nvSpPr>
          <p:spPr bwMode="auto">
            <a:xfrm>
              <a:off x="4144958" y="3791992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Rectangle 4"/>
            <p:cNvSpPr>
              <a:spLocks noChangeArrowheads="1"/>
            </p:cNvSpPr>
            <p:nvPr/>
          </p:nvSpPr>
          <p:spPr bwMode="auto">
            <a:xfrm>
              <a:off x="1732137" y="3355428"/>
              <a:ext cx="7634155" cy="444500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Line 5"/>
            <p:cNvSpPr>
              <a:spLocks noChangeShapeType="1"/>
            </p:cNvSpPr>
            <p:nvPr/>
          </p:nvSpPr>
          <p:spPr bwMode="auto">
            <a:xfrm>
              <a:off x="3601550" y="1577975"/>
              <a:ext cx="575270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ectangle 6"/>
            <p:cNvSpPr>
              <a:spLocks noChangeArrowheads="1"/>
            </p:cNvSpPr>
            <p:nvPr/>
          </p:nvSpPr>
          <p:spPr bwMode="auto">
            <a:xfrm>
              <a:off x="5866875" y="1370014"/>
              <a:ext cx="1167551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host-id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 </a:t>
              </a:r>
              <a:r>
                <a: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Line 7"/>
            <p:cNvSpPr>
              <a:spLocks noChangeShapeType="1"/>
            </p:cNvSpPr>
            <p:nvPr/>
          </p:nvSpPr>
          <p:spPr bwMode="auto">
            <a:xfrm flipV="1">
              <a:off x="1775131" y="2790849"/>
              <a:ext cx="3764625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auto">
            <a:xfrm>
              <a:off x="3208855" y="2574181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Line 9"/>
            <p:cNvSpPr>
              <a:spLocks noChangeShapeType="1"/>
            </p:cNvSpPr>
            <p:nvPr/>
          </p:nvSpPr>
          <p:spPr bwMode="auto">
            <a:xfrm>
              <a:off x="1690862" y="1577975"/>
              <a:ext cx="191068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10"/>
            <p:cNvSpPr>
              <a:spLocks noChangeArrowheads="1"/>
            </p:cNvSpPr>
            <p:nvPr/>
          </p:nvSpPr>
          <p:spPr bwMode="auto">
            <a:xfrm>
              <a:off x="2058942" y="1370014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11"/>
            <p:cNvSpPr>
              <a:spLocks noChangeArrowheads="1"/>
            </p:cNvSpPr>
            <p:nvPr/>
          </p:nvSpPr>
          <p:spPr bwMode="auto">
            <a:xfrm>
              <a:off x="1694302" y="933451"/>
              <a:ext cx="7675430" cy="442913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12"/>
            <p:cNvSpPr>
              <a:spLocks noChangeArrowheads="1"/>
            </p:cNvSpPr>
            <p:nvPr/>
          </p:nvSpPr>
          <p:spPr bwMode="auto">
            <a:xfrm>
              <a:off x="1716659" y="2140794"/>
              <a:ext cx="7659952" cy="446087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Rectangle 14"/>
            <p:cNvSpPr>
              <a:spLocks noChangeArrowheads="1"/>
            </p:cNvSpPr>
            <p:nvPr/>
          </p:nvSpPr>
          <p:spPr bwMode="auto">
            <a:xfrm>
              <a:off x="1742456" y="3369716"/>
              <a:ext cx="5742384" cy="423862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15"/>
            <p:cNvSpPr>
              <a:spLocks noChangeArrowheads="1"/>
            </p:cNvSpPr>
            <p:nvPr/>
          </p:nvSpPr>
          <p:spPr bwMode="auto">
            <a:xfrm>
              <a:off x="1740736" y="2151905"/>
              <a:ext cx="3804179" cy="423863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16"/>
            <p:cNvSpPr>
              <a:spLocks noChangeArrowheads="1"/>
            </p:cNvSpPr>
            <p:nvPr/>
          </p:nvSpPr>
          <p:spPr bwMode="auto">
            <a:xfrm>
              <a:off x="1720099" y="957263"/>
              <a:ext cx="1874573" cy="406400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17"/>
            <p:cNvSpPr>
              <a:spLocks noChangeArrowheads="1"/>
            </p:cNvSpPr>
            <p:nvPr/>
          </p:nvSpPr>
          <p:spPr bwMode="auto">
            <a:xfrm>
              <a:off x="1635829" y="927100"/>
              <a:ext cx="456161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05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Rectangle 18"/>
            <p:cNvSpPr>
              <a:spLocks noChangeArrowheads="1"/>
            </p:cNvSpPr>
            <p:nvPr/>
          </p:nvSpPr>
          <p:spPr bwMode="auto">
            <a:xfrm>
              <a:off x="366021" y="955675"/>
              <a:ext cx="136576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Line 19"/>
            <p:cNvSpPr>
              <a:spLocks noChangeShapeType="1"/>
            </p:cNvSpPr>
            <p:nvPr/>
          </p:nvSpPr>
          <p:spPr bwMode="auto">
            <a:xfrm>
              <a:off x="1971188" y="933451"/>
              <a:ext cx="0" cy="4508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Line 20"/>
            <p:cNvSpPr>
              <a:spLocks noChangeShapeType="1"/>
            </p:cNvSpPr>
            <p:nvPr/>
          </p:nvSpPr>
          <p:spPr bwMode="auto">
            <a:xfrm>
              <a:off x="3601550" y="933450"/>
              <a:ext cx="0" cy="450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Line 21"/>
            <p:cNvSpPr>
              <a:spLocks noChangeShapeType="1"/>
            </p:cNvSpPr>
            <p:nvPr/>
          </p:nvSpPr>
          <p:spPr bwMode="auto">
            <a:xfrm>
              <a:off x="1690862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Line 22"/>
            <p:cNvSpPr>
              <a:spLocks noChangeShapeType="1"/>
            </p:cNvSpPr>
            <p:nvPr/>
          </p:nvSpPr>
          <p:spPr bwMode="auto">
            <a:xfrm>
              <a:off x="3601550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Line 23"/>
            <p:cNvSpPr>
              <a:spLocks noChangeShapeType="1"/>
            </p:cNvSpPr>
            <p:nvPr/>
          </p:nvSpPr>
          <p:spPr bwMode="auto">
            <a:xfrm>
              <a:off x="9354254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Line 24"/>
            <p:cNvSpPr>
              <a:spLocks noChangeShapeType="1"/>
            </p:cNvSpPr>
            <p:nvPr/>
          </p:nvSpPr>
          <p:spPr bwMode="auto">
            <a:xfrm>
              <a:off x="5553515" y="2784499"/>
              <a:ext cx="3786979" cy="635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Rectangle 25"/>
            <p:cNvSpPr>
              <a:spLocks noChangeArrowheads="1"/>
            </p:cNvSpPr>
            <p:nvPr/>
          </p:nvSpPr>
          <p:spPr bwMode="auto">
            <a:xfrm>
              <a:off x="6946995" y="2636149"/>
              <a:ext cx="1167551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host-id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Line 26"/>
            <p:cNvSpPr>
              <a:spLocks noChangeShapeType="1"/>
            </p:cNvSpPr>
            <p:nvPr/>
          </p:nvSpPr>
          <p:spPr bwMode="auto">
            <a:xfrm>
              <a:off x="1732137" y="262656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Line 27"/>
            <p:cNvSpPr>
              <a:spLocks noChangeShapeType="1"/>
            </p:cNvSpPr>
            <p:nvPr/>
          </p:nvSpPr>
          <p:spPr bwMode="auto">
            <a:xfrm>
              <a:off x="5553515" y="2626568"/>
              <a:ext cx="0" cy="32385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Line 28"/>
            <p:cNvSpPr>
              <a:spLocks noChangeShapeType="1"/>
            </p:cNvSpPr>
            <p:nvPr/>
          </p:nvSpPr>
          <p:spPr bwMode="auto">
            <a:xfrm>
              <a:off x="9340495" y="262656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Rectangle 29"/>
            <p:cNvSpPr>
              <a:spLocks noChangeArrowheads="1"/>
            </p:cNvSpPr>
            <p:nvPr/>
          </p:nvSpPr>
          <p:spPr bwMode="auto">
            <a:xfrm>
              <a:off x="382312" y="2151905"/>
              <a:ext cx="1349473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Line 30"/>
            <p:cNvSpPr>
              <a:spLocks noChangeShapeType="1"/>
            </p:cNvSpPr>
            <p:nvPr/>
          </p:nvSpPr>
          <p:spPr bwMode="auto">
            <a:xfrm>
              <a:off x="5553514" y="2150319"/>
              <a:ext cx="0" cy="4333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Rectangle 31"/>
            <p:cNvSpPr>
              <a:spLocks noChangeArrowheads="1"/>
            </p:cNvSpPr>
            <p:nvPr/>
          </p:nvSpPr>
          <p:spPr bwMode="auto">
            <a:xfrm>
              <a:off x="385029" y="3364953"/>
              <a:ext cx="1346756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Rectangle 33"/>
            <p:cNvSpPr>
              <a:spLocks noChangeArrowheads="1"/>
            </p:cNvSpPr>
            <p:nvPr/>
          </p:nvSpPr>
          <p:spPr bwMode="auto">
            <a:xfrm>
              <a:off x="1666786" y="3361455"/>
              <a:ext cx="962403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1 1 0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Line 35"/>
            <p:cNvSpPr>
              <a:spLocks noChangeShapeType="1"/>
            </p:cNvSpPr>
            <p:nvPr/>
          </p:nvSpPr>
          <p:spPr bwMode="auto">
            <a:xfrm>
              <a:off x="2473367" y="3353842"/>
              <a:ext cx="0" cy="4397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Line 36"/>
            <p:cNvSpPr>
              <a:spLocks noChangeShapeType="1"/>
            </p:cNvSpPr>
            <p:nvPr/>
          </p:nvSpPr>
          <p:spPr bwMode="auto">
            <a:xfrm>
              <a:off x="7505477" y="3349079"/>
              <a:ext cx="0" cy="4413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Line 37"/>
            <p:cNvSpPr>
              <a:spLocks noChangeShapeType="1"/>
            </p:cNvSpPr>
            <p:nvPr/>
          </p:nvSpPr>
          <p:spPr bwMode="auto">
            <a:xfrm>
              <a:off x="7510637" y="4011066"/>
              <a:ext cx="182985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6" name="Group 38"/>
            <p:cNvGrpSpPr/>
            <p:nvPr/>
          </p:nvGrpSpPr>
          <p:grpSpPr bwMode="auto">
            <a:xfrm>
              <a:off x="7928099" y="3820573"/>
              <a:ext cx="1131196" cy="644929"/>
              <a:chOff x="2827" y="3024"/>
              <a:chExt cx="453" cy="382"/>
            </a:xfrm>
          </p:grpSpPr>
          <p:sp>
            <p:nvSpPr>
              <p:cNvPr id="83" name="Rectangle 39"/>
              <p:cNvSpPr>
                <a:spLocks noChangeArrowheads="1"/>
              </p:cNvSpPr>
              <p:nvPr/>
            </p:nvSpPr>
            <p:spPr bwMode="auto">
              <a:xfrm>
                <a:off x="2832" y="3072"/>
                <a:ext cx="426" cy="1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Rectangle 40"/>
              <p:cNvSpPr>
                <a:spLocks noChangeArrowheads="1"/>
              </p:cNvSpPr>
              <p:nvPr/>
            </p:nvSpPr>
            <p:spPr bwMode="auto">
              <a:xfrm>
                <a:off x="2827" y="3024"/>
                <a:ext cx="453" cy="382"/>
              </a:xfrm>
              <a:prstGeom prst="rect">
                <a:avLst/>
              </a:prstGeom>
              <a:solidFill>
                <a:srgbClr val="C3E3F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algn="ctr" defTabSz="762000" eaLnBrk="0" hangingPunct="0">
                  <a:lnSpc>
                    <a:spcPct val="90000"/>
                  </a:lnSpc>
                </a:pPr>
                <a:r>
                  <a:rPr kumimoji="1" lang="en-US" altLang="zh-CN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host-id</a:t>
                </a:r>
                <a:endPara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defTabSz="762000" eaLnBrk="0" hangingPunct="0">
                  <a:lnSpc>
                    <a:spcPct val="90000"/>
                  </a:lnSpc>
                </a:pPr>
                <a:r>
                  <a:rPr kumimoji="1" lang="en-US" altLang="zh-CN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 </a:t>
                </a:r>
                <a:r>
                  <a:rPr kumimoji="1" lang="zh-CN" altLang="en-US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</a:t>
                </a:r>
                <a:endPara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7" name="Line 41"/>
            <p:cNvSpPr>
              <a:spLocks noChangeShapeType="1"/>
            </p:cNvSpPr>
            <p:nvPr/>
          </p:nvSpPr>
          <p:spPr bwMode="auto">
            <a:xfrm>
              <a:off x="1732137" y="385707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Line 42"/>
            <p:cNvSpPr>
              <a:spLocks noChangeShapeType="1"/>
            </p:cNvSpPr>
            <p:nvPr/>
          </p:nvSpPr>
          <p:spPr bwMode="auto">
            <a:xfrm>
              <a:off x="7510637" y="3860253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Line 43"/>
            <p:cNvSpPr>
              <a:spLocks noChangeShapeType="1"/>
            </p:cNvSpPr>
            <p:nvPr/>
          </p:nvSpPr>
          <p:spPr bwMode="auto">
            <a:xfrm>
              <a:off x="9340495" y="3841203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Rectangle 44"/>
            <p:cNvSpPr>
              <a:spLocks noChangeArrowheads="1"/>
            </p:cNvSpPr>
            <p:nvPr/>
          </p:nvSpPr>
          <p:spPr bwMode="auto">
            <a:xfrm>
              <a:off x="1725258" y="4582716"/>
              <a:ext cx="7656513" cy="444500"/>
            </a:xfrm>
            <a:prstGeom prst="rect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Rectangle 45"/>
            <p:cNvSpPr>
              <a:spLocks noChangeArrowheads="1"/>
            </p:cNvSpPr>
            <p:nvPr/>
          </p:nvSpPr>
          <p:spPr bwMode="auto">
            <a:xfrm>
              <a:off x="355160" y="4593828"/>
              <a:ext cx="1376625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D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Line 46"/>
            <p:cNvSpPr>
              <a:spLocks noChangeShapeType="1"/>
            </p:cNvSpPr>
            <p:nvPr/>
          </p:nvSpPr>
          <p:spPr bwMode="auto">
            <a:xfrm>
              <a:off x="2629189" y="4590654"/>
              <a:ext cx="0" cy="4413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Rectangle 47"/>
            <p:cNvSpPr>
              <a:spLocks noChangeArrowheads="1"/>
            </p:cNvSpPr>
            <p:nvPr/>
          </p:nvSpPr>
          <p:spPr bwMode="auto">
            <a:xfrm>
              <a:off x="1610464" y="4581129"/>
              <a:ext cx="1107816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1 1 1 0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Rectangle 48"/>
            <p:cNvSpPr>
              <a:spLocks noChangeArrowheads="1"/>
            </p:cNvSpPr>
            <p:nvPr/>
          </p:nvSpPr>
          <p:spPr bwMode="auto">
            <a:xfrm>
              <a:off x="5031263" y="4581509"/>
              <a:ext cx="1588413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 播 地 址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Rectangle 49"/>
            <p:cNvSpPr>
              <a:spLocks noChangeArrowheads="1"/>
            </p:cNvSpPr>
            <p:nvPr/>
          </p:nvSpPr>
          <p:spPr bwMode="auto">
            <a:xfrm>
              <a:off x="1733857" y="5549503"/>
              <a:ext cx="7641035" cy="444500"/>
            </a:xfrm>
            <a:prstGeom prst="rect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Rectangle 50"/>
            <p:cNvSpPr>
              <a:spLocks noChangeArrowheads="1"/>
            </p:cNvSpPr>
            <p:nvPr/>
          </p:nvSpPr>
          <p:spPr bwMode="auto">
            <a:xfrm>
              <a:off x="412181" y="5559030"/>
              <a:ext cx="131960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E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Rectangle 51"/>
            <p:cNvSpPr>
              <a:spLocks noChangeArrowheads="1"/>
            </p:cNvSpPr>
            <p:nvPr/>
          </p:nvSpPr>
          <p:spPr bwMode="auto">
            <a:xfrm>
              <a:off x="4518046" y="5540357"/>
              <a:ext cx="260662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保 留 为 今 后 使 用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Line 52"/>
            <p:cNvSpPr>
              <a:spLocks noChangeShapeType="1"/>
            </p:cNvSpPr>
            <p:nvPr/>
          </p:nvSpPr>
          <p:spPr bwMode="auto">
            <a:xfrm>
              <a:off x="2641708" y="5574904"/>
              <a:ext cx="0" cy="4413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Rectangle 53"/>
            <p:cNvSpPr>
              <a:spLocks noChangeArrowheads="1"/>
            </p:cNvSpPr>
            <p:nvPr/>
          </p:nvSpPr>
          <p:spPr bwMode="auto">
            <a:xfrm>
              <a:off x="1610464" y="5555854"/>
              <a:ext cx="1107816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1 1 1 1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Rectangle 54"/>
            <p:cNvSpPr>
              <a:spLocks noChangeArrowheads="1"/>
            </p:cNvSpPr>
            <p:nvPr/>
          </p:nvSpPr>
          <p:spPr bwMode="auto">
            <a:xfrm>
              <a:off x="1861122" y="2136030"/>
              <a:ext cx="456161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Rectangle 55"/>
            <p:cNvSpPr>
              <a:spLocks noChangeArrowheads="1"/>
            </p:cNvSpPr>
            <p:nvPr/>
          </p:nvSpPr>
          <p:spPr bwMode="auto">
            <a:xfrm>
              <a:off x="1653026" y="2136030"/>
              <a:ext cx="524537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Line 56"/>
            <p:cNvSpPr>
              <a:spLocks noChangeShapeType="1"/>
            </p:cNvSpPr>
            <p:nvPr/>
          </p:nvSpPr>
          <p:spPr bwMode="auto">
            <a:xfrm>
              <a:off x="2249794" y="2132856"/>
              <a:ext cx="0" cy="4413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830014" y="1572039"/>
            <a:ext cx="1545420" cy="1837700"/>
            <a:chOff x="6462705" y="453421"/>
            <a:chExt cx="2465395" cy="2939067"/>
          </a:xfrm>
        </p:grpSpPr>
        <p:sp>
          <p:nvSpPr>
            <p:cNvPr id="85" name="椭圆 66"/>
            <p:cNvSpPr>
              <a:spLocks noChangeArrowheads="1"/>
            </p:cNvSpPr>
            <p:nvPr/>
          </p:nvSpPr>
          <p:spPr bwMode="auto">
            <a:xfrm>
              <a:off x="6588125" y="1052513"/>
              <a:ext cx="2339975" cy="2339975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</a:ln>
          </p:spPr>
          <p:txBody>
            <a:bodyPr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6" name="直接连接符 68"/>
            <p:cNvCxnSpPr>
              <a:cxnSpLocks noChangeShapeType="1"/>
              <a:stCxn id="85" idx="0"/>
              <a:endCxn id="85" idx="4"/>
            </p:cNvCxnSpPr>
            <p:nvPr/>
          </p:nvCxnSpPr>
          <p:spPr bwMode="auto">
            <a:xfrm>
              <a:off x="7758113" y="1052513"/>
              <a:ext cx="0" cy="2339975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</a:ln>
          </p:spPr>
        </p:cxnSp>
        <p:cxnSp>
          <p:nvCxnSpPr>
            <p:cNvPr id="87" name="直接连接符 70"/>
            <p:cNvCxnSpPr>
              <a:cxnSpLocks noChangeShapeType="1"/>
              <a:stCxn id="85" idx="2"/>
            </p:cNvCxnSpPr>
            <p:nvPr/>
          </p:nvCxnSpPr>
          <p:spPr bwMode="auto">
            <a:xfrm flipV="1">
              <a:off x="6588125" y="2219325"/>
              <a:ext cx="1163638" cy="3175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</a:ln>
          </p:spPr>
        </p:cxnSp>
        <p:cxnSp>
          <p:nvCxnSpPr>
            <p:cNvPr id="88" name="直接连接符 72"/>
            <p:cNvCxnSpPr>
              <a:cxnSpLocks noChangeShapeType="1"/>
              <a:stCxn id="85" idx="1"/>
            </p:cNvCxnSpPr>
            <p:nvPr/>
          </p:nvCxnSpPr>
          <p:spPr bwMode="auto">
            <a:xfrm>
              <a:off x="6931025" y="1395413"/>
              <a:ext cx="809625" cy="809625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</a:ln>
          </p:spPr>
        </p:cxnSp>
        <p:cxnSp>
          <p:nvCxnSpPr>
            <p:cNvPr id="89" name="直接连接符 74"/>
            <p:cNvCxnSpPr>
              <a:cxnSpLocks noChangeShapeType="1"/>
            </p:cNvCxnSpPr>
            <p:nvPr/>
          </p:nvCxnSpPr>
          <p:spPr bwMode="auto">
            <a:xfrm>
              <a:off x="7315200" y="1143000"/>
              <a:ext cx="436563" cy="1082675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</a:ln>
          </p:spPr>
        </p:cxnSp>
        <p:sp>
          <p:nvSpPr>
            <p:cNvPr id="90" name="Rectangle 3"/>
            <p:cNvSpPr>
              <a:spLocks noChangeArrowheads="1"/>
            </p:cNvSpPr>
            <p:nvPr/>
          </p:nvSpPr>
          <p:spPr bwMode="auto">
            <a:xfrm>
              <a:off x="7893562" y="1880134"/>
              <a:ext cx="820881" cy="734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Rectangle 3"/>
            <p:cNvSpPr>
              <a:spLocks noChangeArrowheads="1"/>
            </p:cNvSpPr>
            <p:nvPr/>
          </p:nvSpPr>
          <p:spPr bwMode="auto">
            <a:xfrm>
              <a:off x="6603976" y="1592305"/>
              <a:ext cx="1040806" cy="734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 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12.5%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Rectangle 3"/>
            <p:cNvSpPr>
              <a:spLocks noChangeArrowheads="1"/>
            </p:cNvSpPr>
            <p:nvPr/>
          </p:nvSpPr>
          <p:spPr bwMode="auto">
            <a:xfrm>
              <a:off x="6942130" y="2389947"/>
              <a:ext cx="820881" cy="734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25%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Rectangle 3"/>
            <p:cNvSpPr>
              <a:spLocks noChangeArrowheads="1"/>
            </p:cNvSpPr>
            <p:nvPr/>
          </p:nvSpPr>
          <p:spPr bwMode="auto">
            <a:xfrm>
              <a:off x="6462705" y="560275"/>
              <a:ext cx="805538" cy="438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 </a:t>
              </a: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Rectangle 3"/>
            <p:cNvSpPr>
              <a:spLocks noChangeArrowheads="1"/>
            </p:cNvSpPr>
            <p:nvPr/>
          </p:nvSpPr>
          <p:spPr bwMode="auto">
            <a:xfrm>
              <a:off x="7144804" y="453421"/>
              <a:ext cx="751835" cy="438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defTabSz="7620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 </a:t>
              </a: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Line 135"/>
            <p:cNvSpPr>
              <a:spLocks noChangeShapeType="1"/>
            </p:cNvSpPr>
            <p:nvPr/>
          </p:nvSpPr>
          <p:spPr bwMode="auto">
            <a:xfrm flipH="1" flipV="1">
              <a:off x="6845300" y="914400"/>
              <a:ext cx="409575" cy="565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Line 135"/>
            <p:cNvSpPr>
              <a:spLocks noChangeShapeType="1"/>
            </p:cNvSpPr>
            <p:nvPr/>
          </p:nvSpPr>
          <p:spPr bwMode="auto">
            <a:xfrm flipH="1" flipV="1">
              <a:off x="7462838" y="793750"/>
              <a:ext cx="184150" cy="6794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219141" y="1187780"/>
            <a:ext cx="517704" cy="1690420"/>
            <a:chOff x="6219141" y="1187780"/>
            <a:chExt cx="517704" cy="1690420"/>
          </a:xfrm>
        </p:grpSpPr>
        <p:sp>
          <p:nvSpPr>
            <p:cNvPr id="8" name="矩形 7"/>
            <p:cNvSpPr/>
            <p:nvPr/>
          </p:nvSpPr>
          <p:spPr>
            <a:xfrm>
              <a:off x="6312145" y="1546077"/>
              <a:ext cx="42470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单播地址</a:t>
              </a:r>
              <a:endParaRPr lang="zh-CN" altLang="en-US" sz="14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右大括号 9"/>
            <p:cNvSpPr/>
            <p:nvPr/>
          </p:nvSpPr>
          <p:spPr>
            <a:xfrm>
              <a:off x="6219141" y="1187780"/>
              <a:ext cx="172628" cy="1690420"/>
            </a:xfrm>
            <a:prstGeom prst="rightBrace">
              <a:avLst>
                <a:gd name="adj1" fmla="val 30569"/>
                <a:gd name="adj2" fmla="val 50000"/>
              </a:avLst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AutoShape 5"/>
          <p:cNvSpPr>
            <a:spLocks noChangeArrowheads="1"/>
          </p:cNvSpPr>
          <p:nvPr/>
        </p:nvSpPr>
        <p:spPr bwMode="auto">
          <a:xfrm>
            <a:off x="545144" y="624674"/>
            <a:ext cx="8053712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7" name="圆角矩形 66"/>
          <p:cNvSpPr/>
          <p:nvPr/>
        </p:nvSpPr>
        <p:spPr>
          <a:xfrm>
            <a:off x="545144" y="1033670"/>
            <a:ext cx="8053711" cy="330991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8" name="矩形 67"/>
          <p:cNvSpPr/>
          <p:nvPr/>
        </p:nvSpPr>
        <p:spPr>
          <a:xfrm>
            <a:off x="616085" y="565906"/>
            <a:ext cx="4697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各类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地址的网络号字段和主机号字段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1880840" y="1160772"/>
            <a:ext cx="5329079" cy="3009005"/>
            <a:chOff x="355160" y="927100"/>
            <a:chExt cx="9026611" cy="5096778"/>
          </a:xfrm>
        </p:grpSpPr>
        <p:sp>
          <p:nvSpPr>
            <p:cNvPr id="69" name="Line 2"/>
            <p:cNvSpPr>
              <a:spLocks noChangeShapeType="1"/>
            </p:cNvSpPr>
            <p:nvPr/>
          </p:nvSpPr>
          <p:spPr bwMode="auto">
            <a:xfrm flipV="1">
              <a:off x="1732138" y="4009478"/>
              <a:ext cx="574754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Rectangle 3"/>
            <p:cNvSpPr>
              <a:spLocks noChangeArrowheads="1"/>
            </p:cNvSpPr>
            <p:nvPr/>
          </p:nvSpPr>
          <p:spPr bwMode="auto">
            <a:xfrm>
              <a:off x="4144958" y="3791992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Rectangle 4"/>
            <p:cNvSpPr>
              <a:spLocks noChangeArrowheads="1"/>
            </p:cNvSpPr>
            <p:nvPr/>
          </p:nvSpPr>
          <p:spPr bwMode="auto">
            <a:xfrm>
              <a:off x="1732137" y="3355428"/>
              <a:ext cx="7634155" cy="444500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Line 5"/>
            <p:cNvSpPr>
              <a:spLocks noChangeShapeType="1"/>
            </p:cNvSpPr>
            <p:nvPr/>
          </p:nvSpPr>
          <p:spPr bwMode="auto">
            <a:xfrm>
              <a:off x="3601550" y="1577975"/>
              <a:ext cx="575270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Rectangle 6"/>
            <p:cNvSpPr>
              <a:spLocks noChangeArrowheads="1"/>
            </p:cNvSpPr>
            <p:nvPr/>
          </p:nvSpPr>
          <p:spPr bwMode="auto">
            <a:xfrm>
              <a:off x="5866875" y="1370014"/>
              <a:ext cx="1167551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host-id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 </a:t>
              </a:r>
              <a:r>
                <a: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Line 7"/>
            <p:cNvSpPr>
              <a:spLocks noChangeShapeType="1"/>
            </p:cNvSpPr>
            <p:nvPr/>
          </p:nvSpPr>
          <p:spPr bwMode="auto">
            <a:xfrm flipV="1">
              <a:off x="1775131" y="2790849"/>
              <a:ext cx="3764625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Rectangle 8"/>
            <p:cNvSpPr>
              <a:spLocks noChangeArrowheads="1"/>
            </p:cNvSpPr>
            <p:nvPr/>
          </p:nvSpPr>
          <p:spPr bwMode="auto">
            <a:xfrm>
              <a:off x="3208855" y="2574181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Line 9"/>
            <p:cNvSpPr>
              <a:spLocks noChangeShapeType="1"/>
            </p:cNvSpPr>
            <p:nvPr/>
          </p:nvSpPr>
          <p:spPr bwMode="auto">
            <a:xfrm>
              <a:off x="1690862" y="1577975"/>
              <a:ext cx="191068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Rectangle 10"/>
            <p:cNvSpPr>
              <a:spLocks noChangeArrowheads="1"/>
            </p:cNvSpPr>
            <p:nvPr/>
          </p:nvSpPr>
          <p:spPr bwMode="auto">
            <a:xfrm>
              <a:off x="2058942" y="1370014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Rectangle 11"/>
            <p:cNvSpPr>
              <a:spLocks noChangeArrowheads="1"/>
            </p:cNvSpPr>
            <p:nvPr/>
          </p:nvSpPr>
          <p:spPr bwMode="auto">
            <a:xfrm>
              <a:off x="1694302" y="933451"/>
              <a:ext cx="7675430" cy="442913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Rectangle 12"/>
            <p:cNvSpPr>
              <a:spLocks noChangeArrowheads="1"/>
            </p:cNvSpPr>
            <p:nvPr/>
          </p:nvSpPr>
          <p:spPr bwMode="auto">
            <a:xfrm>
              <a:off x="1716659" y="2140794"/>
              <a:ext cx="7659952" cy="446087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Rectangle 14"/>
            <p:cNvSpPr>
              <a:spLocks noChangeArrowheads="1"/>
            </p:cNvSpPr>
            <p:nvPr/>
          </p:nvSpPr>
          <p:spPr bwMode="auto">
            <a:xfrm>
              <a:off x="1742456" y="3369716"/>
              <a:ext cx="5742384" cy="423862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Rectangle 15"/>
            <p:cNvSpPr>
              <a:spLocks noChangeArrowheads="1"/>
            </p:cNvSpPr>
            <p:nvPr/>
          </p:nvSpPr>
          <p:spPr bwMode="auto">
            <a:xfrm>
              <a:off x="1740736" y="2151905"/>
              <a:ext cx="3804179" cy="423863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Rectangle 16"/>
            <p:cNvSpPr>
              <a:spLocks noChangeArrowheads="1"/>
            </p:cNvSpPr>
            <p:nvPr/>
          </p:nvSpPr>
          <p:spPr bwMode="auto">
            <a:xfrm>
              <a:off x="1720099" y="957263"/>
              <a:ext cx="1874573" cy="406400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Rectangle 17"/>
            <p:cNvSpPr>
              <a:spLocks noChangeArrowheads="1"/>
            </p:cNvSpPr>
            <p:nvPr/>
          </p:nvSpPr>
          <p:spPr bwMode="auto">
            <a:xfrm>
              <a:off x="1635829" y="927100"/>
              <a:ext cx="456161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05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Rectangle 18"/>
            <p:cNvSpPr>
              <a:spLocks noChangeArrowheads="1"/>
            </p:cNvSpPr>
            <p:nvPr/>
          </p:nvSpPr>
          <p:spPr bwMode="auto">
            <a:xfrm>
              <a:off x="366021" y="955675"/>
              <a:ext cx="136576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Line 19"/>
            <p:cNvSpPr>
              <a:spLocks noChangeShapeType="1"/>
            </p:cNvSpPr>
            <p:nvPr/>
          </p:nvSpPr>
          <p:spPr bwMode="auto">
            <a:xfrm>
              <a:off x="1971188" y="933451"/>
              <a:ext cx="0" cy="4508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Line 20"/>
            <p:cNvSpPr>
              <a:spLocks noChangeShapeType="1"/>
            </p:cNvSpPr>
            <p:nvPr/>
          </p:nvSpPr>
          <p:spPr bwMode="auto">
            <a:xfrm>
              <a:off x="3601550" y="933450"/>
              <a:ext cx="0" cy="450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Line 21"/>
            <p:cNvSpPr>
              <a:spLocks noChangeShapeType="1"/>
            </p:cNvSpPr>
            <p:nvPr/>
          </p:nvSpPr>
          <p:spPr bwMode="auto">
            <a:xfrm>
              <a:off x="1690862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Line 22"/>
            <p:cNvSpPr>
              <a:spLocks noChangeShapeType="1"/>
            </p:cNvSpPr>
            <p:nvPr/>
          </p:nvSpPr>
          <p:spPr bwMode="auto">
            <a:xfrm>
              <a:off x="3601550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Line 23"/>
            <p:cNvSpPr>
              <a:spLocks noChangeShapeType="1"/>
            </p:cNvSpPr>
            <p:nvPr/>
          </p:nvSpPr>
          <p:spPr bwMode="auto">
            <a:xfrm>
              <a:off x="9354254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Line 24"/>
            <p:cNvSpPr>
              <a:spLocks noChangeShapeType="1"/>
            </p:cNvSpPr>
            <p:nvPr/>
          </p:nvSpPr>
          <p:spPr bwMode="auto">
            <a:xfrm>
              <a:off x="5553515" y="2784499"/>
              <a:ext cx="3786979" cy="635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Rectangle 25"/>
            <p:cNvSpPr>
              <a:spLocks noChangeArrowheads="1"/>
            </p:cNvSpPr>
            <p:nvPr/>
          </p:nvSpPr>
          <p:spPr bwMode="auto">
            <a:xfrm>
              <a:off x="6946995" y="2636149"/>
              <a:ext cx="1167551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host-id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Line 26"/>
            <p:cNvSpPr>
              <a:spLocks noChangeShapeType="1"/>
            </p:cNvSpPr>
            <p:nvPr/>
          </p:nvSpPr>
          <p:spPr bwMode="auto">
            <a:xfrm>
              <a:off x="1732137" y="262656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Line 27"/>
            <p:cNvSpPr>
              <a:spLocks noChangeShapeType="1"/>
            </p:cNvSpPr>
            <p:nvPr/>
          </p:nvSpPr>
          <p:spPr bwMode="auto">
            <a:xfrm>
              <a:off x="5553515" y="2626568"/>
              <a:ext cx="0" cy="32385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Line 28"/>
            <p:cNvSpPr>
              <a:spLocks noChangeShapeType="1"/>
            </p:cNvSpPr>
            <p:nvPr/>
          </p:nvSpPr>
          <p:spPr bwMode="auto">
            <a:xfrm>
              <a:off x="9340495" y="262656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Rectangle 29"/>
            <p:cNvSpPr>
              <a:spLocks noChangeArrowheads="1"/>
            </p:cNvSpPr>
            <p:nvPr/>
          </p:nvSpPr>
          <p:spPr bwMode="auto">
            <a:xfrm>
              <a:off x="382312" y="2151905"/>
              <a:ext cx="1349473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Line 30"/>
            <p:cNvSpPr>
              <a:spLocks noChangeShapeType="1"/>
            </p:cNvSpPr>
            <p:nvPr/>
          </p:nvSpPr>
          <p:spPr bwMode="auto">
            <a:xfrm>
              <a:off x="5553514" y="2150319"/>
              <a:ext cx="0" cy="4333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Rectangle 31"/>
            <p:cNvSpPr>
              <a:spLocks noChangeArrowheads="1"/>
            </p:cNvSpPr>
            <p:nvPr/>
          </p:nvSpPr>
          <p:spPr bwMode="auto">
            <a:xfrm>
              <a:off x="385029" y="3364953"/>
              <a:ext cx="1346756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Rectangle 33"/>
            <p:cNvSpPr>
              <a:spLocks noChangeArrowheads="1"/>
            </p:cNvSpPr>
            <p:nvPr/>
          </p:nvSpPr>
          <p:spPr bwMode="auto">
            <a:xfrm>
              <a:off x="1666786" y="3361455"/>
              <a:ext cx="962403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1 1 0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Line 35"/>
            <p:cNvSpPr>
              <a:spLocks noChangeShapeType="1"/>
            </p:cNvSpPr>
            <p:nvPr/>
          </p:nvSpPr>
          <p:spPr bwMode="auto">
            <a:xfrm>
              <a:off x="2473367" y="3353842"/>
              <a:ext cx="0" cy="4397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Line 36"/>
            <p:cNvSpPr>
              <a:spLocks noChangeShapeType="1"/>
            </p:cNvSpPr>
            <p:nvPr/>
          </p:nvSpPr>
          <p:spPr bwMode="auto">
            <a:xfrm>
              <a:off x="7505477" y="3349079"/>
              <a:ext cx="0" cy="4413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Line 37"/>
            <p:cNvSpPr>
              <a:spLocks noChangeShapeType="1"/>
            </p:cNvSpPr>
            <p:nvPr/>
          </p:nvSpPr>
          <p:spPr bwMode="auto">
            <a:xfrm>
              <a:off x="7510637" y="4011066"/>
              <a:ext cx="182985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2" name="Group 38"/>
            <p:cNvGrpSpPr/>
            <p:nvPr/>
          </p:nvGrpSpPr>
          <p:grpSpPr bwMode="auto">
            <a:xfrm>
              <a:off x="7928099" y="3820573"/>
              <a:ext cx="1131196" cy="644929"/>
              <a:chOff x="2827" y="3024"/>
              <a:chExt cx="453" cy="382"/>
            </a:xfrm>
          </p:grpSpPr>
          <p:sp>
            <p:nvSpPr>
              <p:cNvPr id="119" name="Rectangle 39"/>
              <p:cNvSpPr>
                <a:spLocks noChangeArrowheads="1"/>
              </p:cNvSpPr>
              <p:nvPr/>
            </p:nvSpPr>
            <p:spPr bwMode="auto">
              <a:xfrm>
                <a:off x="2832" y="3072"/>
                <a:ext cx="426" cy="1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0" name="Rectangle 40"/>
              <p:cNvSpPr>
                <a:spLocks noChangeArrowheads="1"/>
              </p:cNvSpPr>
              <p:nvPr/>
            </p:nvSpPr>
            <p:spPr bwMode="auto">
              <a:xfrm>
                <a:off x="2827" y="3024"/>
                <a:ext cx="453" cy="382"/>
              </a:xfrm>
              <a:prstGeom prst="rect">
                <a:avLst/>
              </a:prstGeom>
              <a:solidFill>
                <a:srgbClr val="C3E3F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algn="ctr" defTabSz="762000" eaLnBrk="0" hangingPunct="0">
                  <a:lnSpc>
                    <a:spcPct val="90000"/>
                  </a:lnSpc>
                </a:pPr>
                <a:r>
                  <a:rPr kumimoji="1" lang="en-US" altLang="zh-CN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host-id</a:t>
                </a:r>
                <a:endPara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defTabSz="762000" eaLnBrk="0" hangingPunct="0">
                  <a:lnSpc>
                    <a:spcPct val="90000"/>
                  </a:lnSpc>
                </a:pPr>
                <a:r>
                  <a:rPr kumimoji="1" lang="en-US" altLang="zh-CN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 </a:t>
                </a:r>
                <a:r>
                  <a:rPr kumimoji="1" lang="zh-CN" altLang="en-US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</a:t>
                </a:r>
                <a:endPara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3" name="Line 41"/>
            <p:cNvSpPr>
              <a:spLocks noChangeShapeType="1"/>
            </p:cNvSpPr>
            <p:nvPr/>
          </p:nvSpPr>
          <p:spPr bwMode="auto">
            <a:xfrm>
              <a:off x="1732137" y="385707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Line 42"/>
            <p:cNvSpPr>
              <a:spLocks noChangeShapeType="1"/>
            </p:cNvSpPr>
            <p:nvPr/>
          </p:nvSpPr>
          <p:spPr bwMode="auto">
            <a:xfrm>
              <a:off x="7510637" y="3860253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Line 43"/>
            <p:cNvSpPr>
              <a:spLocks noChangeShapeType="1"/>
            </p:cNvSpPr>
            <p:nvPr/>
          </p:nvSpPr>
          <p:spPr bwMode="auto">
            <a:xfrm>
              <a:off x="9340495" y="3841203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Rectangle 44"/>
            <p:cNvSpPr>
              <a:spLocks noChangeArrowheads="1"/>
            </p:cNvSpPr>
            <p:nvPr/>
          </p:nvSpPr>
          <p:spPr bwMode="auto">
            <a:xfrm>
              <a:off x="1725258" y="4582716"/>
              <a:ext cx="7656513" cy="444500"/>
            </a:xfrm>
            <a:prstGeom prst="rect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355160" y="4593828"/>
              <a:ext cx="1376625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D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Line 46"/>
            <p:cNvSpPr>
              <a:spLocks noChangeShapeType="1"/>
            </p:cNvSpPr>
            <p:nvPr/>
          </p:nvSpPr>
          <p:spPr bwMode="auto">
            <a:xfrm>
              <a:off x="2629189" y="4590654"/>
              <a:ext cx="0" cy="4413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Rectangle 47"/>
            <p:cNvSpPr>
              <a:spLocks noChangeArrowheads="1"/>
            </p:cNvSpPr>
            <p:nvPr/>
          </p:nvSpPr>
          <p:spPr bwMode="auto">
            <a:xfrm>
              <a:off x="1610464" y="4581129"/>
              <a:ext cx="1107816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1 1 1 0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Rectangle 48"/>
            <p:cNvSpPr>
              <a:spLocks noChangeArrowheads="1"/>
            </p:cNvSpPr>
            <p:nvPr/>
          </p:nvSpPr>
          <p:spPr bwMode="auto">
            <a:xfrm>
              <a:off x="5031263" y="4581509"/>
              <a:ext cx="1588413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 播 地 址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Rectangle 49"/>
            <p:cNvSpPr>
              <a:spLocks noChangeArrowheads="1"/>
            </p:cNvSpPr>
            <p:nvPr/>
          </p:nvSpPr>
          <p:spPr bwMode="auto">
            <a:xfrm>
              <a:off x="1733857" y="5549503"/>
              <a:ext cx="7641035" cy="444500"/>
            </a:xfrm>
            <a:prstGeom prst="rect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Rectangle 50"/>
            <p:cNvSpPr>
              <a:spLocks noChangeArrowheads="1"/>
            </p:cNvSpPr>
            <p:nvPr/>
          </p:nvSpPr>
          <p:spPr bwMode="auto">
            <a:xfrm>
              <a:off x="412181" y="5559030"/>
              <a:ext cx="131960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E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Rectangle 51"/>
            <p:cNvSpPr>
              <a:spLocks noChangeArrowheads="1"/>
            </p:cNvSpPr>
            <p:nvPr/>
          </p:nvSpPr>
          <p:spPr bwMode="auto">
            <a:xfrm>
              <a:off x="4518046" y="5540357"/>
              <a:ext cx="260662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保 留 为 今 后 使 用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Line 52"/>
            <p:cNvSpPr>
              <a:spLocks noChangeShapeType="1"/>
            </p:cNvSpPr>
            <p:nvPr/>
          </p:nvSpPr>
          <p:spPr bwMode="auto">
            <a:xfrm>
              <a:off x="2641708" y="5574904"/>
              <a:ext cx="0" cy="4413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Rectangle 53"/>
            <p:cNvSpPr>
              <a:spLocks noChangeArrowheads="1"/>
            </p:cNvSpPr>
            <p:nvPr/>
          </p:nvSpPr>
          <p:spPr bwMode="auto">
            <a:xfrm>
              <a:off x="1610464" y="5555854"/>
              <a:ext cx="1107816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1 1 1 1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Rectangle 54"/>
            <p:cNvSpPr>
              <a:spLocks noChangeArrowheads="1"/>
            </p:cNvSpPr>
            <p:nvPr/>
          </p:nvSpPr>
          <p:spPr bwMode="auto">
            <a:xfrm>
              <a:off x="1861122" y="2136030"/>
              <a:ext cx="456161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Rectangle 55"/>
            <p:cNvSpPr>
              <a:spLocks noChangeArrowheads="1"/>
            </p:cNvSpPr>
            <p:nvPr/>
          </p:nvSpPr>
          <p:spPr bwMode="auto">
            <a:xfrm>
              <a:off x="1653026" y="2136030"/>
              <a:ext cx="524537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Line 56"/>
            <p:cNvSpPr>
              <a:spLocks noChangeShapeType="1"/>
            </p:cNvSpPr>
            <p:nvPr/>
          </p:nvSpPr>
          <p:spPr bwMode="auto">
            <a:xfrm>
              <a:off x="2249794" y="2132856"/>
              <a:ext cx="0" cy="4413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4" name="AutoShape 61"/>
          <p:cNvSpPr>
            <a:spLocks noChangeArrowheads="1"/>
          </p:cNvSpPr>
          <p:nvPr/>
        </p:nvSpPr>
        <p:spPr bwMode="auto">
          <a:xfrm>
            <a:off x="2858377" y="3611194"/>
            <a:ext cx="4144668" cy="314674"/>
          </a:xfrm>
          <a:prstGeom prst="wedgeRoundRectCallout">
            <a:avLst>
              <a:gd name="adj1" fmla="val -36088"/>
              <a:gd name="adj2" fmla="val -777129"/>
              <a:gd name="adj3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anchor="ctr"/>
          <a:lstStyle/>
          <a:p>
            <a:pPr algn="ctr"/>
            <a:r>
              <a:rPr lang="en-US" altLang="zh-CN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类地址的网络号字段 </a:t>
            </a:r>
            <a:r>
              <a:rPr lang="en-US" altLang="zh-CN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net-id </a:t>
            </a:r>
            <a:r>
              <a:rPr lang="zh-CN" altLang="en-US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 </a:t>
            </a:r>
            <a:r>
              <a:rPr lang="en-US" altLang="zh-CN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字节</a:t>
            </a:r>
            <a:endParaRPr lang="zh-CN" altLang="en-US" sz="1600" b="1" dirty="0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AutoShape 5"/>
          <p:cNvSpPr>
            <a:spLocks noChangeArrowheads="1"/>
          </p:cNvSpPr>
          <p:nvPr/>
        </p:nvSpPr>
        <p:spPr bwMode="auto">
          <a:xfrm>
            <a:off x="545144" y="624674"/>
            <a:ext cx="8053712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6" name="圆角矩形 65"/>
          <p:cNvSpPr/>
          <p:nvPr/>
        </p:nvSpPr>
        <p:spPr>
          <a:xfrm>
            <a:off x="545144" y="1033670"/>
            <a:ext cx="8053711" cy="330991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7" name="矩形 66"/>
          <p:cNvSpPr/>
          <p:nvPr/>
        </p:nvSpPr>
        <p:spPr>
          <a:xfrm>
            <a:off x="616085" y="565906"/>
            <a:ext cx="4697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各类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地址的网络号字段和主机号字段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1880840" y="1160772"/>
            <a:ext cx="5329079" cy="3009005"/>
            <a:chOff x="355160" y="927100"/>
            <a:chExt cx="9026611" cy="5096778"/>
          </a:xfrm>
        </p:grpSpPr>
        <p:sp>
          <p:nvSpPr>
            <p:cNvPr id="68" name="Line 2"/>
            <p:cNvSpPr>
              <a:spLocks noChangeShapeType="1"/>
            </p:cNvSpPr>
            <p:nvPr/>
          </p:nvSpPr>
          <p:spPr bwMode="auto">
            <a:xfrm flipV="1">
              <a:off x="1732138" y="4009478"/>
              <a:ext cx="574754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Rectangle 3"/>
            <p:cNvSpPr>
              <a:spLocks noChangeArrowheads="1"/>
            </p:cNvSpPr>
            <p:nvPr/>
          </p:nvSpPr>
          <p:spPr bwMode="auto">
            <a:xfrm>
              <a:off x="4144958" y="3791992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Rectangle 4"/>
            <p:cNvSpPr>
              <a:spLocks noChangeArrowheads="1"/>
            </p:cNvSpPr>
            <p:nvPr/>
          </p:nvSpPr>
          <p:spPr bwMode="auto">
            <a:xfrm>
              <a:off x="1732137" y="3355428"/>
              <a:ext cx="7634155" cy="444500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Line 5"/>
            <p:cNvSpPr>
              <a:spLocks noChangeShapeType="1"/>
            </p:cNvSpPr>
            <p:nvPr/>
          </p:nvSpPr>
          <p:spPr bwMode="auto">
            <a:xfrm>
              <a:off x="3601550" y="1577975"/>
              <a:ext cx="575270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Rectangle 6"/>
            <p:cNvSpPr>
              <a:spLocks noChangeArrowheads="1"/>
            </p:cNvSpPr>
            <p:nvPr/>
          </p:nvSpPr>
          <p:spPr bwMode="auto">
            <a:xfrm>
              <a:off x="5866875" y="1370014"/>
              <a:ext cx="1167551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host-id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 </a:t>
              </a:r>
              <a:r>
                <a: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Line 7"/>
            <p:cNvSpPr>
              <a:spLocks noChangeShapeType="1"/>
            </p:cNvSpPr>
            <p:nvPr/>
          </p:nvSpPr>
          <p:spPr bwMode="auto">
            <a:xfrm flipV="1">
              <a:off x="1775131" y="2790849"/>
              <a:ext cx="3764625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Rectangle 8"/>
            <p:cNvSpPr>
              <a:spLocks noChangeArrowheads="1"/>
            </p:cNvSpPr>
            <p:nvPr/>
          </p:nvSpPr>
          <p:spPr bwMode="auto">
            <a:xfrm>
              <a:off x="3208855" y="2574181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Line 9"/>
            <p:cNvSpPr>
              <a:spLocks noChangeShapeType="1"/>
            </p:cNvSpPr>
            <p:nvPr/>
          </p:nvSpPr>
          <p:spPr bwMode="auto">
            <a:xfrm>
              <a:off x="1690862" y="1577975"/>
              <a:ext cx="191068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Rectangle 10"/>
            <p:cNvSpPr>
              <a:spLocks noChangeArrowheads="1"/>
            </p:cNvSpPr>
            <p:nvPr/>
          </p:nvSpPr>
          <p:spPr bwMode="auto">
            <a:xfrm>
              <a:off x="2058942" y="1370014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Rectangle 11"/>
            <p:cNvSpPr>
              <a:spLocks noChangeArrowheads="1"/>
            </p:cNvSpPr>
            <p:nvPr/>
          </p:nvSpPr>
          <p:spPr bwMode="auto">
            <a:xfrm>
              <a:off x="1694302" y="933451"/>
              <a:ext cx="7675430" cy="442913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Rectangle 12"/>
            <p:cNvSpPr>
              <a:spLocks noChangeArrowheads="1"/>
            </p:cNvSpPr>
            <p:nvPr/>
          </p:nvSpPr>
          <p:spPr bwMode="auto">
            <a:xfrm>
              <a:off x="1716659" y="2140794"/>
              <a:ext cx="7659952" cy="446087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Rectangle 14"/>
            <p:cNvSpPr>
              <a:spLocks noChangeArrowheads="1"/>
            </p:cNvSpPr>
            <p:nvPr/>
          </p:nvSpPr>
          <p:spPr bwMode="auto">
            <a:xfrm>
              <a:off x="1742456" y="3369716"/>
              <a:ext cx="5742384" cy="423862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Rectangle 15"/>
            <p:cNvSpPr>
              <a:spLocks noChangeArrowheads="1"/>
            </p:cNvSpPr>
            <p:nvPr/>
          </p:nvSpPr>
          <p:spPr bwMode="auto">
            <a:xfrm>
              <a:off x="1740736" y="2151905"/>
              <a:ext cx="3804179" cy="423863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Rectangle 16"/>
            <p:cNvSpPr>
              <a:spLocks noChangeArrowheads="1"/>
            </p:cNvSpPr>
            <p:nvPr/>
          </p:nvSpPr>
          <p:spPr bwMode="auto">
            <a:xfrm>
              <a:off x="1720099" y="957263"/>
              <a:ext cx="1874573" cy="406400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Rectangle 17"/>
            <p:cNvSpPr>
              <a:spLocks noChangeArrowheads="1"/>
            </p:cNvSpPr>
            <p:nvPr/>
          </p:nvSpPr>
          <p:spPr bwMode="auto">
            <a:xfrm>
              <a:off x="1635829" y="927100"/>
              <a:ext cx="456161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05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Rectangle 18"/>
            <p:cNvSpPr>
              <a:spLocks noChangeArrowheads="1"/>
            </p:cNvSpPr>
            <p:nvPr/>
          </p:nvSpPr>
          <p:spPr bwMode="auto">
            <a:xfrm>
              <a:off x="366021" y="955675"/>
              <a:ext cx="136576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Line 19"/>
            <p:cNvSpPr>
              <a:spLocks noChangeShapeType="1"/>
            </p:cNvSpPr>
            <p:nvPr/>
          </p:nvSpPr>
          <p:spPr bwMode="auto">
            <a:xfrm>
              <a:off x="1971188" y="933451"/>
              <a:ext cx="0" cy="4508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Line 20"/>
            <p:cNvSpPr>
              <a:spLocks noChangeShapeType="1"/>
            </p:cNvSpPr>
            <p:nvPr/>
          </p:nvSpPr>
          <p:spPr bwMode="auto">
            <a:xfrm>
              <a:off x="3601550" y="933450"/>
              <a:ext cx="0" cy="450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Line 21"/>
            <p:cNvSpPr>
              <a:spLocks noChangeShapeType="1"/>
            </p:cNvSpPr>
            <p:nvPr/>
          </p:nvSpPr>
          <p:spPr bwMode="auto">
            <a:xfrm>
              <a:off x="1690862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Line 22"/>
            <p:cNvSpPr>
              <a:spLocks noChangeShapeType="1"/>
            </p:cNvSpPr>
            <p:nvPr/>
          </p:nvSpPr>
          <p:spPr bwMode="auto">
            <a:xfrm>
              <a:off x="3601550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Line 23"/>
            <p:cNvSpPr>
              <a:spLocks noChangeShapeType="1"/>
            </p:cNvSpPr>
            <p:nvPr/>
          </p:nvSpPr>
          <p:spPr bwMode="auto">
            <a:xfrm>
              <a:off x="9354254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Line 24"/>
            <p:cNvSpPr>
              <a:spLocks noChangeShapeType="1"/>
            </p:cNvSpPr>
            <p:nvPr/>
          </p:nvSpPr>
          <p:spPr bwMode="auto">
            <a:xfrm>
              <a:off x="5553515" y="2784499"/>
              <a:ext cx="3786979" cy="635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Rectangle 25"/>
            <p:cNvSpPr>
              <a:spLocks noChangeArrowheads="1"/>
            </p:cNvSpPr>
            <p:nvPr/>
          </p:nvSpPr>
          <p:spPr bwMode="auto">
            <a:xfrm>
              <a:off x="6946995" y="2636149"/>
              <a:ext cx="1167551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host-id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Line 26"/>
            <p:cNvSpPr>
              <a:spLocks noChangeShapeType="1"/>
            </p:cNvSpPr>
            <p:nvPr/>
          </p:nvSpPr>
          <p:spPr bwMode="auto">
            <a:xfrm>
              <a:off x="1732137" y="262656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Line 27"/>
            <p:cNvSpPr>
              <a:spLocks noChangeShapeType="1"/>
            </p:cNvSpPr>
            <p:nvPr/>
          </p:nvSpPr>
          <p:spPr bwMode="auto">
            <a:xfrm>
              <a:off x="5553515" y="2626568"/>
              <a:ext cx="0" cy="32385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Line 28"/>
            <p:cNvSpPr>
              <a:spLocks noChangeShapeType="1"/>
            </p:cNvSpPr>
            <p:nvPr/>
          </p:nvSpPr>
          <p:spPr bwMode="auto">
            <a:xfrm>
              <a:off x="9340495" y="262656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Rectangle 29"/>
            <p:cNvSpPr>
              <a:spLocks noChangeArrowheads="1"/>
            </p:cNvSpPr>
            <p:nvPr/>
          </p:nvSpPr>
          <p:spPr bwMode="auto">
            <a:xfrm>
              <a:off x="382312" y="2151905"/>
              <a:ext cx="1349473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Line 30"/>
            <p:cNvSpPr>
              <a:spLocks noChangeShapeType="1"/>
            </p:cNvSpPr>
            <p:nvPr/>
          </p:nvSpPr>
          <p:spPr bwMode="auto">
            <a:xfrm>
              <a:off x="5553514" y="2150319"/>
              <a:ext cx="0" cy="4333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Rectangle 31"/>
            <p:cNvSpPr>
              <a:spLocks noChangeArrowheads="1"/>
            </p:cNvSpPr>
            <p:nvPr/>
          </p:nvSpPr>
          <p:spPr bwMode="auto">
            <a:xfrm>
              <a:off x="385029" y="3364953"/>
              <a:ext cx="1346756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Rectangle 33"/>
            <p:cNvSpPr>
              <a:spLocks noChangeArrowheads="1"/>
            </p:cNvSpPr>
            <p:nvPr/>
          </p:nvSpPr>
          <p:spPr bwMode="auto">
            <a:xfrm>
              <a:off x="1666786" y="3361455"/>
              <a:ext cx="962403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1 1 0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Line 35"/>
            <p:cNvSpPr>
              <a:spLocks noChangeShapeType="1"/>
            </p:cNvSpPr>
            <p:nvPr/>
          </p:nvSpPr>
          <p:spPr bwMode="auto">
            <a:xfrm>
              <a:off x="2473367" y="3353842"/>
              <a:ext cx="0" cy="4397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Line 36"/>
            <p:cNvSpPr>
              <a:spLocks noChangeShapeType="1"/>
            </p:cNvSpPr>
            <p:nvPr/>
          </p:nvSpPr>
          <p:spPr bwMode="auto">
            <a:xfrm>
              <a:off x="7505477" y="3349079"/>
              <a:ext cx="0" cy="4413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Line 37"/>
            <p:cNvSpPr>
              <a:spLocks noChangeShapeType="1"/>
            </p:cNvSpPr>
            <p:nvPr/>
          </p:nvSpPr>
          <p:spPr bwMode="auto">
            <a:xfrm>
              <a:off x="7510637" y="4011066"/>
              <a:ext cx="182985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1" name="Group 38"/>
            <p:cNvGrpSpPr/>
            <p:nvPr/>
          </p:nvGrpSpPr>
          <p:grpSpPr bwMode="auto">
            <a:xfrm>
              <a:off x="7928099" y="3820573"/>
              <a:ext cx="1131196" cy="644929"/>
              <a:chOff x="2827" y="3024"/>
              <a:chExt cx="453" cy="382"/>
            </a:xfrm>
          </p:grpSpPr>
          <p:sp>
            <p:nvSpPr>
              <p:cNvPr id="118" name="Rectangle 39"/>
              <p:cNvSpPr>
                <a:spLocks noChangeArrowheads="1"/>
              </p:cNvSpPr>
              <p:nvPr/>
            </p:nvSpPr>
            <p:spPr bwMode="auto">
              <a:xfrm>
                <a:off x="2832" y="3072"/>
                <a:ext cx="426" cy="1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Rectangle 40"/>
              <p:cNvSpPr>
                <a:spLocks noChangeArrowheads="1"/>
              </p:cNvSpPr>
              <p:nvPr/>
            </p:nvSpPr>
            <p:spPr bwMode="auto">
              <a:xfrm>
                <a:off x="2827" y="3024"/>
                <a:ext cx="453" cy="382"/>
              </a:xfrm>
              <a:prstGeom prst="rect">
                <a:avLst/>
              </a:prstGeom>
              <a:solidFill>
                <a:srgbClr val="C3E3F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algn="ctr" defTabSz="762000" eaLnBrk="0" hangingPunct="0">
                  <a:lnSpc>
                    <a:spcPct val="90000"/>
                  </a:lnSpc>
                </a:pPr>
                <a:r>
                  <a:rPr kumimoji="1" lang="en-US" altLang="zh-CN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host-id</a:t>
                </a:r>
                <a:endPara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defTabSz="762000" eaLnBrk="0" hangingPunct="0">
                  <a:lnSpc>
                    <a:spcPct val="90000"/>
                  </a:lnSpc>
                </a:pPr>
                <a:r>
                  <a:rPr kumimoji="1" lang="en-US" altLang="zh-CN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 </a:t>
                </a:r>
                <a:r>
                  <a:rPr kumimoji="1" lang="zh-CN" altLang="en-US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</a:t>
                </a:r>
                <a:endPara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2" name="Line 41"/>
            <p:cNvSpPr>
              <a:spLocks noChangeShapeType="1"/>
            </p:cNvSpPr>
            <p:nvPr/>
          </p:nvSpPr>
          <p:spPr bwMode="auto">
            <a:xfrm>
              <a:off x="1732137" y="385707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Line 42"/>
            <p:cNvSpPr>
              <a:spLocks noChangeShapeType="1"/>
            </p:cNvSpPr>
            <p:nvPr/>
          </p:nvSpPr>
          <p:spPr bwMode="auto">
            <a:xfrm>
              <a:off x="7510637" y="3860253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Line 43"/>
            <p:cNvSpPr>
              <a:spLocks noChangeShapeType="1"/>
            </p:cNvSpPr>
            <p:nvPr/>
          </p:nvSpPr>
          <p:spPr bwMode="auto">
            <a:xfrm>
              <a:off x="9340495" y="3841203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Rectangle 44"/>
            <p:cNvSpPr>
              <a:spLocks noChangeArrowheads="1"/>
            </p:cNvSpPr>
            <p:nvPr/>
          </p:nvSpPr>
          <p:spPr bwMode="auto">
            <a:xfrm>
              <a:off x="1725258" y="4582716"/>
              <a:ext cx="7656513" cy="444500"/>
            </a:xfrm>
            <a:prstGeom prst="rect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Rectangle 45"/>
            <p:cNvSpPr>
              <a:spLocks noChangeArrowheads="1"/>
            </p:cNvSpPr>
            <p:nvPr/>
          </p:nvSpPr>
          <p:spPr bwMode="auto">
            <a:xfrm>
              <a:off x="355160" y="4593828"/>
              <a:ext cx="1376625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D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Line 46"/>
            <p:cNvSpPr>
              <a:spLocks noChangeShapeType="1"/>
            </p:cNvSpPr>
            <p:nvPr/>
          </p:nvSpPr>
          <p:spPr bwMode="auto">
            <a:xfrm>
              <a:off x="2629189" y="4590654"/>
              <a:ext cx="0" cy="4413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Rectangle 47"/>
            <p:cNvSpPr>
              <a:spLocks noChangeArrowheads="1"/>
            </p:cNvSpPr>
            <p:nvPr/>
          </p:nvSpPr>
          <p:spPr bwMode="auto">
            <a:xfrm>
              <a:off x="1610464" y="4581129"/>
              <a:ext cx="1107816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1 1 1 0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Rectangle 48"/>
            <p:cNvSpPr>
              <a:spLocks noChangeArrowheads="1"/>
            </p:cNvSpPr>
            <p:nvPr/>
          </p:nvSpPr>
          <p:spPr bwMode="auto">
            <a:xfrm>
              <a:off x="5031263" y="4581509"/>
              <a:ext cx="1588413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 播 地 址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Rectangle 49"/>
            <p:cNvSpPr>
              <a:spLocks noChangeArrowheads="1"/>
            </p:cNvSpPr>
            <p:nvPr/>
          </p:nvSpPr>
          <p:spPr bwMode="auto">
            <a:xfrm>
              <a:off x="1733857" y="5549503"/>
              <a:ext cx="7641035" cy="444500"/>
            </a:xfrm>
            <a:prstGeom prst="rect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Rectangle 50"/>
            <p:cNvSpPr>
              <a:spLocks noChangeArrowheads="1"/>
            </p:cNvSpPr>
            <p:nvPr/>
          </p:nvSpPr>
          <p:spPr bwMode="auto">
            <a:xfrm>
              <a:off x="412181" y="5559030"/>
              <a:ext cx="131960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E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Rectangle 51"/>
            <p:cNvSpPr>
              <a:spLocks noChangeArrowheads="1"/>
            </p:cNvSpPr>
            <p:nvPr/>
          </p:nvSpPr>
          <p:spPr bwMode="auto">
            <a:xfrm>
              <a:off x="4518046" y="5540357"/>
              <a:ext cx="260662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保 留 为 今 后 使 用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Line 52"/>
            <p:cNvSpPr>
              <a:spLocks noChangeShapeType="1"/>
            </p:cNvSpPr>
            <p:nvPr/>
          </p:nvSpPr>
          <p:spPr bwMode="auto">
            <a:xfrm>
              <a:off x="2641708" y="5574904"/>
              <a:ext cx="0" cy="4413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Rectangle 53"/>
            <p:cNvSpPr>
              <a:spLocks noChangeArrowheads="1"/>
            </p:cNvSpPr>
            <p:nvPr/>
          </p:nvSpPr>
          <p:spPr bwMode="auto">
            <a:xfrm>
              <a:off x="1610464" y="5555854"/>
              <a:ext cx="1107816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1 1 1 1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Rectangle 54"/>
            <p:cNvSpPr>
              <a:spLocks noChangeArrowheads="1"/>
            </p:cNvSpPr>
            <p:nvPr/>
          </p:nvSpPr>
          <p:spPr bwMode="auto">
            <a:xfrm>
              <a:off x="1861122" y="2136030"/>
              <a:ext cx="456161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Rectangle 55"/>
            <p:cNvSpPr>
              <a:spLocks noChangeArrowheads="1"/>
            </p:cNvSpPr>
            <p:nvPr/>
          </p:nvSpPr>
          <p:spPr bwMode="auto">
            <a:xfrm>
              <a:off x="1653026" y="2136030"/>
              <a:ext cx="524537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Line 56"/>
            <p:cNvSpPr>
              <a:spLocks noChangeShapeType="1"/>
            </p:cNvSpPr>
            <p:nvPr/>
          </p:nvSpPr>
          <p:spPr bwMode="auto">
            <a:xfrm>
              <a:off x="2249794" y="2132856"/>
              <a:ext cx="0" cy="4413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3" name="AutoShape 61"/>
          <p:cNvSpPr>
            <a:spLocks noChangeArrowheads="1"/>
          </p:cNvSpPr>
          <p:nvPr/>
        </p:nvSpPr>
        <p:spPr bwMode="auto">
          <a:xfrm>
            <a:off x="2858377" y="3611194"/>
            <a:ext cx="4144668" cy="314674"/>
          </a:xfrm>
          <a:prstGeom prst="wedgeRoundRectCallout">
            <a:avLst>
              <a:gd name="adj1" fmla="val -12934"/>
              <a:gd name="adj2" fmla="val -546962"/>
              <a:gd name="adj3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anchor="ctr"/>
          <a:lstStyle/>
          <a:p>
            <a:pPr algn="ctr"/>
            <a:r>
              <a:rPr lang="en-US" altLang="zh-CN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类地址的网络号字段 </a:t>
            </a:r>
            <a:r>
              <a:rPr lang="en-US" altLang="zh-CN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net-id </a:t>
            </a:r>
            <a:r>
              <a:rPr lang="zh-CN" altLang="en-US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 </a:t>
            </a:r>
            <a:r>
              <a:rPr lang="en-US" altLang="zh-CN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字节</a:t>
            </a:r>
            <a:endParaRPr lang="zh-CN" altLang="en-US" sz="1600" b="1" dirty="0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AutoShape 5"/>
          <p:cNvSpPr>
            <a:spLocks noChangeArrowheads="1"/>
          </p:cNvSpPr>
          <p:nvPr/>
        </p:nvSpPr>
        <p:spPr bwMode="auto">
          <a:xfrm>
            <a:off x="545144" y="624674"/>
            <a:ext cx="8053712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545144" y="1033670"/>
            <a:ext cx="8053711" cy="330991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9" name="矩形 68"/>
          <p:cNvSpPr/>
          <p:nvPr/>
        </p:nvSpPr>
        <p:spPr>
          <a:xfrm>
            <a:off x="616085" y="565906"/>
            <a:ext cx="4697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各类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地址的网络号字段和主机号字段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1880840" y="1160772"/>
            <a:ext cx="5329079" cy="3009005"/>
            <a:chOff x="355160" y="927100"/>
            <a:chExt cx="9026611" cy="5096778"/>
          </a:xfrm>
        </p:grpSpPr>
        <p:sp>
          <p:nvSpPr>
            <p:cNvPr id="70" name="Line 2"/>
            <p:cNvSpPr>
              <a:spLocks noChangeShapeType="1"/>
            </p:cNvSpPr>
            <p:nvPr/>
          </p:nvSpPr>
          <p:spPr bwMode="auto">
            <a:xfrm flipV="1">
              <a:off x="1732138" y="4009478"/>
              <a:ext cx="574754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Rectangle 3"/>
            <p:cNvSpPr>
              <a:spLocks noChangeArrowheads="1"/>
            </p:cNvSpPr>
            <p:nvPr/>
          </p:nvSpPr>
          <p:spPr bwMode="auto">
            <a:xfrm>
              <a:off x="4144958" y="3791992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Rectangle 4"/>
            <p:cNvSpPr>
              <a:spLocks noChangeArrowheads="1"/>
            </p:cNvSpPr>
            <p:nvPr/>
          </p:nvSpPr>
          <p:spPr bwMode="auto">
            <a:xfrm>
              <a:off x="1732137" y="3355428"/>
              <a:ext cx="7634155" cy="444500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Line 5"/>
            <p:cNvSpPr>
              <a:spLocks noChangeShapeType="1"/>
            </p:cNvSpPr>
            <p:nvPr/>
          </p:nvSpPr>
          <p:spPr bwMode="auto">
            <a:xfrm>
              <a:off x="3601550" y="1577975"/>
              <a:ext cx="575270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Rectangle 6"/>
            <p:cNvSpPr>
              <a:spLocks noChangeArrowheads="1"/>
            </p:cNvSpPr>
            <p:nvPr/>
          </p:nvSpPr>
          <p:spPr bwMode="auto">
            <a:xfrm>
              <a:off x="5866875" y="1370014"/>
              <a:ext cx="1167551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host-id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 </a:t>
              </a:r>
              <a:r>
                <a: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Line 7"/>
            <p:cNvSpPr>
              <a:spLocks noChangeShapeType="1"/>
            </p:cNvSpPr>
            <p:nvPr/>
          </p:nvSpPr>
          <p:spPr bwMode="auto">
            <a:xfrm flipV="1">
              <a:off x="1775131" y="2790849"/>
              <a:ext cx="3764625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Rectangle 8"/>
            <p:cNvSpPr>
              <a:spLocks noChangeArrowheads="1"/>
            </p:cNvSpPr>
            <p:nvPr/>
          </p:nvSpPr>
          <p:spPr bwMode="auto">
            <a:xfrm>
              <a:off x="3208855" y="2574181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Line 9"/>
            <p:cNvSpPr>
              <a:spLocks noChangeShapeType="1"/>
            </p:cNvSpPr>
            <p:nvPr/>
          </p:nvSpPr>
          <p:spPr bwMode="auto">
            <a:xfrm>
              <a:off x="1690862" y="1577975"/>
              <a:ext cx="191068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Rectangle 10"/>
            <p:cNvSpPr>
              <a:spLocks noChangeArrowheads="1"/>
            </p:cNvSpPr>
            <p:nvPr/>
          </p:nvSpPr>
          <p:spPr bwMode="auto">
            <a:xfrm>
              <a:off x="2058942" y="1370014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Rectangle 11"/>
            <p:cNvSpPr>
              <a:spLocks noChangeArrowheads="1"/>
            </p:cNvSpPr>
            <p:nvPr/>
          </p:nvSpPr>
          <p:spPr bwMode="auto">
            <a:xfrm>
              <a:off x="1694302" y="933451"/>
              <a:ext cx="7675430" cy="442913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Rectangle 12"/>
            <p:cNvSpPr>
              <a:spLocks noChangeArrowheads="1"/>
            </p:cNvSpPr>
            <p:nvPr/>
          </p:nvSpPr>
          <p:spPr bwMode="auto">
            <a:xfrm>
              <a:off x="1716659" y="2140794"/>
              <a:ext cx="7659952" cy="446087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Rectangle 14"/>
            <p:cNvSpPr>
              <a:spLocks noChangeArrowheads="1"/>
            </p:cNvSpPr>
            <p:nvPr/>
          </p:nvSpPr>
          <p:spPr bwMode="auto">
            <a:xfrm>
              <a:off x="1742456" y="3369716"/>
              <a:ext cx="5742384" cy="423862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Rectangle 15"/>
            <p:cNvSpPr>
              <a:spLocks noChangeArrowheads="1"/>
            </p:cNvSpPr>
            <p:nvPr/>
          </p:nvSpPr>
          <p:spPr bwMode="auto">
            <a:xfrm>
              <a:off x="1740736" y="2151905"/>
              <a:ext cx="3804179" cy="423863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Rectangle 16"/>
            <p:cNvSpPr>
              <a:spLocks noChangeArrowheads="1"/>
            </p:cNvSpPr>
            <p:nvPr/>
          </p:nvSpPr>
          <p:spPr bwMode="auto">
            <a:xfrm>
              <a:off x="1720099" y="957263"/>
              <a:ext cx="1874573" cy="406400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Rectangle 17"/>
            <p:cNvSpPr>
              <a:spLocks noChangeArrowheads="1"/>
            </p:cNvSpPr>
            <p:nvPr/>
          </p:nvSpPr>
          <p:spPr bwMode="auto">
            <a:xfrm>
              <a:off x="1635829" y="927100"/>
              <a:ext cx="456161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05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Rectangle 18"/>
            <p:cNvSpPr>
              <a:spLocks noChangeArrowheads="1"/>
            </p:cNvSpPr>
            <p:nvPr/>
          </p:nvSpPr>
          <p:spPr bwMode="auto">
            <a:xfrm>
              <a:off x="366021" y="955675"/>
              <a:ext cx="136576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Line 19"/>
            <p:cNvSpPr>
              <a:spLocks noChangeShapeType="1"/>
            </p:cNvSpPr>
            <p:nvPr/>
          </p:nvSpPr>
          <p:spPr bwMode="auto">
            <a:xfrm>
              <a:off x="1971188" y="933451"/>
              <a:ext cx="0" cy="4508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Line 20"/>
            <p:cNvSpPr>
              <a:spLocks noChangeShapeType="1"/>
            </p:cNvSpPr>
            <p:nvPr/>
          </p:nvSpPr>
          <p:spPr bwMode="auto">
            <a:xfrm>
              <a:off x="3601550" y="933450"/>
              <a:ext cx="0" cy="450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Line 21"/>
            <p:cNvSpPr>
              <a:spLocks noChangeShapeType="1"/>
            </p:cNvSpPr>
            <p:nvPr/>
          </p:nvSpPr>
          <p:spPr bwMode="auto">
            <a:xfrm>
              <a:off x="1690862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Line 22"/>
            <p:cNvSpPr>
              <a:spLocks noChangeShapeType="1"/>
            </p:cNvSpPr>
            <p:nvPr/>
          </p:nvSpPr>
          <p:spPr bwMode="auto">
            <a:xfrm>
              <a:off x="3601550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Line 23"/>
            <p:cNvSpPr>
              <a:spLocks noChangeShapeType="1"/>
            </p:cNvSpPr>
            <p:nvPr/>
          </p:nvSpPr>
          <p:spPr bwMode="auto">
            <a:xfrm>
              <a:off x="9354254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Line 24"/>
            <p:cNvSpPr>
              <a:spLocks noChangeShapeType="1"/>
            </p:cNvSpPr>
            <p:nvPr/>
          </p:nvSpPr>
          <p:spPr bwMode="auto">
            <a:xfrm>
              <a:off x="5553515" y="2784499"/>
              <a:ext cx="3786979" cy="635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Rectangle 25"/>
            <p:cNvSpPr>
              <a:spLocks noChangeArrowheads="1"/>
            </p:cNvSpPr>
            <p:nvPr/>
          </p:nvSpPr>
          <p:spPr bwMode="auto">
            <a:xfrm>
              <a:off x="6946995" y="2636149"/>
              <a:ext cx="1167551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host-id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Line 26"/>
            <p:cNvSpPr>
              <a:spLocks noChangeShapeType="1"/>
            </p:cNvSpPr>
            <p:nvPr/>
          </p:nvSpPr>
          <p:spPr bwMode="auto">
            <a:xfrm>
              <a:off x="1732137" y="262656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Line 27"/>
            <p:cNvSpPr>
              <a:spLocks noChangeShapeType="1"/>
            </p:cNvSpPr>
            <p:nvPr/>
          </p:nvSpPr>
          <p:spPr bwMode="auto">
            <a:xfrm>
              <a:off x="5553515" y="2626568"/>
              <a:ext cx="0" cy="32385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Line 28"/>
            <p:cNvSpPr>
              <a:spLocks noChangeShapeType="1"/>
            </p:cNvSpPr>
            <p:nvPr/>
          </p:nvSpPr>
          <p:spPr bwMode="auto">
            <a:xfrm>
              <a:off x="9340495" y="262656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Rectangle 29"/>
            <p:cNvSpPr>
              <a:spLocks noChangeArrowheads="1"/>
            </p:cNvSpPr>
            <p:nvPr/>
          </p:nvSpPr>
          <p:spPr bwMode="auto">
            <a:xfrm>
              <a:off x="382312" y="2151905"/>
              <a:ext cx="1349473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Line 30"/>
            <p:cNvSpPr>
              <a:spLocks noChangeShapeType="1"/>
            </p:cNvSpPr>
            <p:nvPr/>
          </p:nvSpPr>
          <p:spPr bwMode="auto">
            <a:xfrm>
              <a:off x="5553514" y="2150319"/>
              <a:ext cx="0" cy="4333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Rectangle 31"/>
            <p:cNvSpPr>
              <a:spLocks noChangeArrowheads="1"/>
            </p:cNvSpPr>
            <p:nvPr/>
          </p:nvSpPr>
          <p:spPr bwMode="auto">
            <a:xfrm>
              <a:off x="385029" y="3364953"/>
              <a:ext cx="1346756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Rectangle 33"/>
            <p:cNvSpPr>
              <a:spLocks noChangeArrowheads="1"/>
            </p:cNvSpPr>
            <p:nvPr/>
          </p:nvSpPr>
          <p:spPr bwMode="auto">
            <a:xfrm>
              <a:off x="1666786" y="3361455"/>
              <a:ext cx="962403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1 1 0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Line 35"/>
            <p:cNvSpPr>
              <a:spLocks noChangeShapeType="1"/>
            </p:cNvSpPr>
            <p:nvPr/>
          </p:nvSpPr>
          <p:spPr bwMode="auto">
            <a:xfrm>
              <a:off x="2473367" y="3353842"/>
              <a:ext cx="0" cy="4397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Line 36"/>
            <p:cNvSpPr>
              <a:spLocks noChangeShapeType="1"/>
            </p:cNvSpPr>
            <p:nvPr/>
          </p:nvSpPr>
          <p:spPr bwMode="auto">
            <a:xfrm>
              <a:off x="7505477" y="3349079"/>
              <a:ext cx="0" cy="4413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Line 37"/>
            <p:cNvSpPr>
              <a:spLocks noChangeShapeType="1"/>
            </p:cNvSpPr>
            <p:nvPr/>
          </p:nvSpPr>
          <p:spPr bwMode="auto">
            <a:xfrm>
              <a:off x="7510637" y="4011066"/>
              <a:ext cx="182985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3" name="Group 38"/>
            <p:cNvGrpSpPr/>
            <p:nvPr/>
          </p:nvGrpSpPr>
          <p:grpSpPr bwMode="auto">
            <a:xfrm>
              <a:off x="7928099" y="3820573"/>
              <a:ext cx="1131196" cy="644929"/>
              <a:chOff x="2827" y="3024"/>
              <a:chExt cx="453" cy="382"/>
            </a:xfrm>
          </p:grpSpPr>
          <p:sp>
            <p:nvSpPr>
              <p:cNvPr id="120" name="Rectangle 39"/>
              <p:cNvSpPr>
                <a:spLocks noChangeArrowheads="1"/>
              </p:cNvSpPr>
              <p:nvPr/>
            </p:nvSpPr>
            <p:spPr bwMode="auto">
              <a:xfrm>
                <a:off x="2832" y="3072"/>
                <a:ext cx="426" cy="1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Rectangle 40"/>
              <p:cNvSpPr>
                <a:spLocks noChangeArrowheads="1"/>
              </p:cNvSpPr>
              <p:nvPr/>
            </p:nvSpPr>
            <p:spPr bwMode="auto">
              <a:xfrm>
                <a:off x="2827" y="3024"/>
                <a:ext cx="453" cy="382"/>
              </a:xfrm>
              <a:prstGeom prst="rect">
                <a:avLst/>
              </a:prstGeom>
              <a:solidFill>
                <a:srgbClr val="C3E3F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algn="ctr" defTabSz="762000" eaLnBrk="0" hangingPunct="0">
                  <a:lnSpc>
                    <a:spcPct val="90000"/>
                  </a:lnSpc>
                </a:pPr>
                <a:r>
                  <a:rPr kumimoji="1" lang="en-US" altLang="zh-CN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host-id</a:t>
                </a:r>
                <a:endPara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defTabSz="762000" eaLnBrk="0" hangingPunct="0">
                  <a:lnSpc>
                    <a:spcPct val="90000"/>
                  </a:lnSpc>
                </a:pPr>
                <a:r>
                  <a:rPr kumimoji="1" lang="en-US" altLang="zh-CN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 </a:t>
                </a:r>
                <a:r>
                  <a:rPr kumimoji="1" lang="zh-CN" altLang="en-US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</a:t>
                </a:r>
                <a:endPara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4" name="Line 41"/>
            <p:cNvSpPr>
              <a:spLocks noChangeShapeType="1"/>
            </p:cNvSpPr>
            <p:nvPr/>
          </p:nvSpPr>
          <p:spPr bwMode="auto">
            <a:xfrm>
              <a:off x="1732137" y="385707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Line 42"/>
            <p:cNvSpPr>
              <a:spLocks noChangeShapeType="1"/>
            </p:cNvSpPr>
            <p:nvPr/>
          </p:nvSpPr>
          <p:spPr bwMode="auto">
            <a:xfrm>
              <a:off x="7510637" y="3860253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Line 43"/>
            <p:cNvSpPr>
              <a:spLocks noChangeShapeType="1"/>
            </p:cNvSpPr>
            <p:nvPr/>
          </p:nvSpPr>
          <p:spPr bwMode="auto">
            <a:xfrm>
              <a:off x="9340495" y="3841203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Rectangle 44"/>
            <p:cNvSpPr>
              <a:spLocks noChangeArrowheads="1"/>
            </p:cNvSpPr>
            <p:nvPr/>
          </p:nvSpPr>
          <p:spPr bwMode="auto">
            <a:xfrm>
              <a:off x="1725258" y="4582716"/>
              <a:ext cx="7656513" cy="444500"/>
            </a:xfrm>
            <a:prstGeom prst="rect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Rectangle 45"/>
            <p:cNvSpPr>
              <a:spLocks noChangeArrowheads="1"/>
            </p:cNvSpPr>
            <p:nvPr/>
          </p:nvSpPr>
          <p:spPr bwMode="auto">
            <a:xfrm>
              <a:off x="355160" y="4593828"/>
              <a:ext cx="1376625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D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Line 46"/>
            <p:cNvSpPr>
              <a:spLocks noChangeShapeType="1"/>
            </p:cNvSpPr>
            <p:nvPr/>
          </p:nvSpPr>
          <p:spPr bwMode="auto">
            <a:xfrm>
              <a:off x="2629189" y="4590654"/>
              <a:ext cx="0" cy="4413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Rectangle 47"/>
            <p:cNvSpPr>
              <a:spLocks noChangeArrowheads="1"/>
            </p:cNvSpPr>
            <p:nvPr/>
          </p:nvSpPr>
          <p:spPr bwMode="auto">
            <a:xfrm>
              <a:off x="1610464" y="4581129"/>
              <a:ext cx="1107816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1 1 1 0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Rectangle 48"/>
            <p:cNvSpPr>
              <a:spLocks noChangeArrowheads="1"/>
            </p:cNvSpPr>
            <p:nvPr/>
          </p:nvSpPr>
          <p:spPr bwMode="auto">
            <a:xfrm>
              <a:off x="5031263" y="4581509"/>
              <a:ext cx="1588413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 播 地 址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Rectangle 49"/>
            <p:cNvSpPr>
              <a:spLocks noChangeArrowheads="1"/>
            </p:cNvSpPr>
            <p:nvPr/>
          </p:nvSpPr>
          <p:spPr bwMode="auto">
            <a:xfrm>
              <a:off x="1733857" y="5549503"/>
              <a:ext cx="7641035" cy="444500"/>
            </a:xfrm>
            <a:prstGeom prst="rect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Rectangle 50"/>
            <p:cNvSpPr>
              <a:spLocks noChangeArrowheads="1"/>
            </p:cNvSpPr>
            <p:nvPr/>
          </p:nvSpPr>
          <p:spPr bwMode="auto">
            <a:xfrm>
              <a:off x="412181" y="5559030"/>
              <a:ext cx="131960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E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Rectangle 51"/>
            <p:cNvSpPr>
              <a:spLocks noChangeArrowheads="1"/>
            </p:cNvSpPr>
            <p:nvPr/>
          </p:nvSpPr>
          <p:spPr bwMode="auto">
            <a:xfrm>
              <a:off x="4518046" y="5540357"/>
              <a:ext cx="260662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保 留 为 今 后 使 用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Line 52"/>
            <p:cNvSpPr>
              <a:spLocks noChangeShapeType="1"/>
            </p:cNvSpPr>
            <p:nvPr/>
          </p:nvSpPr>
          <p:spPr bwMode="auto">
            <a:xfrm>
              <a:off x="2641708" y="5574904"/>
              <a:ext cx="0" cy="4413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Rectangle 53"/>
            <p:cNvSpPr>
              <a:spLocks noChangeArrowheads="1"/>
            </p:cNvSpPr>
            <p:nvPr/>
          </p:nvSpPr>
          <p:spPr bwMode="auto">
            <a:xfrm>
              <a:off x="1610464" y="5555854"/>
              <a:ext cx="1107816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1 1 1 1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Rectangle 54"/>
            <p:cNvSpPr>
              <a:spLocks noChangeArrowheads="1"/>
            </p:cNvSpPr>
            <p:nvPr/>
          </p:nvSpPr>
          <p:spPr bwMode="auto">
            <a:xfrm>
              <a:off x="1861122" y="2136030"/>
              <a:ext cx="456161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Rectangle 55"/>
            <p:cNvSpPr>
              <a:spLocks noChangeArrowheads="1"/>
            </p:cNvSpPr>
            <p:nvPr/>
          </p:nvSpPr>
          <p:spPr bwMode="auto">
            <a:xfrm>
              <a:off x="1653026" y="2136030"/>
              <a:ext cx="524537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Line 56"/>
            <p:cNvSpPr>
              <a:spLocks noChangeShapeType="1"/>
            </p:cNvSpPr>
            <p:nvPr/>
          </p:nvSpPr>
          <p:spPr bwMode="auto">
            <a:xfrm>
              <a:off x="2249794" y="2132856"/>
              <a:ext cx="0" cy="4413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AutoShape 61"/>
          <p:cNvSpPr>
            <a:spLocks noChangeArrowheads="1"/>
          </p:cNvSpPr>
          <p:nvPr/>
        </p:nvSpPr>
        <p:spPr bwMode="auto">
          <a:xfrm>
            <a:off x="2858377" y="3611194"/>
            <a:ext cx="4144668" cy="314674"/>
          </a:xfrm>
          <a:prstGeom prst="wedgeRoundRectCallout">
            <a:avLst>
              <a:gd name="adj1" fmla="val -37399"/>
              <a:gd name="adj2" fmla="val -334057"/>
              <a:gd name="adj3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anchor="ctr"/>
          <a:lstStyle/>
          <a:p>
            <a:pPr algn="ctr"/>
            <a:r>
              <a:rPr lang="en-US" altLang="zh-CN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类地址的网络号字段 </a:t>
            </a:r>
            <a:r>
              <a:rPr lang="en-US" altLang="zh-CN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net-id </a:t>
            </a:r>
            <a:r>
              <a:rPr lang="zh-CN" altLang="en-US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 </a:t>
            </a:r>
            <a:r>
              <a:rPr lang="en-US" altLang="zh-CN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字节</a:t>
            </a:r>
            <a:endParaRPr lang="zh-CN" altLang="en-US" sz="1600" b="1" dirty="0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AutoShape 5"/>
          <p:cNvSpPr>
            <a:spLocks noChangeArrowheads="1"/>
          </p:cNvSpPr>
          <p:nvPr/>
        </p:nvSpPr>
        <p:spPr bwMode="auto">
          <a:xfrm>
            <a:off x="545144" y="624674"/>
            <a:ext cx="8053712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7" name="圆角矩形 66"/>
          <p:cNvSpPr/>
          <p:nvPr/>
        </p:nvSpPr>
        <p:spPr>
          <a:xfrm>
            <a:off x="545144" y="1033670"/>
            <a:ext cx="8053711" cy="330991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8" name="矩形 67"/>
          <p:cNvSpPr/>
          <p:nvPr/>
        </p:nvSpPr>
        <p:spPr>
          <a:xfrm>
            <a:off x="616085" y="565906"/>
            <a:ext cx="4697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各类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地址的网络号字段和主机号字段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1880840" y="1160772"/>
            <a:ext cx="5329079" cy="3009005"/>
            <a:chOff x="355160" y="927100"/>
            <a:chExt cx="9026611" cy="5096778"/>
          </a:xfrm>
        </p:grpSpPr>
        <p:sp>
          <p:nvSpPr>
            <p:cNvPr id="69" name="Line 2"/>
            <p:cNvSpPr>
              <a:spLocks noChangeShapeType="1"/>
            </p:cNvSpPr>
            <p:nvPr/>
          </p:nvSpPr>
          <p:spPr bwMode="auto">
            <a:xfrm flipV="1">
              <a:off x="1732138" y="4009478"/>
              <a:ext cx="574754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Rectangle 3"/>
            <p:cNvSpPr>
              <a:spLocks noChangeArrowheads="1"/>
            </p:cNvSpPr>
            <p:nvPr/>
          </p:nvSpPr>
          <p:spPr bwMode="auto">
            <a:xfrm>
              <a:off x="4144958" y="3791992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Rectangle 4"/>
            <p:cNvSpPr>
              <a:spLocks noChangeArrowheads="1"/>
            </p:cNvSpPr>
            <p:nvPr/>
          </p:nvSpPr>
          <p:spPr bwMode="auto">
            <a:xfrm>
              <a:off x="1732137" y="3355428"/>
              <a:ext cx="7634155" cy="444500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Line 5"/>
            <p:cNvSpPr>
              <a:spLocks noChangeShapeType="1"/>
            </p:cNvSpPr>
            <p:nvPr/>
          </p:nvSpPr>
          <p:spPr bwMode="auto">
            <a:xfrm>
              <a:off x="3601550" y="1577975"/>
              <a:ext cx="575270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Rectangle 6"/>
            <p:cNvSpPr>
              <a:spLocks noChangeArrowheads="1"/>
            </p:cNvSpPr>
            <p:nvPr/>
          </p:nvSpPr>
          <p:spPr bwMode="auto">
            <a:xfrm>
              <a:off x="5866875" y="1370014"/>
              <a:ext cx="1167551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host-id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 </a:t>
              </a:r>
              <a:r>
                <a: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Line 7"/>
            <p:cNvSpPr>
              <a:spLocks noChangeShapeType="1"/>
            </p:cNvSpPr>
            <p:nvPr/>
          </p:nvSpPr>
          <p:spPr bwMode="auto">
            <a:xfrm flipV="1">
              <a:off x="1775131" y="2790849"/>
              <a:ext cx="3764625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Rectangle 8"/>
            <p:cNvSpPr>
              <a:spLocks noChangeArrowheads="1"/>
            </p:cNvSpPr>
            <p:nvPr/>
          </p:nvSpPr>
          <p:spPr bwMode="auto">
            <a:xfrm>
              <a:off x="3208855" y="2574181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Line 9"/>
            <p:cNvSpPr>
              <a:spLocks noChangeShapeType="1"/>
            </p:cNvSpPr>
            <p:nvPr/>
          </p:nvSpPr>
          <p:spPr bwMode="auto">
            <a:xfrm>
              <a:off x="1690862" y="1577975"/>
              <a:ext cx="191068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Rectangle 10"/>
            <p:cNvSpPr>
              <a:spLocks noChangeArrowheads="1"/>
            </p:cNvSpPr>
            <p:nvPr/>
          </p:nvSpPr>
          <p:spPr bwMode="auto">
            <a:xfrm>
              <a:off x="2058942" y="1370014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Rectangle 11"/>
            <p:cNvSpPr>
              <a:spLocks noChangeArrowheads="1"/>
            </p:cNvSpPr>
            <p:nvPr/>
          </p:nvSpPr>
          <p:spPr bwMode="auto">
            <a:xfrm>
              <a:off x="1694302" y="933451"/>
              <a:ext cx="7675430" cy="442913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Rectangle 12"/>
            <p:cNvSpPr>
              <a:spLocks noChangeArrowheads="1"/>
            </p:cNvSpPr>
            <p:nvPr/>
          </p:nvSpPr>
          <p:spPr bwMode="auto">
            <a:xfrm>
              <a:off x="1716659" y="2140794"/>
              <a:ext cx="7659952" cy="446087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Rectangle 14"/>
            <p:cNvSpPr>
              <a:spLocks noChangeArrowheads="1"/>
            </p:cNvSpPr>
            <p:nvPr/>
          </p:nvSpPr>
          <p:spPr bwMode="auto">
            <a:xfrm>
              <a:off x="1742456" y="3369716"/>
              <a:ext cx="5742384" cy="423862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Rectangle 15"/>
            <p:cNvSpPr>
              <a:spLocks noChangeArrowheads="1"/>
            </p:cNvSpPr>
            <p:nvPr/>
          </p:nvSpPr>
          <p:spPr bwMode="auto">
            <a:xfrm>
              <a:off x="1740736" y="2151905"/>
              <a:ext cx="3804179" cy="423863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Rectangle 16"/>
            <p:cNvSpPr>
              <a:spLocks noChangeArrowheads="1"/>
            </p:cNvSpPr>
            <p:nvPr/>
          </p:nvSpPr>
          <p:spPr bwMode="auto">
            <a:xfrm>
              <a:off x="1720099" y="957263"/>
              <a:ext cx="1874573" cy="406400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Rectangle 17"/>
            <p:cNvSpPr>
              <a:spLocks noChangeArrowheads="1"/>
            </p:cNvSpPr>
            <p:nvPr/>
          </p:nvSpPr>
          <p:spPr bwMode="auto">
            <a:xfrm>
              <a:off x="1635829" y="927100"/>
              <a:ext cx="456161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05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Rectangle 18"/>
            <p:cNvSpPr>
              <a:spLocks noChangeArrowheads="1"/>
            </p:cNvSpPr>
            <p:nvPr/>
          </p:nvSpPr>
          <p:spPr bwMode="auto">
            <a:xfrm>
              <a:off x="366021" y="955675"/>
              <a:ext cx="136576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Line 19"/>
            <p:cNvSpPr>
              <a:spLocks noChangeShapeType="1"/>
            </p:cNvSpPr>
            <p:nvPr/>
          </p:nvSpPr>
          <p:spPr bwMode="auto">
            <a:xfrm>
              <a:off x="1971188" y="933451"/>
              <a:ext cx="0" cy="4508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Line 20"/>
            <p:cNvSpPr>
              <a:spLocks noChangeShapeType="1"/>
            </p:cNvSpPr>
            <p:nvPr/>
          </p:nvSpPr>
          <p:spPr bwMode="auto">
            <a:xfrm>
              <a:off x="3601550" y="933450"/>
              <a:ext cx="0" cy="450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Line 21"/>
            <p:cNvSpPr>
              <a:spLocks noChangeShapeType="1"/>
            </p:cNvSpPr>
            <p:nvPr/>
          </p:nvSpPr>
          <p:spPr bwMode="auto">
            <a:xfrm>
              <a:off x="1690862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Line 22"/>
            <p:cNvSpPr>
              <a:spLocks noChangeShapeType="1"/>
            </p:cNvSpPr>
            <p:nvPr/>
          </p:nvSpPr>
          <p:spPr bwMode="auto">
            <a:xfrm>
              <a:off x="3601550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Line 23"/>
            <p:cNvSpPr>
              <a:spLocks noChangeShapeType="1"/>
            </p:cNvSpPr>
            <p:nvPr/>
          </p:nvSpPr>
          <p:spPr bwMode="auto">
            <a:xfrm>
              <a:off x="9354254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Line 24"/>
            <p:cNvSpPr>
              <a:spLocks noChangeShapeType="1"/>
            </p:cNvSpPr>
            <p:nvPr/>
          </p:nvSpPr>
          <p:spPr bwMode="auto">
            <a:xfrm>
              <a:off x="5553515" y="2784499"/>
              <a:ext cx="3786979" cy="635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Rectangle 25"/>
            <p:cNvSpPr>
              <a:spLocks noChangeArrowheads="1"/>
            </p:cNvSpPr>
            <p:nvPr/>
          </p:nvSpPr>
          <p:spPr bwMode="auto">
            <a:xfrm>
              <a:off x="6946995" y="2636149"/>
              <a:ext cx="1167551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host-id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Line 26"/>
            <p:cNvSpPr>
              <a:spLocks noChangeShapeType="1"/>
            </p:cNvSpPr>
            <p:nvPr/>
          </p:nvSpPr>
          <p:spPr bwMode="auto">
            <a:xfrm>
              <a:off x="1732137" y="262656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Line 27"/>
            <p:cNvSpPr>
              <a:spLocks noChangeShapeType="1"/>
            </p:cNvSpPr>
            <p:nvPr/>
          </p:nvSpPr>
          <p:spPr bwMode="auto">
            <a:xfrm>
              <a:off x="5553515" y="2626568"/>
              <a:ext cx="0" cy="32385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Line 28"/>
            <p:cNvSpPr>
              <a:spLocks noChangeShapeType="1"/>
            </p:cNvSpPr>
            <p:nvPr/>
          </p:nvSpPr>
          <p:spPr bwMode="auto">
            <a:xfrm>
              <a:off x="9340495" y="262656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Rectangle 29"/>
            <p:cNvSpPr>
              <a:spLocks noChangeArrowheads="1"/>
            </p:cNvSpPr>
            <p:nvPr/>
          </p:nvSpPr>
          <p:spPr bwMode="auto">
            <a:xfrm>
              <a:off x="382312" y="2151905"/>
              <a:ext cx="1349473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Line 30"/>
            <p:cNvSpPr>
              <a:spLocks noChangeShapeType="1"/>
            </p:cNvSpPr>
            <p:nvPr/>
          </p:nvSpPr>
          <p:spPr bwMode="auto">
            <a:xfrm>
              <a:off x="5553514" y="2150319"/>
              <a:ext cx="0" cy="4333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Rectangle 31"/>
            <p:cNvSpPr>
              <a:spLocks noChangeArrowheads="1"/>
            </p:cNvSpPr>
            <p:nvPr/>
          </p:nvSpPr>
          <p:spPr bwMode="auto">
            <a:xfrm>
              <a:off x="385029" y="3364953"/>
              <a:ext cx="1346756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Rectangle 33"/>
            <p:cNvSpPr>
              <a:spLocks noChangeArrowheads="1"/>
            </p:cNvSpPr>
            <p:nvPr/>
          </p:nvSpPr>
          <p:spPr bwMode="auto">
            <a:xfrm>
              <a:off x="1666786" y="3361455"/>
              <a:ext cx="962403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1 1 0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Line 35"/>
            <p:cNvSpPr>
              <a:spLocks noChangeShapeType="1"/>
            </p:cNvSpPr>
            <p:nvPr/>
          </p:nvSpPr>
          <p:spPr bwMode="auto">
            <a:xfrm>
              <a:off x="2473367" y="3353842"/>
              <a:ext cx="0" cy="4397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Line 36"/>
            <p:cNvSpPr>
              <a:spLocks noChangeShapeType="1"/>
            </p:cNvSpPr>
            <p:nvPr/>
          </p:nvSpPr>
          <p:spPr bwMode="auto">
            <a:xfrm>
              <a:off x="7505477" y="3349079"/>
              <a:ext cx="0" cy="4413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Line 37"/>
            <p:cNvSpPr>
              <a:spLocks noChangeShapeType="1"/>
            </p:cNvSpPr>
            <p:nvPr/>
          </p:nvSpPr>
          <p:spPr bwMode="auto">
            <a:xfrm>
              <a:off x="7510637" y="4011066"/>
              <a:ext cx="182985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2" name="Group 38"/>
            <p:cNvGrpSpPr/>
            <p:nvPr/>
          </p:nvGrpSpPr>
          <p:grpSpPr bwMode="auto">
            <a:xfrm>
              <a:off x="7928099" y="3820573"/>
              <a:ext cx="1131196" cy="644929"/>
              <a:chOff x="2827" y="3024"/>
              <a:chExt cx="453" cy="382"/>
            </a:xfrm>
          </p:grpSpPr>
          <p:sp>
            <p:nvSpPr>
              <p:cNvPr id="119" name="Rectangle 39"/>
              <p:cNvSpPr>
                <a:spLocks noChangeArrowheads="1"/>
              </p:cNvSpPr>
              <p:nvPr/>
            </p:nvSpPr>
            <p:spPr bwMode="auto">
              <a:xfrm>
                <a:off x="2832" y="3072"/>
                <a:ext cx="426" cy="1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0" name="Rectangle 40"/>
              <p:cNvSpPr>
                <a:spLocks noChangeArrowheads="1"/>
              </p:cNvSpPr>
              <p:nvPr/>
            </p:nvSpPr>
            <p:spPr bwMode="auto">
              <a:xfrm>
                <a:off x="2827" y="3024"/>
                <a:ext cx="453" cy="382"/>
              </a:xfrm>
              <a:prstGeom prst="rect">
                <a:avLst/>
              </a:prstGeom>
              <a:solidFill>
                <a:srgbClr val="C3E3F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algn="ctr" defTabSz="762000" eaLnBrk="0" hangingPunct="0">
                  <a:lnSpc>
                    <a:spcPct val="90000"/>
                  </a:lnSpc>
                </a:pPr>
                <a:r>
                  <a:rPr kumimoji="1" lang="en-US" altLang="zh-CN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host-id</a:t>
                </a:r>
                <a:endPara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defTabSz="762000" eaLnBrk="0" hangingPunct="0">
                  <a:lnSpc>
                    <a:spcPct val="90000"/>
                  </a:lnSpc>
                </a:pPr>
                <a:r>
                  <a:rPr kumimoji="1" lang="en-US" altLang="zh-CN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 </a:t>
                </a:r>
                <a:r>
                  <a:rPr kumimoji="1" lang="zh-CN" altLang="en-US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</a:t>
                </a:r>
                <a:endPara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3" name="Line 41"/>
            <p:cNvSpPr>
              <a:spLocks noChangeShapeType="1"/>
            </p:cNvSpPr>
            <p:nvPr/>
          </p:nvSpPr>
          <p:spPr bwMode="auto">
            <a:xfrm>
              <a:off x="1732137" y="385707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Line 42"/>
            <p:cNvSpPr>
              <a:spLocks noChangeShapeType="1"/>
            </p:cNvSpPr>
            <p:nvPr/>
          </p:nvSpPr>
          <p:spPr bwMode="auto">
            <a:xfrm>
              <a:off x="7510637" y="3860253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Line 43"/>
            <p:cNvSpPr>
              <a:spLocks noChangeShapeType="1"/>
            </p:cNvSpPr>
            <p:nvPr/>
          </p:nvSpPr>
          <p:spPr bwMode="auto">
            <a:xfrm>
              <a:off x="9340495" y="3841203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Rectangle 44"/>
            <p:cNvSpPr>
              <a:spLocks noChangeArrowheads="1"/>
            </p:cNvSpPr>
            <p:nvPr/>
          </p:nvSpPr>
          <p:spPr bwMode="auto">
            <a:xfrm>
              <a:off x="1725258" y="4582716"/>
              <a:ext cx="7656513" cy="444500"/>
            </a:xfrm>
            <a:prstGeom prst="rect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355160" y="4593828"/>
              <a:ext cx="1376625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D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Line 46"/>
            <p:cNvSpPr>
              <a:spLocks noChangeShapeType="1"/>
            </p:cNvSpPr>
            <p:nvPr/>
          </p:nvSpPr>
          <p:spPr bwMode="auto">
            <a:xfrm>
              <a:off x="2629189" y="4590654"/>
              <a:ext cx="0" cy="4413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Rectangle 47"/>
            <p:cNvSpPr>
              <a:spLocks noChangeArrowheads="1"/>
            </p:cNvSpPr>
            <p:nvPr/>
          </p:nvSpPr>
          <p:spPr bwMode="auto">
            <a:xfrm>
              <a:off x="1610464" y="4581129"/>
              <a:ext cx="1107816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1 1 1 0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Rectangle 48"/>
            <p:cNvSpPr>
              <a:spLocks noChangeArrowheads="1"/>
            </p:cNvSpPr>
            <p:nvPr/>
          </p:nvSpPr>
          <p:spPr bwMode="auto">
            <a:xfrm>
              <a:off x="5031263" y="4581509"/>
              <a:ext cx="1588413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 播 地 址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Rectangle 49"/>
            <p:cNvSpPr>
              <a:spLocks noChangeArrowheads="1"/>
            </p:cNvSpPr>
            <p:nvPr/>
          </p:nvSpPr>
          <p:spPr bwMode="auto">
            <a:xfrm>
              <a:off x="1733857" y="5549503"/>
              <a:ext cx="7641035" cy="444500"/>
            </a:xfrm>
            <a:prstGeom prst="rect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Rectangle 50"/>
            <p:cNvSpPr>
              <a:spLocks noChangeArrowheads="1"/>
            </p:cNvSpPr>
            <p:nvPr/>
          </p:nvSpPr>
          <p:spPr bwMode="auto">
            <a:xfrm>
              <a:off x="412181" y="5559030"/>
              <a:ext cx="131960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E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Rectangle 51"/>
            <p:cNvSpPr>
              <a:spLocks noChangeArrowheads="1"/>
            </p:cNvSpPr>
            <p:nvPr/>
          </p:nvSpPr>
          <p:spPr bwMode="auto">
            <a:xfrm>
              <a:off x="4518046" y="5540357"/>
              <a:ext cx="260662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保 留 为 今 后 使 用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Line 52"/>
            <p:cNvSpPr>
              <a:spLocks noChangeShapeType="1"/>
            </p:cNvSpPr>
            <p:nvPr/>
          </p:nvSpPr>
          <p:spPr bwMode="auto">
            <a:xfrm>
              <a:off x="2641708" y="5574904"/>
              <a:ext cx="0" cy="4413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Rectangle 53"/>
            <p:cNvSpPr>
              <a:spLocks noChangeArrowheads="1"/>
            </p:cNvSpPr>
            <p:nvPr/>
          </p:nvSpPr>
          <p:spPr bwMode="auto">
            <a:xfrm>
              <a:off x="1610464" y="5555854"/>
              <a:ext cx="1107816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1 1 1 1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Rectangle 54"/>
            <p:cNvSpPr>
              <a:spLocks noChangeArrowheads="1"/>
            </p:cNvSpPr>
            <p:nvPr/>
          </p:nvSpPr>
          <p:spPr bwMode="auto">
            <a:xfrm>
              <a:off x="1861122" y="2136030"/>
              <a:ext cx="456161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Rectangle 55"/>
            <p:cNvSpPr>
              <a:spLocks noChangeArrowheads="1"/>
            </p:cNvSpPr>
            <p:nvPr/>
          </p:nvSpPr>
          <p:spPr bwMode="auto">
            <a:xfrm>
              <a:off x="1653026" y="2136030"/>
              <a:ext cx="524537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Line 56"/>
            <p:cNvSpPr>
              <a:spLocks noChangeShapeType="1"/>
            </p:cNvSpPr>
            <p:nvPr/>
          </p:nvSpPr>
          <p:spPr bwMode="auto">
            <a:xfrm>
              <a:off x="2249794" y="2132856"/>
              <a:ext cx="0" cy="4413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4" name="AutoShape 61"/>
          <p:cNvSpPr>
            <a:spLocks noChangeArrowheads="1"/>
          </p:cNvSpPr>
          <p:nvPr/>
        </p:nvSpPr>
        <p:spPr bwMode="auto">
          <a:xfrm>
            <a:off x="2692436" y="3611194"/>
            <a:ext cx="4486702" cy="314674"/>
          </a:xfrm>
          <a:prstGeom prst="wedgeRoundRectCallout">
            <a:avLst>
              <a:gd name="adj1" fmla="val -8129"/>
              <a:gd name="adj2" fmla="val -785761"/>
              <a:gd name="adj3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anchor="ctr"/>
          <a:lstStyle/>
          <a:p>
            <a:pPr algn="ctr"/>
            <a:r>
              <a:rPr lang="en-US" altLang="zh-CN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类地址的主机号字段 </a:t>
            </a:r>
            <a:r>
              <a:rPr lang="en-US" altLang="zh-CN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host-id </a:t>
            </a:r>
            <a:r>
              <a:rPr lang="zh-CN" altLang="en-US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 </a:t>
            </a:r>
            <a:r>
              <a:rPr lang="en-US" altLang="zh-CN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字节</a:t>
            </a:r>
            <a:endParaRPr lang="zh-CN" altLang="en-US" sz="1600" b="1" dirty="0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AutoShape 5"/>
          <p:cNvSpPr>
            <a:spLocks noChangeArrowheads="1"/>
          </p:cNvSpPr>
          <p:nvPr/>
        </p:nvSpPr>
        <p:spPr bwMode="auto">
          <a:xfrm>
            <a:off x="545144" y="624674"/>
            <a:ext cx="8053712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1" name="圆角矩形 100"/>
          <p:cNvSpPr/>
          <p:nvPr/>
        </p:nvSpPr>
        <p:spPr>
          <a:xfrm>
            <a:off x="545144" y="1033670"/>
            <a:ext cx="8053711" cy="330991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2" name="矩形 101"/>
          <p:cNvSpPr/>
          <p:nvPr/>
        </p:nvSpPr>
        <p:spPr>
          <a:xfrm>
            <a:off x="616085" y="565906"/>
            <a:ext cx="4697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各类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地址的网络号字段和主机号字段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1880840" y="1160772"/>
            <a:ext cx="5329079" cy="3009005"/>
            <a:chOff x="355160" y="927100"/>
            <a:chExt cx="9026611" cy="5096778"/>
          </a:xfrm>
        </p:grpSpPr>
        <p:sp>
          <p:nvSpPr>
            <p:cNvPr id="103" name="Line 2"/>
            <p:cNvSpPr>
              <a:spLocks noChangeShapeType="1"/>
            </p:cNvSpPr>
            <p:nvPr/>
          </p:nvSpPr>
          <p:spPr bwMode="auto">
            <a:xfrm flipV="1">
              <a:off x="1732138" y="4009478"/>
              <a:ext cx="574754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Rectangle 3"/>
            <p:cNvSpPr>
              <a:spLocks noChangeArrowheads="1"/>
            </p:cNvSpPr>
            <p:nvPr/>
          </p:nvSpPr>
          <p:spPr bwMode="auto">
            <a:xfrm>
              <a:off x="4144958" y="3791992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Rectangle 4"/>
            <p:cNvSpPr>
              <a:spLocks noChangeArrowheads="1"/>
            </p:cNvSpPr>
            <p:nvPr/>
          </p:nvSpPr>
          <p:spPr bwMode="auto">
            <a:xfrm>
              <a:off x="1732137" y="3355428"/>
              <a:ext cx="7634155" cy="444500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Line 5"/>
            <p:cNvSpPr>
              <a:spLocks noChangeShapeType="1"/>
            </p:cNvSpPr>
            <p:nvPr/>
          </p:nvSpPr>
          <p:spPr bwMode="auto">
            <a:xfrm>
              <a:off x="3601550" y="1577975"/>
              <a:ext cx="575270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Rectangle 6"/>
            <p:cNvSpPr>
              <a:spLocks noChangeArrowheads="1"/>
            </p:cNvSpPr>
            <p:nvPr/>
          </p:nvSpPr>
          <p:spPr bwMode="auto">
            <a:xfrm>
              <a:off x="5866875" y="1370014"/>
              <a:ext cx="1167551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host-id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 </a:t>
              </a:r>
              <a:r>
                <a: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Line 7"/>
            <p:cNvSpPr>
              <a:spLocks noChangeShapeType="1"/>
            </p:cNvSpPr>
            <p:nvPr/>
          </p:nvSpPr>
          <p:spPr bwMode="auto">
            <a:xfrm flipV="1">
              <a:off x="1775131" y="2790849"/>
              <a:ext cx="3764625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Rectangle 8"/>
            <p:cNvSpPr>
              <a:spLocks noChangeArrowheads="1"/>
            </p:cNvSpPr>
            <p:nvPr/>
          </p:nvSpPr>
          <p:spPr bwMode="auto">
            <a:xfrm>
              <a:off x="3208855" y="2574181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Line 9"/>
            <p:cNvSpPr>
              <a:spLocks noChangeShapeType="1"/>
            </p:cNvSpPr>
            <p:nvPr/>
          </p:nvSpPr>
          <p:spPr bwMode="auto">
            <a:xfrm>
              <a:off x="1690862" y="1577975"/>
              <a:ext cx="191068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Rectangle 10"/>
            <p:cNvSpPr>
              <a:spLocks noChangeArrowheads="1"/>
            </p:cNvSpPr>
            <p:nvPr/>
          </p:nvSpPr>
          <p:spPr bwMode="auto">
            <a:xfrm>
              <a:off x="2058942" y="1370014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Rectangle 11"/>
            <p:cNvSpPr>
              <a:spLocks noChangeArrowheads="1"/>
            </p:cNvSpPr>
            <p:nvPr/>
          </p:nvSpPr>
          <p:spPr bwMode="auto">
            <a:xfrm>
              <a:off x="1694302" y="933451"/>
              <a:ext cx="7675430" cy="442913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Rectangle 12"/>
            <p:cNvSpPr>
              <a:spLocks noChangeArrowheads="1"/>
            </p:cNvSpPr>
            <p:nvPr/>
          </p:nvSpPr>
          <p:spPr bwMode="auto">
            <a:xfrm>
              <a:off x="1716659" y="2140794"/>
              <a:ext cx="7659952" cy="446087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Rectangle 14"/>
            <p:cNvSpPr>
              <a:spLocks noChangeArrowheads="1"/>
            </p:cNvSpPr>
            <p:nvPr/>
          </p:nvSpPr>
          <p:spPr bwMode="auto">
            <a:xfrm>
              <a:off x="1742456" y="3369716"/>
              <a:ext cx="5742384" cy="423862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Rectangle 15"/>
            <p:cNvSpPr>
              <a:spLocks noChangeArrowheads="1"/>
            </p:cNvSpPr>
            <p:nvPr/>
          </p:nvSpPr>
          <p:spPr bwMode="auto">
            <a:xfrm>
              <a:off x="1740736" y="2151905"/>
              <a:ext cx="3804179" cy="423863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Rectangle 16"/>
            <p:cNvSpPr>
              <a:spLocks noChangeArrowheads="1"/>
            </p:cNvSpPr>
            <p:nvPr/>
          </p:nvSpPr>
          <p:spPr bwMode="auto">
            <a:xfrm>
              <a:off x="1720099" y="957263"/>
              <a:ext cx="1874573" cy="406400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Rectangle 17"/>
            <p:cNvSpPr>
              <a:spLocks noChangeArrowheads="1"/>
            </p:cNvSpPr>
            <p:nvPr/>
          </p:nvSpPr>
          <p:spPr bwMode="auto">
            <a:xfrm>
              <a:off x="1635829" y="927100"/>
              <a:ext cx="456161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05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Rectangle 18"/>
            <p:cNvSpPr>
              <a:spLocks noChangeArrowheads="1"/>
            </p:cNvSpPr>
            <p:nvPr/>
          </p:nvSpPr>
          <p:spPr bwMode="auto">
            <a:xfrm>
              <a:off x="366021" y="955675"/>
              <a:ext cx="136576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Line 19"/>
            <p:cNvSpPr>
              <a:spLocks noChangeShapeType="1"/>
            </p:cNvSpPr>
            <p:nvPr/>
          </p:nvSpPr>
          <p:spPr bwMode="auto">
            <a:xfrm>
              <a:off x="1971188" y="933451"/>
              <a:ext cx="0" cy="4508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Line 20"/>
            <p:cNvSpPr>
              <a:spLocks noChangeShapeType="1"/>
            </p:cNvSpPr>
            <p:nvPr/>
          </p:nvSpPr>
          <p:spPr bwMode="auto">
            <a:xfrm>
              <a:off x="3601550" y="933450"/>
              <a:ext cx="0" cy="450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Line 21"/>
            <p:cNvSpPr>
              <a:spLocks noChangeShapeType="1"/>
            </p:cNvSpPr>
            <p:nvPr/>
          </p:nvSpPr>
          <p:spPr bwMode="auto">
            <a:xfrm>
              <a:off x="1690862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Line 22"/>
            <p:cNvSpPr>
              <a:spLocks noChangeShapeType="1"/>
            </p:cNvSpPr>
            <p:nvPr/>
          </p:nvSpPr>
          <p:spPr bwMode="auto">
            <a:xfrm>
              <a:off x="3601550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Line 23"/>
            <p:cNvSpPr>
              <a:spLocks noChangeShapeType="1"/>
            </p:cNvSpPr>
            <p:nvPr/>
          </p:nvSpPr>
          <p:spPr bwMode="auto">
            <a:xfrm>
              <a:off x="9354254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Line 24"/>
            <p:cNvSpPr>
              <a:spLocks noChangeShapeType="1"/>
            </p:cNvSpPr>
            <p:nvPr/>
          </p:nvSpPr>
          <p:spPr bwMode="auto">
            <a:xfrm>
              <a:off x="5553515" y="2784499"/>
              <a:ext cx="3786979" cy="635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Rectangle 25"/>
            <p:cNvSpPr>
              <a:spLocks noChangeArrowheads="1"/>
            </p:cNvSpPr>
            <p:nvPr/>
          </p:nvSpPr>
          <p:spPr bwMode="auto">
            <a:xfrm>
              <a:off x="6946995" y="2636149"/>
              <a:ext cx="1167551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host-id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Line 26"/>
            <p:cNvSpPr>
              <a:spLocks noChangeShapeType="1"/>
            </p:cNvSpPr>
            <p:nvPr/>
          </p:nvSpPr>
          <p:spPr bwMode="auto">
            <a:xfrm>
              <a:off x="1732137" y="262656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7" name="Line 27"/>
            <p:cNvSpPr>
              <a:spLocks noChangeShapeType="1"/>
            </p:cNvSpPr>
            <p:nvPr/>
          </p:nvSpPr>
          <p:spPr bwMode="auto">
            <a:xfrm>
              <a:off x="5553515" y="2626568"/>
              <a:ext cx="0" cy="32385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Line 28"/>
            <p:cNvSpPr>
              <a:spLocks noChangeShapeType="1"/>
            </p:cNvSpPr>
            <p:nvPr/>
          </p:nvSpPr>
          <p:spPr bwMode="auto">
            <a:xfrm>
              <a:off x="9340495" y="262656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9" name="Rectangle 29"/>
            <p:cNvSpPr>
              <a:spLocks noChangeArrowheads="1"/>
            </p:cNvSpPr>
            <p:nvPr/>
          </p:nvSpPr>
          <p:spPr bwMode="auto">
            <a:xfrm>
              <a:off x="382312" y="2151905"/>
              <a:ext cx="1349473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0" name="Line 30"/>
            <p:cNvSpPr>
              <a:spLocks noChangeShapeType="1"/>
            </p:cNvSpPr>
            <p:nvPr/>
          </p:nvSpPr>
          <p:spPr bwMode="auto">
            <a:xfrm>
              <a:off x="5553514" y="2150319"/>
              <a:ext cx="0" cy="4333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Rectangle 31"/>
            <p:cNvSpPr>
              <a:spLocks noChangeArrowheads="1"/>
            </p:cNvSpPr>
            <p:nvPr/>
          </p:nvSpPr>
          <p:spPr bwMode="auto">
            <a:xfrm>
              <a:off x="385029" y="3364953"/>
              <a:ext cx="1346756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Rectangle 33"/>
            <p:cNvSpPr>
              <a:spLocks noChangeArrowheads="1"/>
            </p:cNvSpPr>
            <p:nvPr/>
          </p:nvSpPr>
          <p:spPr bwMode="auto">
            <a:xfrm>
              <a:off x="1666786" y="3361455"/>
              <a:ext cx="962403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1 1 0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Line 35"/>
            <p:cNvSpPr>
              <a:spLocks noChangeShapeType="1"/>
            </p:cNvSpPr>
            <p:nvPr/>
          </p:nvSpPr>
          <p:spPr bwMode="auto">
            <a:xfrm>
              <a:off x="2473367" y="3353842"/>
              <a:ext cx="0" cy="4397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Line 36"/>
            <p:cNvSpPr>
              <a:spLocks noChangeShapeType="1"/>
            </p:cNvSpPr>
            <p:nvPr/>
          </p:nvSpPr>
          <p:spPr bwMode="auto">
            <a:xfrm>
              <a:off x="7505477" y="3349079"/>
              <a:ext cx="0" cy="4413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Line 37"/>
            <p:cNvSpPr>
              <a:spLocks noChangeShapeType="1"/>
            </p:cNvSpPr>
            <p:nvPr/>
          </p:nvSpPr>
          <p:spPr bwMode="auto">
            <a:xfrm>
              <a:off x="7510637" y="4011066"/>
              <a:ext cx="182985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6" name="Group 38"/>
            <p:cNvGrpSpPr/>
            <p:nvPr/>
          </p:nvGrpSpPr>
          <p:grpSpPr bwMode="auto">
            <a:xfrm>
              <a:off x="7928099" y="3820573"/>
              <a:ext cx="1131196" cy="644929"/>
              <a:chOff x="2827" y="3024"/>
              <a:chExt cx="453" cy="382"/>
            </a:xfrm>
          </p:grpSpPr>
          <p:sp>
            <p:nvSpPr>
              <p:cNvPr id="153" name="Rectangle 39"/>
              <p:cNvSpPr>
                <a:spLocks noChangeArrowheads="1"/>
              </p:cNvSpPr>
              <p:nvPr/>
            </p:nvSpPr>
            <p:spPr bwMode="auto">
              <a:xfrm>
                <a:off x="2832" y="3072"/>
                <a:ext cx="426" cy="1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4" name="Rectangle 40"/>
              <p:cNvSpPr>
                <a:spLocks noChangeArrowheads="1"/>
              </p:cNvSpPr>
              <p:nvPr/>
            </p:nvSpPr>
            <p:spPr bwMode="auto">
              <a:xfrm>
                <a:off x="2827" y="3024"/>
                <a:ext cx="453" cy="382"/>
              </a:xfrm>
              <a:prstGeom prst="rect">
                <a:avLst/>
              </a:prstGeom>
              <a:solidFill>
                <a:srgbClr val="C3E3F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algn="ctr" defTabSz="762000" eaLnBrk="0" hangingPunct="0">
                  <a:lnSpc>
                    <a:spcPct val="90000"/>
                  </a:lnSpc>
                </a:pPr>
                <a:r>
                  <a:rPr kumimoji="1" lang="en-US" altLang="zh-CN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host-id</a:t>
                </a:r>
                <a:endPara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defTabSz="762000" eaLnBrk="0" hangingPunct="0">
                  <a:lnSpc>
                    <a:spcPct val="90000"/>
                  </a:lnSpc>
                </a:pPr>
                <a:r>
                  <a:rPr kumimoji="1" lang="en-US" altLang="zh-CN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 </a:t>
                </a:r>
                <a:r>
                  <a:rPr kumimoji="1" lang="zh-CN" altLang="en-US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</a:t>
                </a:r>
                <a:endPara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7" name="Line 41"/>
            <p:cNvSpPr>
              <a:spLocks noChangeShapeType="1"/>
            </p:cNvSpPr>
            <p:nvPr/>
          </p:nvSpPr>
          <p:spPr bwMode="auto">
            <a:xfrm>
              <a:off x="1732137" y="385707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Line 42"/>
            <p:cNvSpPr>
              <a:spLocks noChangeShapeType="1"/>
            </p:cNvSpPr>
            <p:nvPr/>
          </p:nvSpPr>
          <p:spPr bwMode="auto">
            <a:xfrm>
              <a:off x="7510637" y="3860253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Line 43"/>
            <p:cNvSpPr>
              <a:spLocks noChangeShapeType="1"/>
            </p:cNvSpPr>
            <p:nvPr/>
          </p:nvSpPr>
          <p:spPr bwMode="auto">
            <a:xfrm>
              <a:off x="9340495" y="3841203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Rectangle 44"/>
            <p:cNvSpPr>
              <a:spLocks noChangeArrowheads="1"/>
            </p:cNvSpPr>
            <p:nvPr/>
          </p:nvSpPr>
          <p:spPr bwMode="auto">
            <a:xfrm>
              <a:off x="1725258" y="4582716"/>
              <a:ext cx="7656513" cy="444500"/>
            </a:xfrm>
            <a:prstGeom prst="rect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" name="Rectangle 45"/>
            <p:cNvSpPr>
              <a:spLocks noChangeArrowheads="1"/>
            </p:cNvSpPr>
            <p:nvPr/>
          </p:nvSpPr>
          <p:spPr bwMode="auto">
            <a:xfrm>
              <a:off x="355160" y="4593828"/>
              <a:ext cx="1376625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D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2" name="Line 46"/>
            <p:cNvSpPr>
              <a:spLocks noChangeShapeType="1"/>
            </p:cNvSpPr>
            <p:nvPr/>
          </p:nvSpPr>
          <p:spPr bwMode="auto">
            <a:xfrm>
              <a:off x="2629189" y="4590654"/>
              <a:ext cx="0" cy="4413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Rectangle 47"/>
            <p:cNvSpPr>
              <a:spLocks noChangeArrowheads="1"/>
            </p:cNvSpPr>
            <p:nvPr/>
          </p:nvSpPr>
          <p:spPr bwMode="auto">
            <a:xfrm>
              <a:off x="1610464" y="4581129"/>
              <a:ext cx="1107816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1 1 1 0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4" name="Rectangle 48"/>
            <p:cNvSpPr>
              <a:spLocks noChangeArrowheads="1"/>
            </p:cNvSpPr>
            <p:nvPr/>
          </p:nvSpPr>
          <p:spPr bwMode="auto">
            <a:xfrm>
              <a:off x="5031263" y="4581509"/>
              <a:ext cx="1588413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 播 地 址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" name="Rectangle 49"/>
            <p:cNvSpPr>
              <a:spLocks noChangeArrowheads="1"/>
            </p:cNvSpPr>
            <p:nvPr/>
          </p:nvSpPr>
          <p:spPr bwMode="auto">
            <a:xfrm>
              <a:off x="1733857" y="5549503"/>
              <a:ext cx="7641035" cy="444500"/>
            </a:xfrm>
            <a:prstGeom prst="rect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6" name="Rectangle 50"/>
            <p:cNvSpPr>
              <a:spLocks noChangeArrowheads="1"/>
            </p:cNvSpPr>
            <p:nvPr/>
          </p:nvSpPr>
          <p:spPr bwMode="auto">
            <a:xfrm>
              <a:off x="412181" y="5559030"/>
              <a:ext cx="131960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E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7" name="Rectangle 51"/>
            <p:cNvSpPr>
              <a:spLocks noChangeArrowheads="1"/>
            </p:cNvSpPr>
            <p:nvPr/>
          </p:nvSpPr>
          <p:spPr bwMode="auto">
            <a:xfrm>
              <a:off x="4518046" y="5540357"/>
              <a:ext cx="260662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保 留 为 今 后 使 用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Line 52"/>
            <p:cNvSpPr>
              <a:spLocks noChangeShapeType="1"/>
            </p:cNvSpPr>
            <p:nvPr/>
          </p:nvSpPr>
          <p:spPr bwMode="auto">
            <a:xfrm>
              <a:off x="2641708" y="5574904"/>
              <a:ext cx="0" cy="4413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9" name="Rectangle 53"/>
            <p:cNvSpPr>
              <a:spLocks noChangeArrowheads="1"/>
            </p:cNvSpPr>
            <p:nvPr/>
          </p:nvSpPr>
          <p:spPr bwMode="auto">
            <a:xfrm>
              <a:off x="1610464" y="5555854"/>
              <a:ext cx="1107816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1 1 1 1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0" name="Rectangle 54"/>
            <p:cNvSpPr>
              <a:spLocks noChangeArrowheads="1"/>
            </p:cNvSpPr>
            <p:nvPr/>
          </p:nvSpPr>
          <p:spPr bwMode="auto">
            <a:xfrm>
              <a:off x="1861122" y="2136030"/>
              <a:ext cx="456161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1" name="Rectangle 55"/>
            <p:cNvSpPr>
              <a:spLocks noChangeArrowheads="1"/>
            </p:cNvSpPr>
            <p:nvPr/>
          </p:nvSpPr>
          <p:spPr bwMode="auto">
            <a:xfrm>
              <a:off x="1653026" y="2136030"/>
              <a:ext cx="524537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2" name="Line 56"/>
            <p:cNvSpPr>
              <a:spLocks noChangeShapeType="1"/>
            </p:cNvSpPr>
            <p:nvPr/>
          </p:nvSpPr>
          <p:spPr bwMode="auto">
            <a:xfrm>
              <a:off x="2249794" y="2132856"/>
              <a:ext cx="0" cy="4413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8" name="AutoShape 61"/>
          <p:cNvSpPr>
            <a:spLocks noChangeArrowheads="1"/>
          </p:cNvSpPr>
          <p:nvPr/>
        </p:nvSpPr>
        <p:spPr bwMode="auto">
          <a:xfrm>
            <a:off x="2691442" y="3611194"/>
            <a:ext cx="4495820" cy="314674"/>
          </a:xfrm>
          <a:prstGeom prst="wedgeRoundRectCallout">
            <a:avLst>
              <a:gd name="adj1" fmla="val 13715"/>
              <a:gd name="adj2" fmla="val -567102"/>
              <a:gd name="adj3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anchor="ctr"/>
          <a:lstStyle/>
          <a:p>
            <a:pPr algn="ctr"/>
            <a:r>
              <a:rPr lang="en-US" altLang="zh-CN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类地址的主机号字段 </a:t>
            </a:r>
            <a:r>
              <a:rPr lang="en-US" altLang="zh-CN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host-id </a:t>
            </a:r>
            <a:r>
              <a:rPr lang="zh-CN" altLang="en-US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 </a:t>
            </a:r>
            <a:r>
              <a:rPr lang="en-US" altLang="zh-CN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字节</a:t>
            </a:r>
            <a:endParaRPr lang="zh-CN" altLang="en-US" sz="1600" b="1" dirty="0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AutoShape 5"/>
          <p:cNvSpPr>
            <a:spLocks noChangeArrowheads="1"/>
          </p:cNvSpPr>
          <p:nvPr/>
        </p:nvSpPr>
        <p:spPr bwMode="auto">
          <a:xfrm>
            <a:off x="545144" y="624674"/>
            <a:ext cx="8053712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545144" y="1033670"/>
            <a:ext cx="8053711" cy="330991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9" name="矩形 68"/>
          <p:cNvSpPr/>
          <p:nvPr/>
        </p:nvSpPr>
        <p:spPr>
          <a:xfrm>
            <a:off x="616085" y="565906"/>
            <a:ext cx="4697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各类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地址的网络号字段和主机号字段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1880840" y="1160772"/>
            <a:ext cx="5329079" cy="3009005"/>
            <a:chOff x="355160" y="927100"/>
            <a:chExt cx="9026611" cy="5096778"/>
          </a:xfrm>
        </p:grpSpPr>
        <p:sp>
          <p:nvSpPr>
            <p:cNvPr id="70" name="Line 2"/>
            <p:cNvSpPr>
              <a:spLocks noChangeShapeType="1"/>
            </p:cNvSpPr>
            <p:nvPr/>
          </p:nvSpPr>
          <p:spPr bwMode="auto">
            <a:xfrm flipV="1">
              <a:off x="1732138" y="4009478"/>
              <a:ext cx="574754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Rectangle 3"/>
            <p:cNvSpPr>
              <a:spLocks noChangeArrowheads="1"/>
            </p:cNvSpPr>
            <p:nvPr/>
          </p:nvSpPr>
          <p:spPr bwMode="auto">
            <a:xfrm>
              <a:off x="4144958" y="3791992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Rectangle 4"/>
            <p:cNvSpPr>
              <a:spLocks noChangeArrowheads="1"/>
            </p:cNvSpPr>
            <p:nvPr/>
          </p:nvSpPr>
          <p:spPr bwMode="auto">
            <a:xfrm>
              <a:off x="1732137" y="3355428"/>
              <a:ext cx="7634155" cy="444500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Line 5"/>
            <p:cNvSpPr>
              <a:spLocks noChangeShapeType="1"/>
            </p:cNvSpPr>
            <p:nvPr/>
          </p:nvSpPr>
          <p:spPr bwMode="auto">
            <a:xfrm>
              <a:off x="3601550" y="1577975"/>
              <a:ext cx="575270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Rectangle 6"/>
            <p:cNvSpPr>
              <a:spLocks noChangeArrowheads="1"/>
            </p:cNvSpPr>
            <p:nvPr/>
          </p:nvSpPr>
          <p:spPr bwMode="auto">
            <a:xfrm>
              <a:off x="5866875" y="1370014"/>
              <a:ext cx="1167551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host-id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 </a:t>
              </a:r>
              <a:r>
                <a: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Line 7"/>
            <p:cNvSpPr>
              <a:spLocks noChangeShapeType="1"/>
            </p:cNvSpPr>
            <p:nvPr/>
          </p:nvSpPr>
          <p:spPr bwMode="auto">
            <a:xfrm flipV="1">
              <a:off x="1775131" y="2790849"/>
              <a:ext cx="3764625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Rectangle 8"/>
            <p:cNvSpPr>
              <a:spLocks noChangeArrowheads="1"/>
            </p:cNvSpPr>
            <p:nvPr/>
          </p:nvSpPr>
          <p:spPr bwMode="auto">
            <a:xfrm>
              <a:off x="3208855" y="2574181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Line 9"/>
            <p:cNvSpPr>
              <a:spLocks noChangeShapeType="1"/>
            </p:cNvSpPr>
            <p:nvPr/>
          </p:nvSpPr>
          <p:spPr bwMode="auto">
            <a:xfrm>
              <a:off x="1690862" y="1577975"/>
              <a:ext cx="191068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Rectangle 10"/>
            <p:cNvSpPr>
              <a:spLocks noChangeArrowheads="1"/>
            </p:cNvSpPr>
            <p:nvPr/>
          </p:nvSpPr>
          <p:spPr bwMode="auto">
            <a:xfrm>
              <a:off x="2058942" y="1370014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Rectangle 11"/>
            <p:cNvSpPr>
              <a:spLocks noChangeArrowheads="1"/>
            </p:cNvSpPr>
            <p:nvPr/>
          </p:nvSpPr>
          <p:spPr bwMode="auto">
            <a:xfrm>
              <a:off x="1694302" y="933451"/>
              <a:ext cx="7675430" cy="442913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Rectangle 12"/>
            <p:cNvSpPr>
              <a:spLocks noChangeArrowheads="1"/>
            </p:cNvSpPr>
            <p:nvPr/>
          </p:nvSpPr>
          <p:spPr bwMode="auto">
            <a:xfrm>
              <a:off x="1716659" y="2140794"/>
              <a:ext cx="7659952" cy="446087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Rectangle 14"/>
            <p:cNvSpPr>
              <a:spLocks noChangeArrowheads="1"/>
            </p:cNvSpPr>
            <p:nvPr/>
          </p:nvSpPr>
          <p:spPr bwMode="auto">
            <a:xfrm>
              <a:off x="1742456" y="3369716"/>
              <a:ext cx="5742384" cy="423862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Rectangle 15"/>
            <p:cNvSpPr>
              <a:spLocks noChangeArrowheads="1"/>
            </p:cNvSpPr>
            <p:nvPr/>
          </p:nvSpPr>
          <p:spPr bwMode="auto">
            <a:xfrm>
              <a:off x="1740736" y="2151905"/>
              <a:ext cx="3804179" cy="423863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Rectangle 16"/>
            <p:cNvSpPr>
              <a:spLocks noChangeArrowheads="1"/>
            </p:cNvSpPr>
            <p:nvPr/>
          </p:nvSpPr>
          <p:spPr bwMode="auto">
            <a:xfrm>
              <a:off x="1720099" y="957263"/>
              <a:ext cx="1874573" cy="406400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Rectangle 17"/>
            <p:cNvSpPr>
              <a:spLocks noChangeArrowheads="1"/>
            </p:cNvSpPr>
            <p:nvPr/>
          </p:nvSpPr>
          <p:spPr bwMode="auto">
            <a:xfrm>
              <a:off x="1635829" y="927100"/>
              <a:ext cx="456161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05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Rectangle 18"/>
            <p:cNvSpPr>
              <a:spLocks noChangeArrowheads="1"/>
            </p:cNvSpPr>
            <p:nvPr/>
          </p:nvSpPr>
          <p:spPr bwMode="auto">
            <a:xfrm>
              <a:off x="366021" y="955675"/>
              <a:ext cx="136576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Line 19"/>
            <p:cNvSpPr>
              <a:spLocks noChangeShapeType="1"/>
            </p:cNvSpPr>
            <p:nvPr/>
          </p:nvSpPr>
          <p:spPr bwMode="auto">
            <a:xfrm>
              <a:off x="1971188" y="933451"/>
              <a:ext cx="0" cy="4508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Line 20"/>
            <p:cNvSpPr>
              <a:spLocks noChangeShapeType="1"/>
            </p:cNvSpPr>
            <p:nvPr/>
          </p:nvSpPr>
          <p:spPr bwMode="auto">
            <a:xfrm>
              <a:off x="3601550" y="933450"/>
              <a:ext cx="0" cy="450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Line 21"/>
            <p:cNvSpPr>
              <a:spLocks noChangeShapeType="1"/>
            </p:cNvSpPr>
            <p:nvPr/>
          </p:nvSpPr>
          <p:spPr bwMode="auto">
            <a:xfrm>
              <a:off x="1690862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Line 22"/>
            <p:cNvSpPr>
              <a:spLocks noChangeShapeType="1"/>
            </p:cNvSpPr>
            <p:nvPr/>
          </p:nvSpPr>
          <p:spPr bwMode="auto">
            <a:xfrm>
              <a:off x="3601550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Line 23"/>
            <p:cNvSpPr>
              <a:spLocks noChangeShapeType="1"/>
            </p:cNvSpPr>
            <p:nvPr/>
          </p:nvSpPr>
          <p:spPr bwMode="auto">
            <a:xfrm>
              <a:off x="9354254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Line 24"/>
            <p:cNvSpPr>
              <a:spLocks noChangeShapeType="1"/>
            </p:cNvSpPr>
            <p:nvPr/>
          </p:nvSpPr>
          <p:spPr bwMode="auto">
            <a:xfrm>
              <a:off x="5553515" y="2784499"/>
              <a:ext cx="3786979" cy="635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Rectangle 25"/>
            <p:cNvSpPr>
              <a:spLocks noChangeArrowheads="1"/>
            </p:cNvSpPr>
            <p:nvPr/>
          </p:nvSpPr>
          <p:spPr bwMode="auto">
            <a:xfrm>
              <a:off x="6946995" y="2636149"/>
              <a:ext cx="1167551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host-id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Line 26"/>
            <p:cNvSpPr>
              <a:spLocks noChangeShapeType="1"/>
            </p:cNvSpPr>
            <p:nvPr/>
          </p:nvSpPr>
          <p:spPr bwMode="auto">
            <a:xfrm>
              <a:off x="1732137" y="262656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Line 27"/>
            <p:cNvSpPr>
              <a:spLocks noChangeShapeType="1"/>
            </p:cNvSpPr>
            <p:nvPr/>
          </p:nvSpPr>
          <p:spPr bwMode="auto">
            <a:xfrm>
              <a:off x="5553515" y="2626568"/>
              <a:ext cx="0" cy="32385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Line 28"/>
            <p:cNvSpPr>
              <a:spLocks noChangeShapeType="1"/>
            </p:cNvSpPr>
            <p:nvPr/>
          </p:nvSpPr>
          <p:spPr bwMode="auto">
            <a:xfrm>
              <a:off x="9340495" y="262656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Rectangle 29"/>
            <p:cNvSpPr>
              <a:spLocks noChangeArrowheads="1"/>
            </p:cNvSpPr>
            <p:nvPr/>
          </p:nvSpPr>
          <p:spPr bwMode="auto">
            <a:xfrm>
              <a:off x="382312" y="2151905"/>
              <a:ext cx="1349473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Line 30"/>
            <p:cNvSpPr>
              <a:spLocks noChangeShapeType="1"/>
            </p:cNvSpPr>
            <p:nvPr/>
          </p:nvSpPr>
          <p:spPr bwMode="auto">
            <a:xfrm>
              <a:off x="5553514" y="2150319"/>
              <a:ext cx="0" cy="4333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Rectangle 31"/>
            <p:cNvSpPr>
              <a:spLocks noChangeArrowheads="1"/>
            </p:cNvSpPr>
            <p:nvPr/>
          </p:nvSpPr>
          <p:spPr bwMode="auto">
            <a:xfrm>
              <a:off x="385029" y="3364953"/>
              <a:ext cx="1346756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Rectangle 33"/>
            <p:cNvSpPr>
              <a:spLocks noChangeArrowheads="1"/>
            </p:cNvSpPr>
            <p:nvPr/>
          </p:nvSpPr>
          <p:spPr bwMode="auto">
            <a:xfrm>
              <a:off x="1666786" y="3361455"/>
              <a:ext cx="962403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1 1 0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Line 35"/>
            <p:cNvSpPr>
              <a:spLocks noChangeShapeType="1"/>
            </p:cNvSpPr>
            <p:nvPr/>
          </p:nvSpPr>
          <p:spPr bwMode="auto">
            <a:xfrm>
              <a:off x="2473367" y="3353842"/>
              <a:ext cx="0" cy="4397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Line 36"/>
            <p:cNvSpPr>
              <a:spLocks noChangeShapeType="1"/>
            </p:cNvSpPr>
            <p:nvPr/>
          </p:nvSpPr>
          <p:spPr bwMode="auto">
            <a:xfrm>
              <a:off x="7505477" y="3349079"/>
              <a:ext cx="0" cy="4413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Line 37"/>
            <p:cNvSpPr>
              <a:spLocks noChangeShapeType="1"/>
            </p:cNvSpPr>
            <p:nvPr/>
          </p:nvSpPr>
          <p:spPr bwMode="auto">
            <a:xfrm>
              <a:off x="7510637" y="4011066"/>
              <a:ext cx="182985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3" name="Group 38"/>
            <p:cNvGrpSpPr/>
            <p:nvPr/>
          </p:nvGrpSpPr>
          <p:grpSpPr bwMode="auto">
            <a:xfrm>
              <a:off x="7928099" y="3820573"/>
              <a:ext cx="1131196" cy="644929"/>
              <a:chOff x="2827" y="3024"/>
              <a:chExt cx="453" cy="382"/>
            </a:xfrm>
          </p:grpSpPr>
          <p:sp>
            <p:nvSpPr>
              <p:cNvPr id="120" name="Rectangle 39"/>
              <p:cNvSpPr>
                <a:spLocks noChangeArrowheads="1"/>
              </p:cNvSpPr>
              <p:nvPr/>
            </p:nvSpPr>
            <p:spPr bwMode="auto">
              <a:xfrm>
                <a:off x="2832" y="3072"/>
                <a:ext cx="426" cy="1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Rectangle 40"/>
              <p:cNvSpPr>
                <a:spLocks noChangeArrowheads="1"/>
              </p:cNvSpPr>
              <p:nvPr/>
            </p:nvSpPr>
            <p:spPr bwMode="auto">
              <a:xfrm>
                <a:off x="2827" y="3024"/>
                <a:ext cx="453" cy="382"/>
              </a:xfrm>
              <a:prstGeom prst="rect">
                <a:avLst/>
              </a:prstGeom>
              <a:solidFill>
                <a:srgbClr val="C3E3F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algn="ctr" defTabSz="762000" eaLnBrk="0" hangingPunct="0">
                  <a:lnSpc>
                    <a:spcPct val="90000"/>
                  </a:lnSpc>
                </a:pPr>
                <a:r>
                  <a:rPr kumimoji="1" lang="en-US" altLang="zh-CN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host-id</a:t>
                </a:r>
                <a:endPara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defTabSz="762000" eaLnBrk="0" hangingPunct="0">
                  <a:lnSpc>
                    <a:spcPct val="90000"/>
                  </a:lnSpc>
                </a:pPr>
                <a:r>
                  <a:rPr kumimoji="1" lang="en-US" altLang="zh-CN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 </a:t>
                </a:r>
                <a:r>
                  <a:rPr kumimoji="1" lang="zh-CN" altLang="en-US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</a:t>
                </a:r>
                <a:endPara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4" name="Line 41"/>
            <p:cNvSpPr>
              <a:spLocks noChangeShapeType="1"/>
            </p:cNvSpPr>
            <p:nvPr/>
          </p:nvSpPr>
          <p:spPr bwMode="auto">
            <a:xfrm>
              <a:off x="1732137" y="385707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Line 42"/>
            <p:cNvSpPr>
              <a:spLocks noChangeShapeType="1"/>
            </p:cNvSpPr>
            <p:nvPr/>
          </p:nvSpPr>
          <p:spPr bwMode="auto">
            <a:xfrm>
              <a:off x="7510637" y="3860253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Line 43"/>
            <p:cNvSpPr>
              <a:spLocks noChangeShapeType="1"/>
            </p:cNvSpPr>
            <p:nvPr/>
          </p:nvSpPr>
          <p:spPr bwMode="auto">
            <a:xfrm>
              <a:off x="9340495" y="3841203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Rectangle 44"/>
            <p:cNvSpPr>
              <a:spLocks noChangeArrowheads="1"/>
            </p:cNvSpPr>
            <p:nvPr/>
          </p:nvSpPr>
          <p:spPr bwMode="auto">
            <a:xfrm>
              <a:off x="1725258" y="4582716"/>
              <a:ext cx="7656513" cy="444500"/>
            </a:xfrm>
            <a:prstGeom prst="rect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Rectangle 45"/>
            <p:cNvSpPr>
              <a:spLocks noChangeArrowheads="1"/>
            </p:cNvSpPr>
            <p:nvPr/>
          </p:nvSpPr>
          <p:spPr bwMode="auto">
            <a:xfrm>
              <a:off x="355160" y="4593828"/>
              <a:ext cx="1376625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D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Line 46"/>
            <p:cNvSpPr>
              <a:spLocks noChangeShapeType="1"/>
            </p:cNvSpPr>
            <p:nvPr/>
          </p:nvSpPr>
          <p:spPr bwMode="auto">
            <a:xfrm>
              <a:off x="2629189" y="4590654"/>
              <a:ext cx="0" cy="4413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Rectangle 47"/>
            <p:cNvSpPr>
              <a:spLocks noChangeArrowheads="1"/>
            </p:cNvSpPr>
            <p:nvPr/>
          </p:nvSpPr>
          <p:spPr bwMode="auto">
            <a:xfrm>
              <a:off x="1610464" y="4581129"/>
              <a:ext cx="1107816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1 1 1 0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Rectangle 48"/>
            <p:cNvSpPr>
              <a:spLocks noChangeArrowheads="1"/>
            </p:cNvSpPr>
            <p:nvPr/>
          </p:nvSpPr>
          <p:spPr bwMode="auto">
            <a:xfrm>
              <a:off x="5031263" y="4581509"/>
              <a:ext cx="1588413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 播 地 址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Rectangle 49"/>
            <p:cNvSpPr>
              <a:spLocks noChangeArrowheads="1"/>
            </p:cNvSpPr>
            <p:nvPr/>
          </p:nvSpPr>
          <p:spPr bwMode="auto">
            <a:xfrm>
              <a:off x="1733857" y="5549503"/>
              <a:ext cx="7641035" cy="444500"/>
            </a:xfrm>
            <a:prstGeom prst="rect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Rectangle 50"/>
            <p:cNvSpPr>
              <a:spLocks noChangeArrowheads="1"/>
            </p:cNvSpPr>
            <p:nvPr/>
          </p:nvSpPr>
          <p:spPr bwMode="auto">
            <a:xfrm>
              <a:off x="412181" y="5559030"/>
              <a:ext cx="131960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E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Rectangle 51"/>
            <p:cNvSpPr>
              <a:spLocks noChangeArrowheads="1"/>
            </p:cNvSpPr>
            <p:nvPr/>
          </p:nvSpPr>
          <p:spPr bwMode="auto">
            <a:xfrm>
              <a:off x="4518046" y="5540357"/>
              <a:ext cx="260662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保 留 为 今 后 使 用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Line 52"/>
            <p:cNvSpPr>
              <a:spLocks noChangeShapeType="1"/>
            </p:cNvSpPr>
            <p:nvPr/>
          </p:nvSpPr>
          <p:spPr bwMode="auto">
            <a:xfrm>
              <a:off x="2641708" y="5574904"/>
              <a:ext cx="0" cy="4413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Rectangle 53"/>
            <p:cNvSpPr>
              <a:spLocks noChangeArrowheads="1"/>
            </p:cNvSpPr>
            <p:nvPr/>
          </p:nvSpPr>
          <p:spPr bwMode="auto">
            <a:xfrm>
              <a:off x="1610464" y="5555854"/>
              <a:ext cx="1107816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1 1 1 1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Rectangle 54"/>
            <p:cNvSpPr>
              <a:spLocks noChangeArrowheads="1"/>
            </p:cNvSpPr>
            <p:nvPr/>
          </p:nvSpPr>
          <p:spPr bwMode="auto">
            <a:xfrm>
              <a:off x="1861122" y="2136030"/>
              <a:ext cx="456161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Rectangle 55"/>
            <p:cNvSpPr>
              <a:spLocks noChangeArrowheads="1"/>
            </p:cNvSpPr>
            <p:nvPr/>
          </p:nvSpPr>
          <p:spPr bwMode="auto">
            <a:xfrm>
              <a:off x="1653026" y="2136030"/>
              <a:ext cx="524537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Line 56"/>
            <p:cNvSpPr>
              <a:spLocks noChangeShapeType="1"/>
            </p:cNvSpPr>
            <p:nvPr/>
          </p:nvSpPr>
          <p:spPr bwMode="auto">
            <a:xfrm>
              <a:off x="2249794" y="2132856"/>
              <a:ext cx="0" cy="4413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AutoShape 61"/>
          <p:cNvSpPr>
            <a:spLocks noChangeArrowheads="1"/>
          </p:cNvSpPr>
          <p:nvPr/>
        </p:nvSpPr>
        <p:spPr bwMode="auto">
          <a:xfrm>
            <a:off x="2693452" y="3611194"/>
            <a:ext cx="4485687" cy="314674"/>
          </a:xfrm>
          <a:prstGeom prst="wedgeRoundRectCallout">
            <a:avLst>
              <a:gd name="adj1" fmla="val 30056"/>
              <a:gd name="adj2" fmla="val -325697"/>
              <a:gd name="adj3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anchor="ctr"/>
          <a:lstStyle/>
          <a:p>
            <a:pPr algn="ctr"/>
            <a:r>
              <a:rPr lang="en-US" altLang="zh-CN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类地址的主机号字段 </a:t>
            </a:r>
            <a:r>
              <a:rPr lang="en-US" altLang="zh-CN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host-id </a:t>
            </a:r>
            <a:r>
              <a:rPr lang="zh-CN" altLang="en-US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 </a:t>
            </a:r>
            <a:r>
              <a:rPr lang="en-US" altLang="zh-CN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字节</a:t>
            </a:r>
            <a:endParaRPr lang="zh-CN" altLang="en-US" sz="1600" b="1" dirty="0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AutoShape 5"/>
          <p:cNvSpPr>
            <a:spLocks noChangeArrowheads="1"/>
          </p:cNvSpPr>
          <p:nvPr/>
        </p:nvSpPr>
        <p:spPr bwMode="auto">
          <a:xfrm>
            <a:off x="545144" y="624674"/>
            <a:ext cx="8053712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9" name="圆角矩形 88"/>
          <p:cNvSpPr/>
          <p:nvPr/>
        </p:nvSpPr>
        <p:spPr>
          <a:xfrm>
            <a:off x="545144" y="1033670"/>
            <a:ext cx="8053711" cy="330991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0" name="矩形 89"/>
          <p:cNvSpPr/>
          <p:nvPr/>
        </p:nvSpPr>
        <p:spPr>
          <a:xfrm>
            <a:off x="616085" y="565906"/>
            <a:ext cx="4697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各类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地址的网络号字段和主机号字段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1880840" y="1160772"/>
            <a:ext cx="5329079" cy="3009005"/>
            <a:chOff x="355160" y="927100"/>
            <a:chExt cx="9026611" cy="5096778"/>
          </a:xfrm>
        </p:grpSpPr>
        <p:sp>
          <p:nvSpPr>
            <p:cNvPr id="91" name="Line 2"/>
            <p:cNvSpPr>
              <a:spLocks noChangeShapeType="1"/>
            </p:cNvSpPr>
            <p:nvPr/>
          </p:nvSpPr>
          <p:spPr bwMode="auto">
            <a:xfrm flipV="1">
              <a:off x="1732138" y="4009478"/>
              <a:ext cx="574754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Rectangle 3"/>
            <p:cNvSpPr>
              <a:spLocks noChangeArrowheads="1"/>
            </p:cNvSpPr>
            <p:nvPr/>
          </p:nvSpPr>
          <p:spPr bwMode="auto">
            <a:xfrm>
              <a:off x="4144958" y="3791992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Rectangle 4"/>
            <p:cNvSpPr>
              <a:spLocks noChangeArrowheads="1"/>
            </p:cNvSpPr>
            <p:nvPr/>
          </p:nvSpPr>
          <p:spPr bwMode="auto">
            <a:xfrm>
              <a:off x="1732137" y="3355428"/>
              <a:ext cx="7634155" cy="444500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Line 5"/>
            <p:cNvSpPr>
              <a:spLocks noChangeShapeType="1"/>
            </p:cNvSpPr>
            <p:nvPr/>
          </p:nvSpPr>
          <p:spPr bwMode="auto">
            <a:xfrm>
              <a:off x="3601550" y="1577975"/>
              <a:ext cx="575270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Rectangle 6"/>
            <p:cNvSpPr>
              <a:spLocks noChangeArrowheads="1"/>
            </p:cNvSpPr>
            <p:nvPr/>
          </p:nvSpPr>
          <p:spPr bwMode="auto">
            <a:xfrm>
              <a:off x="5866875" y="1370014"/>
              <a:ext cx="1167551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host-id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 </a:t>
              </a:r>
              <a:r>
                <a: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Line 7"/>
            <p:cNvSpPr>
              <a:spLocks noChangeShapeType="1"/>
            </p:cNvSpPr>
            <p:nvPr/>
          </p:nvSpPr>
          <p:spPr bwMode="auto">
            <a:xfrm flipV="1">
              <a:off x="1775131" y="2790849"/>
              <a:ext cx="3764625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Rectangle 8"/>
            <p:cNvSpPr>
              <a:spLocks noChangeArrowheads="1"/>
            </p:cNvSpPr>
            <p:nvPr/>
          </p:nvSpPr>
          <p:spPr bwMode="auto">
            <a:xfrm>
              <a:off x="3208855" y="2574181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Line 9"/>
            <p:cNvSpPr>
              <a:spLocks noChangeShapeType="1"/>
            </p:cNvSpPr>
            <p:nvPr/>
          </p:nvSpPr>
          <p:spPr bwMode="auto">
            <a:xfrm>
              <a:off x="1690862" y="1577975"/>
              <a:ext cx="191068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Rectangle 10"/>
            <p:cNvSpPr>
              <a:spLocks noChangeArrowheads="1"/>
            </p:cNvSpPr>
            <p:nvPr/>
          </p:nvSpPr>
          <p:spPr bwMode="auto">
            <a:xfrm>
              <a:off x="2058942" y="1370014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Rectangle 11"/>
            <p:cNvSpPr>
              <a:spLocks noChangeArrowheads="1"/>
            </p:cNvSpPr>
            <p:nvPr/>
          </p:nvSpPr>
          <p:spPr bwMode="auto">
            <a:xfrm>
              <a:off x="1694302" y="933451"/>
              <a:ext cx="7675430" cy="442913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Rectangle 12"/>
            <p:cNvSpPr>
              <a:spLocks noChangeArrowheads="1"/>
            </p:cNvSpPr>
            <p:nvPr/>
          </p:nvSpPr>
          <p:spPr bwMode="auto">
            <a:xfrm>
              <a:off x="1716659" y="2140794"/>
              <a:ext cx="7659952" cy="446087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Rectangle 14"/>
            <p:cNvSpPr>
              <a:spLocks noChangeArrowheads="1"/>
            </p:cNvSpPr>
            <p:nvPr/>
          </p:nvSpPr>
          <p:spPr bwMode="auto">
            <a:xfrm>
              <a:off x="1742456" y="3369716"/>
              <a:ext cx="5742384" cy="423862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Rectangle 15"/>
            <p:cNvSpPr>
              <a:spLocks noChangeArrowheads="1"/>
            </p:cNvSpPr>
            <p:nvPr/>
          </p:nvSpPr>
          <p:spPr bwMode="auto">
            <a:xfrm>
              <a:off x="1740736" y="2151905"/>
              <a:ext cx="3804179" cy="423863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Rectangle 16"/>
            <p:cNvSpPr>
              <a:spLocks noChangeArrowheads="1"/>
            </p:cNvSpPr>
            <p:nvPr/>
          </p:nvSpPr>
          <p:spPr bwMode="auto">
            <a:xfrm>
              <a:off x="1720099" y="957263"/>
              <a:ext cx="1874573" cy="406400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Rectangle 17"/>
            <p:cNvSpPr>
              <a:spLocks noChangeArrowheads="1"/>
            </p:cNvSpPr>
            <p:nvPr/>
          </p:nvSpPr>
          <p:spPr bwMode="auto">
            <a:xfrm>
              <a:off x="1635829" y="927100"/>
              <a:ext cx="456161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05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Rectangle 18"/>
            <p:cNvSpPr>
              <a:spLocks noChangeArrowheads="1"/>
            </p:cNvSpPr>
            <p:nvPr/>
          </p:nvSpPr>
          <p:spPr bwMode="auto">
            <a:xfrm>
              <a:off x="366021" y="955675"/>
              <a:ext cx="136576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Line 19"/>
            <p:cNvSpPr>
              <a:spLocks noChangeShapeType="1"/>
            </p:cNvSpPr>
            <p:nvPr/>
          </p:nvSpPr>
          <p:spPr bwMode="auto">
            <a:xfrm>
              <a:off x="1971188" y="933451"/>
              <a:ext cx="0" cy="4508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Line 20"/>
            <p:cNvSpPr>
              <a:spLocks noChangeShapeType="1"/>
            </p:cNvSpPr>
            <p:nvPr/>
          </p:nvSpPr>
          <p:spPr bwMode="auto">
            <a:xfrm>
              <a:off x="3601550" y="933450"/>
              <a:ext cx="0" cy="450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Line 21"/>
            <p:cNvSpPr>
              <a:spLocks noChangeShapeType="1"/>
            </p:cNvSpPr>
            <p:nvPr/>
          </p:nvSpPr>
          <p:spPr bwMode="auto">
            <a:xfrm>
              <a:off x="1690862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Line 22"/>
            <p:cNvSpPr>
              <a:spLocks noChangeShapeType="1"/>
            </p:cNvSpPr>
            <p:nvPr/>
          </p:nvSpPr>
          <p:spPr bwMode="auto">
            <a:xfrm>
              <a:off x="3601550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Line 23"/>
            <p:cNvSpPr>
              <a:spLocks noChangeShapeType="1"/>
            </p:cNvSpPr>
            <p:nvPr/>
          </p:nvSpPr>
          <p:spPr bwMode="auto">
            <a:xfrm>
              <a:off x="9354254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Line 24"/>
            <p:cNvSpPr>
              <a:spLocks noChangeShapeType="1"/>
            </p:cNvSpPr>
            <p:nvPr/>
          </p:nvSpPr>
          <p:spPr bwMode="auto">
            <a:xfrm>
              <a:off x="5553515" y="2784499"/>
              <a:ext cx="3786979" cy="635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Rectangle 25"/>
            <p:cNvSpPr>
              <a:spLocks noChangeArrowheads="1"/>
            </p:cNvSpPr>
            <p:nvPr/>
          </p:nvSpPr>
          <p:spPr bwMode="auto">
            <a:xfrm>
              <a:off x="6946995" y="2636149"/>
              <a:ext cx="1167551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host-id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Line 26"/>
            <p:cNvSpPr>
              <a:spLocks noChangeShapeType="1"/>
            </p:cNvSpPr>
            <p:nvPr/>
          </p:nvSpPr>
          <p:spPr bwMode="auto">
            <a:xfrm>
              <a:off x="1732137" y="262656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Line 27"/>
            <p:cNvSpPr>
              <a:spLocks noChangeShapeType="1"/>
            </p:cNvSpPr>
            <p:nvPr/>
          </p:nvSpPr>
          <p:spPr bwMode="auto">
            <a:xfrm>
              <a:off x="5553515" y="2626568"/>
              <a:ext cx="0" cy="32385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Line 28"/>
            <p:cNvSpPr>
              <a:spLocks noChangeShapeType="1"/>
            </p:cNvSpPr>
            <p:nvPr/>
          </p:nvSpPr>
          <p:spPr bwMode="auto">
            <a:xfrm>
              <a:off x="9340495" y="262656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Rectangle 29"/>
            <p:cNvSpPr>
              <a:spLocks noChangeArrowheads="1"/>
            </p:cNvSpPr>
            <p:nvPr/>
          </p:nvSpPr>
          <p:spPr bwMode="auto">
            <a:xfrm>
              <a:off x="382312" y="2151905"/>
              <a:ext cx="1349473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Line 30"/>
            <p:cNvSpPr>
              <a:spLocks noChangeShapeType="1"/>
            </p:cNvSpPr>
            <p:nvPr/>
          </p:nvSpPr>
          <p:spPr bwMode="auto">
            <a:xfrm>
              <a:off x="5553514" y="2150319"/>
              <a:ext cx="0" cy="4333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Rectangle 31"/>
            <p:cNvSpPr>
              <a:spLocks noChangeArrowheads="1"/>
            </p:cNvSpPr>
            <p:nvPr/>
          </p:nvSpPr>
          <p:spPr bwMode="auto">
            <a:xfrm>
              <a:off x="385029" y="3364953"/>
              <a:ext cx="1346756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Rectangle 33"/>
            <p:cNvSpPr>
              <a:spLocks noChangeArrowheads="1"/>
            </p:cNvSpPr>
            <p:nvPr/>
          </p:nvSpPr>
          <p:spPr bwMode="auto">
            <a:xfrm>
              <a:off x="1666786" y="3361455"/>
              <a:ext cx="962403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1 1 0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Line 35"/>
            <p:cNvSpPr>
              <a:spLocks noChangeShapeType="1"/>
            </p:cNvSpPr>
            <p:nvPr/>
          </p:nvSpPr>
          <p:spPr bwMode="auto">
            <a:xfrm>
              <a:off x="2473367" y="3353842"/>
              <a:ext cx="0" cy="4397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Line 36"/>
            <p:cNvSpPr>
              <a:spLocks noChangeShapeType="1"/>
            </p:cNvSpPr>
            <p:nvPr/>
          </p:nvSpPr>
          <p:spPr bwMode="auto">
            <a:xfrm>
              <a:off x="7505477" y="3349079"/>
              <a:ext cx="0" cy="4413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Line 37"/>
            <p:cNvSpPr>
              <a:spLocks noChangeShapeType="1"/>
            </p:cNvSpPr>
            <p:nvPr/>
          </p:nvSpPr>
          <p:spPr bwMode="auto">
            <a:xfrm>
              <a:off x="7510637" y="4011066"/>
              <a:ext cx="182985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4" name="Group 38"/>
            <p:cNvGrpSpPr/>
            <p:nvPr/>
          </p:nvGrpSpPr>
          <p:grpSpPr bwMode="auto">
            <a:xfrm>
              <a:off x="7928099" y="3820573"/>
              <a:ext cx="1131196" cy="644929"/>
              <a:chOff x="2827" y="3024"/>
              <a:chExt cx="453" cy="382"/>
            </a:xfrm>
          </p:grpSpPr>
          <p:sp>
            <p:nvSpPr>
              <p:cNvPr id="141" name="Rectangle 39"/>
              <p:cNvSpPr>
                <a:spLocks noChangeArrowheads="1"/>
              </p:cNvSpPr>
              <p:nvPr/>
            </p:nvSpPr>
            <p:spPr bwMode="auto">
              <a:xfrm>
                <a:off x="2832" y="3072"/>
                <a:ext cx="426" cy="1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2" name="Rectangle 40"/>
              <p:cNvSpPr>
                <a:spLocks noChangeArrowheads="1"/>
              </p:cNvSpPr>
              <p:nvPr/>
            </p:nvSpPr>
            <p:spPr bwMode="auto">
              <a:xfrm>
                <a:off x="2827" y="3024"/>
                <a:ext cx="453" cy="382"/>
              </a:xfrm>
              <a:prstGeom prst="rect">
                <a:avLst/>
              </a:prstGeom>
              <a:solidFill>
                <a:srgbClr val="C3E3F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algn="ctr" defTabSz="762000" eaLnBrk="0" hangingPunct="0">
                  <a:lnSpc>
                    <a:spcPct val="90000"/>
                  </a:lnSpc>
                </a:pPr>
                <a:r>
                  <a:rPr kumimoji="1" lang="en-US" altLang="zh-CN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host-id</a:t>
                </a:r>
                <a:endPara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defTabSz="762000" eaLnBrk="0" hangingPunct="0">
                  <a:lnSpc>
                    <a:spcPct val="90000"/>
                  </a:lnSpc>
                </a:pPr>
                <a:r>
                  <a:rPr kumimoji="1" lang="en-US" altLang="zh-CN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 </a:t>
                </a:r>
                <a:r>
                  <a:rPr kumimoji="1" lang="zh-CN" altLang="en-US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</a:t>
                </a:r>
                <a:endPara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5" name="Line 41"/>
            <p:cNvSpPr>
              <a:spLocks noChangeShapeType="1"/>
            </p:cNvSpPr>
            <p:nvPr/>
          </p:nvSpPr>
          <p:spPr bwMode="auto">
            <a:xfrm>
              <a:off x="1732137" y="385707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Line 42"/>
            <p:cNvSpPr>
              <a:spLocks noChangeShapeType="1"/>
            </p:cNvSpPr>
            <p:nvPr/>
          </p:nvSpPr>
          <p:spPr bwMode="auto">
            <a:xfrm>
              <a:off x="7510637" y="3860253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7" name="Line 43"/>
            <p:cNvSpPr>
              <a:spLocks noChangeShapeType="1"/>
            </p:cNvSpPr>
            <p:nvPr/>
          </p:nvSpPr>
          <p:spPr bwMode="auto">
            <a:xfrm>
              <a:off x="9340495" y="3841203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Rectangle 44"/>
            <p:cNvSpPr>
              <a:spLocks noChangeArrowheads="1"/>
            </p:cNvSpPr>
            <p:nvPr/>
          </p:nvSpPr>
          <p:spPr bwMode="auto">
            <a:xfrm>
              <a:off x="1725258" y="4582716"/>
              <a:ext cx="7656513" cy="444500"/>
            </a:xfrm>
            <a:prstGeom prst="rect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9" name="Rectangle 45"/>
            <p:cNvSpPr>
              <a:spLocks noChangeArrowheads="1"/>
            </p:cNvSpPr>
            <p:nvPr/>
          </p:nvSpPr>
          <p:spPr bwMode="auto">
            <a:xfrm>
              <a:off x="355160" y="4593828"/>
              <a:ext cx="1376625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D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0" name="Line 46"/>
            <p:cNvSpPr>
              <a:spLocks noChangeShapeType="1"/>
            </p:cNvSpPr>
            <p:nvPr/>
          </p:nvSpPr>
          <p:spPr bwMode="auto">
            <a:xfrm>
              <a:off x="2629189" y="4590654"/>
              <a:ext cx="0" cy="4413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Rectangle 47"/>
            <p:cNvSpPr>
              <a:spLocks noChangeArrowheads="1"/>
            </p:cNvSpPr>
            <p:nvPr/>
          </p:nvSpPr>
          <p:spPr bwMode="auto">
            <a:xfrm>
              <a:off x="1610464" y="4581129"/>
              <a:ext cx="1107816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1 1 1 0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Rectangle 48"/>
            <p:cNvSpPr>
              <a:spLocks noChangeArrowheads="1"/>
            </p:cNvSpPr>
            <p:nvPr/>
          </p:nvSpPr>
          <p:spPr bwMode="auto">
            <a:xfrm>
              <a:off x="5031263" y="4581509"/>
              <a:ext cx="1588413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 播 地 址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Rectangle 49"/>
            <p:cNvSpPr>
              <a:spLocks noChangeArrowheads="1"/>
            </p:cNvSpPr>
            <p:nvPr/>
          </p:nvSpPr>
          <p:spPr bwMode="auto">
            <a:xfrm>
              <a:off x="1733857" y="5549503"/>
              <a:ext cx="7641035" cy="444500"/>
            </a:xfrm>
            <a:prstGeom prst="rect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Rectangle 50"/>
            <p:cNvSpPr>
              <a:spLocks noChangeArrowheads="1"/>
            </p:cNvSpPr>
            <p:nvPr/>
          </p:nvSpPr>
          <p:spPr bwMode="auto">
            <a:xfrm>
              <a:off x="412181" y="5559030"/>
              <a:ext cx="131960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E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Rectangle 51"/>
            <p:cNvSpPr>
              <a:spLocks noChangeArrowheads="1"/>
            </p:cNvSpPr>
            <p:nvPr/>
          </p:nvSpPr>
          <p:spPr bwMode="auto">
            <a:xfrm>
              <a:off x="4518046" y="5540357"/>
              <a:ext cx="260662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保 留 为 今 后 使 用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6" name="Line 52"/>
            <p:cNvSpPr>
              <a:spLocks noChangeShapeType="1"/>
            </p:cNvSpPr>
            <p:nvPr/>
          </p:nvSpPr>
          <p:spPr bwMode="auto">
            <a:xfrm>
              <a:off x="2641708" y="5574904"/>
              <a:ext cx="0" cy="4413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Rectangle 53"/>
            <p:cNvSpPr>
              <a:spLocks noChangeArrowheads="1"/>
            </p:cNvSpPr>
            <p:nvPr/>
          </p:nvSpPr>
          <p:spPr bwMode="auto">
            <a:xfrm>
              <a:off x="1610464" y="5555854"/>
              <a:ext cx="1107816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1 1 1 1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Rectangle 54"/>
            <p:cNvSpPr>
              <a:spLocks noChangeArrowheads="1"/>
            </p:cNvSpPr>
            <p:nvPr/>
          </p:nvSpPr>
          <p:spPr bwMode="auto">
            <a:xfrm>
              <a:off x="1861122" y="2136030"/>
              <a:ext cx="456161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Rectangle 55"/>
            <p:cNvSpPr>
              <a:spLocks noChangeArrowheads="1"/>
            </p:cNvSpPr>
            <p:nvPr/>
          </p:nvSpPr>
          <p:spPr bwMode="auto">
            <a:xfrm>
              <a:off x="1653026" y="2136030"/>
              <a:ext cx="524537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Line 56"/>
            <p:cNvSpPr>
              <a:spLocks noChangeShapeType="1"/>
            </p:cNvSpPr>
            <p:nvPr/>
          </p:nvSpPr>
          <p:spPr bwMode="auto">
            <a:xfrm>
              <a:off x="2249794" y="2132856"/>
              <a:ext cx="0" cy="4413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6" name="AutoShape 61"/>
          <p:cNvSpPr>
            <a:spLocks noChangeArrowheads="1"/>
          </p:cNvSpPr>
          <p:nvPr/>
        </p:nvSpPr>
        <p:spPr bwMode="auto">
          <a:xfrm>
            <a:off x="3786953" y="2239967"/>
            <a:ext cx="2668417" cy="314674"/>
          </a:xfrm>
          <a:prstGeom prst="wedgeRoundRectCallout">
            <a:avLst>
              <a:gd name="adj1" fmla="val 28569"/>
              <a:gd name="adj2" fmla="val 365077"/>
              <a:gd name="adj3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anchor="ctr"/>
          <a:lstStyle/>
          <a:p>
            <a:pPr algn="ctr"/>
            <a:r>
              <a:rPr lang="en-US" altLang="zh-CN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 </a:t>
            </a:r>
            <a:r>
              <a:rPr lang="zh-CN" altLang="en-US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类地址是多播地址</a:t>
            </a:r>
            <a:endParaRPr lang="zh-CN" altLang="en-US" sz="1600" b="1" dirty="0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AutoShape 5"/>
          <p:cNvSpPr>
            <a:spLocks noChangeArrowheads="1"/>
          </p:cNvSpPr>
          <p:nvPr/>
        </p:nvSpPr>
        <p:spPr bwMode="auto">
          <a:xfrm>
            <a:off x="545144" y="624674"/>
            <a:ext cx="8053712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3" name="圆角矩形 72"/>
          <p:cNvSpPr/>
          <p:nvPr/>
        </p:nvSpPr>
        <p:spPr>
          <a:xfrm>
            <a:off x="545144" y="1033670"/>
            <a:ext cx="8053711" cy="330991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4" name="矩形 73"/>
          <p:cNvSpPr/>
          <p:nvPr/>
        </p:nvSpPr>
        <p:spPr>
          <a:xfrm>
            <a:off x="616085" y="565906"/>
            <a:ext cx="4697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各类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地址的网络号字段和主机号字段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1880840" y="1160772"/>
            <a:ext cx="5329079" cy="3009005"/>
            <a:chOff x="355160" y="927100"/>
            <a:chExt cx="9026611" cy="5096778"/>
          </a:xfrm>
        </p:grpSpPr>
        <p:sp>
          <p:nvSpPr>
            <p:cNvPr id="75" name="Line 2"/>
            <p:cNvSpPr>
              <a:spLocks noChangeShapeType="1"/>
            </p:cNvSpPr>
            <p:nvPr/>
          </p:nvSpPr>
          <p:spPr bwMode="auto">
            <a:xfrm flipV="1">
              <a:off x="1732138" y="4009478"/>
              <a:ext cx="574754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Rectangle 3"/>
            <p:cNvSpPr>
              <a:spLocks noChangeArrowheads="1"/>
            </p:cNvSpPr>
            <p:nvPr/>
          </p:nvSpPr>
          <p:spPr bwMode="auto">
            <a:xfrm>
              <a:off x="4144958" y="3791992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Rectangle 4"/>
            <p:cNvSpPr>
              <a:spLocks noChangeArrowheads="1"/>
            </p:cNvSpPr>
            <p:nvPr/>
          </p:nvSpPr>
          <p:spPr bwMode="auto">
            <a:xfrm>
              <a:off x="1732137" y="3355428"/>
              <a:ext cx="7634155" cy="444500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Line 5"/>
            <p:cNvSpPr>
              <a:spLocks noChangeShapeType="1"/>
            </p:cNvSpPr>
            <p:nvPr/>
          </p:nvSpPr>
          <p:spPr bwMode="auto">
            <a:xfrm>
              <a:off x="3601550" y="1577975"/>
              <a:ext cx="575270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Rectangle 6"/>
            <p:cNvSpPr>
              <a:spLocks noChangeArrowheads="1"/>
            </p:cNvSpPr>
            <p:nvPr/>
          </p:nvSpPr>
          <p:spPr bwMode="auto">
            <a:xfrm>
              <a:off x="5866875" y="1370014"/>
              <a:ext cx="1167551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host-id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 </a:t>
              </a:r>
              <a:r>
                <a: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Line 7"/>
            <p:cNvSpPr>
              <a:spLocks noChangeShapeType="1"/>
            </p:cNvSpPr>
            <p:nvPr/>
          </p:nvSpPr>
          <p:spPr bwMode="auto">
            <a:xfrm flipV="1">
              <a:off x="1775131" y="2790849"/>
              <a:ext cx="3764625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Rectangle 8"/>
            <p:cNvSpPr>
              <a:spLocks noChangeArrowheads="1"/>
            </p:cNvSpPr>
            <p:nvPr/>
          </p:nvSpPr>
          <p:spPr bwMode="auto">
            <a:xfrm>
              <a:off x="3208855" y="2574181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Line 9"/>
            <p:cNvSpPr>
              <a:spLocks noChangeShapeType="1"/>
            </p:cNvSpPr>
            <p:nvPr/>
          </p:nvSpPr>
          <p:spPr bwMode="auto">
            <a:xfrm>
              <a:off x="1690862" y="1577975"/>
              <a:ext cx="191068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Rectangle 10"/>
            <p:cNvSpPr>
              <a:spLocks noChangeArrowheads="1"/>
            </p:cNvSpPr>
            <p:nvPr/>
          </p:nvSpPr>
          <p:spPr bwMode="auto">
            <a:xfrm>
              <a:off x="2058942" y="1370014"/>
              <a:ext cx="1031790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 </a:t>
              </a:r>
              <a:r>
                <a:rPr kumimoji="1" lang="zh-CN" altLang="en-US" sz="105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Rectangle 11"/>
            <p:cNvSpPr>
              <a:spLocks noChangeArrowheads="1"/>
            </p:cNvSpPr>
            <p:nvPr/>
          </p:nvSpPr>
          <p:spPr bwMode="auto">
            <a:xfrm>
              <a:off x="1694302" y="933451"/>
              <a:ext cx="7675430" cy="442913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Rectangle 12"/>
            <p:cNvSpPr>
              <a:spLocks noChangeArrowheads="1"/>
            </p:cNvSpPr>
            <p:nvPr/>
          </p:nvSpPr>
          <p:spPr bwMode="auto">
            <a:xfrm>
              <a:off x="1716659" y="2140794"/>
              <a:ext cx="7659952" cy="446087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Rectangle 14"/>
            <p:cNvSpPr>
              <a:spLocks noChangeArrowheads="1"/>
            </p:cNvSpPr>
            <p:nvPr/>
          </p:nvSpPr>
          <p:spPr bwMode="auto">
            <a:xfrm>
              <a:off x="1742456" y="3369716"/>
              <a:ext cx="5742384" cy="423862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Rectangle 15"/>
            <p:cNvSpPr>
              <a:spLocks noChangeArrowheads="1"/>
            </p:cNvSpPr>
            <p:nvPr/>
          </p:nvSpPr>
          <p:spPr bwMode="auto">
            <a:xfrm>
              <a:off x="1740736" y="2151905"/>
              <a:ext cx="3804179" cy="423863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Rectangle 16"/>
            <p:cNvSpPr>
              <a:spLocks noChangeArrowheads="1"/>
            </p:cNvSpPr>
            <p:nvPr/>
          </p:nvSpPr>
          <p:spPr bwMode="auto">
            <a:xfrm>
              <a:off x="1720099" y="957263"/>
              <a:ext cx="1874573" cy="406400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Rectangle 17"/>
            <p:cNvSpPr>
              <a:spLocks noChangeArrowheads="1"/>
            </p:cNvSpPr>
            <p:nvPr/>
          </p:nvSpPr>
          <p:spPr bwMode="auto">
            <a:xfrm>
              <a:off x="1635829" y="927100"/>
              <a:ext cx="456161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05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Rectangle 18"/>
            <p:cNvSpPr>
              <a:spLocks noChangeArrowheads="1"/>
            </p:cNvSpPr>
            <p:nvPr/>
          </p:nvSpPr>
          <p:spPr bwMode="auto">
            <a:xfrm>
              <a:off x="366021" y="955675"/>
              <a:ext cx="136576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Line 19"/>
            <p:cNvSpPr>
              <a:spLocks noChangeShapeType="1"/>
            </p:cNvSpPr>
            <p:nvPr/>
          </p:nvSpPr>
          <p:spPr bwMode="auto">
            <a:xfrm>
              <a:off x="1971188" y="933451"/>
              <a:ext cx="0" cy="4508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Line 20"/>
            <p:cNvSpPr>
              <a:spLocks noChangeShapeType="1"/>
            </p:cNvSpPr>
            <p:nvPr/>
          </p:nvSpPr>
          <p:spPr bwMode="auto">
            <a:xfrm>
              <a:off x="3601550" y="933450"/>
              <a:ext cx="0" cy="450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Line 21"/>
            <p:cNvSpPr>
              <a:spLocks noChangeShapeType="1"/>
            </p:cNvSpPr>
            <p:nvPr/>
          </p:nvSpPr>
          <p:spPr bwMode="auto">
            <a:xfrm>
              <a:off x="1690862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Line 22"/>
            <p:cNvSpPr>
              <a:spLocks noChangeShapeType="1"/>
            </p:cNvSpPr>
            <p:nvPr/>
          </p:nvSpPr>
          <p:spPr bwMode="auto">
            <a:xfrm>
              <a:off x="3601550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Line 23"/>
            <p:cNvSpPr>
              <a:spLocks noChangeShapeType="1"/>
            </p:cNvSpPr>
            <p:nvPr/>
          </p:nvSpPr>
          <p:spPr bwMode="auto">
            <a:xfrm>
              <a:off x="9354254" y="1416050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Line 24"/>
            <p:cNvSpPr>
              <a:spLocks noChangeShapeType="1"/>
            </p:cNvSpPr>
            <p:nvPr/>
          </p:nvSpPr>
          <p:spPr bwMode="auto">
            <a:xfrm>
              <a:off x="5553515" y="2784499"/>
              <a:ext cx="3786979" cy="635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Rectangle 25"/>
            <p:cNvSpPr>
              <a:spLocks noChangeArrowheads="1"/>
            </p:cNvSpPr>
            <p:nvPr/>
          </p:nvSpPr>
          <p:spPr bwMode="auto">
            <a:xfrm>
              <a:off x="6946995" y="2636149"/>
              <a:ext cx="1167551" cy="6681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host-id</a:t>
              </a:r>
              <a:endParaRPr kumimoji="1"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>
                <a:lnSpc>
                  <a:spcPct val="90000"/>
                </a:lnSpc>
              </a:pPr>
              <a:r>
                <a: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Line 26"/>
            <p:cNvSpPr>
              <a:spLocks noChangeShapeType="1"/>
            </p:cNvSpPr>
            <p:nvPr/>
          </p:nvSpPr>
          <p:spPr bwMode="auto">
            <a:xfrm>
              <a:off x="1732137" y="262656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Line 27"/>
            <p:cNvSpPr>
              <a:spLocks noChangeShapeType="1"/>
            </p:cNvSpPr>
            <p:nvPr/>
          </p:nvSpPr>
          <p:spPr bwMode="auto">
            <a:xfrm>
              <a:off x="5553515" y="2626568"/>
              <a:ext cx="0" cy="32385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Line 28"/>
            <p:cNvSpPr>
              <a:spLocks noChangeShapeType="1"/>
            </p:cNvSpPr>
            <p:nvPr/>
          </p:nvSpPr>
          <p:spPr bwMode="auto">
            <a:xfrm>
              <a:off x="9340495" y="262656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Rectangle 29"/>
            <p:cNvSpPr>
              <a:spLocks noChangeArrowheads="1"/>
            </p:cNvSpPr>
            <p:nvPr/>
          </p:nvSpPr>
          <p:spPr bwMode="auto">
            <a:xfrm>
              <a:off x="382312" y="2151905"/>
              <a:ext cx="1349473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B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Line 30"/>
            <p:cNvSpPr>
              <a:spLocks noChangeShapeType="1"/>
            </p:cNvSpPr>
            <p:nvPr/>
          </p:nvSpPr>
          <p:spPr bwMode="auto">
            <a:xfrm>
              <a:off x="5553514" y="2150319"/>
              <a:ext cx="0" cy="4333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Rectangle 31"/>
            <p:cNvSpPr>
              <a:spLocks noChangeArrowheads="1"/>
            </p:cNvSpPr>
            <p:nvPr/>
          </p:nvSpPr>
          <p:spPr bwMode="auto">
            <a:xfrm>
              <a:off x="385029" y="3364953"/>
              <a:ext cx="1346756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Rectangle 33"/>
            <p:cNvSpPr>
              <a:spLocks noChangeArrowheads="1"/>
            </p:cNvSpPr>
            <p:nvPr/>
          </p:nvSpPr>
          <p:spPr bwMode="auto">
            <a:xfrm>
              <a:off x="1666786" y="3361455"/>
              <a:ext cx="962403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1 1 0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Line 35"/>
            <p:cNvSpPr>
              <a:spLocks noChangeShapeType="1"/>
            </p:cNvSpPr>
            <p:nvPr/>
          </p:nvSpPr>
          <p:spPr bwMode="auto">
            <a:xfrm>
              <a:off x="2473367" y="3353842"/>
              <a:ext cx="0" cy="4397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Line 36"/>
            <p:cNvSpPr>
              <a:spLocks noChangeShapeType="1"/>
            </p:cNvSpPr>
            <p:nvPr/>
          </p:nvSpPr>
          <p:spPr bwMode="auto">
            <a:xfrm>
              <a:off x="7505477" y="3349079"/>
              <a:ext cx="0" cy="4413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Line 37"/>
            <p:cNvSpPr>
              <a:spLocks noChangeShapeType="1"/>
            </p:cNvSpPr>
            <p:nvPr/>
          </p:nvSpPr>
          <p:spPr bwMode="auto">
            <a:xfrm>
              <a:off x="7510637" y="4011066"/>
              <a:ext cx="182985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8" name="Group 38"/>
            <p:cNvGrpSpPr/>
            <p:nvPr/>
          </p:nvGrpSpPr>
          <p:grpSpPr bwMode="auto">
            <a:xfrm>
              <a:off x="7928099" y="3820573"/>
              <a:ext cx="1131196" cy="644929"/>
              <a:chOff x="2827" y="3024"/>
              <a:chExt cx="453" cy="382"/>
            </a:xfrm>
          </p:grpSpPr>
          <p:sp>
            <p:nvSpPr>
              <p:cNvPr id="125" name="Rectangle 39"/>
              <p:cNvSpPr>
                <a:spLocks noChangeArrowheads="1"/>
              </p:cNvSpPr>
              <p:nvPr/>
            </p:nvSpPr>
            <p:spPr bwMode="auto">
              <a:xfrm>
                <a:off x="2832" y="3072"/>
                <a:ext cx="426" cy="1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Rectangle 40"/>
              <p:cNvSpPr>
                <a:spLocks noChangeArrowheads="1"/>
              </p:cNvSpPr>
              <p:nvPr/>
            </p:nvSpPr>
            <p:spPr bwMode="auto">
              <a:xfrm>
                <a:off x="2827" y="3024"/>
                <a:ext cx="453" cy="382"/>
              </a:xfrm>
              <a:prstGeom prst="rect">
                <a:avLst/>
              </a:prstGeom>
              <a:solidFill>
                <a:srgbClr val="C3E3F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algn="ctr" defTabSz="762000" eaLnBrk="0" hangingPunct="0">
                  <a:lnSpc>
                    <a:spcPct val="90000"/>
                  </a:lnSpc>
                </a:pPr>
                <a:r>
                  <a:rPr kumimoji="1" lang="en-US" altLang="zh-CN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host-id</a:t>
                </a:r>
                <a:endParaRPr kumimoji="1"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defTabSz="762000" eaLnBrk="0" hangingPunct="0">
                  <a:lnSpc>
                    <a:spcPct val="90000"/>
                  </a:lnSpc>
                </a:pPr>
                <a:r>
                  <a:rPr kumimoji="1" lang="en-US" altLang="zh-CN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 </a:t>
                </a:r>
                <a:r>
                  <a:rPr kumimoji="1" lang="zh-CN" altLang="en-US" sz="105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</a:t>
                </a:r>
                <a:endParaRPr kumimoji="1"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9" name="Line 41"/>
            <p:cNvSpPr>
              <a:spLocks noChangeShapeType="1"/>
            </p:cNvSpPr>
            <p:nvPr/>
          </p:nvSpPr>
          <p:spPr bwMode="auto">
            <a:xfrm>
              <a:off x="1732137" y="3857078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Line 42"/>
            <p:cNvSpPr>
              <a:spLocks noChangeShapeType="1"/>
            </p:cNvSpPr>
            <p:nvPr/>
          </p:nvSpPr>
          <p:spPr bwMode="auto">
            <a:xfrm>
              <a:off x="7510637" y="3860253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Line 43"/>
            <p:cNvSpPr>
              <a:spLocks noChangeShapeType="1"/>
            </p:cNvSpPr>
            <p:nvPr/>
          </p:nvSpPr>
          <p:spPr bwMode="auto">
            <a:xfrm>
              <a:off x="9340495" y="3841203"/>
              <a:ext cx="0" cy="32385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Rectangle 44"/>
            <p:cNvSpPr>
              <a:spLocks noChangeArrowheads="1"/>
            </p:cNvSpPr>
            <p:nvPr/>
          </p:nvSpPr>
          <p:spPr bwMode="auto">
            <a:xfrm>
              <a:off x="1725258" y="4582716"/>
              <a:ext cx="7656513" cy="444500"/>
            </a:xfrm>
            <a:prstGeom prst="rect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Rectangle 45"/>
            <p:cNvSpPr>
              <a:spLocks noChangeArrowheads="1"/>
            </p:cNvSpPr>
            <p:nvPr/>
          </p:nvSpPr>
          <p:spPr bwMode="auto">
            <a:xfrm>
              <a:off x="355160" y="4593828"/>
              <a:ext cx="1376625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D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Line 46"/>
            <p:cNvSpPr>
              <a:spLocks noChangeShapeType="1"/>
            </p:cNvSpPr>
            <p:nvPr/>
          </p:nvSpPr>
          <p:spPr bwMode="auto">
            <a:xfrm>
              <a:off x="2629189" y="4590654"/>
              <a:ext cx="0" cy="4413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Rectangle 47"/>
            <p:cNvSpPr>
              <a:spLocks noChangeArrowheads="1"/>
            </p:cNvSpPr>
            <p:nvPr/>
          </p:nvSpPr>
          <p:spPr bwMode="auto">
            <a:xfrm>
              <a:off x="1610464" y="4581129"/>
              <a:ext cx="1107816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1 1 1 0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Rectangle 48"/>
            <p:cNvSpPr>
              <a:spLocks noChangeArrowheads="1"/>
            </p:cNvSpPr>
            <p:nvPr/>
          </p:nvSpPr>
          <p:spPr bwMode="auto">
            <a:xfrm>
              <a:off x="5031263" y="4581509"/>
              <a:ext cx="1588413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 播 地 址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Rectangle 49"/>
            <p:cNvSpPr>
              <a:spLocks noChangeArrowheads="1"/>
            </p:cNvSpPr>
            <p:nvPr/>
          </p:nvSpPr>
          <p:spPr bwMode="auto">
            <a:xfrm>
              <a:off x="1733857" y="5549503"/>
              <a:ext cx="7641035" cy="444500"/>
            </a:xfrm>
            <a:prstGeom prst="rect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Rectangle 50"/>
            <p:cNvSpPr>
              <a:spLocks noChangeArrowheads="1"/>
            </p:cNvSpPr>
            <p:nvPr/>
          </p:nvSpPr>
          <p:spPr bwMode="auto">
            <a:xfrm>
              <a:off x="412181" y="5559030"/>
              <a:ext cx="131960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E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Rectangle 51"/>
            <p:cNvSpPr>
              <a:spLocks noChangeArrowheads="1"/>
            </p:cNvSpPr>
            <p:nvPr/>
          </p:nvSpPr>
          <p:spPr bwMode="auto">
            <a:xfrm>
              <a:off x="4518046" y="5540357"/>
              <a:ext cx="2606624" cy="464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保 留 为 今 后 使 用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Line 52"/>
            <p:cNvSpPr>
              <a:spLocks noChangeShapeType="1"/>
            </p:cNvSpPr>
            <p:nvPr/>
          </p:nvSpPr>
          <p:spPr bwMode="auto">
            <a:xfrm>
              <a:off x="2641708" y="5574904"/>
              <a:ext cx="0" cy="4413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Rectangle 53"/>
            <p:cNvSpPr>
              <a:spLocks noChangeArrowheads="1"/>
            </p:cNvSpPr>
            <p:nvPr/>
          </p:nvSpPr>
          <p:spPr bwMode="auto">
            <a:xfrm>
              <a:off x="1610464" y="5555854"/>
              <a:ext cx="1107816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1 1 1 1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Rectangle 54"/>
            <p:cNvSpPr>
              <a:spLocks noChangeArrowheads="1"/>
            </p:cNvSpPr>
            <p:nvPr/>
          </p:nvSpPr>
          <p:spPr bwMode="auto">
            <a:xfrm>
              <a:off x="1861122" y="2136030"/>
              <a:ext cx="456161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Rectangle 55"/>
            <p:cNvSpPr>
              <a:spLocks noChangeArrowheads="1"/>
            </p:cNvSpPr>
            <p:nvPr/>
          </p:nvSpPr>
          <p:spPr bwMode="auto">
            <a:xfrm>
              <a:off x="1653026" y="2136030"/>
              <a:ext cx="524537" cy="438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Line 56"/>
            <p:cNvSpPr>
              <a:spLocks noChangeShapeType="1"/>
            </p:cNvSpPr>
            <p:nvPr/>
          </p:nvSpPr>
          <p:spPr bwMode="auto">
            <a:xfrm>
              <a:off x="2249794" y="2132856"/>
              <a:ext cx="0" cy="4413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0" name="AutoShape 61"/>
          <p:cNvSpPr>
            <a:spLocks noChangeArrowheads="1"/>
          </p:cNvSpPr>
          <p:nvPr/>
        </p:nvSpPr>
        <p:spPr bwMode="auto">
          <a:xfrm>
            <a:off x="3786953" y="2239967"/>
            <a:ext cx="2668417" cy="314674"/>
          </a:xfrm>
          <a:prstGeom prst="wedgeRoundRectCallout">
            <a:avLst>
              <a:gd name="adj1" fmla="val 32640"/>
              <a:gd name="adj2" fmla="val 531948"/>
              <a:gd name="adj3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anchor="ctr"/>
          <a:lstStyle/>
          <a:p>
            <a:pPr algn="ctr"/>
            <a:r>
              <a:rPr lang="en-US" altLang="zh-CN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 </a:t>
            </a:r>
            <a:r>
              <a:rPr lang="zh-CN" altLang="en-US" sz="16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类地址保留为今后使用</a:t>
            </a:r>
            <a:endParaRPr lang="zh-CN" altLang="en-US" sz="1600" b="1" dirty="0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556963" y="1024784"/>
          <a:ext cx="8048776" cy="16129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8696"/>
                <a:gridCol w="2093534"/>
                <a:gridCol w="1477736"/>
                <a:gridCol w="1698171"/>
                <a:gridCol w="2090639"/>
              </a:tblGrid>
              <a:tr h="5566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网络</a:t>
                      </a:r>
                      <a:endParaRPr lang="zh-CN" sz="1600" b="1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类别</a:t>
                      </a:r>
                      <a:endParaRPr lang="zh-CN" sz="1600" b="1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最大可</a:t>
                      </a:r>
                      <a:r>
                        <a:rPr lang="zh-CN" sz="1600" b="1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指派</a:t>
                      </a:r>
                      <a:endParaRPr lang="en-US" altLang="zh-CN" sz="1600" b="1" dirty="0" smtClean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的网络</a:t>
                      </a:r>
                      <a:r>
                        <a:rPr lang="zh-CN" sz="16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</a:t>
                      </a:r>
                      <a:endParaRPr lang="zh-CN" sz="1600" b="1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第一个可指派</a:t>
                      </a:r>
                      <a:r>
                        <a:rPr lang="zh-CN" sz="1600" b="1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的网络</a:t>
                      </a:r>
                      <a:r>
                        <a:rPr lang="zh-CN" sz="16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号</a:t>
                      </a:r>
                      <a:endParaRPr lang="zh-CN" sz="1600" b="1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最后一个可</a:t>
                      </a:r>
                      <a:r>
                        <a:rPr lang="zh-CN" sz="1600" b="1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指派的网络</a:t>
                      </a:r>
                      <a:r>
                        <a:rPr lang="zh-CN" sz="16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号</a:t>
                      </a:r>
                      <a:endParaRPr lang="zh-CN" sz="1600" b="1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每个网络</a:t>
                      </a:r>
                      <a:r>
                        <a:rPr lang="zh-CN" sz="1600" b="1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</a:t>
                      </a:r>
                      <a:endParaRPr lang="en-US" altLang="zh-CN" sz="1600" b="1" dirty="0" smtClean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最大</a:t>
                      </a:r>
                      <a:r>
                        <a:rPr lang="zh-CN" sz="16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主机数</a:t>
                      </a:r>
                      <a:endParaRPr lang="zh-CN" sz="1600" b="1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520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126 (2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– 2)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126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16777214</a:t>
                      </a:r>
                      <a:r>
                        <a:rPr lang="zh-CN" altLang="en-US" sz="16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en-US" altLang="zh-CN" sz="16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en-US" altLang="zh-CN" sz="1600" b="1" baseline="300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  <a:r>
                        <a:rPr lang="en-US" altLang="zh-CN" sz="16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- 2</a:t>
                      </a:r>
                      <a:r>
                        <a:rPr lang="zh-CN" altLang="en-US" sz="16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20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16383 (2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– 1)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191.255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65534</a:t>
                      </a:r>
                      <a:r>
                        <a:rPr lang="zh-CN" altLang="en-US" sz="16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en-US" altLang="zh-CN" sz="16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en-US" altLang="zh-CN" sz="1600" b="1" baseline="300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</a:t>
                      </a:r>
                      <a:r>
                        <a:rPr lang="en-US" altLang="zh-CN" sz="16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- 2</a:t>
                      </a:r>
                      <a:r>
                        <a:rPr lang="zh-CN" altLang="en-US" sz="16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</a:tr>
              <a:tr h="3520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</a:t>
                      </a:r>
                      <a:endParaRPr lang="zh-CN" sz="1600" b="1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2097151 (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en-US" sz="1600" b="1" baseline="300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– 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1)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192.0.1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223.255.255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254</a:t>
                      </a:r>
                      <a:r>
                        <a:rPr lang="zh-CN" altLang="en-US" sz="16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en-US" altLang="zh-CN" sz="16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en-US" altLang="zh-CN" sz="1600" b="1" baseline="300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en-US" altLang="zh-CN" sz="16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- 2</a:t>
                      </a:r>
                      <a:r>
                        <a:rPr lang="zh-CN" altLang="en-US" sz="16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45144" y="624674"/>
            <a:ext cx="8053712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16085" y="565906"/>
            <a:ext cx="29017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各类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地址的指派范围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67008" y="2705418"/>
            <a:ext cx="8609983" cy="163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注意：</a:t>
            </a:r>
            <a:endParaRPr lang="en-US" altLang="zh-CN" sz="1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类网络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地址中， 网络号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127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是保留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，不指派。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表示“本网络”，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127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保留作为本地环回测试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类网络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地址中，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128.0 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是被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IANA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保留的，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不指派。采用无分类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编址（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CIDR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）时可以指派。</a:t>
            </a:r>
            <a:endParaRPr lang="en-US" altLang="zh-CN" sz="1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类网络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192.0.0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被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IANA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保留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的，不指派。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采用无分类编址（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CIDR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）时可以指派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指派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主机号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时，要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扣除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全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和全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和全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有特殊含义和用途。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45144" y="619202"/>
            <a:ext cx="8053712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16085" y="578018"/>
            <a:ext cx="34147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一般不使用的特殊的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内容占位符 2"/>
          <p:cNvGraphicFramePr/>
          <p:nvPr/>
        </p:nvGraphicFramePr>
        <p:xfrm>
          <a:off x="545144" y="1029785"/>
          <a:ext cx="8053712" cy="31912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9203"/>
                <a:gridCol w="1362974"/>
                <a:gridCol w="847915"/>
                <a:gridCol w="951346"/>
                <a:gridCol w="4082274"/>
              </a:tblGrid>
              <a:tr h="68987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网络号</a:t>
                      </a:r>
                      <a:endParaRPr lang="zh-CN" sz="1600" b="1" kern="12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主机号</a:t>
                      </a:r>
                      <a:endParaRPr lang="zh-CN" sz="1600" b="1" kern="12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源地址</a:t>
                      </a:r>
                      <a:endParaRPr lang="en-US" altLang="zh-CN" sz="1600" b="1" kern="1200" dirty="0" smtClean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使用</a:t>
                      </a:r>
                      <a:endParaRPr lang="zh-CN" sz="1600" b="1" kern="12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目的地址</a:t>
                      </a:r>
                      <a:endParaRPr lang="en-US" altLang="zh-CN" sz="1600" b="1" kern="1200" dirty="0" smtClean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使用</a:t>
                      </a:r>
                      <a:endParaRPr lang="zh-CN" sz="1600" b="1" kern="12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266700" algn="l"/>
                        </a:tabLst>
                      </a:pPr>
                      <a:r>
                        <a:rPr lang="zh-CN" sz="1600" b="1" kern="12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代表的意思</a:t>
                      </a:r>
                      <a:endParaRPr lang="zh-CN" sz="1600" b="1" kern="12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52339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sz="16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sz="16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可以</a:t>
                      </a:r>
                      <a:endParaRPr lang="zh-CN" sz="16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不可</a:t>
                      </a:r>
                      <a:endParaRPr lang="zh-CN" sz="1600" b="1" kern="12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在本网络上的本主机</a:t>
                      </a:r>
                      <a:r>
                        <a:rPr lang="zh-CN" sz="1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（</a:t>
                      </a:r>
                      <a:r>
                        <a:rPr lang="zh-CN" sz="14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见</a:t>
                      </a:r>
                      <a:r>
                        <a:rPr lang="en-US" altLang="zh-CN" sz="14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6.6 </a:t>
                      </a:r>
                      <a:r>
                        <a:rPr lang="zh-CN" sz="14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节</a:t>
                      </a:r>
                      <a:r>
                        <a:rPr lang="en-US" altLang="zh-CN" sz="14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DHCP </a:t>
                      </a:r>
                      <a:r>
                        <a:rPr lang="zh-CN" sz="14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协议</a:t>
                      </a:r>
                      <a:r>
                        <a:rPr lang="zh-CN" sz="1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）</a:t>
                      </a:r>
                      <a:endParaRPr lang="zh-CN" sz="16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776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</a:t>
                      </a:r>
                      <a:endParaRPr lang="zh-CN" sz="1600" b="1" kern="12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</a:t>
                      </a:r>
                      <a:endParaRPr lang="zh-CN" sz="16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可以</a:t>
                      </a:r>
                      <a:endParaRPr lang="zh-CN" sz="16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不可</a:t>
                      </a:r>
                      <a:endParaRPr lang="zh-CN" sz="16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在本网络上主机号为 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 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的主机</a:t>
                      </a:r>
                      <a:endParaRPr lang="zh-CN" sz="16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</a:tr>
              <a:tr h="52339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全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</a:t>
                      </a:r>
                      <a:endParaRPr lang="zh-CN" sz="16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全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</a:t>
                      </a:r>
                      <a:endParaRPr lang="zh-CN" sz="16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不可</a:t>
                      </a:r>
                      <a:endParaRPr lang="zh-CN" sz="16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可以</a:t>
                      </a:r>
                      <a:endParaRPr lang="zh-CN" sz="16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只在本网络上进行广播</a:t>
                      </a:r>
                      <a:r>
                        <a:rPr lang="zh-CN" sz="1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（各路由器均不转发）</a:t>
                      </a:r>
                      <a:endParaRPr lang="zh-CN" sz="16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339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Y</a:t>
                      </a:r>
                      <a:endParaRPr lang="zh-CN" sz="16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全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</a:t>
                      </a:r>
                      <a:endParaRPr lang="zh-CN" sz="16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不可</a:t>
                      </a:r>
                      <a:endParaRPr lang="zh-CN" sz="1600" b="1" kern="12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可以</a:t>
                      </a:r>
                      <a:endParaRPr lang="zh-CN" sz="16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对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网络号为 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Y 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的网络上</a:t>
                      </a:r>
                      <a:r>
                        <a:rPr lang="zh-CN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</a:t>
                      </a:r>
                      <a:r>
                        <a:rPr lang="zh-CN" sz="16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所有主机进行广播</a:t>
                      </a:r>
                      <a:endParaRPr lang="zh-CN" sz="16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</a:tr>
              <a:tr h="52339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127</a:t>
                      </a:r>
                      <a:endParaRPr lang="zh-CN" sz="1600" b="1" kern="12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非</a:t>
                      </a:r>
                      <a:r>
                        <a:rPr lang="zh-CN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全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 </a:t>
                      </a:r>
                      <a:r>
                        <a:rPr lang="zh-CN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或全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 </a:t>
                      </a:r>
                      <a:r>
                        <a:rPr lang="zh-CN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</a:t>
                      </a:r>
                      <a:r>
                        <a:rPr lang="zh-CN" sz="16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任何数</a:t>
                      </a:r>
                      <a:endParaRPr lang="zh-CN" sz="16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可以</a:t>
                      </a:r>
                      <a:endParaRPr lang="zh-CN" sz="1600" b="1" kern="120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可以</a:t>
                      </a:r>
                      <a:endParaRPr lang="zh-CN" sz="16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600" b="1" kern="12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用于本地软件环回测试</a:t>
                      </a:r>
                      <a:endParaRPr lang="zh-CN" sz="16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56963" y="614644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873998" y="581433"/>
            <a:ext cx="341471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分类的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地址的优点和缺点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图示 3"/>
          <p:cNvGraphicFramePr/>
          <p:nvPr/>
        </p:nvGraphicFramePr>
        <p:xfrm>
          <a:off x="1187570" y="1134972"/>
          <a:ext cx="6817744" cy="2798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56963" y="614644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873998" y="581433"/>
            <a:ext cx="341471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分类的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地址的优点和缺点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897" name="文本占位符 80897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1004570" y="951230"/>
            <a:ext cx="7445375" cy="3564890"/>
          </a:xfrm>
        </p:spPr>
        <p:txBody>
          <a:bodyPr anchor="t" anchorCtr="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5560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划分子网在一定程度上缓解了因特网在发展中遇到的困难。然而在 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1992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年因特网仍然面临三个必须尽早解决的问题，这就是：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992505" lvl="1" indent="-457200">
              <a:lnSpc>
                <a:spcPct val="150000"/>
              </a:lnSpc>
              <a:buAutoNum type="arabicPeriod"/>
            </a:pP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类地址在 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1992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年已分配了近一半，眼看就要在 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1994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 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月全部分配完毕！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992505" lvl="1" indent="-457200">
              <a:lnSpc>
                <a:spcPct val="150000"/>
              </a:lnSpc>
              <a:buAutoNum type="arabicPeriod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因特网主干网上的路由表中的项目数急剧增长（从几千个增长到几万个）。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992505" lvl="1" indent="-457200">
              <a:lnSpc>
                <a:spcPct val="150000"/>
              </a:lnSpc>
              <a:buAutoNum type="arabicPeriod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整个 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IPv4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的地址空间最终将全部耗尽。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56963" y="614644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873998" y="581433"/>
            <a:ext cx="341471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分类的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地址的优点和缺点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897" name="文本占位符 80897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1004570" y="951230"/>
            <a:ext cx="7445375" cy="3564890"/>
          </a:xfrm>
        </p:spPr>
        <p:txBody>
          <a:bodyPr anchor="t" anchorCtr="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5560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划分子网在一定程度上缓解了因特网在发展中遇到的困难。然而在 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1992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年因特网仍然面临三个必须尽早解决的问题，这就是：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992505" lvl="1" indent="-457200">
              <a:lnSpc>
                <a:spcPct val="150000"/>
              </a:lnSpc>
              <a:buAutoNum type="arabicPeriod"/>
            </a:pP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类地址在 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1992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年已分配了近一半，眼看就要在 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1994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 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月全部分配完毕！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992505" lvl="1" indent="-457200">
              <a:lnSpc>
                <a:spcPct val="150000"/>
              </a:lnSpc>
              <a:buAutoNum type="arabicPeriod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因特网主干网上的路由表中的项目数急剧增长（从几千个增长到几万个）。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992505" lvl="1" indent="-457200">
              <a:lnSpc>
                <a:spcPct val="150000"/>
              </a:lnSpc>
              <a:buAutoNum type="arabicPeriod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整个 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IPv4 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的地址空间最终将全部耗尽。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81922" name="内容占位符 81921"/>
          <p:cNvSpPr>
            <a:spLocks noGrp="1"/>
          </p:cNvSpPr>
          <p:nvPr>
            <p:ph idx="1"/>
          </p:nvPr>
        </p:nvSpPr>
        <p:spPr>
          <a:xfrm>
            <a:off x="803910" y="826135"/>
            <a:ext cx="7658735" cy="4025265"/>
          </a:xfrm>
        </p:spPr>
        <p:txBody>
          <a:bodyPr anchor="t" anchorCtr="0"/>
          <a:p>
            <a:pPr>
              <a:lnSpc>
                <a:spcPct val="150000"/>
              </a:lnSpc>
            </a:pPr>
            <a:r>
              <a:rPr lang="en-US" altLang="zh-CN" sz="2400">
                <a:latin typeface="华文中宋" panose="02010600040101010101" pitchFamily="2" charset="-122"/>
              </a:rPr>
              <a:t>1987 </a:t>
            </a:r>
            <a:r>
              <a:rPr lang="zh-CN" altLang="en-US" sz="2400">
                <a:latin typeface="华文中宋" panose="02010600040101010101" pitchFamily="2" charset="-122"/>
              </a:rPr>
              <a:t>年，</a:t>
            </a:r>
            <a:r>
              <a:rPr lang="en-US" altLang="zh-CN" sz="2400">
                <a:latin typeface="华文中宋" panose="02010600040101010101" pitchFamily="2" charset="-122"/>
              </a:rPr>
              <a:t>RFC 1009 </a:t>
            </a:r>
            <a:r>
              <a:rPr lang="zh-CN" altLang="en-US" sz="2400">
                <a:latin typeface="华文中宋" panose="02010600040101010101" pitchFamily="2" charset="-122"/>
              </a:rPr>
              <a:t>就指明了在一个划分子网的网络中可同时使用几个不同的子网掩码。使用</a:t>
            </a:r>
            <a:r>
              <a:rPr lang="zh-CN" altLang="en-US" sz="2400" b="1">
                <a:solidFill>
                  <a:srgbClr val="FF3300"/>
                </a:solidFill>
                <a:latin typeface="华文中宋" panose="02010600040101010101" pitchFamily="2" charset="-122"/>
              </a:rPr>
              <a:t>变长子网掩码</a:t>
            </a:r>
            <a:r>
              <a:rPr lang="zh-CN" altLang="en-US" sz="2400">
                <a:solidFill>
                  <a:schemeClr val="accent1"/>
                </a:solidFill>
                <a:latin typeface="华文中宋" panose="02010600040101010101" pitchFamily="2" charset="-122"/>
              </a:rPr>
              <a:t> </a:t>
            </a:r>
            <a:r>
              <a:rPr lang="en-US" altLang="zh-CN" sz="2400" b="1">
                <a:solidFill>
                  <a:srgbClr val="FF3300"/>
                </a:solidFill>
                <a:latin typeface="华文中宋" panose="02010600040101010101" pitchFamily="2" charset="-122"/>
              </a:rPr>
              <a:t>VLSM</a:t>
            </a:r>
            <a:r>
              <a:rPr lang="en-US" altLang="zh-CN" sz="2400">
                <a:latin typeface="华文中宋" panose="02010600040101010101" pitchFamily="2" charset="-122"/>
              </a:rPr>
              <a:t> (Variable Length Subnet Mask)</a:t>
            </a:r>
            <a:r>
              <a:rPr lang="zh-CN" altLang="en-US" sz="2400">
                <a:latin typeface="华文中宋" panose="02010600040101010101" pitchFamily="2" charset="-122"/>
              </a:rPr>
              <a:t>可进一步提高 </a:t>
            </a:r>
            <a:r>
              <a:rPr lang="en-US" altLang="zh-CN" sz="2400">
                <a:latin typeface="华文中宋" panose="02010600040101010101" pitchFamily="2" charset="-122"/>
              </a:rPr>
              <a:t>IP </a:t>
            </a:r>
            <a:r>
              <a:rPr lang="zh-CN" altLang="en-US" sz="2400">
                <a:latin typeface="华文中宋" panose="02010600040101010101" pitchFamily="2" charset="-122"/>
              </a:rPr>
              <a:t>地址资源的利用率。</a:t>
            </a:r>
            <a:endParaRPr lang="zh-CN" altLang="en-US" sz="2400">
              <a:latin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华文中宋" panose="02010600040101010101" pitchFamily="2" charset="-122"/>
              </a:rPr>
              <a:t>在 </a:t>
            </a:r>
            <a:r>
              <a:rPr lang="en-US" altLang="zh-CN" sz="2400">
                <a:latin typeface="华文中宋" panose="02010600040101010101" pitchFamily="2" charset="-122"/>
              </a:rPr>
              <a:t>VLSM </a:t>
            </a:r>
            <a:r>
              <a:rPr lang="zh-CN" altLang="en-US" sz="2400">
                <a:latin typeface="华文中宋" panose="02010600040101010101" pitchFamily="2" charset="-122"/>
              </a:rPr>
              <a:t>的基础上又进一步研究出无分类编址方法，即：</a:t>
            </a:r>
            <a:r>
              <a:rPr lang="zh-CN" altLang="en-US" sz="2400" b="1">
                <a:solidFill>
                  <a:schemeClr val="accent2"/>
                </a:solidFill>
                <a:latin typeface="华文中宋" panose="02010600040101010101" pitchFamily="2" charset="-122"/>
              </a:rPr>
              <a:t>无分类域间路由选择</a:t>
            </a:r>
            <a:r>
              <a:rPr lang="en-US" altLang="zh-CN" sz="2400" b="1">
                <a:solidFill>
                  <a:srgbClr val="FF0000"/>
                </a:solidFill>
                <a:latin typeface="华文中宋" panose="02010600040101010101" pitchFamily="2" charset="-122"/>
              </a:rPr>
              <a:t>CIDR</a:t>
            </a:r>
            <a:endParaRPr lang="en-US" altLang="zh-CN" sz="2400" b="1">
              <a:solidFill>
                <a:srgbClr val="FF0000"/>
              </a:solidFill>
              <a:latin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>
                <a:latin typeface="华文中宋" panose="02010600040101010101" pitchFamily="2" charset="-122"/>
              </a:rPr>
              <a:t> (Classless Inter-Domain Routing)</a:t>
            </a:r>
            <a:r>
              <a:rPr lang="zh-CN" altLang="en-US" sz="2400">
                <a:latin typeface="华文中宋" panose="02010600040101010101" pitchFamily="2" charset="-122"/>
              </a:rPr>
              <a:t>。  </a:t>
            </a:r>
            <a:endParaRPr lang="zh-CN" altLang="en-US" sz="2400">
              <a:latin typeface="华文中宋" panose="02010600040101010101" pitchFamily="2" charset="-122"/>
            </a:endParaRPr>
          </a:p>
        </p:txBody>
      </p:sp>
      <p:sp>
        <p:nvSpPr>
          <p:cNvPr id="2" name="标题 81922"/>
          <p:cNvSpPr>
            <a:spLocks noGrp="1"/>
          </p:cNvSpPr>
          <p:nvPr>
            <p:ph type="title"/>
          </p:nvPr>
        </p:nvSpPr>
        <p:spPr bwMode="auto">
          <a:xfrm>
            <a:off x="2013665" y="468471"/>
            <a:ext cx="5116115" cy="431006"/>
          </a:xfrm>
          <a:solidFill>
            <a:srgbClr val="00B050"/>
          </a:solidFill>
          <a:ln>
            <a:noFill/>
          </a:ln>
          <a:effectLst/>
        </p:spPr>
        <p:txBody>
          <a:bodyPr vert="horz" wrap="none" rtlCol="0" anchor="ctr" anchorCtr="0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800" b="1">
                <a:solidFill>
                  <a:schemeClr val="bg1"/>
                </a:solidFill>
                <a:latin typeface="+mn-lt"/>
                <a:ea typeface="+mn-ea"/>
                <a:cs typeface="+mn-cs"/>
                <a:sym typeface="+mn-ea"/>
              </a:rPr>
              <a:t>IP </a:t>
            </a:r>
            <a:r>
              <a:rPr lang="zh-CN" altLang="en-US" sz="2800" b="1">
                <a:solidFill>
                  <a:schemeClr val="bg1"/>
                </a:solidFill>
                <a:latin typeface="+mn-lt"/>
                <a:ea typeface="+mn-ea"/>
                <a:cs typeface="+mn-cs"/>
                <a:sym typeface="+mn-ea"/>
              </a:rPr>
              <a:t>编址问题的演进 </a:t>
            </a:r>
            <a:endParaRPr lang="zh-CN" altLang="en-US" sz="2800" b="1">
              <a:solidFill>
                <a:schemeClr val="bg1"/>
              </a:solidFill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81923" name="日期占位符 1"/>
          <p:cNvSpPr/>
          <p:nvPr>
            <p:ph type="dt" sz="half" idx="10"/>
          </p:nvPr>
        </p:nvSpPr>
        <p:spPr>
          <a:xfrm>
            <a:off x="1657350" y="4686300"/>
            <a:ext cx="1428750" cy="342900"/>
          </a:xfrm>
        </p:spPr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endParaRPr lang="zh-CN" altLang="en-US" sz="105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1924" name="页脚占位符 2"/>
          <p:cNvSpPr/>
          <p:nvPr>
            <p:ph type="ftr" sz="quarter" idx="11"/>
          </p:nvPr>
        </p:nvSpPr>
        <p:spPr>
          <a:xfrm>
            <a:off x="3869531" y="4786313"/>
            <a:ext cx="4000500" cy="228600"/>
          </a:xfrm>
        </p:spPr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b="1">
                <a:solidFill>
                  <a:schemeClr val="accent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</a:fld>
            <a:endParaRPr lang="zh-CN" altLang="en-US" b="1">
              <a:solidFill>
                <a:schemeClr val="accent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charRg st="109" end="19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82946" name="内容占位符 82945"/>
          <p:cNvSpPr>
            <a:spLocks noGrp="1"/>
          </p:cNvSpPr>
          <p:nvPr>
            <p:ph idx="1"/>
          </p:nvPr>
        </p:nvSpPr>
        <p:spPr>
          <a:xfrm>
            <a:off x="806450" y="897890"/>
            <a:ext cx="7708900" cy="3658235"/>
          </a:xfrm>
        </p:spPr>
        <p:txBody>
          <a:bodyPr vert="horz" rtlCol="0" anchor="t" anchorCtr="0">
            <a:noAutofit/>
          </a:bodyPr>
          <a:p>
            <a:pPr lvl="0" algn="l">
              <a:lnSpc>
                <a:spcPct val="200000"/>
              </a:lnSpc>
              <a:spcBef>
                <a:spcPts val="20"/>
              </a:spcBef>
              <a:spcAft>
                <a:spcPts val="0"/>
              </a:spcAft>
              <a:buClrTx/>
              <a:buSzTx/>
            </a:pPr>
            <a:r>
              <a:rPr lang="en-US" altLang="zh-CN" sz="2300">
                <a:latin typeface="华文中宋" panose="02010600040101010101" pitchFamily="2" charset="-122"/>
                <a:sym typeface="+mn-ea"/>
              </a:rPr>
              <a:t>CIDR </a:t>
            </a:r>
            <a:r>
              <a:rPr lang="en-US" altLang="zh-CN" sz="2300">
                <a:latin typeface="华文中宋" panose="02010600040101010101" pitchFamily="2" charset="-122"/>
                <a:sym typeface="+mn-ea"/>
              </a:rPr>
              <a:t>消除了传统的 </a:t>
            </a:r>
            <a:r>
              <a:rPr lang="en-US" altLang="zh-CN" sz="2300">
                <a:latin typeface="华文中宋" panose="02010600040101010101" pitchFamily="2" charset="-122"/>
                <a:sym typeface="+mn-ea"/>
              </a:rPr>
              <a:t>A </a:t>
            </a:r>
            <a:r>
              <a:rPr lang="en-US" altLang="zh-CN" sz="2300">
                <a:latin typeface="华文中宋" panose="02010600040101010101" pitchFamily="2" charset="-122"/>
                <a:sym typeface="+mn-ea"/>
              </a:rPr>
              <a:t>类、</a:t>
            </a:r>
            <a:r>
              <a:rPr lang="en-US" altLang="zh-CN" sz="2300">
                <a:latin typeface="华文中宋" panose="02010600040101010101" pitchFamily="2" charset="-122"/>
                <a:sym typeface="+mn-ea"/>
              </a:rPr>
              <a:t>B </a:t>
            </a:r>
            <a:r>
              <a:rPr lang="en-US" altLang="zh-CN" sz="2300">
                <a:latin typeface="华文中宋" panose="02010600040101010101" pitchFamily="2" charset="-122"/>
                <a:sym typeface="+mn-ea"/>
              </a:rPr>
              <a:t>类和 </a:t>
            </a:r>
            <a:r>
              <a:rPr lang="en-US" altLang="zh-CN" sz="2300">
                <a:latin typeface="华文中宋" panose="02010600040101010101" pitchFamily="2" charset="-122"/>
                <a:sym typeface="+mn-ea"/>
              </a:rPr>
              <a:t>C </a:t>
            </a:r>
            <a:r>
              <a:rPr lang="en-US" altLang="zh-CN" sz="2300">
                <a:latin typeface="华文中宋" panose="02010600040101010101" pitchFamily="2" charset="-122"/>
                <a:sym typeface="+mn-ea"/>
              </a:rPr>
              <a:t>类地址以及划分子网的概念，可以更加有效地分配 </a:t>
            </a:r>
            <a:r>
              <a:rPr lang="en-US" altLang="zh-CN" sz="2300">
                <a:latin typeface="华文中宋" panose="02010600040101010101" pitchFamily="2" charset="-122"/>
                <a:sym typeface="+mn-ea"/>
              </a:rPr>
              <a:t>IPv4 </a:t>
            </a:r>
            <a:r>
              <a:rPr lang="en-US" altLang="zh-CN" sz="2300">
                <a:latin typeface="华文中宋" panose="02010600040101010101" pitchFamily="2" charset="-122"/>
                <a:sym typeface="+mn-ea"/>
              </a:rPr>
              <a:t>的地址空间。</a:t>
            </a:r>
            <a:endParaRPr lang="en-US" altLang="zh-CN" sz="2300">
              <a:latin typeface="华文中宋" panose="02010600040101010101" pitchFamily="2" charset="-122"/>
              <a:sym typeface="+mn-ea"/>
            </a:endParaRPr>
          </a:p>
          <a:p>
            <a:pPr lvl="0" algn="l">
              <a:lnSpc>
                <a:spcPct val="200000"/>
              </a:lnSpc>
              <a:spcBef>
                <a:spcPts val="20"/>
              </a:spcBef>
              <a:spcAft>
                <a:spcPts val="0"/>
              </a:spcAft>
              <a:buClrTx/>
              <a:buSzTx/>
            </a:pPr>
            <a:r>
              <a:rPr lang="en-US" altLang="zh-CN" sz="2300">
                <a:latin typeface="华文中宋" panose="02010600040101010101" pitchFamily="2" charset="-122"/>
                <a:sym typeface="+mn-ea"/>
              </a:rPr>
              <a:t>CIDR</a:t>
            </a:r>
            <a:r>
              <a:rPr lang="en-US" altLang="zh-CN" sz="2300">
                <a:latin typeface="华文中宋" panose="02010600040101010101" pitchFamily="2" charset="-122"/>
                <a:sym typeface="+mn-ea"/>
              </a:rPr>
              <a:t>使用各种长度的“</a:t>
            </a:r>
            <a:r>
              <a:rPr lang="en-US" altLang="zh-CN" sz="2300" b="1">
                <a:solidFill>
                  <a:srgbClr val="FF0000"/>
                </a:solidFill>
                <a:latin typeface="华文中宋" panose="02010600040101010101" pitchFamily="2" charset="-122"/>
                <a:sym typeface="+mn-ea"/>
              </a:rPr>
              <a:t>网络前缀</a:t>
            </a:r>
            <a:r>
              <a:rPr lang="en-US" altLang="zh-CN" sz="2300">
                <a:latin typeface="华文中宋" panose="02010600040101010101" pitchFamily="2" charset="-122"/>
                <a:sym typeface="+mn-ea"/>
              </a:rPr>
              <a:t>”</a:t>
            </a:r>
            <a:r>
              <a:rPr lang="en-US" altLang="zh-CN" sz="2300">
                <a:latin typeface="华文中宋" panose="02010600040101010101" pitchFamily="2" charset="-122"/>
                <a:sym typeface="+mn-ea"/>
              </a:rPr>
              <a:t>(network-prefix)</a:t>
            </a:r>
            <a:r>
              <a:rPr lang="en-US" altLang="zh-CN" sz="2300">
                <a:latin typeface="华文中宋" panose="02010600040101010101" pitchFamily="2" charset="-122"/>
                <a:sym typeface="+mn-ea"/>
              </a:rPr>
              <a:t>来代替分类地址中的网络号和子网号。</a:t>
            </a:r>
            <a:endParaRPr lang="en-US" altLang="zh-CN" sz="2300">
              <a:latin typeface="华文中宋" panose="02010600040101010101" pitchFamily="2" charset="-122"/>
              <a:sym typeface="+mn-ea"/>
            </a:endParaRPr>
          </a:p>
          <a:p>
            <a:pPr lvl="0" algn="l">
              <a:lnSpc>
                <a:spcPct val="200000"/>
              </a:lnSpc>
              <a:spcBef>
                <a:spcPts val="20"/>
              </a:spcBef>
              <a:spcAft>
                <a:spcPts val="0"/>
              </a:spcAft>
              <a:buClrTx/>
              <a:buSzTx/>
            </a:pPr>
            <a:r>
              <a:rPr lang="en-US" altLang="zh-CN" sz="2300">
                <a:latin typeface="华文中宋" panose="02010600040101010101" pitchFamily="2" charset="-122"/>
                <a:sym typeface="+mn-ea"/>
              </a:rPr>
              <a:t>IP </a:t>
            </a:r>
            <a:r>
              <a:rPr lang="en-US" altLang="zh-CN" sz="2300">
                <a:latin typeface="华文中宋" panose="02010600040101010101" pitchFamily="2" charset="-122"/>
                <a:sym typeface="+mn-ea"/>
              </a:rPr>
              <a:t>地址从三级编址（使用子网掩码）又回到两级编址。  </a:t>
            </a:r>
            <a:endParaRPr lang="en-US" altLang="zh-CN" sz="1800">
              <a:latin typeface="华文中宋" panose="02010600040101010101" pitchFamily="2" charset="-122"/>
              <a:sym typeface="+mn-ea"/>
            </a:endParaRPr>
          </a:p>
        </p:txBody>
      </p:sp>
      <p:sp>
        <p:nvSpPr>
          <p:cNvPr id="2" name="标题 82946"/>
          <p:cNvSpPr>
            <a:spLocks noGrp="1"/>
          </p:cNvSpPr>
          <p:nvPr>
            <p:ph type="title"/>
          </p:nvPr>
        </p:nvSpPr>
        <p:spPr bwMode="auto">
          <a:xfrm>
            <a:off x="1971675" y="484505"/>
            <a:ext cx="4786630" cy="478790"/>
          </a:xfrm>
          <a:solidFill>
            <a:srgbClr val="00B050"/>
          </a:solidFill>
          <a:ln>
            <a:noFill/>
          </a:ln>
          <a:effectLst/>
        </p:spPr>
        <p:txBody>
          <a:bodyPr vert="horz" wrap="none" rtlCol="0" anchor="ctr" anchorCtr="0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800">
                <a:latin typeface="+mn-lt"/>
                <a:ea typeface="+mn-ea"/>
                <a:cs typeface="+mn-cs"/>
                <a:sym typeface="+mn-ea"/>
              </a:rPr>
              <a:t>CIDR </a:t>
            </a:r>
            <a:r>
              <a:rPr lang="zh-CN" altLang="en-US" sz="2800">
                <a:latin typeface="+mn-lt"/>
                <a:ea typeface="+mn-ea"/>
                <a:cs typeface="+mn-cs"/>
                <a:sym typeface="+mn-ea"/>
              </a:rPr>
              <a:t>最主要的特点 </a:t>
            </a:r>
            <a:endParaRPr lang="zh-CN" altLang="en-US" sz="2800">
              <a:latin typeface="+mn-lt"/>
              <a:ea typeface="+mn-ea"/>
              <a:cs typeface="+mn-cs"/>
              <a:sym typeface="+mn-ea"/>
            </a:endParaRPr>
          </a:p>
        </p:txBody>
      </p:sp>
      <p:sp>
        <p:nvSpPr>
          <p:cNvPr id="82947" name="日期占位符 1"/>
          <p:cNvSpPr/>
          <p:nvPr>
            <p:ph type="dt" sz="half" idx="10"/>
          </p:nvPr>
        </p:nvSpPr>
        <p:spPr>
          <a:xfrm>
            <a:off x="1657350" y="4686300"/>
            <a:ext cx="1428750" cy="342900"/>
          </a:xfrm>
        </p:spPr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endParaRPr lang="zh-CN" altLang="en-US" sz="105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948" name="页脚占位符 2"/>
          <p:cNvSpPr/>
          <p:nvPr>
            <p:ph type="ftr" sz="quarter" idx="11"/>
          </p:nvPr>
        </p:nvSpPr>
        <p:spPr>
          <a:xfrm>
            <a:off x="3869531" y="4786313"/>
            <a:ext cx="4000500" cy="228600"/>
          </a:xfrm>
        </p:spPr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b="1">
                <a:solidFill>
                  <a:schemeClr val="accent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</a:fld>
            <a:endParaRPr lang="zh-CN" altLang="en-US" b="1">
              <a:solidFill>
                <a:schemeClr val="accent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charRg st="60" end="1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charRg st="111" end="1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3970" name="文本占位符 83970"/>
          <p:cNvSpPr>
            <a:spLocks noGrp="1"/>
          </p:cNvSpPr>
          <p:nvPr>
            <p:ph idx="1"/>
          </p:nvPr>
        </p:nvSpPr>
        <p:spPr>
          <a:xfrm>
            <a:off x="539750" y="593090"/>
            <a:ext cx="8251190" cy="1356360"/>
          </a:xfrm>
        </p:spPr>
        <p:txBody>
          <a:bodyPr vert="horz" rtlCol="0" anchor="t" anchorCtr="0">
            <a:noAutofit/>
          </a:bodyPr>
          <a:p>
            <a:pPr lvl="0" algn="l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ClrTx/>
              <a:buSzTx/>
            </a:pPr>
            <a:r>
              <a:rPr lang="en-US" altLang="zh-CN" sz="2400">
                <a:latin typeface="华文中宋" panose="02010600040101010101" pitchFamily="2" charset="-122"/>
                <a:sym typeface="+mn-ea"/>
              </a:rPr>
              <a:t>思想是：</a:t>
            </a:r>
            <a:r>
              <a:rPr lang="en-US" altLang="zh-CN" sz="2400">
                <a:latin typeface="华文中宋" panose="02010600040101010101" pitchFamily="2" charset="-122"/>
                <a:sym typeface="+mn-ea"/>
              </a:rPr>
              <a:t>把许多</a:t>
            </a:r>
            <a:r>
              <a:rPr lang="en-US" altLang="zh-CN" sz="2400">
                <a:latin typeface="华文中宋" panose="02010600040101010101" pitchFamily="2" charset="-122"/>
                <a:sym typeface="+mn-ea"/>
              </a:rPr>
              <a:t>C</a:t>
            </a:r>
            <a:r>
              <a:rPr lang="en-US" altLang="zh-CN" sz="2400">
                <a:latin typeface="华文中宋" panose="02010600040101010101" pitchFamily="2" charset="-122"/>
                <a:sym typeface="+mn-ea"/>
              </a:rPr>
              <a:t>类地址合起来作</a:t>
            </a:r>
            <a:r>
              <a:rPr lang="en-US" altLang="zh-CN" sz="2400">
                <a:latin typeface="华文中宋" panose="02010600040101010101" pitchFamily="2" charset="-122"/>
                <a:sym typeface="+mn-ea"/>
              </a:rPr>
              <a:t>B</a:t>
            </a:r>
            <a:r>
              <a:rPr lang="en-US" altLang="zh-CN" sz="2400">
                <a:latin typeface="华文中宋" panose="02010600040101010101" pitchFamily="2" charset="-122"/>
                <a:sym typeface="+mn-ea"/>
              </a:rPr>
              <a:t>类地址分配</a:t>
            </a:r>
            <a:r>
              <a:rPr lang="en-US" altLang="zh-CN" sz="2400">
                <a:latin typeface="华文中宋" panose="02010600040101010101" pitchFamily="2" charset="-122"/>
                <a:sym typeface="+mn-ea"/>
              </a:rPr>
              <a:t>。</a:t>
            </a:r>
            <a:endParaRPr lang="en-US" altLang="zh-CN" sz="2400">
              <a:latin typeface="华文中宋" panose="02010600040101010101" pitchFamily="2" charset="-122"/>
              <a:sym typeface="+mn-ea"/>
            </a:endParaRPr>
          </a:p>
          <a:p>
            <a:pPr lvl="0" algn="l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ClrTx/>
              <a:buSzTx/>
            </a:pPr>
            <a:r>
              <a:rPr lang="en-US" altLang="zh-CN" sz="2400">
                <a:latin typeface="华文中宋" panose="02010600040101010101" pitchFamily="2" charset="-122"/>
                <a:sym typeface="+mn-ea"/>
              </a:rPr>
              <a:t>世界被分为四个地区</a:t>
            </a:r>
            <a:r>
              <a:rPr lang="en-US" altLang="zh-CN" sz="2400">
                <a:latin typeface="华文中宋" panose="02010600040101010101" pitchFamily="2" charset="-122"/>
                <a:sym typeface="+mn-ea"/>
              </a:rPr>
              <a:t>, </a:t>
            </a:r>
            <a:r>
              <a:rPr lang="en-US" altLang="zh-CN" sz="2400">
                <a:latin typeface="华文中宋" panose="02010600040101010101" pitchFamily="2" charset="-122"/>
                <a:sym typeface="+mn-ea"/>
              </a:rPr>
              <a:t>每个地区分配一段连续的</a:t>
            </a:r>
            <a:r>
              <a:rPr lang="en-US" altLang="zh-CN" sz="2400">
                <a:latin typeface="华文中宋" panose="02010600040101010101" pitchFamily="2" charset="-122"/>
                <a:sym typeface="+mn-ea"/>
              </a:rPr>
              <a:t>C</a:t>
            </a:r>
            <a:r>
              <a:rPr lang="en-US" altLang="zh-CN" sz="2400">
                <a:latin typeface="华文中宋" panose="02010600040101010101" pitchFamily="2" charset="-122"/>
                <a:sym typeface="+mn-ea"/>
              </a:rPr>
              <a:t>类地址：</a:t>
            </a:r>
            <a:endParaRPr lang="en-US" altLang="zh-CN" sz="2400">
              <a:latin typeface="华文中宋" panose="02010600040101010101" pitchFamily="2" charset="-122"/>
              <a:sym typeface="+mn-ea"/>
            </a:endParaRPr>
          </a:p>
        </p:txBody>
      </p:sp>
      <p:sp>
        <p:nvSpPr>
          <p:cNvPr id="83971" name="矩形 83971"/>
          <p:cNvSpPr/>
          <p:nvPr/>
        </p:nvSpPr>
        <p:spPr>
          <a:xfrm>
            <a:off x="1176655" y="1931035"/>
            <a:ext cx="6675120" cy="223329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marL="342900" indent="-342900" algn="just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欧洲</a:t>
            </a:r>
            <a:r>
              <a:rPr lang="zh-CN" altLang="en-US" sz="2000">
                <a:latin typeface="华文中宋" panose="02010600040101010101" pitchFamily="2" charset="-122"/>
                <a:ea typeface="华文中宋" panose="02010600040101010101" pitchFamily="2" charset="-122"/>
              </a:rPr>
              <a:t>：</a:t>
            </a:r>
            <a:r>
              <a:rPr lang="en-US" altLang="zh-CN" sz="2000">
                <a:latin typeface="华文中宋" panose="0201060004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194.0.0.0 ~195.255.255.255 </a:t>
            </a:r>
            <a:endParaRPr lang="en-US" altLang="zh-CN" sz="2000">
              <a:latin typeface="华文中宋" panose="0201060004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北美</a:t>
            </a:r>
            <a:r>
              <a:rPr lang="en-US" altLang="zh-CN" sz="2000">
                <a:latin typeface="华文中宋" panose="0201060004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zh-CN" altLang="en-US" sz="2000">
                <a:latin typeface="华文中宋" panose="02010600040101010101" pitchFamily="2" charset="-122"/>
                <a:ea typeface="华文中宋" panose="02010600040101010101" pitchFamily="2" charset="-122"/>
              </a:rPr>
              <a:t>：</a:t>
            </a:r>
            <a:r>
              <a:rPr lang="en-US" altLang="zh-CN" sz="2000">
                <a:latin typeface="华文中宋" panose="0201060004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198.0.0.0 ~ 199.255.255.255</a:t>
            </a:r>
            <a:endParaRPr lang="en-US" altLang="zh-CN" sz="2000">
              <a:latin typeface="华文中宋" panose="0201060004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中南美</a:t>
            </a:r>
            <a:r>
              <a:rPr lang="zh-CN" altLang="en-US" sz="2000">
                <a:latin typeface="华文中宋" panose="02010600040101010101" pitchFamily="2" charset="-122"/>
                <a:ea typeface="华文中宋" panose="02010600040101010101" pitchFamily="2" charset="-122"/>
              </a:rPr>
              <a:t>：</a:t>
            </a:r>
            <a:r>
              <a:rPr lang="en-US" altLang="zh-CN" sz="2000">
                <a:latin typeface="华文中宋" panose="0201060004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200.0.0.0 ~201.255.255.255</a:t>
            </a:r>
            <a:endParaRPr lang="en-US" altLang="zh-CN" sz="2000">
              <a:latin typeface="华文中宋" panose="0201060004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>
                <a:solidFill>
                  <a:srgbClr val="00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亚太地区</a:t>
            </a:r>
            <a:r>
              <a:rPr lang="zh-CN" altLang="en-US" sz="2000">
                <a:latin typeface="华文中宋" panose="02010600040101010101" pitchFamily="2" charset="-122"/>
                <a:ea typeface="华文中宋" panose="02010600040101010101" pitchFamily="2" charset="-122"/>
              </a:rPr>
              <a:t>：</a:t>
            </a:r>
            <a:r>
              <a:rPr lang="en-US" altLang="zh-CN" sz="2000">
                <a:latin typeface="华文中宋" panose="0201060004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202.0.0.0 ~ 203.255.255.255</a:t>
            </a:r>
            <a:endParaRPr lang="en-US" altLang="zh-CN" sz="2000">
              <a:latin typeface="华文中宋" panose="0201060004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20000"/>
              </a:lnSpc>
              <a:spcBef>
                <a:spcPct val="20000"/>
              </a:spcBef>
            </a:pPr>
            <a:r>
              <a:rPr lang="en-US" altLang="zh-CN" sz="2000">
                <a:solidFill>
                  <a:srgbClr val="0000FF"/>
                </a:solidFill>
                <a:latin typeface="华文中宋" panose="0201060004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204.0.0.0 ~ 223.255.255.255</a:t>
            </a:r>
            <a:r>
              <a:rPr lang="zh-CN" altLang="en-US" sz="2000">
                <a:latin typeface="华文中宋" panose="02010600040101010101" pitchFamily="2" charset="-122"/>
                <a:ea typeface="华文中宋" panose="02010600040101010101" pitchFamily="2" charset="-122"/>
              </a:rPr>
              <a:t>保留备用</a:t>
            </a:r>
            <a:r>
              <a:rPr lang="en-US" altLang="zh-CN" sz="2000">
                <a:latin typeface="华文中宋" panose="0201060004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200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endParaRPr lang="en-US" altLang="zh-CN" sz="20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3972" name="日期占位符 1"/>
          <p:cNvSpPr/>
          <p:nvPr>
            <p:ph type="dt" sz="half" idx="10"/>
          </p:nvPr>
        </p:nvSpPr>
        <p:spPr>
          <a:xfrm>
            <a:off x="1657350" y="4686300"/>
            <a:ext cx="1428750" cy="342900"/>
          </a:xfrm>
        </p:spPr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/>
            <a:endParaRPr lang="zh-CN" altLang="en-US" sz="105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3973" name="页脚占位符 2"/>
          <p:cNvSpPr/>
          <p:nvPr>
            <p:ph type="ftr" sz="quarter" idx="11"/>
          </p:nvPr>
        </p:nvSpPr>
        <p:spPr>
          <a:xfrm>
            <a:off x="3869531" y="4786313"/>
            <a:ext cx="4000500" cy="228600"/>
          </a:xfrm>
        </p:spPr>
        <p:txBody>
          <a:bodyPr anchor="t" anchorCtr="0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zh-CN" altLang="en-US" b="1">
                <a:solidFill>
                  <a:schemeClr val="accent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</a:fld>
            <a:endParaRPr lang="zh-CN" altLang="en-US" b="1">
              <a:solidFill>
                <a:schemeClr val="accent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76655" y="4194810"/>
            <a:ext cx="6472555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 algn="just">
              <a:lnSpc>
                <a:spcPct val="120000"/>
              </a:lnSpc>
              <a:spcBef>
                <a:spcPct val="20000"/>
              </a:spcBef>
            </a:pPr>
            <a:r>
              <a:rPr lang="zh-CN" altLang="en-US" sz="2400" b="1" u="sng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通过这种方式</a:t>
            </a:r>
            <a:r>
              <a:rPr lang="en-US" altLang="zh-CN" sz="2400" b="1" u="sng">
                <a:solidFill>
                  <a:srgbClr val="FF0000"/>
                </a:solidFill>
                <a:latin typeface="华文中宋" panose="0201060004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zh-CN" altLang="en-US" sz="2400" b="1" u="sng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每个地区拥有约</a:t>
            </a:r>
            <a:r>
              <a:rPr lang="en-US" altLang="zh-CN" sz="2400" b="1" u="sng">
                <a:solidFill>
                  <a:srgbClr val="FF0000"/>
                </a:solidFill>
                <a:latin typeface="华文中宋" panose="0201060004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3200</a:t>
            </a:r>
            <a:r>
              <a:rPr lang="zh-CN" altLang="en-US" sz="2400" b="1" u="sng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万的地址</a:t>
            </a:r>
            <a:r>
              <a:rPr lang="en-US" altLang="zh-CN" sz="2400" b="1" u="sng">
                <a:solidFill>
                  <a:srgbClr val="FF0000"/>
                </a:solidFill>
                <a:latin typeface="华文中宋" panose="0201060004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.</a:t>
            </a:r>
            <a:endParaRPr lang="en-US" altLang="zh-CN" sz="2400" b="1" u="sng">
              <a:solidFill>
                <a:srgbClr val="FF0000"/>
              </a:solidFill>
              <a:latin typeface="华文中宋" panose="02010600040101010101" pitchFamily="2" charset="-122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56963" y="614644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333255" y="581433"/>
            <a:ext cx="249619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无分类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编址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CIDR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68"/>
          <p:cNvSpPr>
            <a:spLocks noChangeArrowheads="1"/>
          </p:cNvSpPr>
          <p:nvPr/>
        </p:nvSpPr>
        <p:spPr bwMode="auto">
          <a:xfrm>
            <a:off x="556963" y="963778"/>
            <a:ext cx="8184960" cy="3054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CIDR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(Classless Inter-Domain Routing)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分类域间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路由选择。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消除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了传统的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类、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类和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类地址以及划分子网的概念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，可以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更加有效地分配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的地址空间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但无法解决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枯竭的问题。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要点：</a:t>
            </a:r>
            <a:endParaRPr lang="en-US" altLang="zh-CN" sz="20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45">
              <a:lnSpc>
                <a:spcPts val="3300"/>
              </a:lnSpc>
              <a:buClr>
                <a:srgbClr val="7030A0"/>
              </a:buClr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(1)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前缀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45">
              <a:lnSpc>
                <a:spcPts val="3300"/>
              </a:lnSpc>
              <a:buClr>
                <a:srgbClr val="7030A0"/>
              </a:buClr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(2)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块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45">
              <a:lnSpc>
                <a:spcPts val="3300"/>
              </a:lnSpc>
              <a:buClr>
                <a:srgbClr val="7030A0"/>
              </a:buClr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(3)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掩码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56963" y="614644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758853" y="581433"/>
            <a:ext cx="164500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(1)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网络前缀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67270" y="1108276"/>
            <a:ext cx="7538042" cy="759182"/>
            <a:chOff x="199852" y="1194536"/>
            <a:chExt cx="7538042" cy="759182"/>
          </a:xfrm>
        </p:grpSpPr>
        <p:sp>
          <p:nvSpPr>
            <p:cNvPr id="9" name="Rectangle 2"/>
            <p:cNvSpPr>
              <a:spLocks noChangeArrowheads="1"/>
            </p:cNvSpPr>
            <p:nvPr/>
          </p:nvSpPr>
          <p:spPr bwMode="auto">
            <a:xfrm>
              <a:off x="3859181" y="1360702"/>
              <a:ext cx="3878713" cy="395038"/>
            </a:xfrm>
            <a:prstGeom prst="rect">
              <a:avLst/>
            </a:prstGeom>
            <a:solidFill>
              <a:srgbClr val="00CCFF"/>
            </a:solidFill>
            <a:ln w="19050">
              <a:solidFill>
                <a:srgbClr val="000000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>
                  <a:srgbClr val="3333CC"/>
                </a:buClr>
                <a:buSzPct val="60000"/>
                <a:buFont typeface="Wingdings" panose="05000000000000000000" pitchFamily="2" charset="2"/>
                <a:buNone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::= { &lt;</a:t>
              </a: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</a:t>
              </a:r>
              <a:r>
                <a:rPr lang="zh-CN" altLang="en-US" sz="1600" b="1" kern="0" noProof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前缀</a:t>
              </a:r>
              <a:r>
                <a:rPr kumimoji="0" lang="en-US" altLang="zh-CN" sz="1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&gt;,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&lt;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主机号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&gt;} 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199852" y="1194536"/>
              <a:ext cx="3498072" cy="7591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ts val="2600"/>
                </a:lnSpc>
              </a:pPr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 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级</a:t>
              </a:r>
              <a:r>
                <a:rPr lang="zh-CN" altLang="en-US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结构</a:t>
              </a:r>
              <a:endPara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ts val="2600"/>
                </a:lnSpc>
              </a:pPr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 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个字段：</a:t>
              </a:r>
              <a:r>
                <a:rPr lang="zh-CN" altLang="en-US" sz="20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网络前缀</a:t>
              </a:r>
              <a:r>
                <a:rPr lang="zh-CN" altLang="en-US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和</a:t>
              </a:r>
              <a:r>
                <a:rPr lang="zh-CN" altLang="en-US" sz="20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主机号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57255" y="1865746"/>
            <a:ext cx="7248057" cy="1291692"/>
            <a:chOff x="489837" y="2854700"/>
            <a:chExt cx="7248057" cy="1014478"/>
          </a:xfrm>
        </p:grpSpPr>
        <p:sp>
          <p:nvSpPr>
            <p:cNvPr id="3" name="矩形 2"/>
            <p:cNvSpPr/>
            <p:nvPr/>
          </p:nvSpPr>
          <p:spPr>
            <a:xfrm>
              <a:off x="489837" y="3230391"/>
              <a:ext cx="3168738" cy="3142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</a:t>
              </a:r>
              <a:r>
                <a:rPr lang="zh-CN" altLang="en-US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前缀</a:t>
              </a:r>
              <a:r>
                <a:rPr lang="zh-CN" altLang="en-US" sz="2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的位数 </a:t>
              </a:r>
              <a:r>
                <a:rPr lang="en-US" altLang="zh-CN" sz="2000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n</a:t>
              </a:r>
              <a:r>
                <a:rPr lang="en-US" altLang="zh-CN" sz="2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</a:t>
              </a:r>
              <a:r>
                <a:rPr lang="zh-CN" altLang="en-US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多少</a:t>
              </a:r>
              <a:r>
                <a:rPr lang="zh-CN" altLang="en-US" sz="2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？</a:t>
              </a:r>
              <a:endPara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3852346" y="2854700"/>
              <a:ext cx="3885548" cy="1014478"/>
              <a:chOff x="3852346" y="2085048"/>
              <a:chExt cx="3885548" cy="1014478"/>
            </a:xfrm>
          </p:grpSpPr>
          <p:sp>
            <p:nvSpPr>
              <p:cNvPr id="12" name="Line 10"/>
              <p:cNvSpPr>
                <a:spLocks noChangeShapeType="1"/>
              </p:cNvSpPr>
              <p:nvPr/>
            </p:nvSpPr>
            <p:spPr bwMode="auto">
              <a:xfrm>
                <a:off x="3852346" y="2085048"/>
                <a:ext cx="0" cy="340789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Line 11"/>
              <p:cNvSpPr>
                <a:spLocks noChangeShapeType="1"/>
              </p:cNvSpPr>
              <p:nvPr/>
            </p:nvSpPr>
            <p:spPr bwMode="auto">
              <a:xfrm>
                <a:off x="7737894" y="2085048"/>
                <a:ext cx="0" cy="35661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>
                <a:off x="3880824" y="2230389"/>
                <a:ext cx="3837705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Text Box 13"/>
              <p:cNvSpPr txBox="1">
                <a:spLocks noChangeArrowheads="1"/>
              </p:cNvSpPr>
              <p:nvPr/>
            </p:nvSpPr>
            <p:spPr bwMode="auto">
              <a:xfrm>
                <a:off x="5415223" y="2085048"/>
                <a:ext cx="744037" cy="26589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32 </a:t>
                </a:r>
                <a:r>
                  <a:rPr kumimoji="0" lang="zh-CN" alt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</a:t>
                </a:r>
                <a:endPara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" name="Group 7"/>
              <p:cNvGrpSpPr/>
              <p:nvPr/>
            </p:nvGrpSpPr>
            <p:grpSpPr bwMode="auto">
              <a:xfrm>
                <a:off x="3859181" y="2414669"/>
                <a:ext cx="3877574" cy="368560"/>
                <a:chOff x="1205" y="3011"/>
                <a:chExt cx="3072" cy="437"/>
              </a:xfrm>
            </p:grpSpPr>
            <p:sp>
              <p:nvSpPr>
                <p:cNvPr id="17" name="Rectangle 8"/>
                <p:cNvSpPr>
                  <a:spLocks noChangeArrowheads="1"/>
                </p:cNvSpPr>
                <p:nvPr/>
              </p:nvSpPr>
              <p:spPr bwMode="auto">
                <a:xfrm>
                  <a:off x="1205" y="3011"/>
                  <a:ext cx="1536" cy="436"/>
                </a:xfrm>
                <a:prstGeom prst="rect">
                  <a:avLst/>
                </a:prstGeom>
                <a:solidFill>
                  <a:srgbClr val="00FFFF"/>
                </a:solidFill>
                <a:ln w="19050" algn="ctr">
                  <a:solidFill>
                    <a:schemeClr val="tx1"/>
                  </a:solidFill>
                  <a:miter lim="800000"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网络前缀</a:t>
                  </a:r>
                  <a:endParaRPr kumimoji="0" lang="en-US" altLang="zh-CN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lvl="0" algn="ctr" eaLnBrk="0" hangingPunct="0">
                    <a:defRPr/>
                  </a:pPr>
                  <a:r>
                    <a:rPr lang="en-US" altLang="zh-CN" sz="1400" b="1" kern="0" dirty="0">
                      <a:solidFill>
                        <a:sysClr val="windowText" lastClr="00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(</a:t>
                  </a:r>
                  <a:r>
                    <a:rPr lang="en-US" altLang="zh-CN" sz="1400" b="1" kern="0" dirty="0" smtClean="0">
                      <a:solidFill>
                        <a:sysClr val="windowText" lastClr="00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network-prefix</a:t>
                  </a:r>
                  <a:r>
                    <a:rPr lang="en-US" altLang="zh-CN" sz="1400" b="1" kern="0" noProof="0" dirty="0" smtClean="0">
                      <a:solidFill>
                        <a:sysClr val="windowText" lastClr="00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)</a:t>
                  </a:r>
                  <a:endParaRPr kumimoji="0" lang="en-US" altLang="zh-CN" sz="14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" name="Rectangle 9"/>
                <p:cNvSpPr>
                  <a:spLocks noChangeArrowheads="1"/>
                </p:cNvSpPr>
                <p:nvPr/>
              </p:nvSpPr>
              <p:spPr bwMode="auto">
                <a:xfrm>
                  <a:off x="2741" y="3012"/>
                  <a:ext cx="1536" cy="436"/>
                </a:xfrm>
                <a:prstGeom prst="rect">
                  <a:avLst/>
                </a:prstGeom>
                <a:solidFill>
                  <a:srgbClr val="0000FF"/>
                </a:solidFill>
                <a:ln w="19050" algn="ctr">
                  <a:solidFill>
                    <a:schemeClr val="tx1"/>
                  </a:solidFill>
                  <a:miter lim="800000"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主机号</a:t>
                  </a:r>
                  <a:endParaRPr kumimoji="0" lang="en-US" altLang="zh-CN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marL="0" marR="0" lvl="0" indent="0" algn="ctr" defTabSz="91440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en-US" altLang="zh-CN" sz="1400" b="1" kern="0" dirty="0" smtClea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(host-id)</a:t>
                  </a:r>
                  <a:endParaRPr kumimoji="0" lang="en-US" altLang="zh-CN" sz="1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9" name="Line 10"/>
              <p:cNvSpPr>
                <a:spLocks noChangeShapeType="1"/>
              </p:cNvSpPr>
              <p:nvPr/>
            </p:nvSpPr>
            <p:spPr bwMode="auto">
              <a:xfrm>
                <a:off x="3852346" y="2738467"/>
                <a:ext cx="0" cy="3587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Line 11"/>
              <p:cNvSpPr>
                <a:spLocks noChangeShapeType="1"/>
              </p:cNvSpPr>
              <p:nvPr/>
            </p:nvSpPr>
            <p:spPr bwMode="auto">
              <a:xfrm>
                <a:off x="7737894" y="2754289"/>
                <a:ext cx="0" cy="34294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Line 12"/>
              <p:cNvSpPr>
                <a:spLocks noChangeShapeType="1"/>
              </p:cNvSpPr>
              <p:nvPr/>
            </p:nvSpPr>
            <p:spPr bwMode="auto">
              <a:xfrm>
                <a:off x="3880825" y="2989758"/>
                <a:ext cx="191714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Text Box 13"/>
              <p:cNvSpPr txBox="1">
                <a:spLocks noChangeArrowheads="1"/>
              </p:cNvSpPr>
              <p:nvPr/>
            </p:nvSpPr>
            <p:spPr bwMode="auto">
              <a:xfrm>
                <a:off x="4552574" y="2831340"/>
                <a:ext cx="623275" cy="2658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noFill/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n</a:t>
                </a:r>
                <a:r>
                  <a:rPr kumimoji="0" lang="en-US" altLang="zh-CN" sz="16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kumimoji="0" lang="zh-CN" altLang="en-US" sz="16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</a:t>
                </a:r>
                <a:endParaRPr kumimoji="0" lang="zh-CN" alt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Line 11"/>
              <p:cNvSpPr>
                <a:spLocks noChangeShapeType="1"/>
              </p:cNvSpPr>
              <p:nvPr/>
            </p:nvSpPr>
            <p:spPr bwMode="auto">
              <a:xfrm>
                <a:off x="5797968" y="2754289"/>
                <a:ext cx="0" cy="34294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Line 12"/>
              <p:cNvSpPr>
                <a:spLocks noChangeShapeType="1"/>
              </p:cNvSpPr>
              <p:nvPr/>
            </p:nvSpPr>
            <p:spPr bwMode="auto">
              <a:xfrm>
                <a:off x="5817821" y="2989758"/>
                <a:ext cx="191714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Text Box 13"/>
              <p:cNvSpPr txBox="1">
                <a:spLocks noChangeArrowheads="1"/>
              </p:cNvSpPr>
              <p:nvPr/>
            </p:nvSpPr>
            <p:spPr bwMode="auto">
              <a:xfrm>
                <a:off x="6275944" y="2833630"/>
                <a:ext cx="1082388" cy="265896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noFill/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1600" b="1" i="1" kern="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(</a:t>
                </a:r>
                <a:r>
                  <a:rPr kumimoji="0" lang="en-US" altLang="zh-CN" sz="1600" b="1" i="1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32-n) </a:t>
                </a:r>
                <a:r>
                  <a:rPr kumimoji="0" lang="zh-CN" altLang="en-US" sz="1600" b="1" i="0" u="none" strike="noStrike" kern="0" cap="none" spc="0" normalizeH="0" baseline="0" noProof="0" dirty="0" smtClean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</a:t>
                </a:r>
                <a:endParaRPr kumimoji="0" lang="zh-CN" alt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" name="矩形 4"/>
          <p:cNvSpPr/>
          <p:nvPr/>
        </p:nvSpPr>
        <p:spPr>
          <a:xfrm>
            <a:off x="854016" y="2824768"/>
            <a:ext cx="3055240" cy="10156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最大的</a:t>
            </a:r>
            <a:r>
              <a:rPr lang="zh-CN" altLang="en-US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区别：</a:t>
            </a:r>
            <a:endParaRPr lang="en-US" altLang="zh-CN" b="1" dirty="0" smtClean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前缀</a:t>
            </a:r>
            <a:r>
              <a:rPr lang="zh-CN" altLang="en-US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位数 </a:t>
            </a:r>
            <a:r>
              <a:rPr lang="en-US" altLang="zh-CN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固定，</a:t>
            </a:r>
            <a:r>
              <a:rPr lang="zh-CN" altLang="en-US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r>
              <a:rPr lang="zh-CN" altLang="en-US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en-US" altLang="zh-CN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 ~</a:t>
            </a:r>
            <a:r>
              <a:rPr lang="zh-CN" altLang="en-US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 </a:t>
            </a:r>
            <a:r>
              <a:rPr lang="zh-CN" altLang="en-US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  <a:r>
              <a:rPr lang="zh-CN" altLang="en-US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选取</a:t>
            </a:r>
            <a:r>
              <a:rPr lang="zh-CN" altLang="en-US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任意值</a:t>
            </a:r>
            <a:r>
              <a:rPr lang="zh-CN" altLang="en-US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91021" y="3253572"/>
            <a:ext cx="4776927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CIDR </a:t>
            </a: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记法</a:t>
            </a:r>
            <a:r>
              <a:rPr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斜线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记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slash notation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600" b="1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a.b.c.d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n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二进制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地址的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 </a:t>
            </a:r>
            <a:r>
              <a:rPr lang="en-US" altLang="zh-CN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 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位是网络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前缀。</a:t>
            </a:r>
            <a:endParaRPr lang="en-US" altLang="zh-CN" sz="1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例如：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128.14.35.7</a:t>
            </a:r>
            <a:r>
              <a:rPr lang="en-US" altLang="zh-CN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/20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前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是网络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前缀。</a:t>
            </a:r>
            <a:endPara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56963" y="614644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887093" y="581433"/>
            <a:ext cx="138852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(2)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68"/>
          <p:cNvSpPr>
            <a:spLocks noChangeArrowheads="1"/>
          </p:cNvSpPr>
          <p:nvPr/>
        </p:nvSpPr>
        <p:spPr bwMode="auto">
          <a:xfrm>
            <a:off x="556962" y="978646"/>
            <a:ext cx="8293739" cy="77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68605" indent="-268605">
              <a:lnSpc>
                <a:spcPts val="26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CIDR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把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网络前缀都相同的所有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连续的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组成一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CIDR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地址块。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26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一个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CIDR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块包含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数目，取决于网络前缀的位数。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 Box 15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09015" y="1877695"/>
            <a:ext cx="6537325" cy="429895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wrap="square">
            <a:spAutoFit/>
          </a:bodyPr>
          <a:p>
            <a:pPr algn="ctr">
              <a:lnSpc>
                <a:spcPct val="110000"/>
              </a:lnSpc>
            </a:pPr>
            <a:r>
              <a:rPr lang="en-US" altLang="zh-CN" sz="20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128.14.32.0/20 </a:t>
            </a:r>
            <a:r>
              <a:rPr lang="zh-CN" altLang="en-US" sz="20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组成的地址块（共 </a:t>
            </a:r>
            <a:r>
              <a:rPr lang="en-US" altLang="zh-CN" sz="20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000" b="1" baseline="30000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 </a:t>
            </a:r>
            <a:r>
              <a:rPr lang="zh-CN" altLang="en-US" sz="20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个地址）</a:t>
            </a:r>
            <a:endParaRPr lang="zh-CN" altLang="en-US" sz="20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830" name="Rectangle 5"/>
          <p:cNvSpPr/>
          <p:nvPr>
            <p:custDataLst>
              <p:tags r:id="rId2"/>
            </p:custDataLst>
          </p:nvPr>
        </p:nvSpPr>
        <p:spPr bwMode="auto">
          <a:xfrm>
            <a:off x="683260" y="2430463"/>
            <a:ext cx="7777163" cy="193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 anchorCtr="0">
            <a:spAutoFit/>
          </a:bodyPr>
          <a:lstStyle/>
          <a:p>
            <a:pPr marL="268605" lvl="0" indent="-268605" algn="l">
              <a:lnSpc>
                <a:spcPct val="150000"/>
              </a:lnSpc>
              <a:buClr>
                <a:srgbClr val="0070C0"/>
              </a:buClr>
              <a:buSzTx/>
              <a:buFont typeface="Wingdings" panose="05000000000000000000" pitchFamily="2" charset="2"/>
              <a:buChar char="l"/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1）它表示的地址块共有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en-US" altLang="zh-CN" sz="2000" baseline="30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12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个地址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（因为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网络前缀有20位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，所以主机号是 12 位）。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68605" lvl="0" indent="-268605" algn="l">
              <a:lnSpc>
                <a:spcPct val="150000"/>
              </a:lnSpc>
              <a:buClr>
                <a:srgbClr val="0070C0"/>
              </a:buClr>
              <a:buSzTx/>
              <a:buFont typeface="Wingdings" panose="05000000000000000000" pitchFamily="2" charset="2"/>
              <a:buChar char="l"/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2）该地址块的最小地址（起始地址）是：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128.14.32.0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；最大地址是：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128.14.47.255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2" name="Text Box 74"/>
          <p:cNvSpPr txBox="1"/>
          <p:nvPr>
            <p:custDataLst>
              <p:tags r:id="rId3"/>
            </p:custDataLst>
          </p:nvPr>
        </p:nvSpPr>
        <p:spPr>
          <a:xfrm>
            <a:off x="6746875" y="4231005"/>
            <a:ext cx="1203325" cy="462915"/>
          </a:xfrm>
          <a:prstGeom prst="rect">
            <a:avLst/>
          </a:prstGeom>
          <a:solidFill>
            <a:srgbClr val="CCECFF"/>
          </a:solidFill>
          <a:ln w="9525" cap="flat" cmpd="tri">
            <a:solidFill>
              <a:srgbClr val="333399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 anchor="t" anchorCtr="0">
            <a:noAutofit/>
          </a:bodyPr>
          <a:p>
            <a:pPr algn="ctr"/>
            <a:r>
              <a:rPr lang="en-US" altLang="zh-CN" sz="2400" dirty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2" charset="-122"/>
              </a:rPr>
              <a:t>Why</a:t>
            </a:r>
            <a:r>
              <a:rPr lang="zh-CN" altLang="en-US" sz="2400" dirty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2" charset="-122"/>
              </a:rPr>
              <a:t>？</a:t>
            </a:r>
            <a:endParaRPr lang="zh-CN" altLang="en-US" sz="2400" dirty="0">
              <a:solidFill>
                <a:srgbClr val="FF0000"/>
              </a:solidFill>
              <a:latin typeface="Tahoma" panose="020B060403050404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30" grpId="0" bldLvl="0" animBg="1"/>
      <p:bldP spid="22" grpId="0" bldLvl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56963" y="614644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887093" y="581433"/>
            <a:ext cx="138852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(2)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062404" y="1699402"/>
            <a:ext cx="6968787" cy="3045128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" name="Text Box 155"/>
          <p:cNvSpPr txBox="1">
            <a:spLocks noChangeArrowheads="1"/>
          </p:cNvSpPr>
          <p:nvPr/>
        </p:nvSpPr>
        <p:spPr bwMode="auto">
          <a:xfrm>
            <a:off x="1887787" y="968440"/>
            <a:ext cx="5019442" cy="344325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6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128.14.32.0/20 </a:t>
            </a:r>
            <a:r>
              <a:rPr lang="zh-CN" altLang="en-US" sz="16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组成的地址块（共 </a:t>
            </a:r>
            <a:r>
              <a:rPr lang="en-US" altLang="zh-CN" sz="16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1600" b="1" baseline="30000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 </a:t>
            </a:r>
            <a:r>
              <a:rPr lang="zh-CN" altLang="en-US" sz="16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个地址）</a:t>
            </a:r>
            <a:endParaRPr lang="zh-CN" altLang="en-US" sz="16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972430" y="1990879"/>
            <a:ext cx="3418529" cy="24929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kumimoji="0" lang="en-US" altLang="zh-CN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10000000 00001110 </a:t>
            </a:r>
            <a:r>
              <a:rPr kumimoji="0" lang="en-US" altLang="zh-CN" sz="1200" b="1" dirty="0" smtClean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0010</a:t>
            </a:r>
            <a:r>
              <a:rPr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</a:t>
            </a:r>
            <a:r>
              <a:rPr kumimoji="0" lang="en-US" altLang="zh-CN" sz="1200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 </a:t>
            </a:r>
            <a:r>
              <a:rPr kumimoji="0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00000000</a:t>
            </a:r>
            <a:endParaRPr kumimoji="0" lang="en-US" altLang="zh-CN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10000000 00001110 0010</a:t>
            </a:r>
            <a:r>
              <a:rPr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</a:t>
            </a:r>
            <a:r>
              <a:rPr kumimoji="0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00 00000001</a:t>
            </a:r>
            <a:endParaRPr kumimoji="0" lang="en-US" altLang="zh-CN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10000000 00001110 0010</a:t>
            </a:r>
            <a:r>
              <a:rPr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</a:t>
            </a:r>
            <a:r>
              <a:rPr kumimoji="0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00 00000010</a:t>
            </a:r>
            <a:endParaRPr kumimoji="0" lang="en-US" altLang="zh-CN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10000000 00001110 0010</a:t>
            </a:r>
            <a:r>
              <a:rPr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</a:t>
            </a:r>
            <a:r>
              <a:rPr kumimoji="0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00 00000011</a:t>
            </a:r>
            <a:endParaRPr kumimoji="0" lang="en-US" altLang="zh-CN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10000000 00001110 0010</a:t>
            </a:r>
            <a:r>
              <a:rPr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</a:t>
            </a:r>
            <a:r>
              <a:rPr kumimoji="0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00 00000100</a:t>
            </a:r>
            <a:endParaRPr kumimoji="0" lang="en-US" altLang="zh-CN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10000000 00001110 0010</a:t>
            </a:r>
            <a:r>
              <a:rPr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</a:t>
            </a:r>
            <a:r>
              <a:rPr kumimoji="0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00 00000101</a:t>
            </a:r>
            <a:endParaRPr kumimoji="0" lang="en-US" altLang="zh-CN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kumimoji="0" lang="en-US" altLang="zh-CN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kumimoji="0" lang="en-US" altLang="zh-CN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10000000 00001110 0010</a:t>
            </a:r>
            <a:r>
              <a:rPr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kumimoji="0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11 11111011</a:t>
            </a:r>
            <a:endParaRPr kumimoji="0" lang="en-US" altLang="zh-CN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10000000 00001110 0010</a:t>
            </a:r>
            <a:r>
              <a:rPr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kumimoji="0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11 11111100</a:t>
            </a:r>
            <a:endParaRPr kumimoji="0" lang="en-US" altLang="zh-CN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10000000 00001110 0010</a:t>
            </a:r>
            <a:r>
              <a:rPr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kumimoji="0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11 11111101</a:t>
            </a:r>
            <a:endParaRPr kumimoji="0" lang="en-US" altLang="zh-CN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10000000 00001110 0010</a:t>
            </a:r>
            <a:r>
              <a:rPr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kumimoji="0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11 11111110</a:t>
            </a:r>
            <a:endParaRPr kumimoji="0" lang="en-US" altLang="zh-CN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10000000 00001110 0010</a:t>
            </a:r>
            <a:r>
              <a:rPr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kumimoji="0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11 11111111</a:t>
            </a:r>
            <a:endParaRPr kumimoji="0" lang="en-US" altLang="zh-CN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5684430" y="3168536"/>
            <a:ext cx="44114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zh-CN" sz="200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</a:t>
            </a:r>
            <a:endParaRPr kumimoji="0" lang="en-US" altLang="zh-CN" sz="200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ymbol" panose="05050102010706020507" pitchFamily="18" charset="2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918098" y="3168536"/>
            <a:ext cx="44114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en-US" altLang="zh-CN" sz="20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</a:t>
            </a:r>
            <a:endParaRPr kumimoji="0" lang="en-US" altLang="zh-CN" sz="20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ymbol" panose="05050102010706020507" pitchFamily="18" charset="2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985534" y="1984548"/>
            <a:ext cx="2078163" cy="2499322"/>
          </a:xfrm>
          <a:prstGeom prst="rect">
            <a:avLst/>
          </a:prstGeom>
          <a:noFill/>
          <a:ln w="38100">
            <a:solidFill>
              <a:srgbClr val="CC00CC">
                <a:alpha val="50000"/>
              </a:srgbClr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887787" y="2764970"/>
            <a:ext cx="952159" cy="676339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kumimoji="0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</a:t>
            </a:r>
            <a:r>
              <a:rPr kumimoji="0" lang="zh-CN" altLang="en-US" sz="1100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地址的 </a:t>
            </a:r>
            <a:r>
              <a:rPr kumimoji="0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 </a:t>
            </a:r>
            <a:r>
              <a:rPr kumimoji="0" lang="zh-CN" altLang="en-US" sz="1100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位前缀</a:t>
            </a:r>
            <a:endParaRPr kumimoji="0" lang="en-US" altLang="zh-CN" sz="1100" b="1" dirty="0" smtClean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15000"/>
              </a:lnSpc>
            </a:pPr>
            <a:r>
              <a:rPr kumimoji="0" lang="zh-CN" altLang="en-US" sz="1100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都是一样</a:t>
            </a:r>
            <a:r>
              <a:rPr kumimoji="0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kumimoji="0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651815" y="1956697"/>
            <a:ext cx="1402974" cy="430887"/>
            <a:chOff x="1651824" y="1239870"/>
            <a:chExt cx="1402974" cy="430887"/>
          </a:xfrm>
        </p:grpSpPr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651824" y="1239870"/>
              <a:ext cx="1212354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kumimoji="0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最小</a:t>
              </a:r>
              <a:r>
                <a:rPr kumimoji="0" lang="zh-CN" altLang="en-US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endParaRPr kumimoji="0"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128.14.32.0</a:t>
              </a:r>
              <a:endPara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AutoShape 10"/>
            <p:cNvSpPr>
              <a:spLocks noChangeArrowheads="1"/>
            </p:cNvSpPr>
            <p:nvPr/>
          </p:nvSpPr>
          <p:spPr bwMode="auto">
            <a:xfrm>
              <a:off x="2772185" y="1308664"/>
              <a:ext cx="282613" cy="190638"/>
            </a:xfrm>
            <a:prstGeom prst="rightArrow">
              <a:avLst>
                <a:gd name="adj1" fmla="val 50000"/>
                <a:gd name="adj2" fmla="val 86364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451795" y="4138493"/>
            <a:ext cx="1591772" cy="430887"/>
            <a:chOff x="1451804" y="3766716"/>
            <a:chExt cx="1591772" cy="430887"/>
          </a:xfrm>
        </p:grpSpPr>
        <p:sp>
          <p:nvSpPr>
            <p:cNvPr id="18" name="AutoShape 10"/>
            <p:cNvSpPr>
              <a:spLocks noChangeArrowheads="1"/>
            </p:cNvSpPr>
            <p:nvPr/>
          </p:nvSpPr>
          <p:spPr bwMode="auto">
            <a:xfrm>
              <a:off x="2760963" y="3859443"/>
              <a:ext cx="282613" cy="190638"/>
            </a:xfrm>
            <a:prstGeom prst="rightArrow">
              <a:avLst>
                <a:gd name="adj1" fmla="val 50000"/>
                <a:gd name="adj2" fmla="val 86364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 Box 12"/>
            <p:cNvSpPr txBox="1">
              <a:spLocks noChangeArrowheads="1"/>
            </p:cNvSpPr>
            <p:nvPr/>
          </p:nvSpPr>
          <p:spPr bwMode="auto">
            <a:xfrm>
              <a:off x="1451804" y="3766716"/>
              <a:ext cx="1437748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kumimoji="0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最大</a:t>
              </a:r>
              <a:r>
                <a:rPr kumimoji="0" lang="zh-CN" altLang="en-US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endParaRPr kumimoji="0"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128.14.47.255</a:t>
              </a:r>
              <a:endParaRPr kumimoji="0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6680550" y="2672252"/>
            <a:ext cx="1061049" cy="861774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可指派的地址数是</a:t>
            </a:r>
            <a:r>
              <a:rPr lang="en-US" altLang="zh-CN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1400" b="1" baseline="30000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en-US" altLang="zh-CN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– </a:t>
            </a:r>
            <a:r>
              <a:rPr lang="en-US" altLang="zh-CN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endParaRPr lang="zh-CN" altLang="en-US" sz="14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637965" y="4483869"/>
            <a:ext cx="4297673" cy="329321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二进制代码表示：</a:t>
            </a:r>
            <a:r>
              <a:rPr lang="en-US" altLang="zh-CN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10000000 </a:t>
            </a:r>
            <a:r>
              <a:rPr lang="en-US" altLang="zh-CN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00001110 0010*</a:t>
            </a:r>
            <a:endParaRPr lang="en-US" altLang="zh-CN" sz="14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 Box 74"/>
          <p:cNvSpPr txBox="1"/>
          <p:nvPr>
            <p:custDataLst>
              <p:tags r:id="rId1"/>
            </p:custDataLst>
          </p:nvPr>
        </p:nvSpPr>
        <p:spPr>
          <a:xfrm>
            <a:off x="370205" y="3768090"/>
            <a:ext cx="1203325" cy="462915"/>
          </a:xfrm>
          <a:prstGeom prst="rect">
            <a:avLst/>
          </a:prstGeom>
          <a:solidFill>
            <a:srgbClr val="CCECFF"/>
          </a:solidFill>
          <a:ln w="9525" cap="flat" cmpd="tri">
            <a:solidFill>
              <a:srgbClr val="333399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 anchor="t" anchorCtr="0">
            <a:noAutofit/>
          </a:bodyPr>
          <a:p>
            <a:pPr algn="ctr"/>
            <a:r>
              <a:rPr lang="en-US" altLang="zh-CN" sz="2400" dirty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2" charset="-122"/>
              </a:rPr>
              <a:t>Why</a:t>
            </a:r>
            <a:r>
              <a:rPr lang="zh-CN" altLang="en-US" sz="2400" dirty="0">
                <a:solidFill>
                  <a:srgbClr val="FF0000"/>
                </a:solidFill>
                <a:latin typeface="Tahoma" panose="020B0604030504040204" pitchFamily="34" charset="0"/>
                <a:ea typeface="黑体" panose="02010609060101010101" pitchFamily="2" charset="-122"/>
              </a:rPr>
              <a:t>？</a:t>
            </a:r>
            <a:endParaRPr lang="zh-CN" altLang="en-US" sz="2400" dirty="0">
              <a:solidFill>
                <a:srgbClr val="FF0000"/>
              </a:solidFill>
              <a:latin typeface="Tahoma" panose="020B0604030504040204" pitchFamily="34" charset="0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21" grpId="0" animBg="1"/>
      <p:bldP spid="25" grpId="0"/>
      <p:bldP spid="4" grpId="0" bldLvl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3345" name="Rectangle 2"/>
          <p:cNvSpPr>
            <a:spLocks noGrp="1"/>
          </p:cNvSpPr>
          <p:nvPr>
            <p:ph type="title" idx="4294967295"/>
          </p:nvPr>
        </p:nvSpPr>
        <p:spPr>
          <a:xfrm>
            <a:off x="1225074" y="502761"/>
            <a:ext cx="6493669" cy="483870"/>
          </a:xfrm>
        </p:spPr>
        <p:txBody>
          <a:bodyPr wrap="square" lIns="68580" tIns="34290" rIns="68580" bIns="34290" anchor="b" anchorCtr="0">
            <a:spAutoFit/>
          </a:bodyPr>
          <a:p>
            <a:pPr algn="l" eaLnBrk="1" hangingPunct="1"/>
            <a:r>
              <a:rPr lang="zh-CN" altLang="en-US" sz="2700" dirty="0"/>
              <a:t>例：1</a:t>
            </a:r>
            <a:r>
              <a:rPr lang="en-US" altLang="zh-CN" sz="2700" dirty="0"/>
              <a:t>92</a:t>
            </a:r>
            <a:r>
              <a:rPr lang="zh-CN" altLang="en-US" sz="2700" dirty="0"/>
              <a:t>.1</a:t>
            </a:r>
            <a:r>
              <a:rPr lang="en-US" altLang="zh-CN" sz="2700" dirty="0"/>
              <a:t>99</a:t>
            </a:r>
            <a:r>
              <a:rPr lang="zh-CN" altLang="en-US" sz="2700" dirty="0"/>
              <a:t>.</a:t>
            </a:r>
            <a:r>
              <a:rPr lang="en-US" altLang="zh-CN" sz="2700" dirty="0"/>
              <a:t>170</a:t>
            </a:r>
            <a:r>
              <a:rPr lang="zh-CN" altLang="en-US" sz="2700" dirty="0"/>
              <a:t>.</a:t>
            </a:r>
            <a:r>
              <a:rPr lang="en-US" altLang="zh-CN" sz="2700" dirty="0"/>
              <a:t>82</a:t>
            </a:r>
            <a:r>
              <a:rPr lang="zh-CN" altLang="en-US" sz="2700" dirty="0"/>
              <a:t>/2</a:t>
            </a:r>
            <a:r>
              <a:rPr lang="en-US" altLang="zh-CN" sz="2700" dirty="0"/>
              <a:t>7</a:t>
            </a:r>
            <a:endParaRPr lang="zh-CN" altLang="en-US" sz="2700" dirty="0"/>
          </a:p>
        </p:txBody>
      </p:sp>
      <p:sp>
        <p:nvSpPr>
          <p:cNvPr id="313346" name="Text Box 3"/>
          <p:cNvSpPr txBox="1"/>
          <p:nvPr/>
        </p:nvSpPr>
        <p:spPr>
          <a:xfrm>
            <a:off x="2681288" y="1113235"/>
            <a:ext cx="3724275" cy="2676525"/>
          </a:xfrm>
          <a:prstGeom prst="rect">
            <a:avLst/>
          </a:prstGeom>
          <a:solidFill>
            <a:srgbClr val="CCECFF"/>
          </a:solidFill>
          <a:ln w="9525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>
            <a:spAutoFit/>
          </a:bodyPr>
          <a:p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en-US" altLang="zh-CN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92</a:t>
            </a: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en-US" altLang="zh-CN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199  170</a:t>
            </a:r>
            <a:r>
              <a:rPr lang="zh-CN" altLang="en-US" sz="2100" dirty="0">
                <a:solidFill>
                  <a:srgbClr val="3333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</a:t>
            </a: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0</a:t>
            </a: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</a:t>
            </a: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01</a:t>
            </a:r>
            <a:r>
              <a:rPr lang="zh-CN" altLang="en-US" sz="2100" dirty="0">
                <a:solidFill>
                  <a:srgbClr val="3333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00</a:t>
            </a:r>
            <a:r>
              <a:rPr lang="en-US" altLang="zh-CN" sz="2100" dirty="0">
                <a:solidFill>
                  <a:srgbClr val="3333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2100" dirty="0">
                <a:solidFill>
                  <a:srgbClr val="3333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0 </a:t>
            </a:r>
            <a:endParaRPr lang="zh-CN" altLang="en-US" sz="2100" dirty="0">
              <a:solidFill>
                <a:srgbClr val="333399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</a:t>
            </a:r>
            <a:r>
              <a:rPr lang="en-US" altLang="zh-CN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92</a:t>
            </a: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</a:t>
            </a:r>
            <a:r>
              <a:rPr lang="en-US" altLang="zh-CN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199  170</a:t>
            </a:r>
            <a:r>
              <a:rPr lang="zh-CN" altLang="en-US" sz="2100" dirty="0">
                <a:solidFill>
                  <a:srgbClr val="333399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 </a:t>
            </a: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</a:t>
            </a: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1</a:t>
            </a: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</a:t>
            </a:r>
            <a:r>
              <a:rPr lang="en-US" altLang="zh-CN" sz="2100" dirty="0">
                <a:solidFill>
                  <a:srgbClr val="333399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10010</a:t>
            </a:r>
            <a:endParaRPr lang="en-US" altLang="zh-CN" sz="2100" dirty="0">
              <a:solidFill>
                <a:srgbClr val="333399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1</a:t>
            </a:r>
            <a:r>
              <a:rPr lang="en-US" altLang="zh-CN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92</a:t>
            </a: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</a:t>
            </a:r>
            <a:r>
              <a:rPr lang="en-US" altLang="zh-CN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199  170</a:t>
            </a:r>
            <a:r>
              <a:rPr lang="zh-CN" altLang="en-US" sz="2100" dirty="0">
                <a:solidFill>
                  <a:srgbClr val="333399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 </a:t>
            </a: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010  </a:t>
            </a:r>
            <a:r>
              <a:rPr lang="en-US" altLang="zh-CN" sz="2100" dirty="0">
                <a:solidFill>
                  <a:srgbClr val="333399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*****</a:t>
            </a:r>
            <a:endParaRPr lang="zh-CN" altLang="en-US" sz="2100" dirty="0">
              <a:solidFill>
                <a:srgbClr val="333399"/>
              </a:solidFill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1</a:t>
            </a:r>
            <a:r>
              <a:rPr lang="en-US" altLang="zh-CN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92</a:t>
            </a: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</a:t>
            </a:r>
            <a:r>
              <a:rPr lang="en-US" altLang="zh-CN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199  170</a:t>
            </a:r>
            <a:r>
              <a:rPr lang="zh-CN" altLang="en-US" sz="2100" dirty="0">
                <a:solidFill>
                  <a:srgbClr val="333399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 </a:t>
            </a: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010 </a:t>
            </a:r>
            <a:r>
              <a:rPr lang="en-US" altLang="zh-CN" sz="2100" dirty="0">
                <a:solidFill>
                  <a:srgbClr val="333399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00000</a:t>
            </a:r>
            <a:endParaRPr lang="en-US" altLang="zh-CN" sz="2100" dirty="0">
              <a:solidFill>
                <a:srgbClr val="333399"/>
              </a:solidFill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1</a:t>
            </a:r>
            <a:r>
              <a:rPr lang="en-US" altLang="zh-CN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92</a:t>
            </a: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</a:t>
            </a:r>
            <a:r>
              <a:rPr lang="en-US" altLang="zh-CN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199  170</a:t>
            </a:r>
            <a:r>
              <a:rPr lang="zh-CN" altLang="en-US" sz="2100" dirty="0">
                <a:solidFill>
                  <a:srgbClr val="333399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 </a:t>
            </a: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010 </a:t>
            </a:r>
            <a:r>
              <a:rPr lang="en-US" altLang="zh-CN" sz="2100" dirty="0">
                <a:solidFill>
                  <a:srgbClr val="333399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00001</a:t>
            </a:r>
            <a:endParaRPr lang="en-US" altLang="zh-CN" sz="2100" dirty="0">
              <a:solidFill>
                <a:srgbClr val="333399"/>
              </a:solidFill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endParaRPr lang="zh-CN" altLang="en-US" sz="2100" dirty="0">
              <a:solidFill>
                <a:srgbClr val="333399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1</a:t>
            </a:r>
            <a:r>
              <a:rPr lang="en-US" altLang="zh-CN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92</a:t>
            </a: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</a:t>
            </a:r>
            <a:r>
              <a:rPr lang="en-US" altLang="zh-CN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199  170</a:t>
            </a:r>
            <a:r>
              <a:rPr lang="zh-CN" altLang="en-US" sz="2100" dirty="0">
                <a:solidFill>
                  <a:srgbClr val="333399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 </a:t>
            </a: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010 </a:t>
            </a:r>
            <a:r>
              <a:rPr lang="en-US" altLang="zh-CN" sz="2100" dirty="0">
                <a:solidFill>
                  <a:srgbClr val="333399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11111</a:t>
            </a:r>
            <a:endParaRPr lang="en-US" altLang="zh-CN" sz="2100" dirty="0">
              <a:solidFill>
                <a:srgbClr val="333399"/>
              </a:solidFill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endParaRPr lang="zh-CN" altLang="en-US" sz="2100" dirty="0">
              <a:solidFill>
                <a:srgbClr val="333399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3347" name="Text Box 5"/>
          <p:cNvSpPr txBox="1"/>
          <p:nvPr/>
        </p:nvSpPr>
        <p:spPr>
          <a:xfrm>
            <a:off x="3924300" y="2371725"/>
            <a:ext cx="697865" cy="714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4050" b="1" dirty="0">
                <a:solidFill>
                  <a:schemeClr val="hlink"/>
                </a:solidFill>
                <a:latin typeface="Tahoma" panose="020B060403050404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</a:t>
            </a:r>
            <a:endParaRPr lang="zh-CN" altLang="en-US" sz="4050" b="1" dirty="0">
              <a:solidFill>
                <a:schemeClr val="hlink"/>
              </a:solidFill>
              <a:latin typeface="Tahoma" panose="020B0604030504040204" pitchFamily="34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206855" name="Text Box 7"/>
          <p:cNvSpPr txBox="1"/>
          <p:nvPr/>
        </p:nvSpPr>
        <p:spPr>
          <a:xfrm>
            <a:off x="6546890" y="1437085"/>
            <a:ext cx="1249680" cy="1576070"/>
          </a:xfrm>
          <a:prstGeom prst="rect">
            <a:avLst/>
          </a:prstGeom>
          <a:noFill/>
          <a:ln w="9525" cap="flat" cmpd="sng">
            <a:solidFill>
              <a:srgbClr val="333399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 anchorCtr="0">
            <a:spAutoFit/>
          </a:bodyPr>
          <a:p>
            <a:pPr algn="ctr">
              <a:lnSpc>
                <a:spcPct val="115000"/>
              </a:lnSpc>
            </a:pPr>
            <a:r>
              <a:rPr lang="zh-CN" altLang="en-US" sz="2100" dirty="0">
                <a:solidFill>
                  <a:srgbClr val="333399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所有地址</a:t>
            </a:r>
            <a:endParaRPr lang="zh-CN" altLang="en-US" sz="2100" dirty="0">
              <a:solidFill>
                <a:srgbClr val="333399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 algn="ctr">
              <a:lnSpc>
                <a:spcPct val="115000"/>
              </a:lnSpc>
            </a:pPr>
            <a:r>
              <a:rPr lang="zh-CN" altLang="en-US" sz="2100" dirty="0">
                <a:solidFill>
                  <a:srgbClr val="333399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的 2</a:t>
            </a:r>
            <a:r>
              <a:rPr lang="en-US" altLang="zh-CN" sz="2100" dirty="0">
                <a:solidFill>
                  <a:srgbClr val="333399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7</a:t>
            </a:r>
            <a:r>
              <a:rPr lang="zh-CN" altLang="en-US" sz="2100" dirty="0">
                <a:solidFill>
                  <a:srgbClr val="333399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 位</a:t>
            </a:r>
            <a:endParaRPr lang="zh-CN" altLang="en-US" sz="2100" dirty="0">
              <a:solidFill>
                <a:srgbClr val="333399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 algn="ctr">
              <a:lnSpc>
                <a:spcPct val="115000"/>
              </a:lnSpc>
            </a:pPr>
            <a:r>
              <a:rPr lang="zh-CN" altLang="en-US" sz="2100" dirty="0">
                <a:solidFill>
                  <a:srgbClr val="333399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前缀都是</a:t>
            </a:r>
            <a:endParaRPr lang="zh-CN" altLang="en-US" sz="2100" dirty="0">
              <a:solidFill>
                <a:srgbClr val="333399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  <a:p>
            <a:pPr algn="ctr">
              <a:lnSpc>
                <a:spcPct val="115000"/>
              </a:lnSpc>
            </a:pPr>
            <a:r>
              <a:rPr lang="zh-CN" altLang="en-US" sz="2100" dirty="0">
                <a:solidFill>
                  <a:srgbClr val="333399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一样的</a:t>
            </a:r>
            <a:endParaRPr lang="zh-CN" altLang="en-US" sz="2100" dirty="0">
              <a:solidFill>
                <a:srgbClr val="333399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grpSp>
        <p:nvGrpSpPr>
          <p:cNvPr id="206856" name="组合 206855"/>
          <p:cNvGrpSpPr/>
          <p:nvPr/>
        </p:nvGrpSpPr>
        <p:grpSpPr>
          <a:xfrm>
            <a:off x="1062038" y="2084785"/>
            <a:ext cx="1654969" cy="414337"/>
            <a:chOff x="0" y="0"/>
            <a:chExt cx="1390" cy="348"/>
          </a:xfrm>
        </p:grpSpPr>
        <p:sp>
          <p:nvSpPr>
            <p:cNvPr id="313350" name="Text Box 9"/>
            <p:cNvSpPr txBox="1"/>
            <p:nvPr/>
          </p:nvSpPr>
          <p:spPr>
            <a:xfrm>
              <a:off x="0" y="0"/>
              <a:ext cx="1050" cy="3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sz="2100" dirty="0">
                  <a:solidFill>
                    <a:srgbClr val="333399"/>
                  </a:solidFill>
                  <a:latin typeface="Tahoma" panose="020B0604030504040204" pitchFamily="34" charset="0"/>
                  <a:ea typeface="黑体" panose="02010609060101010101" pitchFamily="2" charset="-122"/>
                </a:rPr>
                <a:t>最小地址</a:t>
              </a:r>
              <a:endParaRPr lang="zh-CN" altLang="en-US" sz="2100" dirty="0">
                <a:solidFill>
                  <a:srgbClr val="333399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313351" name="AutoShape 10"/>
            <p:cNvSpPr/>
            <p:nvPr/>
          </p:nvSpPr>
          <p:spPr>
            <a:xfrm>
              <a:off x="1010" y="117"/>
              <a:ext cx="380" cy="110"/>
            </a:xfrm>
            <a:prstGeom prst="rightArrow">
              <a:avLst>
                <a:gd name="adj1" fmla="val 50000"/>
                <a:gd name="adj2" fmla="val 86187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sz="1350" dirty="0"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</p:grpSp>
      <p:grpSp>
        <p:nvGrpSpPr>
          <p:cNvPr id="206859" name="组合 206858"/>
          <p:cNvGrpSpPr/>
          <p:nvPr/>
        </p:nvGrpSpPr>
        <p:grpSpPr>
          <a:xfrm>
            <a:off x="1062038" y="3057525"/>
            <a:ext cx="1624013" cy="414338"/>
            <a:chOff x="0" y="0"/>
            <a:chExt cx="1364" cy="348"/>
          </a:xfrm>
        </p:grpSpPr>
        <p:sp>
          <p:nvSpPr>
            <p:cNvPr id="313353" name="Text Box 12"/>
            <p:cNvSpPr txBox="1"/>
            <p:nvPr/>
          </p:nvSpPr>
          <p:spPr>
            <a:xfrm>
              <a:off x="0" y="0"/>
              <a:ext cx="1050" cy="3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sz="2100" dirty="0">
                  <a:solidFill>
                    <a:srgbClr val="333399"/>
                  </a:solidFill>
                  <a:latin typeface="Tahoma" panose="020B0604030504040204" pitchFamily="34" charset="0"/>
                  <a:ea typeface="黑体" panose="02010609060101010101" pitchFamily="2" charset="-122"/>
                </a:rPr>
                <a:t>最大地址</a:t>
              </a:r>
              <a:endParaRPr lang="zh-CN" altLang="en-US" sz="2100" dirty="0">
                <a:solidFill>
                  <a:srgbClr val="333399"/>
                </a:solidFill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  <p:sp>
          <p:nvSpPr>
            <p:cNvPr id="313354" name="AutoShape 13"/>
            <p:cNvSpPr/>
            <p:nvPr/>
          </p:nvSpPr>
          <p:spPr>
            <a:xfrm>
              <a:off x="984" y="128"/>
              <a:ext cx="380" cy="110"/>
            </a:xfrm>
            <a:prstGeom prst="rightArrow">
              <a:avLst>
                <a:gd name="adj1" fmla="val 50000"/>
                <a:gd name="adj2" fmla="val 86187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en-US" sz="1350" dirty="0">
                <a:latin typeface="Tahoma" panose="020B0604030504040204" pitchFamily="34" charset="0"/>
                <a:ea typeface="黑体" panose="02010609060101010101" pitchFamily="2" charset="-122"/>
              </a:endParaRPr>
            </a:p>
          </p:txBody>
        </p:sp>
      </p:grpSp>
      <p:sp>
        <p:nvSpPr>
          <p:cNvPr id="2" name="Text Box 7"/>
          <p:cNvSpPr txBox="1"/>
          <p:nvPr/>
        </p:nvSpPr>
        <p:spPr>
          <a:xfrm>
            <a:off x="1684258" y="3975497"/>
            <a:ext cx="2263140" cy="462280"/>
          </a:xfrm>
          <a:prstGeom prst="rect">
            <a:avLst/>
          </a:prstGeom>
          <a:noFill/>
          <a:ln w="9525" cap="flat" cmpd="sng">
            <a:solidFill>
              <a:srgbClr val="333399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 anchorCtr="0">
            <a:spAutoFit/>
          </a:bodyPr>
          <a:p>
            <a:pPr algn="ctr">
              <a:lnSpc>
                <a:spcPct val="115000"/>
              </a:lnSpc>
            </a:pP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</a:t>
            </a:r>
            <a:r>
              <a:rPr lang="en-US" altLang="zh-CN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92</a:t>
            </a: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</a:t>
            </a:r>
            <a:r>
              <a:rPr lang="en-US" altLang="zh-CN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199  170</a:t>
            </a:r>
            <a:r>
              <a:rPr lang="zh-CN" altLang="en-US" sz="2100" dirty="0">
                <a:solidFill>
                  <a:srgbClr val="333399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 </a:t>
            </a:r>
            <a:r>
              <a:rPr lang="en-US" altLang="zh-CN" sz="2100" dirty="0">
                <a:solidFill>
                  <a:srgbClr val="333399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64</a:t>
            </a:r>
            <a:endParaRPr lang="en-US" altLang="zh-CN" sz="2100" dirty="0">
              <a:solidFill>
                <a:srgbClr val="333399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" name="Text Box 7"/>
          <p:cNvSpPr txBox="1"/>
          <p:nvPr/>
        </p:nvSpPr>
        <p:spPr>
          <a:xfrm>
            <a:off x="1726764" y="4569619"/>
            <a:ext cx="3255645" cy="462280"/>
          </a:xfrm>
          <a:prstGeom prst="rect">
            <a:avLst/>
          </a:prstGeom>
          <a:noFill/>
          <a:ln w="9525" cap="flat" cmpd="sng">
            <a:solidFill>
              <a:srgbClr val="333399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 anchorCtr="0">
            <a:spAutoFit/>
          </a:bodyPr>
          <a:p>
            <a:pPr algn="ctr">
              <a:lnSpc>
                <a:spcPct val="115000"/>
              </a:lnSpc>
            </a:pP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掩码是：</a:t>
            </a:r>
            <a:r>
              <a:rPr lang="en-US" altLang="zh-CN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255.255.255.224</a:t>
            </a:r>
            <a:endParaRPr lang="en-US" altLang="zh-CN" sz="2100" dirty="0">
              <a:solidFill>
                <a:srgbClr val="333399"/>
              </a:solidFill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Text Box 7"/>
          <p:cNvSpPr txBox="1"/>
          <p:nvPr/>
        </p:nvSpPr>
        <p:spPr>
          <a:xfrm>
            <a:off x="4115514" y="3975497"/>
            <a:ext cx="2263140" cy="462280"/>
          </a:xfrm>
          <a:prstGeom prst="rect">
            <a:avLst/>
          </a:prstGeom>
          <a:noFill/>
          <a:ln w="9525" cap="flat" cmpd="sng">
            <a:solidFill>
              <a:srgbClr val="333399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 anchorCtr="0">
            <a:spAutoFit/>
          </a:bodyPr>
          <a:p>
            <a:pPr algn="ctr">
              <a:lnSpc>
                <a:spcPct val="115000"/>
              </a:lnSpc>
            </a:pP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1</a:t>
            </a:r>
            <a:r>
              <a:rPr lang="en-US" altLang="zh-CN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92</a:t>
            </a:r>
            <a:r>
              <a:rPr lang="zh-CN" altLang="en-US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</a:t>
            </a:r>
            <a:r>
              <a:rPr lang="en-US" altLang="zh-CN" sz="2100" dirty="0">
                <a:solidFill>
                  <a:schemeClr val="hlink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199  170</a:t>
            </a:r>
            <a:r>
              <a:rPr lang="zh-CN" altLang="en-US" sz="2100" dirty="0">
                <a:solidFill>
                  <a:srgbClr val="333399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  </a:t>
            </a:r>
            <a:r>
              <a:rPr lang="en-US" altLang="zh-CN" sz="2100" dirty="0">
                <a:solidFill>
                  <a:srgbClr val="333399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95</a:t>
            </a:r>
            <a:endParaRPr lang="en-US" altLang="zh-CN" sz="2100" dirty="0">
              <a:solidFill>
                <a:srgbClr val="333399"/>
              </a:solidFill>
              <a:latin typeface="Arial" panose="020B060402020202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5" presetClass="emph" presetSubtype="0" repeatCount="3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3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5" presetClass="emph" presetSubtype="0" repeatCount="3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5" grpId="0" bldLvl="0" animBg="1"/>
      <p:bldP spid="206855" grpId="1" bldLvl="0" animBg="1"/>
      <p:bldP spid="2" grpId="0" bldLvl="0" animBg="1"/>
      <p:bldP spid="2" grpId="1" bldLvl="0" animBg="1"/>
      <p:bldP spid="3" grpId="0" bldLvl="0" animBg="1"/>
      <p:bldP spid="3" grpId="1" bldLvl="0" animBg="1"/>
      <p:bldP spid="4" grpId="0" bldLvl="0" animBg="1"/>
      <p:bldP spid="4" grpId="1" bldLvl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56963" y="614644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887093" y="581433"/>
            <a:ext cx="138852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(2)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35680" y="1104288"/>
            <a:ext cx="877163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注意：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735680" y="1530239"/>
          <a:ext cx="7537052" cy="2377526"/>
        </p:xfrm>
        <a:graphic>
          <a:graphicData uri="http://schemas.openxmlformats.org/drawingml/2006/table">
            <a:tbl>
              <a:tblPr bandRow="1">
                <a:tableStyleId>{0505E3EF-67EA-436B-97B2-0124C06EBD24}</a:tableStyleId>
              </a:tblPr>
              <a:tblGrid>
                <a:gridCol w="2171422"/>
                <a:gridCol w="5365630"/>
              </a:tblGrid>
              <a:tr h="747753"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128.14.35.7</a:t>
                      </a:r>
                      <a:r>
                        <a:rPr lang="en-US" altLang="zh-CN" sz="1600" b="1" dirty="0" smtClean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/20</a:t>
                      </a:r>
                      <a:endParaRPr lang="zh-CN" altLang="en-US" sz="16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zh-CN" altLang="en-US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是 </a:t>
                      </a:r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 </a:t>
                      </a:r>
                      <a:r>
                        <a:rPr lang="zh-CN" altLang="en-US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地址，同时指明了网络前缀为 </a:t>
                      </a:r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 </a:t>
                      </a:r>
                      <a:r>
                        <a:rPr lang="zh-CN" altLang="en-US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位。</a:t>
                      </a:r>
                      <a:endParaRPr lang="en-US" altLang="zh-CN" sz="1600" b="1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>
                        <a:lnSpc>
                          <a:spcPts val="2200"/>
                        </a:lnSpc>
                      </a:pPr>
                      <a:r>
                        <a:rPr lang="zh-CN" altLang="en-US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该地址是 </a:t>
                      </a:r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128.14.32.0/20 </a:t>
                      </a:r>
                      <a:r>
                        <a:rPr lang="zh-CN" altLang="en-US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地址块中的一个地址。</a:t>
                      </a:r>
                      <a:endParaRPr lang="zh-CN" altLang="en-US" sz="1600" b="1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747753"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128.14.32.0</a:t>
                      </a:r>
                      <a:r>
                        <a:rPr lang="en-US" altLang="zh-CN" sz="1600" b="1" dirty="0" smtClean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/20</a:t>
                      </a:r>
                      <a:endParaRPr lang="zh-CN" altLang="en-US" sz="16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zh-CN" altLang="en-US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是包含有多个 </a:t>
                      </a:r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 </a:t>
                      </a:r>
                      <a:r>
                        <a:rPr lang="zh-CN" altLang="en-US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地址的地址块，同时也是这个地址块中主机号为全 </a:t>
                      </a:r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</a:t>
                      </a:r>
                      <a:r>
                        <a:rPr lang="zh-CN" altLang="en-US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的 </a:t>
                      </a:r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 </a:t>
                      </a:r>
                      <a:r>
                        <a:rPr lang="zh-CN" altLang="en-US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地址。</a:t>
                      </a:r>
                      <a:endParaRPr lang="zh-CN" altLang="en-US" sz="1600" b="1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441010"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128.14.35.7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zh-CN" altLang="en-US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是 </a:t>
                      </a:r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 </a:t>
                      </a:r>
                      <a:r>
                        <a:rPr lang="zh-CN" altLang="en-US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地址，但未指明网络前缀长度，不知道其网络地址。</a:t>
                      </a:r>
                      <a:endParaRPr lang="zh-CN" altLang="en-US" sz="1600" b="1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441010"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128.14.32.0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zh-CN" altLang="en-US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不能指明一个网络地址，因为无法知道网络前缀是多少。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56963" y="614644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744794" y="581433"/>
            <a:ext cx="367312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(3)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掩码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address mask)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68"/>
          <p:cNvSpPr>
            <a:spLocks noChangeArrowheads="1"/>
          </p:cNvSpPr>
          <p:nvPr/>
        </p:nvSpPr>
        <p:spPr bwMode="auto">
          <a:xfrm>
            <a:off x="556962" y="978646"/>
            <a:ext cx="842313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68605" indent="-268605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又称为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子网掩码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(subnet mask)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位数：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 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位。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目的：让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机器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从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迅速算出网络地址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由一连串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接着的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一连串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组成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而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个数就是网络前缀的长度。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98743" y="2773842"/>
            <a:ext cx="7686135" cy="1169551"/>
          </a:xfrm>
          <a:prstGeom prst="rect">
            <a:avLst/>
          </a:prstGeom>
          <a:solidFill>
            <a:srgbClr val="33CCFF"/>
          </a:solidFill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块的地址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掩码：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11111111 11111111 11110000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00000000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8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点分十进制记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法：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255.255.240.0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800"/>
              </a:lnSpc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CIDR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记法：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255.255.240.0/20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45144" y="1033670"/>
            <a:ext cx="8053711" cy="330991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45144" y="624674"/>
            <a:ext cx="8053711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16085" y="565906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默认地址掩码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Rectangle 2"/>
          <p:cNvSpPr>
            <a:spLocks noChangeArrowheads="1"/>
          </p:cNvSpPr>
          <p:nvPr/>
        </p:nvSpPr>
        <p:spPr bwMode="auto">
          <a:xfrm>
            <a:off x="1578634" y="1135078"/>
            <a:ext cx="5798097" cy="313796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Rectangle 54"/>
          <p:cNvSpPr>
            <a:spLocks noChangeArrowheads="1"/>
          </p:cNvSpPr>
          <p:nvPr/>
        </p:nvSpPr>
        <p:spPr bwMode="auto">
          <a:xfrm>
            <a:off x="6230843" y="3824348"/>
            <a:ext cx="1046391" cy="302025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Rectangle 35"/>
          <p:cNvSpPr>
            <a:spLocks noChangeArrowheads="1"/>
          </p:cNvSpPr>
          <p:nvPr/>
        </p:nvSpPr>
        <p:spPr bwMode="auto">
          <a:xfrm>
            <a:off x="3150211" y="3832068"/>
            <a:ext cx="3081678" cy="302025"/>
          </a:xfrm>
          <a:prstGeom prst="rect">
            <a:avLst/>
          </a:prstGeom>
          <a:solidFill>
            <a:srgbClr val="00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Rectangle 39"/>
          <p:cNvSpPr>
            <a:spLocks noChangeArrowheads="1"/>
          </p:cNvSpPr>
          <p:nvPr/>
        </p:nvSpPr>
        <p:spPr bwMode="auto">
          <a:xfrm>
            <a:off x="3094084" y="3858121"/>
            <a:ext cx="3218831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1 1 1 1 1 1 1 1 1 1 1 1 1 1 1 1 1 1 1 1 1 1 1 1</a:t>
            </a:r>
            <a:endParaRPr kumimoji="1"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Rectangle 44"/>
          <p:cNvSpPr>
            <a:spLocks noChangeArrowheads="1"/>
          </p:cNvSpPr>
          <p:nvPr/>
        </p:nvSpPr>
        <p:spPr bwMode="auto">
          <a:xfrm>
            <a:off x="6171142" y="3858121"/>
            <a:ext cx="1166987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0 0 0 0 0 0 0 0</a:t>
            </a:r>
            <a:endParaRPr kumimoji="1"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Rectangle 53"/>
          <p:cNvSpPr>
            <a:spLocks noChangeArrowheads="1"/>
          </p:cNvSpPr>
          <p:nvPr/>
        </p:nvSpPr>
        <p:spPr bwMode="auto">
          <a:xfrm>
            <a:off x="5175044" y="2760027"/>
            <a:ext cx="2100099" cy="300094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Rectangle 42"/>
          <p:cNvSpPr>
            <a:spLocks noChangeArrowheads="1"/>
          </p:cNvSpPr>
          <p:nvPr/>
        </p:nvSpPr>
        <p:spPr bwMode="auto">
          <a:xfrm>
            <a:off x="5151930" y="2784150"/>
            <a:ext cx="2192909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rPr>
              <a:t>0 0 0 0 0 0 0 0 0 0 0 0 0 0 0 0</a:t>
            </a:r>
            <a:endParaRPr kumimoji="1" lang="en-US" altLang="zh-CN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Rectangle 29"/>
          <p:cNvSpPr>
            <a:spLocks noChangeArrowheads="1"/>
          </p:cNvSpPr>
          <p:nvPr/>
        </p:nvSpPr>
        <p:spPr bwMode="auto">
          <a:xfrm>
            <a:off x="3154393" y="2763886"/>
            <a:ext cx="2024833" cy="300094"/>
          </a:xfrm>
          <a:prstGeom prst="rect">
            <a:avLst/>
          </a:prstGeom>
          <a:solidFill>
            <a:srgbClr val="00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Rectangle 41"/>
          <p:cNvSpPr>
            <a:spLocks noChangeArrowheads="1"/>
          </p:cNvSpPr>
          <p:nvPr/>
        </p:nvSpPr>
        <p:spPr bwMode="auto">
          <a:xfrm>
            <a:off x="3087967" y="2784150"/>
            <a:ext cx="2192909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1 1 1 1 1 1 1 1 1 1 1 1 1 1 1 1</a:t>
            </a:r>
            <a:endParaRPr kumimoji="1"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Rectangle 19"/>
          <p:cNvSpPr>
            <a:spLocks noChangeArrowheads="1"/>
          </p:cNvSpPr>
          <p:nvPr/>
        </p:nvSpPr>
        <p:spPr bwMode="auto">
          <a:xfrm>
            <a:off x="3154393" y="1695705"/>
            <a:ext cx="1055799" cy="300095"/>
          </a:xfrm>
          <a:prstGeom prst="rect">
            <a:avLst/>
          </a:prstGeom>
          <a:solidFill>
            <a:srgbClr val="00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Rectangle 52"/>
          <p:cNvSpPr>
            <a:spLocks noChangeArrowheads="1"/>
          </p:cNvSpPr>
          <p:nvPr/>
        </p:nvSpPr>
        <p:spPr bwMode="auto">
          <a:xfrm>
            <a:off x="4196602" y="1696670"/>
            <a:ext cx="3075405" cy="300094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Rectangle 43"/>
          <p:cNvSpPr>
            <a:spLocks noChangeArrowheads="1"/>
          </p:cNvSpPr>
          <p:nvPr/>
        </p:nvSpPr>
        <p:spPr bwMode="auto">
          <a:xfrm>
            <a:off x="3096330" y="1725618"/>
            <a:ext cx="1166987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1 1 1 1 1 1 1 1</a:t>
            </a:r>
            <a:endParaRPr kumimoji="1"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Rectangle 40"/>
          <p:cNvSpPr>
            <a:spLocks noChangeArrowheads="1"/>
          </p:cNvSpPr>
          <p:nvPr/>
        </p:nvSpPr>
        <p:spPr bwMode="auto">
          <a:xfrm>
            <a:off x="4151535" y="1725618"/>
            <a:ext cx="3218831" cy="259045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0 0 0 0 0 0 0 0 0 0 0 0 0 0 0 0 0 0 0 0 0 0 0 0</a:t>
            </a:r>
            <a:endParaRPr kumimoji="1"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Rectangle 3"/>
          <p:cNvSpPr>
            <a:spLocks noChangeArrowheads="1"/>
          </p:cNvSpPr>
          <p:nvPr/>
        </p:nvSpPr>
        <p:spPr bwMode="auto">
          <a:xfrm>
            <a:off x="3152302" y="3347671"/>
            <a:ext cx="3081678" cy="302025"/>
          </a:xfrm>
          <a:prstGeom prst="rect">
            <a:avLst/>
          </a:prstGeom>
          <a:solidFill>
            <a:srgbClr val="00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Rectangle 4"/>
          <p:cNvSpPr>
            <a:spLocks noChangeArrowheads="1"/>
          </p:cNvSpPr>
          <p:nvPr/>
        </p:nvSpPr>
        <p:spPr bwMode="auto">
          <a:xfrm>
            <a:off x="4385888" y="3360216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网络号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Line 5"/>
          <p:cNvSpPr>
            <a:spLocks noChangeShapeType="1"/>
          </p:cNvSpPr>
          <p:nvPr/>
        </p:nvSpPr>
        <p:spPr bwMode="auto">
          <a:xfrm>
            <a:off x="6237115" y="3338022"/>
            <a:ext cx="0" cy="30781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Rectangle 6"/>
          <p:cNvSpPr>
            <a:spLocks noChangeArrowheads="1"/>
          </p:cNvSpPr>
          <p:nvPr/>
        </p:nvSpPr>
        <p:spPr bwMode="auto">
          <a:xfrm>
            <a:off x="3149166" y="3339952"/>
            <a:ext cx="4133295" cy="31553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Rectangle 7"/>
          <p:cNvSpPr>
            <a:spLocks noChangeArrowheads="1"/>
          </p:cNvSpPr>
          <p:nvPr/>
        </p:nvSpPr>
        <p:spPr bwMode="auto">
          <a:xfrm>
            <a:off x="3155437" y="1251835"/>
            <a:ext cx="1033847" cy="300095"/>
          </a:xfrm>
          <a:prstGeom prst="rect">
            <a:avLst/>
          </a:prstGeom>
          <a:solidFill>
            <a:srgbClr val="00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Rectangle 8"/>
          <p:cNvSpPr>
            <a:spLocks noChangeArrowheads="1"/>
          </p:cNvSpPr>
          <p:nvPr/>
        </p:nvSpPr>
        <p:spPr bwMode="auto">
          <a:xfrm>
            <a:off x="4211236" y="1248940"/>
            <a:ext cx="3060771" cy="307814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3371834" y="1261733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网络号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Rectangle 10"/>
          <p:cNvSpPr>
            <a:spLocks noChangeArrowheads="1"/>
          </p:cNvSpPr>
          <p:nvPr/>
        </p:nvSpPr>
        <p:spPr bwMode="auto">
          <a:xfrm>
            <a:off x="5348351" y="1261733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主机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Line 11"/>
          <p:cNvSpPr>
            <a:spLocks noChangeShapeType="1"/>
          </p:cNvSpPr>
          <p:nvPr/>
        </p:nvSpPr>
        <p:spPr bwMode="auto">
          <a:xfrm>
            <a:off x="4198692" y="1248940"/>
            <a:ext cx="0" cy="30877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Rectangle 12"/>
          <p:cNvSpPr>
            <a:spLocks noChangeArrowheads="1"/>
          </p:cNvSpPr>
          <p:nvPr/>
        </p:nvSpPr>
        <p:spPr bwMode="auto">
          <a:xfrm>
            <a:off x="3150211" y="1243151"/>
            <a:ext cx="4135386" cy="31649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Rectangle 13"/>
          <p:cNvSpPr>
            <a:spLocks noChangeArrowheads="1"/>
          </p:cNvSpPr>
          <p:nvPr/>
        </p:nvSpPr>
        <p:spPr bwMode="auto">
          <a:xfrm>
            <a:off x="3152302" y="2291069"/>
            <a:ext cx="2026924" cy="300094"/>
          </a:xfrm>
          <a:prstGeom prst="rect">
            <a:avLst/>
          </a:prstGeom>
          <a:solidFill>
            <a:srgbClr val="00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Rectangle 14"/>
          <p:cNvSpPr>
            <a:spLocks noChangeArrowheads="1"/>
          </p:cNvSpPr>
          <p:nvPr/>
        </p:nvSpPr>
        <p:spPr bwMode="auto">
          <a:xfrm>
            <a:off x="3868376" y="2304826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网络号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Line 15"/>
          <p:cNvSpPr>
            <a:spLocks noChangeShapeType="1"/>
          </p:cNvSpPr>
          <p:nvPr/>
        </p:nvSpPr>
        <p:spPr bwMode="auto">
          <a:xfrm>
            <a:off x="5191770" y="2288174"/>
            <a:ext cx="0" cy="30877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Rectangle 16"/>
          <p:cNvSpPr>
            <a:spLocks noChangeArrowheads="1"/>
          </p:cNvSpPr>
          <p:nvPr/>
        </p:nvSpPr>
        <p:spPr bwMode="auto">
          <a:xfrm>
            <a:off x="3148120" y="2282384"/>
            <a:ext cx="4134340" cy="31553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Rectangle 18"/>
          <p:cNvSpPr>
            <a:spLocks noChangeArrowheads="1"/>
          </p:cNvSpPr>
          <p:nvPr/>
        </p:nvSpPr>
        <p:spPr bwMode="auto">
          <a:xfrm>
            <a:off x="6243387" y="3347670"/>
            <a:ext cx="1033848" cy="303383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Rectangle 21"/>
          <p:cNvSpPr>
            <a:spLocks noChangeArrowheads="1"/>
          </p:cNvSpPr>
          <p:nvPr/>
        </p:nvSpPr>
        <p:spPr bwMode="auto">
          <a:xfrm>
            <a:off x="3149166" y="1687020"/>
            <a:ext cx="4135386" cy="31553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 Box 23"/>
          <p:cNvSpPr txBox="1">
            <a:spLocks noChangeArrowheads="1"/>
          </p:cNvSpPr>
          <p:nvPr/>
        </p:nvSpPr>
        <p:spPr bwMode="auto">
          <a:xfrm>
            <a:off x="1612692" y="1276427"/>
            <a:ext cx="346570" cy="720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5000"/>
              </a:lnSpc>
            </a:pPr>
            <a:r>
              <a:rPr kumimoji="1" lang="en-US" altLang="zh-CN" sz="1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kumimoji="1" lang="en-US" altLang="zh-CN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85000"/>
              </a:lnSpc>
            </a:pPr>
            <a:r>
              <a:rPr kumimoji="1"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endParaRPr kumimoji="1" lang="zh-CN" altLang="en-US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85000"/>
              </a:lnSpc>
            </a:pPr>
            <a:r>
              <a:rPr kumimoji="1"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</a:t>
            </a:r>
            <a:endParaRPr kumimoji="1" lang="zh-CN" altLang="en-US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85000"/>
              </a:lnSpc>
            </a:pPr>
            <a:r>
              <a:rPr kumimoji="1"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址</a:t>
            </a:r>
            <a:endParaRPr kumimoji="1" lang="zh-CN" altLang="en-US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Rectangle 24"/>
          <p:cNvSpPr>
            <a:spLocks noChangeArrowheads="1"/>
          </p:cNvSpPr>
          <p:nvPr/>
        </p:nvSpPr>
        <p:spPr bwMode="auto">
          <a:xfrm>
            <a:off x="2049347" y="1635148"/>
            <a:ext cx="1029129" cy="50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defTabSz="762000" eaLnBrk="0" hangingPunct="0">
              <a:lnSpc>
                <a:spcPts val="1600"/>
              </a:lnSpc>
            </a:pPr>
            <a:r>
              <a: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默认地址掩码</a:t>
            </a:r>
            <a:endParaRPr kumimoji="1"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>
              <a:lnSpc>
                <a:spcPts val="1600"/>
              </a:lnSpc>
            </a:pPr>
            <a:r>
              <a:rPr kumimoji="1" lang="en-US" altLang="zh-CN" sz="11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255.0.0.0</a:t>
            </a:r>
            <a:endParaRPr kumimoji="1" lang="en-US" altLang="zh-CN" sz="11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Text Box 26"/>
          <p:cNvSpPr txBox="1">
            <a:spLocks noChangeArrowheads="1"/>
          </p:cNvSpPr>
          <p:nvPr/>
        </p:nvSpPr>
        <p:spPr bwMode="auto">
          <a:xfrm>
            <a:off x="1618267" y="2288486"/>
            <a:ext cx="338554" cy="720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5000"/>
              </a:lnSpc>
            </a:pPr>
            <a:r>
              <a:rPr kumimoji="1" lang="en-US" altLang="zh-CN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kumimoji="1" lang="en-US" altLang="zh-CN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85000"/>
              </a:lnSpc>
            </a:pPr>
            <a:r>
              <a:rPr kumimoji="1"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endParaRPr kumimoji="1" lang="zh-CN" altLang="en-US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85000"/>
              </a:lnSpc>
            </a:pPr>
            <a:r>
              <a:rPr kumimoji="1"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</a:t>
            </a:r>
            <a:endParaRPr kumimoji="1" lang="zh-CN" altLang="en-US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85000"/>
              </a:lnSpc>
            </a:pPr>
            <a:r>
              <a:rPr kumimoji="1"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址</a:t>
            </a:r>
            <a:endParaRPr kumimoji="1" lang="zh-CN" altLang="en-US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Rectangle 27"/>
          <p:cNvSpPr>
            <a:spLocks noChangeArrowheads="1"/>
          </p:cNvSpPr>
          <p:nvPr/>
        </p:nvSpPr>
        <p:spPr bwMode="auto">
          <a:xfrm>
            <a:off x="2049347" y="2705932"/>
            <a:ext cx="1029129" cy="50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defTabSz="762000" eaLnBrk="0" hangingPunct="0">
              <a:lnSpc>
                <a:spcPts val="1600"/>
              </a:lnSpc>
            </a:pPr>
            <a:r>
              <a: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默认地址掩码</a:t>
            </a:r>
            <a:endParaRPr kumimoji="1"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>
              <a:lnSpc>
                <a:spcPts val="1600"/>
              </a:lnSpc>
            </a:pPr>
            <a:r>
              <a:rPr kumimoji="1" lang="en-US" altLang="zh-CN" sz="11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255.255.0.0</a:t>
            </a:r>
            <a:endParaRPr kumimoji="1" lang="en-US" altLang="zh-CN" sz="11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Rectangle 31"/>
          <p:cNvSpPr>
            <a:spLocks noChangeArrowheads="1"/>
          </p:cNvSpPr>
          <p:nvPr/>
        </p:nvSpPr>
        <p:spPr bwMode="auto">
          <a:xfrm>
            <a:off x="3149166" y="2755202"/>
            <a:ext cx="4135386" cy="31649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Text Box 33"/>
          <p:cNvSpPr txBox="1">
            <a:spLocks noChangeArrowheads="1"/>
          </p:cNvSpPr>
          <p:nvPr/>
        </p:nvSpPr>
        <p:spPr bwMode="auto">
          <a:xfrm>
            <a:off x="1618267" y="3366878"/>
            <a:ext cx="338554" cy="720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5000"/>
              </a:lnSpc>
            </a:pPr>
            <a:r>
              <a:rPr kumimoji="1" lang="en-US" altLang="zh-CN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kumimoji="1" lang="en-US" altLang="zh-CN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85000"/>
              </a:lnSpc>
            </a:pPr>
            <a:r>
              <a:rPr kumimoji="1"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endParaRPr kumimoji="1" lang="zh-CN" altLang="en-US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85000"/>
              </a:lnSpc>
            </a:pPr>
            <a:r>
              <a:rPr kumimoji="1"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</a:t>
            </a:r>
            <a:endParaRPr kumimoji="1" lang="zh-CN" altLang="en-US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85000"/>
              </a:lnSpc>
            </a:pPr>
            <a:r>
              <a:rPr kumimoji="1"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址</a:t>
            </a:r>
            <a:endParaRPr kumimoji="1" lang="zh-CN" altLang="en-US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Rectangle 34"/>
          <p:cNvSpPr>
            <a:spLocks noChangeArrowheads="1"/>
          </p:cNvSpPr>
          <p:nvPr/>
        </p:nvSpPr>
        <p:spPr bwMode="auto">
          <a:xfrm>
            <a:off x="1979616" y="3770488"/>
            <a:ext cx="1168590" cy="50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defTabSz="762000" eaLnBrk="0" hangingPunct="0">
              <a:lnSpc>
                <a:spcPts val="1600"/>
              </a:lnSpc>
            </a:pPr>
            <a:r>
              <a: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默认地址掩码</a:t>
            </a:r>
            <a:endParaRPr kumimoji="1"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>
              <a:lnSpc>
                <a:spcPts val="1600"/>
              </a:lnSpc>
            </a:pPr>
            <a:r>
              <a:rPr kumimoji="1" lang="en-US" altLang="zh-CN" sz="11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255.255.255.0</a:t>
            </a:r>
            <a:endParaRPr kumimoji="1" lang="en-US" altLang="zh-CN" sz="11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Rectangle 37"/>
          <p:cNvSpPr>
            <a:spLocks noChangeArrowheads="1"/>
          </p:cNvSpPr>
          <p:nvPr/>
        </p:nvSpPr>
        <p:spPr bwMode="auto">
          <a:xfrm>
            <a:off x="3146030" y="3823384"/>
            <a:ext cx="4134340" cy="31649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Rectangle 45"/>
          <p:cNvSpPr>
            <a:spLocks noChangeArrowheads="1"/>
          </p:cNvSpPr>
          <p:nvPr/>
        </p:nvSpPr>
        <p:spPr bwMode="auto">
          <a:xfrm>
            <a:off x="5198042" y="2290104"/>
            <a:ext cx="2073965" cy="293340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Rectangle 46"/>
          <p:cNvSpPr>
            <a:spLocks noChangeArrowheads="1"/>
          </p:cNvSpPr>
          <p:nvPr/>
        </p:nvSpPr>
        <p:spPr bwMode="auto">
          <a:xfrm>
            <a:off x="6386638" y="3363110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主机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Rectangle 47"/>
          <p:cNvSpPr>
            <a:spLocks noChangeArrowheads="1"/>
          </p:cNvSpPr>
          <p:nvPr/>
        </p:nvSpPr>
        <p:spPr bwMode="auto">
          <a:xfrm>
            <a:off x="5872617" y="2304826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主机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1578634" y="2136679"/>
            <a:ext cx="5798097" cy="1068182"/>
            <a:chOff x="24077" y="2916585"/>
            <a:chExt cx="9785615" cy="1757362"/>
          </a:xfrm>
        </p:grpSpPr>
        <p:sp>
          <p:nvSpPr>
            <p:cNvPr id="106" name="Line 48"/>
            <p:cNvSpPr>
              <a:spLocks noChangeShapeType="1"/>
            </p:cNvSpPr>
            <p:nvPr/>
          </p:nvSpPr>
          <p:spPr bwMode="auto">
            <a:xfrm>
              <a:off x="24077" y="2916585"/>
              <a:ext cx="97856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Line 49"/>
            <p:cNvSpPr>
              <a:spLocks noChangeShapeType="1"/>
            </p:cNvSpPr>
            <p:nvPr/>
          </p:nvSpPr>
          <p:spPr bwMode="auto">
            <a:xfrm>
              <a:off x="24077" y="4673947"/>
              <a:ext cx="97856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5" name="Line 50"/>
          <p:cNvSpPr>
            <a:spLocks noChangeShapeType="1"/>
          </p:cNvSpPr>
          <p:nvPr/>
        </p:nvSpPr>
        <p:spPr bwMode="auto">
          <a:xfrm>
            <a:off x="1941035" y="1135078"/>
            <a:ext cx="0" cy="3137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45144" y="624674"/>
            <a:ext cx="8053711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16085" y="565906"/>
            <a:ext cx="56989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网络地址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=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二进制的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 AND (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地址掩码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圆角矩形 143"/>
          <p:cNvSpPr/>
          <p:nvPr/>
        </p:nvSpPr>
        <p:spPr>
          <a:xfrm>
            <a:off x="545144" y="1024784"/>
            <a:ext cx="8053712" cy="2848476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7" name="Rectangle 3"/>
          <p:cNvSpPr>
            <a:spLocks noChangeArrowheads="1"/>
          </p:cNvSpPr>
          <p:nvPr/>
        </p:nvSpPr>
        <p:spPr bwMode="auto">
          <a:xfrm>
            <a:off x="2348381" y="1380890"/>
            <a:ext cx="5470145" cy="329184"/>
          </a:xfrm>
          <a:prstGeom prst="rect">
            <a:avLst/>
          </a:prstGeom>
          <a:solidFill>
            <a:srgbClr val="00FFFF"/>
          </a:solidFill>
          <a:ln w="12700">
            <a:solidFill>
              <a:srgbClr val="333399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3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1" name="Rectangle 8"/>
          <p:cNvSpPr>
            <a:spLocks noChangeArrowheads="1"/>
          </p:cNvSpPr>
          <p:nvPr/>
        </p:nvSpPr>
        <p:spPr bwMode="auto">
          <a:xfrm>
            <a:off x="2359372" y="1389909"/>
            <a:ext cx="2685610" cy="314529"/>
          </a:xfrm>
          <a:prstGeom prst="rect">
            <a:avLst/>
          </a:prstGeom>
          <a:solidFill>
            <a:srgbClr val="00FF99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3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2" name="Rectangle 9"/>
          <p:cNvSpPr>
            <a:spLocks noChangeArrowheads="1"/>
          </p:cNvSpPr>
          <p:nvPr/>
        </p:nvSpPr>
        <p:spPr bwMode="auto">
          <a:xfrm>
            <a:off x="3314419" y="1402993"/>
            <a:ext cx="849593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3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网络前缀</a:t>
            </a:r>
            <a:endParaRPr kumimoji="1" lang="zh-CN" altLang="en-US" sz="13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" name="Rectangle 10"/>
          <p:cNvSpPr>
            <a:spLocks noChangeArrowheads="1"/>
          </p:cNvSpPr>
          <p:nvPr/>
        </p:nvSpPr>
        <p:spPr bwMode="auto">
          <a:xfrm>
            <a:off x="6084298" y="1402993"/>
            <a:ext cx="682880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300" b="1">
                <a:latin typeface="微软雅黑" panose="020B0503020204020204" pitchFamily="34" charset="-122"/>
                <a:ea typeface="微软雅黑" panose="020B0503020204020204" pitchFamily="34" charset="-122"/>
              </a:rPr>
              <a:t>主机号</a:t>
            </a:r>
            <a:endParaRPr kumimoji="1" lang="zh-CN" altLang="en-US" sz="13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Rectangle 11"/>
          <p:cNvSpPr>
            <a:spLocks noChangeArrowheads="1"/>
          </p:cNvSpPr>
          <p:nvPr/>
        </p:nvSpPr>
        <p:spPr bwMode="auto">
          <a:xfrm>
            <a:off x="1571140" y="1389909"/>
            <a:ext cx="774251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r" defTabSz="762000" eaLnBrk="0" hangingPunct="0"/>
            <a:r>
              <a:rPr kumimoji="1" lang="en-US" altLang="zh-CN" sz="1400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kumimoji="1" lang="zh-CN" altLang="en-US" sz="1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kumimoji="1" lang="zh-CN" altLang="en-US" sz="14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6" name="Line 13"/>
          <p:cNvSpPr>
            <a:spLocks noChangeShapeType="1"/>
          </p:cNvSpPr>
          <p:nvPr/>
        </p:nvSpPr>
        <p:spPr bwMode="auto">
          <a:xfrm>
            <a:off x="5051089" y="1386528"/>
            <a:ext cx="0" cy="32242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Rectangle 29"/>
          <p:cNvSpPr>
            <a:spLocks noChangeArrowheads="1"/>
          </p:cNvSpPr>
          <p:nvPr/>
        </p:nvSpPr>
        <p:spPr bwMode="auto">
          <a:xfrm>
            <a:off x="1444502" y="2318371"/>
            <a:ext cx="900889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r" defTabSz="762000" eaLnBrk="0" hangingPunct="0"/>
            <a:r>
              <a:rPr kumimoji="1" lang="zh-CN" altLang="en-US" sz="1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kumimoji="1" lang="zh-CN" altLang="en-US" sz="1400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掩码</a:t>
            </a:r>
            <a:endParaRPr kumimoji="1" lang="zh-CN" altLang="en-US" sz="14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3" name="Rectangle 47"/>
          <p:cNvSpPr>
            <a:spLocks noChangeArrowheads="1"/>
          </p:cNvSpPr>
          <p:nvPr/>
        </p:nvSpPr>
        <p:spPr bwMode="auto">
          <a:xfrm>
            <a:off x="5051404" y="2292592"/>
            <a:ext cx="2764128" cy="357368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3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" name="Rectangle 48"/>
          <p:cNvSpPr>
            <a:spLocks noChangeArrowheads="1"/>
          </p:cNvSpPr>
          <p:nvPr/>
        </p:nvSpPr>
        <p:spPr bwMode="auto">
          <a:xfrm>
            <a:off x="2351813" y="2292592"/>
            <a:ext cx="2699591" cy="357368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5" name="Group 49"/>
          <p:cNvGrpSpPr/>
          <p:nvPr/>
        </p:nvGrpSpPr>
        <p:grpSpPr bwMode="auto">
          <a:xfrm>
            <a:off x="2452588" y="2338813"/>
            <a:ext cx="5298407" cy="289727"/>
            <a:chOff x="1174" y="3062"/>
            <a:chExt cx="4391" cy="257"/>
          </a:xfrm>
        </p:grpSpPr>
        <p:sp>
          <p:nvSpPr>
            <p:cNvPr id="176" name="Rectangle 50"/>
            <p:cNvSpPr>
              <a:spLocks noChangeArrowheads="1"/>
            </p:cNvSpPr>
            <p:nvPr/>
          </p:nvSpPr>
          <p:spPr bwMode="auto">
            <a:xfrm>
              <a:off x="1174" y="3062"/>
              <a:ext cx="2147" cy="2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3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1 1 1 1 1 1 1 1 1 1 1 1 1 1 1 </a:t>
              </a:r>
              <a:r>
                <a:rPr kumimoji="1" lang="en-US" altLang="zh-CN" sz="13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3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7" name="Rectangle 51"/>
            <p:cNvSpPr>
              <a:spLocks noChangeArrowheads="1"/>
            </p:cNvSpPr>
            <p:nvPr/>
          </p:nvSpPr>
          <p:spPr bwMode="auto">
            <a:xfrm>
              <a:off x="3391" y="3062"/>
              <a:ext cx="2174" cy="2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3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0 0 0 0 0 0 0 0 0 0 0 0 0 0 0 0</a:t>
              </a:r>
              <a:endParaRPr kumimoji="1" lang="en-US" altLang="zh-CN" sz="13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5" name="AutoShape 61"/>
          <p:cNvSpPr>
            <a:spLocks noChangeArrowheads="1"/>
          </p:cNvSpPr>
          <p:nvPr/>
        </p:nvSpPr>
        <p:spPr bwMode="auto">
          <a:xfrm>
            <a:off x="4848045" y="2710444"/>
            <a:ext cx="431321" cy="357367"/>
          </a:xfrm>
          <a:prstGeom prst="downArrow">
            <a:avLst>
              <a:gd name="adj1" fmla="val 47126"/>
              <a:gd name="adj2" fmla="val 34655"/>
            </a:avLst>
          </a:prstGeom>
          <a:solidFill>
            <a:srgbClr val="FFC00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vert="eaVert" wrap="none" anchor="ctr"/>
          <a:lstStyle/>
          <a:p>
            <a:endParaRPr lang="zh-CN" altLang="en-US" sz="13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6" name="Rectangle 60"/>
          <p:cNvSpPr>
            <a:spLocks noChangeArrowheads="1"/>
          </p:cNvSpPr>
          <p:nvPr/>
        </p:nvSpPr>
        <p:spPr bwMode="auto">
          <a:xfrm>
            <a:off x="2345327" y="1787260"/>
            <a:ext cx="5470205" cy="426135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逐位进行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444502" y="3130150"/>
            <a:ext cx="6358146" cy="357368"/>
            <a:chOff x="1444502" y="3130150"/>
            <a:chExt cx="6358146" cy="357368"/>
          </a:xfrm>
        </p:grpSpPr>
        <p:sp>
          <p:nvSpPr>
            <p:cNvPr id="172" name="Rectangle 46"/>
            <p:cNvSpPr>
              <a:spLocks noChangeArrowheads="1"/>
            </p:cNvSpPr>
            <p:nvPr/>
          </p:nvSpPr>
          <p:spPr bwMode="auto">
            <a:xfrm>
              <a:off x="1444502" y="3157391"/>
              <a:ext cx="900889" cy="305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r" defTabSz="762000" eaLnBrk="0" hangingPunct="0"/>
              <a:r>
                <a:rPr kumimoji="1" lang="zh-CN" altLang="en-US" sz="14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</a:t>
              </a:r>
              <a:r>
                <a:rPr kumimoji="1" lang="zh-CN" altLang="en-US" sz="1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endParaRPr kumimoji="1" lang="zh-CN" altLang="en-US" sz="1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9" name="Rectangle 53"/>
            <p:cNvSpPr>
              <a:spLocks noChangeArrowheads="1"/>
            </p:cNvSpPr>
            <p:nvPr/>
          </p:nvSpPr>
          <p:spPr bwMode="auto">
            <a:xfrm>
              <a:off x="5057826" y="3130150"/>
              <a:ext cx="2744822" cy="357368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3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0" name="Rectangle 54"/>
            <p:cNvSpPr>
              <a:spLocks noChangeArrowheads="1"/>
            </p:cNvSpPr>
            <p:nvPr/>
          </p:nvSpPr>
          <p:spPr bwMode="auto">
            <a:xfrm>
              <a:off x="2351813" y="3130150"/>
              <a:ext cx="2699591" cy="357368"/>
            </a:xfrm>
            <a:prstGeom prst="rect">
              <a:avLst/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2" name="Rectangle 57"/>
            <p:cNvSpPr>
              <a:spLocks noChangeArrowheads="1"/>
            </p:cNvSpPr>
            <p:nvPr/>
          </p:nvSpPr>
          <p:spPr bwMode="auto">
            <a:xfrm>
              <a:off x="3349605" y="3172938"/>
              <a:ext cx="849593" cy="2898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3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网络前缀</a:t>
              </a:r>
              <a:endParaRPr kumimoji="1" lang="zh-CN" altLang="en-US" sz="13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7" name="Rectangle 51"/>
            <p:cNvSpPr>
              <a:spLocks noChangeArrowheads="1"/>
            </p:cNvSpPr>
            <p:nvPr/>
          </p:nvSpPr>
          <p:spPr bwMode="auto">
            <a:xfrm>
              <a:off x="5114108" y="3170646"/>
              <a:ext cx="2623260" cy="2897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3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0 0 0 0 0 0 0 0 0 0 0 0 0 0 0 0</a:t>
              </a:r>
              <a:endParaRPr kumimoji="1" lang="en-US" altLang="zh-CN" sz="13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animBg="1"/>
      <p:bldP spid="18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45144" y="624674"/>
            <a:ext cx="8053711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16085" y="565906"/>
            <a:ext cx="56989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网络地址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=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二进制的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 AND (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地址掩码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545144" y="1024783"/>
            <a:ext cx="8053712" cy="3322929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828136" y="1586667"/>
            <a:ext cx="7267413" cy="322464"/>
            <a:chOff x="828136" y="1698805"/>
            <a:chExt cx="7267413" cy="322464"/>
          </a:xfrm>
        </p:grpSpPr>
        <p:sp>
          <p:nvSpPr>
            <p:cNvPr id="43" name="Rectangle 33"/>
            <p:cNvSpPr>
              <a:spLocks noChangeArrowheads="1"/>
            </p:cNvSpPr>
            <p:nvPr/>
          </p:nvSpPr>
          <p:spPr bwMode="auto">
            <a:xfrm>
              <a:off x="3642866" y="1708850"/>
              <a:ext cx="4452683" cy="27266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34"/>
            <p:cNvSpPr>
              <a:spLocks noChangeArrowheads="1"/>
            </p:cNvSpPr>
            <p:nvPr/>
          </p:nvSpPr>
          <p:spPr bwMode="auto">
            <a:xfrm>
              <a:off x="828136" y="1716057"/>
              <a:ext cx="2022991" cy="305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(a) </a:t>
              </a:r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点分</a:t>
              </a:r>
              <a:r>
                <a:rPr kumimoji="1"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十进制 </a:t>
              </a: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endPara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Text Box 45"/>
            <p:cNvSpPr txBox="1">
              <a:spLocks noChangeArrowheads="1"/>
            </p:cNvSpPr>
            <p:nvPr/>
          </p:nvSpPr>
          <p:spPr bwMode="auto">
            <a:xfrm>
              <a:off x="3948549" y="1698805"/>
              <a:ext cx="2056973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128       </a:t>
              </a: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        14     </a:t>
              </a:r>
              <a:r>
                <a:rPr kumimoji="1"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Text Box 46"/>
            <p:cNvSpPr txBox="1">
              <a:spLocks noChangeArrowheads="1"/>
            </p:cNvSpPr>
            <p:nvPr/>
          </p:nvSpPr>
          <p:spPr bwMode="auto">
            <a:xfrm>
              <a:off x="5852996" y="1698805"/>
              <a:ext cx="183736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35            </a:t>
              </a: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     </a:t>
              </a:r>
              <a:r>
                <a:rPr kumimoji="1"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7</a:t>
              </a:r>
              <a:endPara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28136" y="2567240"/>
            <a:ext cx="7330130" cy="305212"/>
            <a:chOff x="828136" y="2679378"/>
            <a:chExt cx="7330130" cy="305212"/>
          </a:xfrm>
        </p:grpSpPr>
        <p:sp>
          <p:nvSpPr>
            <p:cNvPr id="36" name="Rectangle 40"/>
            <p:cNvSpPr>
              <a:spLocks noChangeArrowheads="1"/>
            </p:cNvSpPr>
            <p:nvPr/>
          </p:nvSpPr>
          <p:spPr bwMode="auto">
            <a:xfrm>
              <a:off x="3642865" y="2684182"/>
              <a:ext cx="4452681" cy="27266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3648131" y="2691388"/>
              <a:ext cx="2742054" cy="259447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3553481" y="2688007"/>
              <a:ext cx="3521799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1 1 1 1 1 1 1 1 1 1 1 1 1 1 1 1 </a:t>
              </a:r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</a:t>
              </a:r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1 1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0 0 0 0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Rectangle 37"/>
            <p:cNvSpPr>
              <a:spLocks noChangeArrowheads="1"/>
            </p:cNvSpPr>
            <p:nvPr/>
          </p:nvSpPr>
          <p:spPr bwMode="auto">
            <a:xfrm>
              <a:off x="828136" y="2679378"/>
              <a:ext cx="2757166" cy="305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(c) </a:t>
              </a:r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r>
                <a:rPr kumimoji="1"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掩码</a:t>
              </a:r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是 </a:t>
              </a:r>
              <a:r>
                <a:rPr kumimoji="1"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255.255.224.0</a:t>
              </a:r>
              <a:endPara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Line 38"/>
            <p:cNvSpPr>
              <a:spLocks noChangeShapeType="1"/>
            </p:cNvSpPr>
            <p:nvPr/>
          </p:nvSpPr>
          <p:spPr bwMode="auto">
            <a:xfrm>
              <a:off x="5846958" y="2688986"/>
              <a:ext cx="0" cy="26665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Line 39"/>
            <p:cNvSpPr>
              <a:spLocks noChangeShapeType="1"/>
            </p:cNvSpPr>
            <p:nvPr/>
          </p:nvSpPr>
          <p:spPr bwMode="auto">
            <a:xfrm>
              <a:off x="6952197" y="2681779"/>
              <a:ext cx="0" cy="2702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Rectangle 42"/>
            <p:cNvSpPr>
              <a:spLocks noChangeArrowheads="1"/>
            </p:cNvSpPr>
            <p:nvPr/>
          </p:nvSpPr>
          <p:spPr bwMode="auto">
            <a:xfrm>
              <a:off x="6893495" y="2688007"/>
              <a:ext cx="126477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0 0 0 0 0 0 0 0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Line 51"/>
            <p:cNvSpPr>
              <a:spLocks noChangeShapeType="1"/>
            </p:cNvSpPr>
            <p:nvPr/>
          </p:nvSpPr>
          <p:spPr bwMode="auto">
            <a:xfrm>
              <a:off x="4733758" y="2681779"/>
              <a:ext cx="0" cy="26665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28136" y="3102732"/>
            <a:ext cx="7330130" cy="305212"/>
            <a:chOff x="828136" y="3214870"/>
            <a:chExt cx="7330130" cy="305212"/>
          </a:xfrm>
        </p:grpSpPr>
        <p:sp>
          <p:nvSpPr>
            <p:cNvPr id="61" name="Rectangle 59"/>
            <p:cNvSpPr>
              <a:spLocks noChangeArrowheads="1"/>
            </p:cNvSpPr>
            <p:nvPr/>
          </p:nvSpPr>
          <p:spPr bwMode="auto">
            <a:xfrm>
              <a:off x="828136" y="3214870"/>
              <a:ext cx="2826096" cy="305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(d) IP </a:t>
              </a:r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r>
                <a:rPr kumimoji="1"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与</a:t>
              </a:r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r>
                <a:rPr kumimoji="1"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掩码按位 </a:t>
              </a:r>
              <a:r>
                <a:rPr kumimoji="1"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AND</a:t>
              </a:r>
              <a:endPara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Rectangle 40"/>
            <p:cNvSpPr>
              <a:spLocks noChangeArrowheads="1"/>
            </p:cNvSpPr>
            <p:nvPr/>
          </p:nvSpPr>
          <p:spPr bwMode="auto">
            <a:xfrm>
              <a:off x="3642865" y="3219671"/>
              <a:ext cx="4452681" cy="27266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Rectangle 36"/>
            <p:cNvSpPr>
              <a:spLocks noChangeArrowheads="1"/>
            </p:cNvSpPr>
            <p:nvPr/>
          </p:nvSpPr>
          <p:spPr bwMode="auto">
            <a:xfrm>
              <a:off x="3648131" y="3226877"/>
              <a:ext cx="2742054" cy="259447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Rectangle 41"/>
            <p:cNvSpPr>
              <a:spLocks noChangeArrowheads="1"/>
            </p:cNvSpPr>
            <p:nvPr/>
          </p:nvSpPr>
          <p:spPr bwMode="auto">
            <a:xfrm>
              <a:off x="3553481" y="3223496"/>
              <a:ext cx="3521799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1 0</a:t>
              </a:r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0 0 0 0 0 0 0 0 0 0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1 1 1 </a:t>
              </a:r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0 0 0 1 0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0 0 </a:t>
              </a:r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0 0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Line 38"/>
            <p:cNvSpPr>
              <a:spLocks noChangeShapeType="1"/>
            </p:cNvSpPr>
            <p:nvPr/>
          </p:nvSpPr>
          <p:spPr bwMode="auto">
            <a:xfrm>
              <a:off x="5846958" y="3224475"/>
              <a:ext cx="0" cy="26665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Line 39"/>
            <p:cNvSpPr>
              <a:spLocks noChangeShapeType="1"/>
            </p:cNvSpPr>
            <p:nvPr/>
          </p:nvSpPr>
          <p:spPr bwMode="auto">
            <a:xfrm>
              <a:off x="6952197" y="3217268"/>
              <a:ext cx="0" cy="2702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Rectangle 42"/>
            <p:cNvSpPr>
              <a:spLocks noChangeArrowheads="1"/>
            </p:cNvSpPr>
            <p:nvPr/>
          </p:nvSpPr>
          <p:spPr bwMode="auto">
            <a:xfrm>
              <a:off x="6893495" y="3223496"/>
              <a:ext cx="126477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0 0 0 0 0 0 0 0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Line 51"/>
            <p:cNvSpPr>
              <a:spLocks noChangeShapeType="1"/>
            </p:cNvSpPr>
            <p:nvPr/>
          </p:nvSpPr>
          <p:spPr bwMode="auto">
            <a:xfrm>
              <a:off x="4733758" y="3217268"/>
              <a:ext cx="0" cy="26665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28136" y="3640191"/>
            <a:ext cx="7267411" cy="317460"/>
            <a:chOff x="828136" y="3752329"/>
            <a:chExt cx="7267411" cy="317460"/>
          </a:xfrm>
        </p:grpSpPr>
        <p:sp>
          <p:nvSpPr>
            <p:cNvPr id="45" name="Rectangle 35"/>
            <p:cNvSpPr>
              <a:spLocks noChangeArrowheads="1"/>
            </p:cNvSpPr>
            <p:nvPr/>
          </p:nvSpPr>
          <p:spPr bwMode="auto">
            <a:xfrm>
              <a:off x="3642866" y="3768817"/>
              <a:ext cx="4452681" cy="272661"/>
            </a:xfrm>
            <a:prstGeom prst="rect">
              <a:avLst/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Rectangle 60"/>
            <p:cNvSpPr>
              <a:spLocks noChangeArrowheads="1"/>
            </p:cNvSpPr>
            <p:nvPr/>
          </p:nvSpPr>
          <p:spPr bwMode="auto">
            <a:xfrm>
              <a:off x="828136" y="3752329"/>
              <a:ext cx="2455801" cy="305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(e) </a:t>
              </a:r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网络地址（点分</a:t>
              </a:r>
              <a:r>
                <a:rPr kumimoji="1"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十进制）</a:t>
              </a:r>
              <a:endPara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Text Box 45"/>
            <p:cNvSpPr txBox="1">
              <a:spLocks noChangeArrowheads="1"/>
            </p:cNvSpPr>
            <p:nvPr/>
          </p:nvSpPr>
          <p:spPr bwMode="auto">
            <a:xfrm>
              <a:off x="3948549" y="3762012"/>
              <a:ext cx="2056973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128       </a:t>
              </a: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        14     </a:t>
              </a:r>
              <a:r>
                <a:rPr kumimoji="1"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 Box 46"/>
            <p:cNvSpPr txBox="1">
              <a:spLocks noChangeArrowheads="1"/>
            </p:cNvSpPr>
            <p:nvPr/>
          </p:nvSpPr>
          <p:spPr bwMode="auto">
            <a:xfrm>
              <a:off x="5852996" y="3762012"/>
              <a:ext cx="183736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32            </a:t>
              </a: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     </a:t>
              </a:r>
              <a:r>
                <a:rPr kumimoji="1"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0</a:t>
              </a:r>
              <a:endPara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8136" y="2058717"/>
            <a:ext cx="7479103" cy="305212"/>
            <a:chOff x="828136" y="2170855"/>
            <a:chExt cx="7479103" cy="305212"/>
          </a:xfrm>
        </p:grpSpPr>
        <p:sp>
          <p:nvSpPr>
            <p:cNvPr id="35" name="Rectangle 53"/>
            <p:cNvSpPr>
              <a:spLocks noChangeArrowheads="1"/>
            </p:cNvSpPr>
            <p:nvPr/>
          </p:nvSpPr>
          <p:spPr bwMode="auto">
            <a:xfrm>
              <a:off x="3640234" y="2188108"/>
              <a:ext cx="4455314" cy="27266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Rectangle 58"/>
            <p:cNvSpPr>
              <a:spLocks noChangeArrowheads="1"/>
            </p:cNvSpPr>
            <p:nvPr/>
          </p:nvSpPr>
          <p:spPr bwMode="auto">
            <a:xfrm>
              <a:off x="828136" y="2170855"/>
              <a:ext cx="1679948" cy="305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(b) </a:t>
              </a:r>
              <a:r>
                <a:rPr kumimoji="1"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二进制 </a:t>
              </a:r>
              <a:r>
                <a:rPr kumimoji="1"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kumimoji="1"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endPara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559425" y="2191186"/>
              <a:ext cx="4747814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1 0 0 0 0 0 0 0 0 0 0 0 1 1 1 0 0 0 1 0 0 0 1 1 0 0 0 0 0 1 1 1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Line 38"/>
            <p:cNvSpPr>
              <a:spLocks noChangeShapeType="1"/>
            </p:cNvSpPr>
            <p:nvPr/>
          </p:nvSpPr>
          <p:spPr bwMode="auto">
            <a:xfrm>
              <a:off x="5846958" y="2201321"/>
              <a:ext cx="0" cy="26665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Line 39"/>
            <p:cNvSpPr>
              <a:spLocks noChangeShapeType="1"/>
            </p:cNvSpPr>
            <p:nvPr/>
          </p:nvSpPr>
          <p:spPr bwMode="auto">
            <a:xfrm>
              <a:off x="6952197" y="2194114"/>
              <a:ext cx="0" cy="2702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Line 51"/>
            <p:cNvSpPr>
              <a:spLocks noChangeShapeType="1"/>
            </p:cNvSpPr>
            <p:nvPr/>
          </p:nvSpPr>
          <p:spPr bwMode="auto">
            <a:xfrm>
              <a:off x="4733758" y="2194114"/>
              <a:ext cx="0" cy="26665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1" name="Text Box 155"/>
          <p:cNvSpPr txBox="1">
            <a:spLocks noChangeArrowheads="1"/>
          </p:cNvSpPr>
          <p:nvPr/>
        </p:nvSpPr>
        <p:spPr bwMode="auto">
          <a:xfrm>
            <a:off x="1436910" y="1121245"/>
            <a:ext cx="6593695" cy="3443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</a:t>
            </a:r>
            <a:r>
              <a:rPr lang="en-US" altLang="zh-CN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已知 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地址是 </a:t>
            </a:r>
            <a:r>
              <a:rPr lang="en-US" altLang="zh-CN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128.14.35.7/20</a:t>
            </a:r>
            <a:r>
              <a:rPr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。求</a:t>
            </a: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网络地址。 </a:t>
            </a:r>
            <a:endParaRPr lang="zh-CN" altLang="en-US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45144" y="624674"/>
            <a:ext cx="8053711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/>
          </a:p>
        </p:txBody>
      </p:sp>
      <p:sp>
        <p:nvSpPr>
          <p:cNvPr id="4" name="矩形 3"/>
          <p:cNvSpPr/>
          <p:nvPr/>
        </p:nvSpPr>
        <p:spPr>
          <a:xfrm>
            <a:off x="616085" y="565906"/>
            <a:ext cx="25202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常用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CIDR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715992" y="1024780"/>
          <a:ext cx="7427344" cy="3598977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1407497"/>
                <a:gridCol w="1805955"/>
                <a:gridCol w="1705623"/>
                <a:gridCol w="2508269"/>
              </a:tblGrid>
              <a:tr h="272562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网络前缀长度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点分十进制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包含的地址数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相当于包含分类的网络数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76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/13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255.248.0.0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512 K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类或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2048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76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/14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255.252.0.0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256 K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类或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1024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76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/15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255.254.0.0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 K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类或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512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76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/16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255.255.0.0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 K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类或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256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76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/17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255.255.128.0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 K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76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/18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255.255.192.0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 K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76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/19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255.255.224.0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 K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76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/20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255.255.240.0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 K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76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/21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255.255.248.0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 K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76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/22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255.255.252.0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K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76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/23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255.255.254.0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512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76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/24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255.255.255.0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256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76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/25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255.255.255.128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400" b="1" kern="500" dirty="0" smtClean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1/2 </a:t>
                      </a:r>
                      <a:r>
                        <a:rPr lang="zh-CN" sz="1400" b="1" kern="500" dirty="0" smtClean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个</a:t>
                      </a:r>
                      <a:r>
                        <a:rPr lang="en-US" altLang="zh-CN" sz="1400" b="1" kern="500" dirty="0" smtClean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500" dirty="0" smtClean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C </a:t>
                      </a:r>
                      <a:r>
                        <a:rPr lang="zh-CN" sz="1400" b="1" kern="500" dirty="0" smtClean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类</a:t>
                      </a:r>
                      <a:endParaRPr lang="zh-CN" sz="1400" b="1" kern="5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76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/26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255.255.255.192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1/4 </a:t>
                      </a:r>
                      <a:r>
                        <a:rPr lang="zh-CN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C </a:t>
                      </a:r>
                      <a:r>
                        <a:rPr lang="zh-CN" sz="1400" b="1" kern="500" dirty="0" smtClean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类</a:t>
                      </a:r>
                      <a:endParaRPr lang="zh-CN" sz="1400" b="1" kern="5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76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/27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255.255.255.224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1/8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 </a:t>
                      </a:r>
                      <a:r>
                        <a:rPr 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45144" y="624674"/>
            <a:ext cx="8053711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/>
          </a:p>
        </p:txBody>
      </p:sp>
      <p:sp>
        <p:nvSpPr>
          <p:cNvPr id="4" name="矩形 3"/>
          <p:cNvSpPr/>
          <p:nvPr/>
        </p:nvSpPr>
        <p:spPr>
          <a:xfrm>
            <a:off x="616085" y="565906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构造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超网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68"/>
          <p:cNvSpPr>
            <a:spLocks noChangeArrowheads="1"/>
          </p:cNvSpPr>
          <p:nvPr/>
        </p:nvSpPr>
        <p:spPr bwMode="auto">
          <a:xfrm>
            <a:off x="556962" y="978646"/>
            <a:ext cx="8041893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68605" indent="-268605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每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CIDR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块中的地址数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一定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整数次幂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除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最后几行外，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CIDR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块都包含了多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地址（是一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000" b="1" baseline="30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倍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整数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因此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在文献中有时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称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CIDR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编址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“构造超网”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Cloud"/>
          <p:cNvSpPr>
            <a:spLocks noChangeAspect="1" noEditPoints="1" noChangeArrowheads="1"/>
          </p:cNvSpPr>
          <p:nvPr/>
        </p:nvSpPr>
        <p:spPr bwMode="auto">
          <a:xfrm>
            <a:off x="1221378" y="2544792"/>
            <a:ext cx="6611407" cy="210594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DDDDDD"/>
          </a:solidFill>
          <a:ln w="19050">
            <a:solidFill>
              <a:srgbClr val="00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1400"/>
          </a:p>
        </p:txBody>
      </p:sp>
      <p:grpSp>
        <p:nvGrpSpPr>
          <p:cNvPr id="18" name="组合 17"/>
          <p:cNvGrpSpPr/>
          <p:nvPr/>
        </p:nvGrpSpPr>
        <p:grpSpPr>
          <a:xfrm>
            <a:off x="1501738" y="3137639"/>
            <a:ext cx="1854679" cy="846448"/>
            <a:chOff x="1468310" y="3244699"/>
            <a:chExt cx="1854679" cy="846448"/>
          </a:xfrm>
        </p:grpSpPr>
        <p:sp>
          <p:nvSpPr>
            <p:cNvPr id="8" name="Cloud"/>
            <p:cNvSpPr>
              <a:spLocks noChangeAspect="1" noEditPoints="1" noChangeArrowheads="1"/>
            </p:cNvSpPr>
            <p:nvPr/>
          </p:nvSpPr>
          <p:spPr bwMode="auto">
            <a:xfrm>
              <a:off x="1468310" y="3244699"/>
              <a:ext cx="1854679" cy="846448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FFBE7D"/>
            </a:solidFill>
            <a:ln w="9525">
              <a:solidFill>
                <a:srgbClr val="000000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9" name="Rectangle 13"/>
            <p:cNvSpPr>
              <a:spLocks noChangeArrowheads="1"/>
            </p:cNvSpPr>
            <p:nvPr/>
          </p:nvSpPr>
          <p:spPr bwMode="auto">
            <a:xfrm>
              <a:off x="1653778" y="3443863"/>
              <a:ext cx="1459279" cy="3983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1200" b="1" dirty="0" smtClean="0">
                  <a:ea typeface="宋体" panose="02010600030101010101" pitchFamily="2" charset="-122"/>
                </a:rPr>
                <a:t>Subnet=128.14.0.0</a:t>
              </a:r>
              <a:endParaRPr lang="en-US" altLang="zh-CN" sz="1200" b="1" dirty="0">
                <a:ea typeface="宋体" panose="02010600030101010101" pitchFamily="2" charset="-122"/>
              </a:endParaRPr>
            </a:p>
            <a:p>
              <a:r>
                <a:rPr lang="en-US" altLang="zh-CN" sz="1200" b="1" dirty="0">
                  <a:ea typeface="宋体" panose="02010600030101010101" pitchFamily="2" charset="-122"/>
                </a:rPr>
                <a:t>Mask=255.255.255.0</a:t>
              </a:r>
              <a:endParaRPr lang="en-US" altLang="zh-CN" sz="1200" b="1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806316" y="3137639"/>
            <a:ext cx="1854679" cy="846448"/>
            <a:chOff x="5659670" y="3249777"/>
            <a:chExt cx="1854679" cy="84644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Cloud"/>
            <p:cNvSpPr>
              <a:spLocks noChangeAspect="1" noEditPoints="1" noChangeArrowheads="1"/>
            </p:cNvSpPr>
            <p:nvPr/>
          </p:nvSpPr>
          <p:spPr bwMode="auto">
            <a:xfrm>
              <a:off x="5659670" y="3249777"/>
              <a:ext cx="1854679" cy="846448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FFBE7D"/>
            </a:solidFill>
            <a:ln w="9525">
              <a:solidFill>
                <a:srgbClr val="000000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11" name="Rectangle 15"/>
            <p:cNvSpPr>
              <a:spLocks noChangeArrowheads="1"/>
            </p:cNvSpPr>
            <p:nvPr/>
          </p:nvSpPr>
          <p:spPr bwMode="auto">
            <a:xfrm>
              <a:off x="5844074" y="3448941"/>
              <a:ext cx="1479754" cy="3983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1200" b="1" dirty="0" smtClean="0">
                  <a:ea typeface="宋体" panose="02010600030101010101" pitchFamily="2" charset="-122"/>
                </a:rPr>
                <a:t>Subnet=128.14.15.0</a:t>
              </a:r>
              <a:endParaRPr lang="en-US" altLang="zh-CN" sz="1200" b="1" dirty="0">
                <a:ea typeface="宋体" panose="02010600030101010101" pitchFamily="2" charset="-122"/>
              </a:endParaRPr>
            </a:p>
            <a:p>
              <a:r>
                <a:rPr lang="en-US" altLang="zh-CN" sz="1200" b="1" dirty="0">
                  <a:ea typeface="宋体" panose="02010600030101010101" pitchFamily="2" charset="-122"/>
                </a:rPr>
                <a:t>Mask=255.255.255.0</a:t>
              </a:r>
              <a:endParaRPr lang="en-US" altLang="zh-CN" sz="1200" b="1" dirty="0">
                <a:ea typeface="宋体" panose="02010600030101010101" pitchFamily="2" charset="-122"/>
              </a:endParaRPr>
            </a:p>
          </p:txBody>
        </p:sp>
      </p:grpSp>
      <p:sp>
        <p:nvSpPr>
          <p:cNvPr id="12" name="Line 17"/>
          <p:cNvSpPr>
            <a:spLocks noChangeShapeType="1"/>
          </p:cNvSpPr>
          <p:nvPr/>
        </p:nvSpPr>
        <p:spPr bwMode="auto">
          <a:xfrm>
            <a:off x="5435382" y="3644384"/>
            <a:ext cx="325309" cy="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/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439106" y="2748390"/>
            <a:ext cx="2367210" cy="348537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2000" b="1" dirty="0" smtClean="0">
                <a:latin typeface="Tahoma" panose="020B060403050404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128.14.0.0/20</a:t>
            </a:r>
            <a:endParaRPr lang="en-US" altLang="zh-CN" sz="2000" b="1" dirty="0">
              <a:latin typeface="Tahoma" panose="020B060403050404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437121" y="3137639"/>
            <a:ext cx="1854679" cy="846448"/>
            <a:chOff x="1468310" y="3244699"/>
            <a:chExt cx="1854679" cy="846448"/>
          </a:xfrm>
        </p:grpSpPr>
        <p:sp>
          <p:nvSpPr>
            <p:cNvPr id="20" name="Cloud"/>
            <p:cNvSpPr>
              <a:spLocks noChangeAspect="1" noEditPoints="1" noChangeArrowheads="1"/>
            </p:cNvSpPr>
            <p:nvPr/>
          </p:nvSpPr>
          <p:spPr bwMode="auto">
            <a:xfrm>
              <a:off x="1468310" y="3244699"/>
              <a:ext cx="1854679" cy="846448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FFBE7D"/>
            </a:solidFill>
            <a:ln w="9525">
              <a:solidFill>
                <a:srgbClr val="000000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21" name="Rectangle 13"/>
            <p:cNvSpPr>
              <a:spLocks noChangeArrowheads="1"/>
            </p:cNvSpPr>
            <p:nvPr/>
          </p:nvSpPr>
          <p:spPr bwMode="auto">
            <a:xfrm>
              <a:off x="1653778" y="3443863"/>
              <a:ext cx="1459279" cy="3983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1200" b="1" dirty="0" smtClean="0">
                  <a:ea typeface="宋体" panose="02010600030101010101" pitchFamily="2" charset="-122"/>
                </a:rPr>
                <a:t>Subnet=128.14.1.0</a:t>
              </a:r>
              <a:endParaRPr lang="en-US" altLang="zh-CN" sz="1200" b="1" dirty="0">
                <a:ea typeface="宋体" panose="02010600030101010101" pitchFamily="2" charset="-122"/>
              </a:endParaRPr>
            </a:p>
            <a:p>
              <a:r>
                <a:rPr lang="en-US" altLang="zh-CN" sz="1200" b="1" dirty="0">
                  <a:ea typeface="宋体" panose="02010600030101010101" pitchFamily="2" charset="-122"/>
                </a:rPr>
                <a:t>Mask=255.255.255.0</a:t>
              </a:r>
              <a:endParaRPr lang="en-US" altLang="zh-CN" sz="1200" b="1" dirty="0">
                <a:ea typeface="宋体" panose="02010600030101010101" pitchFamily="2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4308171" y="419514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超网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45144" y="624674"/>
            <a:ext cx="8053711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/>
          </a:p>
        </p:txBody>
      </p:sp>
      <p:sp>
        <p:nvSpPr>
          <p:cNvPr id="4" name="矩形 3"/>
          <p:cNvSpPr/>
          <p:nvPr/>
        </p:nvSpPr>
        <p:spPr>
          <a:xfrm>
            <a:off x="616085" y="565906"/>
            <a:ext cx="30332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特殊的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CIDR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545144" y="1024787"/>
          <a:ext cx="8053711" cy="2115228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1525196"/>
                <a:gridCol w="1889185"/>
                <a:gridCol w="4639330"/>
              </a:tblGrid>
              <a:tr h="42618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网络前缀长度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点分十进制</a:t>
                      </a:r>
                      <a:endParaRPr lang="zh-CN" sz="14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说明</a:t>
                      </a:r>
                      <a:endParaRPr lang="zh-CN" sz="1400" b="1" kern="500" dirty="0">
                        <a:solidFill>
                          <a:schemeClr val="l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563016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en-US" altLang="zh-CN" sz="18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</a:t>
                      </a:r>
                      <a:endParaRPr lang="zh-CN" sz="1800" b="1" kern="5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55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.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.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就是一个 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 </a:t>
                      </a:r>
                      <a:r>
                        <a:rPr lang="zh-CN" alt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地址。这个特殊地址用于主机路由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63016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en-US" altLang="zh-CN" sz="18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endParaRPr lang="zh-CN" sz="1800" b="1" kern="5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255.25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.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255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.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254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只有两个 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 </a:t>
                      </a:r>
                      <a:r>
                        <a:rPr lang="zh-CN" alt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地址，其主机号分别为 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 </a:t>
                      </a:r>
                      <a:r>
                        <a:rPr lang="zh-CN" alt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和 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。</a:t>
                      </a:r>
                      <a:endParaRPr lang="en-US" altLang="zh-CN" sz="1400" b="1" kern="500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这个地址块用于点对点链路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63016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en-US" altLang="zh-CN" sz="18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zh-CN" sz="1800" b="1" kern="500" dirty="0"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.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r>
                        <a:rPr 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.0.0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同时 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 </a:t>
                      </a:r>
                      <a:r>
                        <a:rPr lang="zh-CN" alt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地址也是全 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r>
                        <a:rPr lang="zh-CN" alt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，即 </a:t>
                      </a:r>
                      <a:r>
                        <a:rPr lang="en-US" altLang="zh-CN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0.0.0.0/0</a:t>
                      </a:r>
                      <a:r>
                        <a:rPr lang="zh-CN" altLang="en-US" sz="14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。用于默认路由。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45144" y="624674"/>
            <a:ext cx="8053711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/>
          </a:p>
        </p:txBody>
      </p:sp>
      <p:sp>
        <p:nvSpPr>
          <p:cNvPr id="4" name="矩形 3"/>
          <p:cNvSpPr/>
          <p:nvPr/>
        </p:nvSpPr>
        <p:spPr>
          <a:xfrm>
            <a:off x="616085" y="565906"/>
            <a:ext cx="38373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路由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聚合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route aggregation)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346931" y="1134164"/>
            <a:ext cx="1438340" cy="3273934"/>
          </a:xfrm>
          <a:prstGeom prst="rect">
            <a:avLst/>
          </a:prstGeom>
          <a:solidFill>
            <a:srgbClr val="FFFF99"/>
          </a:solidFill>
          <a:ln w="19050" algn="ctr">
            <a:solidFill>
              <a:schemeClr val="tx1"/>
            </a:solidFill>
            <a:miter lim="800000"/>
          </a:ln>
          <a:effectLst/>
        </p:spPr>
        <p:txBody>
          <a:bodyPr wrap="none"/>
          <a:lstStyle/>
          <a:p>
            <a:r>
              <a:rPr lang="en-US" altLang="zh-CN" sz="1300" b="1" dirty="0">
                <a:latin typeface="Tahoma" panose="020B0604030504040204" pitchFamily="34" charset="0"/>
                <a:ea typeface="宋体" panose="02010600030101010101" pitchFamily="2" charset="-122"/>
              </a:rPr>
              <a:t>192.24.0</a:t>
            </a:r>
            <a:endParaRPr lang="en-US" altLang="zh-CN" sz="1300" b="1" dirty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r>
              <a:rPr lang="en-US" altLang="zh-CN" sz="1300" b="1" dirty="0">
                <a:latin typeface="Tahoma" panose="020B0604030504040204" pitchFamily="34" charset="0"/>
                <a:ea typeface="宋体" panose="02010600030101010101" pitchFamily="2" charset="-122"/>
              </a:rPr>
              <a:t>192.24.1</a:t>
            </a:r>
            <a:endParaRPr lang="en-US" altLang="zh-CN" sz="1300" b="1" dirty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r>
              <a:rPr lang="en-US" altLang="zh-CN" sz="1300" b="1" dirty="0">
                <a:latin typeface="Tahoma" panose="020B0604030504040204" pitchFamily="34" charset="0"/>
                <a:ea typeface="宋体" panose="02010600030101010101" pitchFamily="2" charset="-122"/>
              </a:rPr>
              <a:t>192.24.2</a:t>
            </a:r>
            <a:endParaRPr lang="en-US" altLang="zh-CN" sz="1300" b="1" dirty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r>
              <a:rPr lang="en-US" altLang="zh-CN" sz="1300" b="1" dirty="0">
                <a:latin typeface="Tahoma" panose="020B0604030504040204" pitchFamily="34" charset="0"/>
                <a:ea typeface="宋体" panose="02010600030101010101" pitchFamily="2" charset="-122"/>
              </a:rPr>
              <a:t>192.24.3</a:t>
            </a:r>
            <a:endParaRPr lang="en-US" altLang="zh-CN" sz="1300" b="1" dirty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r>
              <a:rPr lang="en-US" altLang="zh-CN" sz="1300" b="1" dirty="0">
                <a:latin typeface="Tahoma" panose="020B0604030504040204" pitchFamily="34" charset="0"/>
                <a:ea typeface="宋体" panose="02010600030101010101" pitchFamily="2" charset="-122"/>
              </a:rPr>
              <a:t>192.24.4</a:t>
            </a:r>
            <a:endParaRPr lang="en-US" altLang="zh-CN" sz="1300" b="1" dirty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r>
              <a:rPr lang="en-US" altLang="zh-CN" sz="1300" b="1" dirty="0">
                <a:latin typeface="Tahoma" panose="020B0604030504040204" pitchFamily="34" charset="0"/>
                <a:ea typeface="宋体" panose="02010600030101010101" pitchFamily="2" charset="-122"/>
              </a:rPr>
              <a:t>192.24.5</a:t>
            </a:r>
            <a:endParaRPr lang="en-US" altLang="zh-CN" sz="1300" b="1" dirty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r>
              <a:rPr lang="en-US" altLang="zh-CN" sz="1300" b="1" dirty="0">
                <a:latin typeface="Tahoma" panose="020B0604030504040204" pitchFamily="34" charset="0"/>
                <a:ea typeface="宋体" panose="02010600030101010101" pitchFamily="2" charset="-122"/>
              </a:rPr>
              <a:t>192.24.6</a:t>
            </a:r>
            <a:endParaRPr lang="en-US" altLang="zh-CN" sz="1300" b="1" dirty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r>
              <a:rPr lang="en-US" altLang="zh-CN" sz="1300" b="1" dirty="0">
                <a:latin typeface="Tahoma" panose="020B0604030504040204" pitchFamily="34" charset="0"/>
                <a:ea typeface="宋体" panose="02010600030101010101" pitchFamily="2" charset="-122"/>
              </a:rPr>
              <a:t>192.24.7</a:t>
            </a:r>
            <a:endParaRPr lang="en-US" altLang="zh-CN" sz="1300" b="1" dirty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r>
              <a:rPr lang="en-US" altLang="zh-CN" sz="1300" b="1" dirty="0">
                <a:latin typeface="Tahoma" panose="020B0604030504040204" pitchFamily="34" charset="0"/>
                <a:ea typeface="宋体" panose="02010600030101010101" pitchFamily="2" charset="-122"/>
              </a:rPr>
              <a:t>192.24.8</a:t>
            </a:r>
            <a:endParaRPr lang="en-US" altLang="zh-CN" sz="1300" b="1" dirty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r>
              <a:rPr lang="en-US" altLang="zh-CN" sz="1300" b="1" dirty="0">
                <a:latin typeface="Tahoma" panose="020B0604030504040204" pitchFamily="34" charset="0"/>
                <a:ea typeface="宋体" panose="02010600030101010101" pitchFamily="2" charset="-122"/>
              </a:rPr>
              <a:t>192.24.9</a:t>
            </a:r>
            <a:endParaRPr lang="en-US" altLang="zh-CN" sz="1300" b="1" dirty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r>
              <a:rPr lang="en-US" altLang="zh-CN" sz="1300" b="1" dirty="0">
                <a:latin typeface="Tahoma" panose="020B0604030504040204" pitchFamily="34" charset="0"/>
                <a:ea typeface="宋体" panose="02010600030101010101" pitchFamily="2" charset="-122"/>
              </a:rPr>
              <a:t>192.24.10</a:t>
            </a:r>
            <a:endParaRPr lang="en-US" altLang="zh-CN" sz="1300" b="1" dirty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r>
              <a:rPr lang="en-US" altLang="zh-CN" sz="1300" b="1" dirty="0">
                <a:latin typeface="Tahoma" panose="020B0604030504040204" pitchFamily="34" charset="0"/>
                <a:ea typeface="宋体" panose="02010600030101010101" pitchFamily="2" charset="-122"/>
              </a:rPr>
              <a:t>192.24.11</a:t>
            </a:r>
            <a:endParaRPr lang="en-US" altLang="zh-CN" sz="1300" b="1" dirty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r>
              <a:rPr lang="en-US" altLang="zh-CN" sz="1300" b="1" dirty="0">
                <a:latin typeface="Tahoma" panose="020B0604030504040204" pitchFamily="34" charset="0"/>
                <a:ea typeface="宋体" panose="02010600030101010101" pitchFamily="2" charset="-122"/>
              </a:rPr>
              <a:t>192.24.12</a:t>
            </a:r>
            <a:endParaRPr lang="en-US" altLang="zh-CN" sz="1300" b="1" dirty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r>
              <a:rPr lang="en-US" altLang="zh-CN" sz="1300" b="1" dirty="0">
                <a:latin typeface="Tahoma" panose="020B0604030504040204" pitchFamily="34" charset="0"/>
                <a:ea typeface="宋体" panose="02010600030101010101" pitchFamily="2" charset="-122"/>
              </a:rPr>
              <a:t>192.24.13</a:t>
            </a:r>
            <a:endParaRPr lang="en-US" altLang="zh-CN" sz="1300" b="1" dirty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r>
              <a:rPr lang="en-US" altLang="zh-CN" sz="1300" b="1" dirty="0">
                <a:latin typeface="Tahoma" panose="020B0604030504040204" pitchFamily="34" charset="0"/>
                <a:ea typeface="宋体" panose="02010600030101010101" pitchFamily="2" charset="-122"/>
              </a:rPr>
              <a:t>192.24.14</a:t>
            </a:r>
            <a:endParaRPr lang="en-US" altLang="zh-CN" sz="1300" b="1" dirty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r>
              <a:rPr lang="en-US" altLang="zh-CN" sz="1300" b="1" dirty="0">
                <a:latin typeface="Tahoma" panose="020B0604030504040204" pitchFamily="34" charset="0"/>
                <a:ea typeface="宋体" panose="02010600030101010101" pitchFamily="2" charset="-122"/>
              </a:rPr>
              <a:t>192.24.15</a:t>
            </a:r>
            <a:endParaRPr lang="en-US" altLang="zh-CN" sz="1300" b="1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491643" y="1561043"/>
            <a:ext cx="2901859" cy="456229"/>
          </a:xfrm>
          <a:prstGeom prst="rect">
            <a:avLst/>
          </a:prstGeom>
          <a:solidFill>
            <a:srgbClr val="FFC000"/>
          </a:solidFill>
          <a:ln w="19050" algn="ctr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algn="ctr"/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192.24.0.0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 20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794484" y="1134420"/>
            <a:ext cx="687946" cy="3224243"/>
            <a:chOff x="4794484" y="1134420"/>
            <a:chExt cx="687946" cy="3224243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794484" y="1134420"/>
              <a:ext cx="687946" cy="4332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100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 flipV="1">
              <a:off x="4794484" y="2017271"/>
              <a:ext cx="687946" cy="23413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10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64272" y="1376377"/>
            <a:ext cx="2940166" cy="1386128"/>
            <a:chOff x="264272" y="1376377"/>
            <a:chExt cx="2940166" cy="1386128"/>
          </a:xfrm>
        </p:grpSpPr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264272" y="1746842"/>
              <a:ext cx="2940166" cy="1015663"/>
            </a:xfrm>
            <a:prstGeom prst="rect">
              <a:avLst/>
            </a:prstGeom>
            <a:noFill/>
            <a:ln w="19050">
              <a:solidFill>
                <a:srgbClr val="00B0F0"/>
              </a:solidFill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2400"/>
                </a:lnSpc>
              </a:pP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 </a:t>
              </a: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 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类地址，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400"/>
                </a:lnSpc>
              </a:pPr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掩码</a:t>
              </a: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=255.255.255.0</a:t>
              </a:r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400"/>
                </a:lnSpc>
              </a:pPr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路由表中需要 </a:t>
              </a: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个路由项目。</a:t>
              </a:r>
              <a:endPara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067808" y="1376377"/>
              <a:ext cx="946093" cy="369332"/>
            </a:xfrm>
            <a:prstGeom prst="rect">
              <a:avLst/>
            </a:prstGeom>
            <a:solidFill>
              <a:srgbClr val="00B0F0"/>
            </a:solidFill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聚合前 </a:t>
              </a:r>
              <a:endParaRPr lang="zh-CN" altLang="en-US" dirty="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509047" y="2302919"/>
            <a:ext cx="2884455" cy="1376841"/>
            <a:chOff x="5509047" y="2302919"/>
            <a:chExt cx="2884455" cy="1376841"/>
          </a:xfrm>
        </p:grpSpPr>
        <p:sp>
          <p:nvSpPr>
            <p:cNvPr id="14" name="矩形 13"/>
            <p:cNvSpPr/>
            <p:nvPr/>
          </p:nvSpPr>
          <p:spPr>
            <a:xfrm>
              <a:off x="6355992" y="2302919"/>
              <a:ext cx="1072509" cy="369332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聚合后 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 Box 7"/>
            <p:cNvSpPr txBox="1">
              <a:spLocks noChangeArrowheads="1"/>
            </p:cNvSpPr>
            <p:nvPr/>
          </p:nvSpPr>
          <p:spPr bwMode="auto">
            <a:xfrm>
              <a:off x="5509047" y="2664097"/>
              <a:ext cx="2884455" cy="1015663"/>
            </a:xfrm>
            <a:prstGeom prst="rect">
              <a:avLst/>
            </a:prstGeom>
            <a:noFill/>
            <a:ln w="19050">
              <a:solidFill>
                <a:srgbClr val="00B050"/>
              </a:solidFill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2400"/>
                </a:lnSpc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聚合为 </a:t>
              </a: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 地址，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400"/>
                </a:lnSpc>
              </a:pPr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掩码</a:t>
              </a: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=255.255.240.0</a:t>
              </a:r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400"/>
                </a:lnSpc>
              </a:pPr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路由表中只需 </a:t>
              </a: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</a:t>
              </a:r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个路由项目。</a:t>
              </a:r>
              <a:endPara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545144" y="1011282"/>
            <a:ext cx="8053712" cy="3323674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8" name="Oval 44"/>
          <p:cNvSpPr>
            <a:spLocks noChangeArrowheads="1"/>
          </p:cNvSpPr>
          <p:nvPr/>
        </p:nvSpPr>
        <p:spPr bwMode="auto">
          <a:xfrm>
            <a:off x="1547664" y="2018775"/>
            <a:ext cx="1452277" cy="788987"/>
          </a:xfrm>
          <a:prstGeom prst="ellipse">
            <a:avLst/>
          </a:prstGeom>
          <a:solidFill>
            <a:srgbClr val="99FFCC"/>
          </a:solidFill>
          <a:ln w="9525">
            <a:solidFill>
              <a:srgbClr val="000000"/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45144" y="620249"/>
            <a:ext cx="8053712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16085" y="579065"/>
            <a:ext cx="26997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CIDR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地址块划分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举例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860397" y="1189623"/>
            <a:ext cx="920485" cy="415023"/>
            <a:chOff x="228434" y="1033063"/>
            <a:chExt cx="1637241" cy="738189"/>
          </a:xfrm>
          <a:solidFill>
            <a:srgbClr val="002060"/>
          </a:solidFill>
        </p:grpSpPr>
        <p:grpSp>
          <p:nvGrpSpPr>
            <p:cNvPr id="7" name="Group 5"/>
            <p:cNvGrpSpPr/>
            <p:nvPr/>
          </p:nvGrpSpPr>
          <p:grpSpPr bwMode="auto">
            <a:xfrm>
              <a:off x="237985" y="1047511"/>
              <a:ext cx="1627690" cy="723741"/>
              <a:chOff x="3134" y="1375"/>
              <a:chExt cx="2386" cy="1553"/>
            </a:xfrm>
            <a:grpFill/>
          </p:grpSpPr>
          <p:sp>
            <p:nvSpPr>
              <p:cNvPr id="18" name="Oval 6"/>
              <p:cNvSpPr>
                <a:spLocks noChangeArrowheads="1"/>
              </p:cNvSpPr>
              <p:nvPr/>
            </p:nvSpPr>
            <p:spPr bwMode="auto">
              <a:xfrm>
                <a:off x="3959" y="1375"/>
                <a:ext cx="1026" cy="6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kumimoji="1" lang="zh-CN" altLang="en-US" sz="105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Oval 7"/>
              <p:cNvSpPr>
                <a:spLocks noChangeArrowheads="1"/>
              </p:cNvSpPr>
              <p:nvPr/>
            </p:nvSpPr>
            <p:spPr bwMode="auto">
              <a:xfrm>
                <a:off x="3380" y="1548"/>
                <a:ext cx="781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kumimoji="1" lang="zh-CN" altLang="en-US" sz="105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Oval 8"/>
              <p:cNvSpPr>
                <a:spLocks noChangeArrowheads="1"/>
              </p:cNvSpPr>
              <p:nvPr/>
            </p:nvSpPr>
            <p:spPr bwMode="auto">
              <a:xfrm>
                <a:off x="3134" y="1940"/>
                <a:ext cx="521" cy="50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kumimoji="1" lang="zh-CN" altLang="en-US" sz="105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Oval 9"/>
              <p:cNvSpPr>
                <a:spLocks noChangeArrowheads="1"/>
              </p:cNvSpPr>
              <p:nvPr/>
            </p:nvSpPr>
            <p:spPr bwMode="auto">
              <a:xfrm>
                <a:off x="3293" y="2175"/>
                <a:ext cx="796" cy="5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kumimoji="1" lang="zh-CN" altLang="en-US" sz="105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Oval 10"/>
              <p:cNvSpPr>
                <a:spLocks noChangeArrowheads="1"/>
              </p:cNvSpPr>
              <p:nvPr/>
            </p:nvSpPr>
            <p:spPr bwMode="auto">
              <a:xfrm>
                <a:off x="3872" y="2269"/>
                <a:ext cx="1200" cy="6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kumimoji="1" lang="zh-CN" altLang="en-US" sz="105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Oval 11"/>
              <p:cNvSpPr>
                <a:spLocks noChangeArrowheads="1"/>
              </p:cNvSpPr>
              <p:nvPr/>
            </p:nvSpPr>
            <p:spPr bwMode="auto">
              <a:xfrm>
                <a:off x="4653" y="1564"/>
                <a:ext cx="751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kumimoji="1" lang="zh-CN" altLang="en-US" sz="105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Oval 12"/>
              <p:cNvSpPr>
                <a:spLocks noChangeArrowheads="1"/>
              </p:cNvSpPr>
              <p:nvPr/>
            </p:nvSpPr>
            <p:spPr bwMode="auto">
              <a:xfrm>
                <a:off x="4768" y="1893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kumimoji="1" lang="zh-CN" altLang="en-US" sz="105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Oval 13"/>
              <p:cNvSpPr>
                <a:spLocks noChangeArrowheads="1"/>
              </p:cNvSpPr>
              <p:nvPr/>
            </p:nvSpPr>
            <p:spPr bwMode="auto">
              <a:xfrm>
                <a:off x="4696" y="2003"/>
                <a:ext cx="752" cy="8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kumimoji="1" lang="zh-CN" altLang="en-US" sz="105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Oval 14"/>
              <p:cNvSpPr>
                <a:spLocks noChangeArrowheads="1"/>
              </p:cNvSpPr>
              <p:nvPr/>
            </p:nvSpPr>
            <p:spPr bwMode="auto">
              <a:xfrm>
                <a:off x="3568" y="1752"/>
                <a:ext cx="1547" cy="8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kumimoji="1" lang="zh-CN" altLang="en-US" sz="105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" name="Oval 15"/>
            <p:cNvSpPr>
              <a:spLocks noChangeArrowheads="1"/>
            </p:cNvSpPr>
            <p:nvPr/>
          </p:nvSpPr>
          <p:spPr bwMode="auto">
            <a:xfrm>
              <a:off x="790553" y="1033063"/>
              <a:ext cx="700603" cy="29219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kumimoji="1" lang="zh-CN" altLang="en-US" sz="105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Oval 16"/>
            <p:cNvSpPr>
              <a:spLocks noChangeArrowheads="1"/>
            </p:cNvSpPr>
            <p:nvPr/>
          </p:nvSpPr>
          <p:spPr bwMode="auto">
            <a:xfrm>
              <a:off x="396252" y="1113687"/>
              <a:ext cx="532785" cy="29219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kumimoji="1" lang="zh-CN" altLang="en-US" sz="105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Oval 17"/>
            <p:cNvSpPr>
              <a:spLocks noChangeArrowheads="1"/>
            </p:cNvSpPr>
            <p:nvPr/>
          </p:nvSpPr>
          <p:spPr bwMode="auto">
            <a:xfrm>
              <a:off x="228434" y="1296369"/>
              <a:ext cx="354737" cy="233479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kumimoji="1" lang="zh-CN" altLang="en-US" sz="105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Oval 18"/>
            <p:cNvSpPr>
              <a:spLocks noChangeArrowheads="1"/>
            </p:cNvSpPr>
            <p:nvPr/>
          </p:nvSpPr>
          <p:spPr bwMode="auto">
            <a:xfrm>
              <a:off x="336901" y="1405885"/>
              <a:ext cx="542335" cy="255849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kumimoji="1" lang="zh-CN" altLang="en-US" sz="105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Oval 19"/>
            <p:cNvSpPr>
              <a:spLocks noChangeArrowheads="1"/>
            </p:cNvSpPr>
            <p:nvPr/>
          </p:nvSpPr>
          <p:spPr bwMode="auto">
            <a:xfrm>
              <a:off x="731204" y="1449692"/>
              <a:ext cx="818622" cy="307112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kumimoji="1" lang="zh-CN" altLang="en-US" sz="105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Oval 20"/>
            <p:cNvSpPr>
              <a:spLocks noChangeArrowheads="1"/>
            </p:cNvSpPr>
            <p:nvPr/>
          </p:nvSpPr>
          <p:spPr bwMode="auto">
            <a:xfrm>
              <a:off x="1263990" y="1120677"/>
              <a:ext cx="513001" cy="226490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kumimoji="1" lang="zh-CN" altLang="en-US" sz="105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Oval 21"/>
            <p:cNvSpPr>
              <a:spLocks noChangeArrowheads="1"/>
            </p:cNvSpPr>
            <p:nvPr/>
          </p:nvSpPr>
          <p:spPr bwMode="auto">
            <a:xfrm>
              <a:off x="1343123" y="1274464"/>
              <a:ext cx="513001" cy="226490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kumimoji="1" lang="zh-CN" altLang="en-US" sz="105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Oval 22"/>
            <p:cNvSpPr>
              <a:spLocks noChangeArrowheads="1"/>
            </p:cNvSpPr>
            <p:nvPr/>
          </p:nvSpPr>
          <p:spPr bwMode="auto">
            <a:xfrm>
              <a:off x="1293324" y="1325261"/>
              <a:ext cx="513001" cy="38027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kumimoji="1" lang="zh-CN" altLang="en-US" sz="105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23"/>
            <p:cNvSpPr>
              <a:spLocks noChangeArrowheads="1"/>
            </p:cNvSpPr>
            <p:nvPr/>
          </p:nvSpPr>
          <p:spPr bwMode="auto">
            <a:xfrm>
              <a:off x="524501" y="1208289"/>
              <a:ext cx="1055339" cy="38027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kumimoji="1" lang="zh-CN" altLang="en-US" sz="105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/>
          </p:nvSpPr>
          <p:spPr bwMode="auto">
            <a:xfrm>
              <a:off x="548205" y="1196955"/>
              <a:ext cx="1081183" cy="4653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kumimoji="1" lang="zh-CN" altLang="en-US" sz="10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互联</a:t>
              </a:r>
              <a:r>
                <a:rPr kumimoji="1" lang="zh-CN" altLang="en-US" sz="105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</a:t>
              </a:r>
              <a:endParaRPr kumimoji="1" lang="zh-CN" altLang="en-US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Oval 25"/>
          <p:cNvSpPr>
            <a:spLocks noChangeArrowheads="1"/>
          </p:cNvSpPr>
          <p:nvPr/>
        </p:nvSpPr>
        <p:spPr bwMode="auto">
          <a:xfrm>
            <a:off x="3906711" y="1106620"/>
            <a:ext cx="1599245" cy="539082"/>
          </a:xfrm>
          <a:prstGeom prst="ellipse">
            <a:avLst/>
          </a:prstGeom>
          <a:solidFill>
            <a:srgbClr val="3399FF"/>
          </a:solidFill>
          <a:ln w="9525">
            <a:solidFill>
              <a:srgbClr val="000000"/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>
            <a:off x="4246091" y="1189626"/>
            <a:ext cx="1018141" cy="37396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 Box 27"/>
          <p:cNvSpPr txBox="1">
            <a:spLocks noChangeArrowheads="1"/>
          </p:cNvSpPr>
          <p:nvPr/>
        </p:nvSpPr>
        <p:spPr bwMode="auto">
          <a:xfrm>
            <a:off x="4213355" y="1244579"/>
            <a:ext cx="106311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kumimoji="1"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206.0.68.0/22</a:t>
            </a:r>
            <a:endParaRPr kumimoji="1" lang="en-US" altLang="zh-CN" sz="1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Box 28"/>
          <p:cNvSpPr txBox="1">
            <a:spLocks noChangeArrowheads="1"/>
          </p:cNvSpPr>
          <p:nvPr/>
        </p:nvSpPr>
        <p:spPr bwMode="auto">
          <a:xfrm>
            <a:off x="2917375" y="1142066"/>
            <a:ext cx="1026243" cy="23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en-US" altLang="zh-CN" sz="9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206.0.64.0/18</a:t>
            </a:r>
            <a:endParaRPr kumimoji="1" lang="en-US" altLang="zh-CN" sz="95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AutoShape 29"/>
          <p:cNvSpPr>
            <a:spLocks noChangeArrowheads="1"/>
          </p:cNvSpPr>
          <p:nvPr/>
        </p:nvSpPr>
        <p:spPr bwMode="auto">
          <a:xfrm>
            <a:off x="2793813" y="1324395"/>
            <a:ext cx="1065519" cy="124060"/>
          </a:xfrm>
          <a:prstGeom prst="leftArrow">
            <a:avLst>
              <a:gd name="adj1" fmla="val 50000"/>
              <a:gd name="adj2" fmla="val 198202"/>
            </a:avLst>
          </a:prstGeom>
          <a:solidFill>
            <a:srgbClr val="00FF99"/>
          </a:solidFill>
          <a:ln w="9525">
            <a:solidFill>
              <a:srgbClr val="333399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Box 30"/>
          <p:cNvSpPr txBox="1">
            <a:spLocks noChangeArrowheads="1"/>
          </p:cNvSpPr>
          <p:nvPr/>
        </p:nvSpPr>
        <p:spPr bwMode="auto">
          <a:xfrm>
            <a:off x="3810988" y="992972"/>
            <a:ext cx="42992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en-US" altLang="zh-CN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ISP</a:t>
            </a:r>
            <a:endParaRPr kumimoji="1" lang="en-US" altLang="zh-CN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5602646" y="1033136"/>
            <a:ext cx="6463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zh-CN" altLang="en-US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 </a:t>
            </a:r>
            <a:r>
              <a:rPr kumimoji="1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kumimoji="1" lang="en-US" altLang="zh-CN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Line 32"/>
          <p:cNvSpPr>
            <a:spLocks noChangeShapeType="1"/>
          </p:cNvSpPr>
          <p:nvPr/>
        </p:nvSpPr>
        <p:spPr bwMode="auto">
          <a:xfrm flipV="1">
            <a:off x="5214921" y="1198252"/>
            <a:ext cx="387725" cy="124060"/>
          </a:xfrm>
          <a:prstGeom prst="line">
            <a:avLst/>
          </a:prstGeom>
          <a:noFill/>
          <a:ln w="12700">
            <a:solidFill>
              <a:srgbClr val="333399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kumimoji="1" lang="zh-CN" altLang="en-US" sz="105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 Box 33"/>
          <p:cNvSpPr txBox="1">
            <a:spLocks noChangeArrowheads="1"/>
          </p:cNvSpPr>
          <p:nvPr/>
        </p:nvSpPr>
        <p:spPr bwMode="auto">
          <a:xfrm>
            <a:off x="2786403" y="2604268"/>
            <a:ext cx="49244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zh-CN" altLang="en-US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一系</a:t>
            </a:r>
            <a:endParaRPr kumimoji="1" lang="zh-CN" altLang="en-US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 Box 34"/>
          <p:cNvSpPr txBox="1">
            <a:spLocks noChangeArrowheads="1"/>
          </p:cNvSpPr>
          <p:nvPr/>
        </p:nvSpPr>
        <p:spPr bwMode="auto">
          <a:xfrm>
            <a:off x="4556465" y="2599805"/>
            <a:ext cx="49244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二系</a:t>
            </a:r>
            <a:endParaRPr kumimoji="1"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5214921" y="2496273"/>
            <a:ext cx="49244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三系</a:t>
            </a:r>
            <a:endParaRPr kumimoji="1"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Box 36"/>
          <p:cNvSpPr txBox="1">
            <a:spLocks noChangeArrowheads="1"/>
          </p:cNvSpPr>
          <p:nvPr/>
        </p:nvSpPr>
        <p:spPr bwMode="auto">
          <a:xfrm>
            <a:off x="6530866" y="2496273"/>
            <a:ext cx="49244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四系</a:t>
            </a:r>
            <a:endParaRPr kumimoji="1"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AutoShape 37"/>
          <p:cNvSpPr>
            <a:spLocks noChangeArrowheads="1"/>
          </p:cNvSpPr>
          <p:nvPr/>
        </p:nvSpPr>
        <p:spPr bwMode="auto">
          <a:xfrm rot="1625099">
            <a:off x="5054415" y="1700145"/>
            <a:ext cx="1524795" cy="97285"/>
          </a:xfrm>
          <a:prstGeom prst="leftArrow">
            <a:avLst>
              <a:gd name="adj1" fmla="val 27083"/>
              <a:gd name="adj2" fmla="val 410994"/>
            </a:avLst>
          </a:prstGeom>
          <a:solidFill>
            <a:srgbClr val="FFFF00"/>
          </a:solidFill>
          <a:ln w="9525">
            <a:solidFill>
              <a:srgbClr val="333399"/>
            </a:solidFill>
            <a:miter lim="800000"/>
          </a:ln>
          <a:effectLst/>
        </p:spPr>
        <p:txBody>
          <a:bodyPr wrap="none" anchor="ctr"/>
          <a:lstStyle/>
          <a:p>
            <a:pPr eaLnBrk="1" hangingPunct="1"/>
            <a:endParaRPr kumimoji="1" lang="zh-CN" altLang="en-US" sz="105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Oval 38"/>
          <p:cNvSpPr>
            <a:spLocks noChangeArrowheads="1"/>
          </p:cNvSpPr>
          <p:nvPr/>
        </p:nvSpPr>
        <p:spPr bwMode="auto">
          <a:xfrm>
            <a:off x="6087061" y="2018775"/>
            <a:ext cx="1210553" cy="498918"/>
          </a:xfrm>
          <a:prstGeom prst="ellipse">
            <a:avLst/>
          </a:prstGeom>
          <a:solidFill>
            <a:srgbClr val="99FFCC"/>
          </a:solidFill>
          <a:ln w="9525">
            <a:solidFill>
              <a:srgbClr val="000000"/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6108110" y="2084878"/>
            <a:ext cx="1176925" cy="38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206.0.71.128/26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206.0.71.192/26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AutoShape 40"/>
          <p:cNvSpPr>
            <a:spLocks noChangeArrowheads="1"/>
          </p:cNvSpPr>
          <p:nvPr/>
        </p:nvSpPr>
        <p:spPr bwMode="auto">
          <a:xfrm rot="8870696">
            <a:off x="2822820" y="1753696"/>
            <a:ext cx="1629220" cy="103532"/>
          </a:xfrm>
          <a:prstGeom prst="leftArrow">
            <a:avLst>
              <a:gd name="adj1" fmla="val 27083"/>
              <a:gd name="adj2" fmla="val 412642"/>
            </a:avLst>
          </a:prstGeom>
          <a:solidFill>
            <a:srgbClr val="FFFF00"/>
          </a:solidFill>
          <a:ln w="9525">
            <a:solidFill>
              <a:srgbClr val="333399"/>
            </a:solidFill>
            <a:miter lim="800000"/>
          </a:ln>
          <a:effectLst/>
        </p:spPr>
        <p:txBody>
          <a:bodyPr wrap="none" anchor="ctr"/>
          <a:lstStyle/>
          <a:p>
            <a:pPr eaLnBrk="1" hangingPunct="1"/>
            <a:endParaRPr kumimoji="1" lang="zh-CN" altLang="en-US" sz="105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 Box 42"/>
          <p:cNvSpPr txBox="1">
            <a:spLocks noChangeArrowheads="1"/>
          </p:cNvSpPr>
          <p:nvPr/>
        </p:nvSpPr>
        <p:spPr bwMode="auto">
          <a:xfrm>
            <a:off x="1717531" y="2076790"/>
            <a:ext cx="117692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206.0.68.0/25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206.0.68.128/25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206.0.69.0/25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206.0.69.128/25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AutoShape 43"/>
          <p:cNvSpPr>
            <a:spLocks noChangeArrowheads="1"/>
          </p:cNvSpPr>
          <p:nvPr/>
        </p:nvSpPr>
        <p:spPr bwMode="auto">
          <a:xfrm rot="7490917">
            <a:off x="3716642" y="1873778"/>
            <a:ext cx="1204901" cy="115061"/>
          </a:xfrm>
          <a:prstGeom prst="leftArrow">
            <a:avLst>
              <a:gd name="adj1" fmla="val 27083"/>
              <a:gd name="adj2" fmla="val 322268"/>
            </a:avLst>
          </a:prstGeom>
          <a:solidFill>
            <a:srgbClr val="FFFF00"/>
          </a:solidFill>
          <a:ln w="9525">
            <a:solidFill>
              <a:srgbClr val="333399"/>
            </a:solidFill>
            <a:miter lim="800000"/>
          </a:ln>
          <a:effectLst/>
        </p:spPr>
        <p:txBody>
          <a:bodyPr wrap="none" anchor="ctr"/>
          <a:lstStyle/>
          <a:p>
            <a:pPr eaLnBrk="1" hangingPunct="1"/>
            <a:endParaRPr kumimoji="1" lang="zh-CN" altLang="en-US" sz="105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Oval 44"/>
          <p:cNvSpPr>
            <a:spLocks noChangeArrowheads="1"/>
          </p:cNvSpPr>
          <p:nvPr/>
        </p:nvSpPr>
        <p:spPr bwMode="auto">
          <a:xfrm>
            <a:off x="3278229" y="2018775"/>
            <a:ext cx="1452277" cy="788987"/>
          </a:xfrm>
          <a:prstGeom prst="ellipse">
            <a:avLst/>
          </a:prstGeom>
          <a:solidFill>
            <a:srgbClr val="99FFCC"/>
          </a:solidFill>
          <a:ln w="9525">
            <a:solidFill>
              <a:srgbClr val="000000"/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 Box 45"/>
          <p:cNvSpPr txBox="1">
            <a:spLocks noChangeArrowheads="1"/>
          </p:cNvSpPr>
          <p:nvPr/>
        </p:nvSpPr>
        <p:spPr bwMode="auto">
          <a:xfrm>
            <a:off x="3451713" y="2076790"/>
            <a:ext cx="117692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206.0.70.0/26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206.0.70.64/26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206.0.70.128/26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206.0.70.192/26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Rectangle 46"/>
          <p:cNvSpPr>
            <a:spLocks noChangeArrowheads="1"/>
          </p:cNvSpPr>
          <p:nvPr/>
        </p:nvSpPr>
        <p:spPr bwMode="auto">
          <a:xfrm>
            <a:off x="3859332" y="1805463"/>
            <a:ext cx="920485" cy="16243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AutoShape 48"/>
          <p:cNvSpPr>
            <a:spLocks noChangeArrowheads="1"/>
          </p:cNvSpPr>
          <p:nvPr/>
        </p:nvSpPr>
        <p:spPr bwMode="auto">
          <a:xfrm rot="14362323" flipH="1">
            <a:off x="4633779" y="1901001"/>
            <a:ext cx="1205794" cy="115060"/>
          </a:xfrm>
          <a:prstGeom prst="leftArrow">
            <a:avLst>
              <a:gd name="adj1" fmla="val 27083"/>
              <a:gd name="adj2" fmla="val 322509"/>
            </a:avLst>
          </a:prstGeom>
          <a:solidFill>
            <a:srgbClr val="FFFF00"/>
          </a:solidFill>
          <a:ln w="9525">
            <a:solidFill>
              <a:srgbClr val="333399"/>
            </a:solidFill>
            <a:miter lim="800000"/>
          </a:ln>
          <a:effectLst/>
        </p:spPr>
        <p:txBody>
          <a:bodyPr wrap="none" anchor="ctr"/>
          <a:lstStyle/>
          <a:p>
            <a:pPr eaLnBrk="1" hangingPunct="1"/>
            <a:endParaRPr kumimoji="1" lang="zh-CN" altLang="en-US" sz="105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4876506" y="1805463"/>
            <a:ext cx="940306" cy="16690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Oval 51"/>
          <p:cNvSpPr>
            <a:spLocks noChangeArrowheads="1"/>
          </p:cNvSpPr>
          <p:nvPr/>
        </p:nvSpPr>
        <p:spPr bwMode="auto">
          <a:xfrm>
            <a:off x="4779818" y="2018775"/>
            <a:ext cx="1210553" cy="498918"/>
          </a:xfrm>
          <a:prstGeom prst="ellipse">
            <a:avLst/>
          </a:prstGeom>
          <a:solidFill>
            <a:srgbClr val="99FFCC"/>
          </a:solidFill>
          <a:ln w="9525">
            <a:solidFill>
              <a:srgbClr val="000000"/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 Box 52"/>
          <p:cNvSpPr txBox="1">
            <a:spLocks noChangeArrowheads="1"/>
          </p:cNvSpPr>
          <p:nvPr/>
        </p:nvSpPr>
        <p:spPr bwMode="auto">
          <a:xfrm>
            <a:off x="4856035" y="2078054"/>
            <a:ext cx="1101584" cy="38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206.0.71.0/26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206.0.71.64/26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6087061" y="1805463"/>
            <a:ext cx="1065454" cy="16690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2842159" y="1805463"/>
            <a:ext cx="910808" cy="16690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973180" y="2879661"/>
            <a:ext cx="5333401" cy="1423467"/>
            <a:chOff x="2344108" y="2888287"/>
            <a:chExt cx="5333401" cy="1423467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2358284" y="2924384"/>
              <a:ext cx="5232961" cy="1344134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rgbClr val="333399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050" b="1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Text Box 57"/>
            <p:cNvSpPr txBox="1">
              <a:spLocks noChangeArrowheads="1"/>
            </p:cNvSpPr>
            <p:nvPr/>
          </p:nvSpPr>
          <p:spPr bwMode="auto">
            <a:xfrm>
              <a:off x="2344108" y="2888287"/>
              <a:ext cx="5333401" cy="14234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45000"/>
                </a:lnSpc>
              </a:pP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单位        </a:t>
              </a:r>
              <a:r>
                <a:rPr kumimoji="1" lang="zh-CN" altLang="en-US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地址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块                      </a:t>
              </a:r>
              <a:r>
                <a:rPr kumimoji="1" lang="zh-CN" altLang="en-US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二进制表示的地址块                    相当于 </a:t>
              </a:r>
              <a:r>
                <a:rPr kumimoji="1" lang="en-US" altLang="zh-CN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 </a:t>
              </a:r>
              <a:r>
                <a:rPr kumimoji="1" lang="zh-CN" altLang="en-US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类网络数</a:t>
              </a:r>
              <a:endParaRPr kumimoji="1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ISP    206.0.64.0/18       </a:t>
              </a:r>
              <a:r>
                <a:rPr kumimoji="1" lang="en-US" altLang="zh-CN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11001110.00000000.01</a:t>
              </a: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*                     </a:t>
              </a:r>
              <a:r>
                <a:rPr kumimoji="1" lang="en-US" altLang="zh-CN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64</a:t>
              </a:r>
              <a:endParaRPr kumimoji="1"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大学    </a:t>
              </a: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206.0.68.0/22        11001110.00000000.010001*               </a:t>
              </a:r>
              <a:r>
                <a:rPr kumimoji="1" lang="en-US" altLang="zh-CN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4</a:t>
              </a:r>
              <a:endParaRPr kumimoji="1"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一系    </a:t>
              </a: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206.0.68.0/23        11001110.00000000.0100010*             </a:t>
              </a:r>
              <a:r>
                <a:rPr kumimoji="1" lang="en-US" altLang="zh-CN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2</a:t>
              </a:r>
              <a:endParaRPr kumimoji="1"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二系    </a:t>
              </a: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206.0.70.0/24        11001110.00000000.01000110.*         </a:t>
              </a:r>
              <a:r>
                <a:rPr kumimoji="1" lang="en-US" altLang="zh-CN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1</a:t>
              </a:r>
              <a:endParaRPr kumimoji="1"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三系    </a:t>
              </a: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206.0.71.0/25        11001110.00000000.01000111.0*        </a:t>
              </a:r>
              <a:r>
                <a:rPr kumimoji="1" lang="en-US" altLang="zh-CN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1/2</a:t>
              </a:r>
              <a:endParaRPr kumimoji="1"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  <a:spcAft>
                  <a:spcPct val="25000"/>
                </a:spcAft>
              </a:pP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四系    </a:t>
              </a: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206.0.71.128/25    11001110.00000000.01000111.1*        </a:t>
              </a:r>
              <a:r>
                <a:rPr kumimoji="1" lang="en-US" altLang="zh-CN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1/2</a:t>
              </a:r>
              <a:endParaRPr kumimoji="1"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Line 58"/>
            <p:cNvSpPr>
              <a:spLocks noChangeShapeType="1"/>
            </p:cNvSpPr>
            <p:nvPr/>
          </p:nvSpPr>
          <p:spPr bwMode="auto">
            <a:xfrm>
              <a:off x="2352483" y="3147512"/>
              <a:ext cx="52387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050" b="1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Line 59"/>
            <p:cNvSpPr>
              <a:spLocks noChangeShapeType="1"/>
            </p:cNvSpPr>
            <p:nvPr/>
          </p:nvSpPr>
          <p:spPr bwMode="auto">
            <a:xfrm flipH="1">
              <a:off x="2786620" y="2917244"/>
              <a:ext cx="966" cy="13512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050" b="1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 flipH="1">
              <a:off x="3986051" y="2924384"/>
              <a:ext cx="1934" cy="13512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050" b="1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 flipH="1">
              <a:off x="6340905" y="2924384"/>
              <a:ext cx="1934" cy="13512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050" b="1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3" name="Oval 62"/>
          <p:cNvSpPr>
            <a:spLocks noChangeArrowheads="1"/>
          </p:cNvSpPr>
          <p:nvPr/>
        </p:nvSpPr>
        <p:spPr bwMode="auto">
          <a:xfrm>
            <a:off x="3956022" y="1339567"/>
            <a:ext cx="232055" cy="12852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Oval 63"/>
          <p:cNvSpPr>
            <a:spLocks noChangeArrowheads="1"/>
          </p:cNvSpPr>
          <p:nvPr/>
        </p:nvSpPr>
        <p:spPr bwMode="auto">
          <a:xfrm>
            <a:off x="4037241" y="1194979"/>
            <a:ext cx="232055" cy="12852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 Box 47"/>
          <p:cNvSpPr txBox="1">
            <a:spLocks noChangeArrowheads="1"/>
          </p:cNvSpPr>
          <p:nvPr/>
        </p:nvSpPr>
        <p:spPr bwMode="auto">
          <a:xfrm>
            <a:off x="3810987" y="1773014"/>
            <a:ext cx="1026243" cy="23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206.0.70.0/24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 Box 50"/>
          <p:cNvSpPr txBox="1">
            <a:spLocks noChangeArrowheads="1"/>
          </p:cNvSpPr>
          <p:nvPr/>
        </p:nvSpPr>
        <p:spPr bwMode="auto">
          <a:xfrm>
            <a:off x="4827196" y="1773014"/>
            <a:ext cx="1026243" cy="23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en-US" altLang="zh-CN" sz="950" b="1">
                <a:latin typeface="微软雅黑" panose="020B0503020204020204" pitchFamily="34" charset="-122"/>
                <a:ea typeface="微软雅黑" panose="020B0503020204020204" pitchFamily="34" charset="-122"/>
              </a:rPr>
              <a:t>206.0.71.0/25</a:t>
            </a:r>
            <a:endParaRPr kumimoji="1" lang="en-US" altLang="zh-CN" sz="9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 Box 54"/>
          <p:cNvSpPr txBox="1">
            <a:spLocks noChangeArrowheads="1"/>
          </p:cNvSpPr>
          <p:nvPr/>
        </p:nvSpPr>
        <p:spPr bwMode="auto">
          <a:xfrm>
            <a:off x="6037750" y="1773014"/>
            <a:ext cx="1176925" cy="23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en-US" altLang="zh-CN" sz="950" b="1">
                <a:latin typeface="微软雅黑" panose="020B0503020204020204" pitchFamily="34" charset="-122"/>
                <a:ea typeface="微软雅黑" panose="020B0503020204020204" pitchFamily="34" charset="-122"/>
              </a:rPr>
              <a:t>206.0.71.128/25</a:t>
            </a:r>
            <a:endParaRPr kumimoji="1" lang="en-US" altLang="zh-CN" sz="9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 Box 56"/>
          <p:cNvSpPr txBox="1">
            <a:spLocks noChangeArrowheads="1"/>
          </p:cNvSpPr>
          <p:nvPr/>
        </p:nvSpPr>
        <p:spPr bwMode="auto">
          <a:xfrm>
            <a:off x="2792846" y="1773014"/>
            <a:ext cx="1026243" cy="23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206.0.68.0/23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 Box 28"/>
          <p:cNvSpPr txBox="1">
            <a:spLocks noChangeArrowheads="1"/>
          </p:cNvSpPr>
          <p:nvPr/>
        </p:nvSpPr>
        <p:spPr bwMode="auto">
          <a:xfrm>
            <a:off x="3046326" y="1408855"/>
            <a:ext cx="6976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路由聚合</a:t>
            </a:r>
            <a:endParaRPr kumimoji="1" lang="en-US" altLang="zh-CN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 Box 28"/>
          <p:cNvSpPr txBox="1">
            <a:spLocks noChangeArrowheads="1"/>
          </p:cNvSpPr>
          <p:nvPr/>
        </p:nvSpPr>
        <p:spPr bwMode="auto">
          <a:xfrm>
            <a:off x="6263664" y="1591549"/>
            <a:ext cx="6976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路由聚合</a:t>
            </a:r>
            <a:endParaRPr kumimoji="1" lang="en-US" altLang="zh-CN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921379" y="4349713"/>
            <a:ext cx="55490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可见：网络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前缀越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短，地址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块所包含的地址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数越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545144" y="1011282"/>
            <a:ext cx="8053712" cy="3323674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8" name="Oval 44"/>
          <p:cNvSpPr>
            <a:spLocks noChangeArrowheads="1"/>
          </p:cNvSpPr>
          <p:nvPr/>
        </p:nvSpPr>
        <p:spPr bwMode="auto">
          <a:xfrm>
            <a:off x="1547664" y="2018775"/>
            <a:ext cx="1452277" cy="788987"/>
          </a:xfrm>
          <a:prstGeom prst="ellipse">
            <a:avLst/>
          </a:prstGeom>
          <a:solidFill>
            <a:srgbClr val="99FFCC"/>
          </a:solidFill>
          <a:ln w="9525">
            <a:solidFill>
              <a:srgbClr val="000000"/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45144" y="620249"/>
            <a:ext cx="8053712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16085" y="579065"/>
            <a:ext cx="26997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CIDR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地址块划分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举例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860397" y="1189623"/>
            <a:ext cx="920485" cy="415023"/>
            <a:chOff x="228434" y="1033063"/>
            <a:chExt cx="1637241" cy="738189"/>
          </a:xfrm>
          <a:solidFill>
            <a:srgbClr val="002060"/>
          </a:solidFill>
        </p:grpSpPr>
        <p:grpSp>
          <p:nvGrpSpPr>
            <p:cNvPr id="7" name="Group 5"/>
            <p:cNvGrpSpPr/>
            <p:nvPr/>
          </p:nvGrpSpPr>
          <p:grpSpPr bwMode="auto">
            <a:xfrm>
              <a:off x="237985" y="1047511"/>
              <a:ext cx="1627690" cy="723741"/>
              <a:chOff x="3134" y="1375"/>
              <a:chExt cx="2386" cy="1553"/>
            </a:xfrm>
            <a:grpFill/>
          </p:grpSpPr>
          <p:sp>
            <p:nvSpPr>
              <p:cNvPr id="18" name="Oval 6"/>
              <p:cNvSpPr>
                <a:spLocks noChangeArrowheads="1"/>
              </p:cNvSpPr>
              <p:nvPr/>
            </p:nvSpPr>
            <p:spPr bwMode="auto">
              <a:xfrm>
                <a:off x="3959" y="1375"/>
                <a:ext cx="1026" cy="6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kumimoji="1" lang="zh-CN" altLang="en-US" sz="105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Oval 7"/>
              <p:cNvSpPr>
                <a:spLocks noChangeArrowheads="1"/>
              </p:cNvSpPr>
              <p:nvPr/>
            </p:nvSpPr>
            <p:spPr bwMode="auto">
              <a:xfrm>
                <a:off x="3380" y="1548"/>
                <a:ext cx="781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kumimoji="1" lang="zh-CN" altLang="en-US" sz="105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Oval 8"/>
              <p:cNvSpPr>
                <a:spLocks noChangeArrowheads="1"/>
              </p:cNvSpPr>
              <p:nvPr/>
            </p:nvSpPr>
            <p:spPr bwMode="auto">
              <a:xfrm>
                <a:off x="3134" y="1940"/>
                <a:ext cx="521" cy="50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kumimoji="1" lang="zh-CN" altLang="en-US" sz="105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Oval 9"/>
              <p:cNvSpPr>
                <a:spLocks noChangeArrowheads="1"/>
              </p:cNvSpPr>
              <p:nvPr/>
            </p:nvSpPr>
            <p:spPr bwMode="auto">
              <a:xfrm>
                <a:off x="3293" y="2175"/>
                <a:ext cx="796" cy="5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kumimoji="1" lang="zh-CN" altLang="en-US" sz="105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Oval 10"/>
              <p:cNvSpPr>
                <a:spLocks noChangeArrowheads="1"/>
              </p:cNvSpPr>
              <p:nvPr/>
            </p:nvSpPr>
            <p:spPr bwMode="auto">
              <a:xfrm>
                <a:off x="3872" y="2269"/>
                <a:ext cx="1200" cy="6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kumimoji="1" lang="zh-CN" altLang="en-US" sz="105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Oval 11"/>
              <p:cNvSpPr>
                <a:spLocks noChangeArrowheads="1"/>
              </p:cNvSpPr>
              <p:nvPr/>
            </p:nvSpPr>
            <p:spPr bwMode="auto">
              <a:xfrm>
                <a:off x="4653" y="1564"/>
                <a:ext cx="751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kumimoji="1" lang="zh-CN" altLang="en-US" sz="105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Oval 12"/>
              <p:cNvSpPr>
                <a:spLocks noChangeArrowheads="1"/>
              </p:cNvSpPr>
              <p:nvPr/>
            </p:nvSpPr>
            <p:spPr bwMode="auto">
              <a:xfrm>
                <a:off x="4768" y="1893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kumimoji="1" lang="zh-CN" altLang="en-US" sz="105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Oval 13"/>
              <p:cNvSpPr>
                <a:spLocks noChangeArrowheads="1"/>
              </p:cNvSpPr>
              <p:nvPr/>
            </p:nvSpPr>
            <p:spPr bwMode="auto">
              <a:xfrm>
                <a:off x="4696" y="2003"/>
                <a:ext cx="752" cy="8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kumimoji="1" lang="zh-CN" altLang="en-US" sz="105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Oval 14"/>
              <p:cNvSpPr>
                <a:spLocks noChangeArrowheads="1"/>
              </p:cNvSpPr>
              <p:nvPr/>
            </p:nvSpPr>
            <p:spPr bwMode="auto">
              <a:xfrm>
                <a:off x="3568" y="1752"/>
                <a:ext cx="1547" cy="8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kumimoji="1" lang="zh-CN" altLang="en-US" sz="105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" name="Oval 15"/>
            <p:cNvSpPr>
              <a:spLocks noChangeArrowheads="1"/>
            </p:cNvSpPr>
            <p:nvPr/>
          </p:nvSpPr>
          <p:spPr bwMode="auto">
            <a:xfrm>
              <a:off x="790553" y="1033063"/>
              <a:ext cx="700603" cy="29219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kumimoji="1" lang="zh-CN" altLang="en-US" sz="105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Oval 16"/>
            <p:cNvSpPr>
              <a:spLocks noChangeArrowheads="1"/>
            </p:cNvSpPr>
            <p:nvPr/>
          </p:nvSpPr>
          <p:spPr bwMode="auto">
            <a:xfrm>
              <a:off x="396252" y="1113687"/>
              <a:ext cx="532785" cy="29219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kumimoji="1" lang="zh-CN" altLang="en-US" sz="105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Oval 17"/>
            <p:cNvSpPr>
              <a:spLocks noChangeArrowheads="1"/>
            </p:cNvSpPr>
            <p:nvPr/>
          </p:nvSpPr>
          <p:spPr bwMode="auto">
            <a:xfrm>
              <a:off x="228434" y="1296369"/>
              <a:ext cx="354737" cy="233479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kumimoji="1" lang="zh-CN" altLang="en-US" sz="105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Oval 18"/>
            <p:cNvSpPr>
              <a:spLocks noChangeArrowheads="1"/>
            </p:cNvSpPr>
            <p:nvPr/>
          </p:nvSpPr>
          <p:spPr bwMode="auto">
            <a:xfrm>
              <a:off x="336901" y="1405885"/>
              <a:ext cx="542335" cy="255849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kumimoji="1" lang="zh-CN" altLang="en-US" sz="105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Oval 19"/>
            <p:cNvSpPr>
              <a:spLocks noChangeArrowheads="1"/>
            </p:cNvSpPr>
            <p:nvPr/>
          </p:nvSpPr>
          <p:spPr bwMode="auto">
            <a:xfrm>
              <a:off x="731204" y="1449692"/>
              <a:ext cx="818622" cy="307112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kumimoji="1" lang="zh-CN" altLang="en-US" sz="105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Oval 20"/>
            <p:cNvSpPr>
              <a:spLocks noChangeArrowheads="1"/>
            </p:cNvSpPr>
            <p:nvPr/>
          </p:nvSpPr>
          <p:spPr bwMode="auto">
            <a:xfrm>
              <a:off x="1263990" y="1120677"/>
              <a:ext cx="513001" cy="226490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kumimoji="1" lang="zh-CN" altLang="en-US" sz="105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Oval 21"/>
            <p:cNvSpPr>
              <a:spLocks noChangeArrowheads="1"/>
            </p:cNvSpPr>
            <p:nvPr/>
          </p:nvSpPr>
          <p:spPr bwMode="auto">
            <a:xfrm>
              <a:off x="1343123" y="1274464"/>
              <a:ext cx="513001" cy="226490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kumimoji="1" lang="zh-CN" altLang="en-US" sz="105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Oval 22"/>
            <p:cNvSpPr>
              <a:spLocks noChangeArrowheads="1"/>
            </p:cNvSpPr>
            <p:nvPr/>
          </p:nvSpPr>
          <p:spPr bwMode="auto">
            <a:xfrm>
              <a:off x="1293324" y="1325261"/>
              <a:ext cx="513001" cy="38027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kumimoji="1" lang="zh-CN" altLang="en-US" sz="105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23"/>
            <p:cNvSpPr>
              <a:spLocks noChangeArrowheads="1"/>
            </p:cNvSpPr>
            <p:nvPr/>
          </p:nvSpPr>
          <p:spPr bwMode="auto">
            <a:xfrm>
              <a:off x="524501" y="1208289"/>
              <a:ext cx="1055339" cy="38027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hangingPunct="1"/>
              <a:endParaRPr kumimoji="1" lang="zh-CN" altLang="en-US" sz="105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 Box 24"/>
            <p:cNvSpPr txBox="1">
              <a:spLocks noChangeArrowheads="1"/>
            </p:cNvSpPr>
            <p:nvPr/>
          </p:nvSpPr>
          <p:spPr bwMode="auto">
            <a:xfrm>
              <a:off x="548205" y="1196955"/>
              <a:ext cx="1081183" cy="4653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kumimoji="1" lang="zh-CN" altLang="en-US" sz="10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互联</a:t>
              </a:r>
              <a:r>
                <a:rPr kumimoji="1" lang="zh-CN" altLang="en-US" sz="105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</a:t>
              </a:r>
              <a:endParaRPr kumimoji="1" lang="zh-CN" altLang="en-US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Oval 25"/>
          <p:cNvSpPr>
            <a:spLocks noChangeArrowheads="1"/>
          </p:cNvSpPr>
          <p:nvPr/>
        </p:nvSpPr>
        <p:spPr bwMode="auto">
          <a:xfrm>
            <a:off x="3906711" y="1106620"/>
            <a:ext cx="1599245" cy="539082"/>
          </a:xfrm>
          <a:prstGeom prst="ellipse">
            <a:avLst/>
          </a:prstGeom>
          <a:solidFill>
            <a:srgbClr val="3399FF"/>
          </a:solidFill>
          <a:ln w="9525">
            <a:solidFill>
              <a:srgbClr val="000000"/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>
            <a:off x="4246091" y="1189626"/>
            <a:ext cx="1018141" cy="37396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 Box 27"/>
          <p:cNvSpPr txBox="1">
            <a:spLocks noChangeArrowheads="1"/>
          </p:cNvSpPr>
          <p:nvPr/>
        </p:nvSpPr>
        <p:spPr bwMode="auto">
          <a:xfrm>
            <a:off x="4213355" y="1244579"/>
            <a:ext cx="106311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kumimoji="1"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206.0.68.0/22</a:t>
            </a:r>
            <a:endParaRPr kumimoji="1" lang="en-US" altLang="zh-CN" sz="1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Box 28"/>
          <p:cNvSpPr txBox="1">
            <a:spLocks noChangeArrowheads="1"/>
          </p:cNvSpPr>
          <p:nvPr/>
        </p:nvSpPr>
        <p:spPr bwMode="auto">
          <a:xfrm>
            <a:off x="2917375" y="1142066"/>
            <a:ext cx="1026243" cy="23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en-US" altLang="zh-CN" sz="9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206.0.64.0/18</a:t>
            </a:r>
            <a:endParaRPr kumimoji="1" lang="en-US" altLang="zh-CN" sz="95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AutoShape 29"/>
          <p:cNvSpPr>
            <a:spLocks noChangeArrowheads="1"/>
          </p:cNvSpPr>
          <p:nvPr/>
        </p:nvSpPr>
        <p:spPr bwMode="auto">
          <a:xfrm>
            <a:off x="2793813" y="1324395"/>
            <a:ext cx="1065519" cy="124060"/>
          </a:xfrm>
          <a:prstGeom prst="leftArrow">
            <a:avLst>
              <a:gd name="adj1" fmla="val 50000"/>
              <a:gd name="adj2" fmla="val 198202"/>
            </a:avLst>
          </a:prstGeom>
          <a:solidFill>
            <a:srgbClr val="00FF99"/>
          </a:solidFill>
          <a:ln w="9525">
            <a:solidFill>
              <a:srgbClr val="333399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Box 30"/>
          <p:cNvSpPr txBox="1">
            <a:spLocks noChangeArrowheads="1"/>
          </p:cNvSpPr>
          <p:nvPr/>
        </p:nvSpPr>
        <p:spPr bwMode="auto">
          <a:xfrm>
            <a:off x="3810988" y="992972"/>
            <a:ext cx="42992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en-US" altLang="zh-CN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ISP</a:t>
            </a:r>
            <a:endParaRPr kumimoji="1" lang="en-US" altLang="zh-CN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5602646" y="1033136"/>
            <a:ext cx="6463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zh-CN" altLang="en-US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 </a:t>
            </a:r>
            <a:r>
              <a:rPr kumimoji="1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kumimoji="1" lang="en-US" altLang="zh-CN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Line 32"/>
          <p:cNvSpPr>
            <a:spLocks noChangeShapeType="1"/>
          </p:cNvSpPr>
          <p:nvPr/>
        </p:nvSpPr>
        <p:spPr bwMode="auto">
          <a:xfrm flipV="1">
            <a:off x="5214921" y="1198252"/>
            <a:ext cx="387725" cy="124060"/>
          </a:xfrm>
          <a:prstGeom prst="line">
            <a:avLst/>
          </a:prstGeom>
          <a:noFill/>
          <a:ln w="12700">
            <a:solidFill>
              <a:srgbClr val="333399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kumimoji="1" lang="zh-CN" altLang="en-US" sz="105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 Box 33"/>
          <p:cNvSpPr txBox="1">
            <a:spLocks noChangeArrowheads="1"/>
          </p:cNvSpPr>
          <p:nvPr/>
        </p:nvSpPr>
        <p:spPr bwMode="auto">
          <a:xfrm>
            <a:off x="2786403" y="2604268"/>
            <a:ext cx="49244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zh-CN" altLang="en-US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一系</a:t>
            </a:r>
            <a:endParaRPr kumimoji="1" lang="zh-CN" altLang="en-US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 Box 34"/>
          <p:cNvSpPr txBox="1">
            <a:spLocks noChangeArrowheads="1"/>
          </p:cNvSpPr>
          <p:nvPr/>
        </p:nvSpPr>
        <p:spPr bwMode="auto">
          <a:xfrm>
            <a:off x="4556465" y="2599805"/>
            <a:ext cx="49244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二系</a:t>
            </a:r>
            <a:endParaRPr kumimoji="1"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5214921" y="2496273"/>
            <a:ext cx="49244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三系</a:t>
            </a:r>
            <a:endParaRPr kumimoji="1"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Box 36"/>
          <p:cNvSpPr txBox="1">
            <a:spLocks noChangeArrowheads="1"/>
          </p:cNvSpPr>
          <p:nvPr/>
        </p:nvSpPr>
        <p:spPr bwMode="auto">
          <a:xfrm>
            <a:off x="6530866" y="2496273"/>
            <a:ext cx="49244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四系</a:t>
            </a:r>
            <a:endParaRPr kumimoji="1"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AutoShape 37"/>
          <p:cNvSpPr>
            <a:spLocks noChangeArrowheads="1"/>
          </p:cNvSpPr>
          <p:nvPr/>
        </p:nvSpPr>
        <p:spPr bwMode="auto">
          <a:xfrm rot="1625099">
            <a:off x="5054415" y="1700145"/>
            <a:ext cx="1524795" cy="97285"/>
          </a:xfrm>
          <a:prstGeom prst="leftArrow">
            <a:avLst>
              <a:gd name="adj1" fmla="val 27083"/>
              <a:gd name="adj2" fmla="val 410994"/>
            </a:avLst>
          </a:prstGeom>
          <a:solidFill>
            <a:srgbClr val="FFFF00"/>
          </a:solidFill>
          <a:ln w="9525">
            <a:solidFill>
              <a:srgbClr val="333399"/>
            </a:solidFill>
            <a:miter lim="800000"/>
          </a:ln>
          <a:effectLst/>
        </p:spPr>
        <p:txBody>
          <a:bodyPr wrap="none" anchor="ctr"/>
          <a:lstStyle/>
          <a:p>
            <a:pPr eaLnBrk="1" hangingPunct="1"/>
            <a:endParaRPr kumimoji="1" lang="zh-CN" altLang="en-US" sz="105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Oval 38"/>
          <p:cNvSpPr>
            <a:spLocks noChangeArrowheads="1"/>
          </p:cNvSpPr>
          <p:nvPr/>
        </p:nvSpPr>
        <p:spPr bwMode="auto">
          <a:xfrm>
            <a:off x="6087061" y="2018775"/>
            <a:ext cx="1210553" cy="498918"/>
          </a:xfrm>
          <a:prstGeom prst="ellipse">
            <a:avLst/>
          </a:prstGeom>
          <a:solidFill>
            <a:srgbClr val="99FFCC"/>
          </a:solidFill>
          <a:ln w="9525">
            <a:solidFill>
              <a:srgbClr val="000000"/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6108110" y="2084878"/>
            <a:ext cx="1176925" cy="38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206.0.71.128/26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206.0.71.192/26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AutoShape 40"/>
          <p:cNvSpPr>
            <a:spLocks noChangeArrowheads="1"/>
          </p:cNvSpPr>
          <p:nvPr/>
        </p:nvSpPr>
        <p:spPr bwMode="auto">
          <a:xfrm rot="8870696">
            <a:off x="2822820" y="1753696"/>
            <a:ext cx="1629220" cy="103532"/>
          </a:xfrm>
          <a:prstGeom prst="leftArrow">
            <a:avLst>
              <a:gd name="adj1" fmla="val 27083"/>
              <a:gd name="adj2" fmla="val 412642"/>
            </a:avLst>
          </a:prstGeom>
          <a:solidFill>
            <a:srgbClr val="FFFF00"/>
          </a:solidFill>
          <a:ln w="9525">
            <a:solidFill>
              <a:srgbClr val="333399"/>
            </a:solidFill>
            <a:miter lim="800000"/>
          </a:ln>
          <a:effectLst/>
        </p:spPr>
        <p:txBody>
          <a:bodyPr wrap="none" anchor="ctr"/>
          <a:lstStyle/>
          <a:p>
            <a:pPr eaLnBrk="1" hangingPunct="1"/>
            <a:endParaRPr kumimoji="1" lang="zh-CN" altLang="en-US" sz="105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 Box 42"/>
          <p:cNvSpPr txBox="1">
            <a:spLocks noChangeArrowheads="1"/>
          </p:cNvSpPr>
          <p:nvPr/>
        </p:nvSpPr>
        <p:spPr bwMode="auto">
          <a:xfrm>
            <a:off x="1717531" y="2076790"/>
            <a:ext cx="117692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206.0.68.0/25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206.0.68.128/25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206.0.69.0/25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206.0.69.128/25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AutoShape 43"/>
          <p:cNvSpPr>
            <a:spLocks noChangeArrowheads="1"/>
          </p:cNvSpPr>
          <p:nvPr/>
        </p:nvSpPr>
        <p:spPr bwMode="auto">
          <a:xfrm rot="7490917">
            <a:off x="3716642" y="1873778"/>
            <a:ext cx="1204901" cy="115061"/>
          </a:xfrm>
          <a:prstGeom prst="leftArrow">
            <a:avLst>
              <a:gd name="adj1" fmla="val 27083"/>
              <a:gd name="adj2" fmla="val 322268"/>
            </a:avLst>
          </a:prstGeom>
          <a:solidFill>
            <a:srgbClr val="FFFF00"/>
          </a:solidFill>
          <a:ln w="9525">
            <a:solidFill>
              <a:srgbClr val="333399"/>
            </a:solidFill>
            <a:miter lim="800000"/>
          </a:ln>
          <a:effectLst/>
        </p:spPr>
        <p:txBody>
          <a:bodyPr wrap="none" anchor="ctr"/>
          <a:lstStyle/>
          <a:p>
            <a:pPr eaLnBrk="1" hangingPunct="1"/>
            <a:endParaRPr kumimoji="1" lang="zh-CN" altLang="en-US" sz="105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Oval 44"/>
          <p:cNvSpPr>
            <a:spLocks noChangeArrowheads="1"/>
          </p:cNvSpPr>
          <p:nvPr/>
        </p:nvSpPr>
        <p:spPr bwMode="auto">
          <a:xfrm>
            <a:off x="3278229" y="2018775"/>
            <a:ext cx="1452277" cy="788987"/>
          </a:xfrm>
          <a:prstGeom prst="ellipse">
            <a:avLst/>
          </a:prstGeom>
          <a:solidFill>
            <a:srgbClr val="99FFCC"/>
          </a:solidFill>
          <a:ln w="9525">
            <a:solidFill>
              <a:srgbClr val="000000"/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 Box 45"/>
          <p:cNvSpPr txBox="1">
            <a:spLocks noChangeArrowheads="1"/>
          </p:cNvSpPr>
          <p:nvPr/>
        </p:nvSpPr>
        <p:spPr bwMode="auto">
          <a:xfrm>
            <a:off x="3451713" y="2076790"/>
            <a:ext cx="117692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206.0.70.0/26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206.0.70.64/26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206.0.70.128/26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206.0.70.192/26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Rectangle 46"/>
          <p:cNvSpPr>
            <a:spLocks noChangeArrowheads="1"/>
          </p:cNvSpPr>
          <p:nvPr/>
        </p:nvSpPr>
        <p:spPr bwMode="auto">
          <a:xfrm>
            <a:off x="3859332" y="1805463"/>
            <a:ext cx="920485" cy="16243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AutoShape 48"/>
          <p:cNvSpPr>
            <a:spLocks noChangeArrowheads="1"/>
          </p:cNvSpPr>
          <p:nvPr/>
        </p:nvSpPr>
        <p:spPr bwMode="auto">
          <a:xfrm rot="14362323" flipH="1">
            <a:off x="4633779" y="1901001"/>
            <a:ext cx="1205794" cy="115060"/>
          </a:xfrm>
          <a:prstGeom prst="leftArrow">
            <a:avLst>
              <a:gd name="adj1" fmla="val 27083"/>
              <a:gd name="adj2" fmla="val 322509"/>
            </a:avLst>
          </a:prstGeom>
          <a:solidFill>
            <a:srgbClr val="FFFF00"/>
          </a:solidFill>
          <a:ln w="9525">
            <a:solidFill>
              <a:srgbClr val="333399"/>
            </a:solidFill>
            <a:miter lim="800000"/>
          </a:ln>
          <a:effectLst/>
        </p:spPr>
        <p:txBody>
          <a:bodyPr wrap="none" anchor="ctr"/>
          <a:lstStyle/>
          <a:p>
            <a:pPr eaLnBrk="1" hangingPunct="1"/>
            <a:endParaRPr kumimoji="1" lang="zh-CN" altLang="en-US" sz="105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4876506" y="1805463"/>
            <a:ext cx="940306" cy="16690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Oval 51"/>
          <p:cNvSpPr>
            <a:spLocks noChangeArrowheads="1"/>
          </p:cNvSpPr>
          <p:nvPr/>
        </p:nvSpPr>
        <p:spPr bwMode="auto">
          <a:xfrm>
            <a:off x="4779818" y="2018775"/>
            <a:ext cx="1210553" cy="498918"/>
          </a:xfrm>
          <a:prstGeom prst="ellipse">
            <a:avLst/>
          </a:prstGeom>
          <a:solidFill>
            <a:srgbClr val="99FFCC"/>
          </a:solidFill>
          <a:ln w="9525">
            <a:solidFill>
              <a:srgbClr val="000000"/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 Box 52"/>
          <p:cNvSpPr txBox="1">
            <a:spLocks noChangeArrowheads="1"/>
          </p:cNvSpPr>
          <p:nvPr/>
        </p:nvSpPr>
        <p:spPr bwMode="auto">
          <a:xfrm>
            <a:off x="4856035" y="2078054"/>
            <a:ext cx="1101584" cy="38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206.0.71.0/26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206.0.71.64/26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6087061" y="1805463"/>
            <a:ext cx="1065454" cy="16690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2842159" y="1805463"/>
            <a:ext cx="910808" cy="16690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973180" y="2879661"/>
            <a:ext cx="5333401" cy="1423467"/>
            <a:chOff x="2344108" y="2888287"/>
            <a:chExt cx="5333401" cy="1423467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2358284" y="2924384"/>
              <a:ext cx="5232961" cy="1344134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rgbClr val="333399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050" b="1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Text Box 57"/>
            <p:cNvSpPr txBox="1">
              <a:spLocks noChangeArrowheads="1"/>
            </p:cNvSpPr>
            <p:nvPr/>
          </p:nvSpPr>
          <p:spPr bwMode="auto">
            <a:xfrm>
              <a:off x="2344108" y="2888287"/>
              <a:ext cx="5333401" cy="14234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45000"/>
                </a:lnSpc>
              </a:pP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单位        </a:t>
              </a:r>
              <a:r>
                <a:rPr kumimoji="1" lang="zh-CN" altLang="en-US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地址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块                      </a:t>
              </a:r>
              <a:r>
                <a:rPr kumimoji="1" lang="zh-CN" altLang="en-US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二进制表示的地址块                    相当于 </a:t>
              </a:r>
              <a:r>
                <a:rPr kumimoji="1" lang="en-US" altLang="zh-CN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 </a:t>
              </a:r>
              <a:r>
                <a:rPr kumimoji="1" lang="zh-CN" altLang="en-US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类网络数</a:t>
              </a:r>
              <a:endParaRPr kumimoji="1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ISP    206.0.64.0/18       </a:t>
              </a:r>
              <a:r>
                <a:rPr kumimoji="1" lang="en-US" altLang="zh-CN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11001110.00000000.01</a:t>
              </a: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*                     </a:t>
              </a:r>
              <a:r>
                <a:rPr kumimoji="1" lang="en-US" altLang="zh-CN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64</a:t>
              </a:r>
              <a:endParaRPr kumimoji="1"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大学    </a:t>
              </a: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206.0.68.0/22        11001110.00000000.010001*               </a:t>
              </a:r>
              <a:r>
                <a:rPr kumimoji="1" lang="en-US" altLang="zh-CN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4</a:t>
              </a:r>
              <a:endParaRPr kumimoji="1"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一系    </a:t>
              </a: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206.0.68.0/23        11001110.00000000.0100010*             </a:t>
              </a:r>
              <a:r>
                <a:rPr kumimoji="1" lang="en-US" altLang="zh-CN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2</a:t>
              </a:r>
              <a:endParaRPr kumimoji="1"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二系    </a:t>
              </a: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206.0.70.0/24        11001110.00000000.01000110.*         </a:t>
              </a:r>
              <a:r>
                <a:rPr kumimoji="1" lang="en-US" altLang="zh-CN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1</a:t>
              </a:r>
              <a:endParaRPr kumimoji="1"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三系    </a:t>
              </a: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206.0.71.0/25        11001110.00000000.01000111.0*        </a:t>
              </a:r>
              <a:r>
                <a:rPr kumimoji="1" lang="en-US" altLang="zh-CN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1/2</a:t>
              </a:r>
              <a:endParaRPr kumimoji="1"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  <a:spcAft>
                  <a:spcPct val="25000"/>
                </a:spcAft>
              </a:pP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四系    </a:t>
              </a: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206.0.71.128/25    11001110.00000000.01000111.1*        </a:t>
              </a:r>
              <a:r>
                <a:rPr kumimoji="1" lang="en-US" altLang="zh-CN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1/2</a:t>
              </a:r>
              <a:endParaRPr kumimoji="1"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Line 58"/>
            <p:cNvSpPr>
              <a:spLocks noChangeShapeType="1"/>
            </p:cNvSpPr>
            <p:nvPr/>
          </p:nvSpPr>
          <p:spPr bwMode="auto">
            <a:xfrm>
              <a:off x="2352483" y="3147512"/>
              <a:ext cx="52387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050" b="1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Line 59"/>
            <p:cNvSpPr>
              <a:spLocks noChangeShapeType="1"/>
            </p:cNvSpPr>
            <p:nvPr/>
          </p:nvSpPr>
          <p:spPr bwMode="auto">
            <a:xfrm flipH="1">
              <a:off x="2786620" y="2917244"/>
              <a:ext cx="966" cy="13512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050" b="1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 flipH="1">
              <a:off x="3986051" y="2924384"/>
              <a:ext cx="1934" cy="13512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050" b="1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 flipH="1">
              <a:off x="6340905" y="2924384"/>
              <a:ext cx="1934" cy="13512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050" b="1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3" name="Oval 62"/>
          <p:cNvSpPr>
            <a:spLocks noChangeArrowheads="1"/>
          </p:cNvSpPr>
          <p:nvPr/>
        </p:nvSpPr>
        <p:spPr bwMode="auto">
          <a:xfrm>
            <a:off x="3956022" y="1339567"/>
            <a:ext cx="232055" cy="12852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Oval 63"/>
          <p:cNvSpPr>
            <a:spLocks noChangeArrowheads="1"/>
          </p:cNvSpPr>
          <p:nvPr/>
        </p:nvSpPr>
        <p:spPr bwMode="auto">
          <a:xfrm>
            <a:off x="4037241" y="1194979"/>
            <a:ext cx="232055" cy="12852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050" b="1" i="0" u="none" strike="noStrike" kern="0" cap="none" spc="0" normalizeH="0" baseline="0" noProof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 Box 47"/>
          <p:cNvSpPr txBox="1">
            <a:spLocks noChangeArrowheads="1"/>
          </p:cNvSpPr>
          <p:nvPr/>
        </p:nvSpPr>
        <p:spPr bwMode="auto">
          <a:xfrm>
            <a:off x="3810987" y="1773014"/>
            <a:ext cx="1026243" cy="23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206.0.70.0/24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 Box 50"/>
          <p:cNvSpPr txBox="1">
            <a:spLocks noChangeArrowheads="1"/>
          </p:cNvSpPr>
          <p:nvPr/>
        </p:nvSpPr>
        <p:spPr bwMode="auto">
          <a:xfrm>
            <a:off x="4827196" y="1773014"/>
            <a:ext cx="1026243" cy="23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en-US" altLang="zh-CN" sz="950" b="1">
                <a:latin typeface="微软雅黑" panose="020B0503020204020204" pitchFamily="34" charset="-122"/>
                <a:ea typeface="微软雅黑" panose="020B0503020204020204" pitchFamily="34" charset="-122"/>
              </a:rPr>
              <a:t>206.0.71.0/25</a:t>
            </a:r>
            <a:endParaRPr kumimoji="1" lang="en-US" altLang="zh-CN" sz="9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 Box 54"/>
          <p:cNvSpPr txBox="1">
            <a:spLocks noChangeArrowheads="1"/>
          </p:cNvSpPr>
          <p:nvPr/>
        </p:nvSpPr>
        <p:spPr bwMode="auto">
          <a:xfrm>
            <a:off x="6037750" y="1773014"/>
            <a:ext cx="1176925" cy="23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en-US" altLang="zh-CN" sz="950" b="1">
                <a:latin typeface="微软雅黑" panose="020B0503020204020204" pitchFamily="34" charset="-122"/>
                <a:ea typeface="微软雅黑" panose="020B0503020204020204" pitchFamily="34" charset="-122"/>
              </a:rPr>
              <a:t>206.0.71.128/25</a:t>
            </a:r>
            <a:endParaRPr kumimoji="1" lang="en-US" altLang="zh-CN" sz="9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 Box 56"/>
          <p:cNvSpPr txBox="1">
            <a:spLocks noChangeArrowheads="1"/>
          </p:cNvSpPr>
          <p:nvPr/>
        </p:nvSpPr>
        <p:spPr bwMode="auto">
          <a:xfrm>
            <a:off x="2792846" y="1773014"/>
            <a:ext cx="1026243" cy="238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en-US" altLang="zh-CN" sz="9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206.0.68.0/23</a:t>
            </a:r>
            <a:endParaRPr kumimoji="1" lang="en-US" altLang="zh-CN" sz="9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 Box 28"/>
          <p:cNvSpPr txBox="1">
            <a:spLocks noChangeArrowheads="1"/>
          </p:cNvSpPr>
          <p:nvPr/>
        </p:nvSpPr>
        <p:spPr bwMode="auto">
          <a:xfrm>
            <a:off x="3046326" y="1408855"/>
            <a:ext cx="6976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路由聚合</a:t>
            </a:r>
            <a:endParaRPr kumimoji="1" lang="en-US" altLang="zh-CN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 Box 28"/>
          <p:cNvSpPr txBox="1">
            <a:spLocks noChangeArrowheads="1"/>
          </p:cNvSpPr>
          <p:nvPr/>
        </p:nvSpPr>
        <p:spPr bwMode="auto">
          <a:xfrm>
            <a:off x="6263664" y="1591549"/>
            <a:ext cx="69762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路由聚合</a:t>
            </a:r>
            <a:endParaRPr kumimoji="1" lang="en-US" altLang="zh-CN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921379" y="4349713"/>
            <a:ext cx="55490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可见：网络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前缀越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短，地址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块所包含的地址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数越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2346909" y="2883642"/>
            <a:ext cx="4640742" cy="1423467"/>
            <a:chOff x="2517509" y="2883642"/>
            <a:chExt cx="4640742" cy="1423467"/>
          </a:xfrm>
        </p:grpSpPr>
        <p:sp>
          <p:nvSpPr>
            <p:cNvPr id="72" name="Rectangle 3"/>
            <p:cNvSpPr>
              <a:spLocks noChangeArrowheads="1"/>
            </p:cNvSpPr>
            <p:nvPr/>
          </p:nvSpPr>
          <p:spPr bwMode="auto">
            <a:xfrm>
              <a:off x="2528884" y="2924384"/>
              <a:ext cx="4629367" cy="1344134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rgbClr val="333399"/>
              </a:solidFill>
              <a:miter lim="800000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050" b="1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Text Box 57"/>
            <p:cNvSpPr txBox="1">
              <a:spLocks noChangeArrowheads="1"/>
            </p:cNvSpPr>
            <p:nvPr/>
          </p:nvSpPr>
          <p:spPr bwMode="auto">
            <a:xfrm>
              <a:off x="2517509" y="2883642"/>
              <a:ext cx="4640742" cy="14234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45000"/>
                </a:lnSpc>
              </a:pP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单位        </a:t>
              </a:r>
              <a:r>
                <a:rPr kumimoji="1" lang="zh-CN" altLang="en-US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地址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块                             </a:t>
              </a:r>
              <a:r>
                <a:rPr kumimoji="1" lang="zh-CN" altLang="en-US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二进制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表示                         </a:t>
              </a:r>
              <a:r>
                <a:rPr kumimoji="1" lang="zh-CN" altLang="en-US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地址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</a:t>
              </a:r>
              <a:endParaRPr kumimoji="1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ISP    206.0.64.0/18        11001110.00000000.01*                     16384</a:t>
              </a:r>
              <a:endParaRPr kumimoji="1"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大学    </a:t>
              </a: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206.0.68.0/22        11001110.00000000.010001*               1024</a:t>
              </a:r>
              <a:endParaRPr kumimoji="1"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一系    </a:t>
              </a: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206.0.68.0/23        11001110.00000000.0100010*               512</a:t>
              </a:r>
              <a:endParaRPr kumimoji="1"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二系    </a:t>
              </a: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206.0.70.0/24        11001110.00000000.01000110.*            256</a:t>
              </a:r>
              <a:endParaRPr kumimoji="1"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三系    </a:t>
              </a: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206.0.71.0/25        11001110.00000000.01000111.0*          128</a:t>
              </a:r>
              <a:endParaRPr kumimoji="1"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20000"/>
                </a:lnSpc>
                <a:spcAft>
                  <a:spcPct val="25000"/>
                </a:spcAft>
              </a:pP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四系    </a:t>
              </a:r>
              <a:r>
                <a:rPr kumimoji="1" lang="en-US" altLang="zh-CN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206.0.71.128/25    11001110.00000000.01000111.1*          128</a:t>
              </a:r>
              <a:endParaRPr kumimoji="1"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Line 58"/>
            <p:cNvSpPr>
              <a:spLocks noChangeShapeType="1"/>
            </p:cNvSpPr>
            <p:nvPr/>
          </p:nvSpPr>
          <p:spPr bwMode="auto">
            <a:xfrm>
              <a:off x="2523083" y="3147512"/>
              <a:ext cx="463516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050" b="1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Line 59"/>
            <p:cNvSpPr>
              <a:spLocks noChangeShapeType="1"/>
            </p:cNvSpPr>
            <p:nvPr/>
          </p:nvSpPr>
          <p:spPr bwMode="auto">
            <a:xfrm flipH="1">
              <a:off x="2957220" y="2917244"/>
              <a:ext cx="966" cy="13512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050" b="1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Line 60"/>
            <p:cNvSpPr>
              <a:spLocks noChangeShapeType="1"/>
            </p:cNvSpPr>
            <p:nvPr/>
          </p:nvSpPr>
          <p:spPr bwMode="auto">
            <a:xfrm flipH="1">
              <a:off x="4156651" y="2924384"/>
              <a:ext cx="1934" cy="13512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050" b="1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Line 61"/>
            <p:cNvSpPr>
              <a:spLocks noChangeShapeType="1"/>
            </p:cNvSpPr>
            <p:nvPr/>
          </p:nvSpPr>
          <p:spPr bwMode="auto">
            <a:xfrm flipH="1">
              <a:off x="6511505" y="2924384"/>
              <a:ext cx="1934" cy="13512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050" b="1" i="0" u="none" strike="noStrike" kern="0" cap="none" spc="0" normalizeH="0" baseline="0" noProof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2" name="矩形 81"/>
          <p:cNvSpPr/>
          <p:nvPr/>
        </p:nvSpPr>
        <p:spPr>
          <a:xfrm>
            <a:off x="1236910" y="2882740"/>
            <a:ext cx="6611815" cy="142633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Text Box 155"/>
          <p:cNvSpPr txBox="1">
            <a:spLocks noChangeArrowheads="1"/>
          </p:cNvSpPr>
          <p:nvPr/>
        </p:nvSpPr>
        <p:spPr bwMode="auto">
          <a:xfrm>
            <a:off x="1252868" y="2924032"/>
            <a:ext cx="6593695" cy="13747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这个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ISP 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共有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64 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类网络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。如果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不采用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CIDR 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技术，则在与该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ISP 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的路由器交换路由信息的每一个路由器的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转发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表中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，需要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64 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行。采用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地址聚合后，转发表中只需要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 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来指出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 </a:t>
            </a:r>
            <a:r>
              <a:rPr lang="en-US" altLang="zh-CN" sz="1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206.0.64.0/18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块的下一跳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ISP 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的路由器的转发表中，也仅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需用 </a:t>
            </a:r>
            <a:r>
              <a:rPr lang="en-US" altLang="zh-CN" sz="1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206.0.68.0/22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 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项目，就能把外部发送到这个大学各系的所有分组，都转发到大学的路由器。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56963" y="614644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527220" y="581433"/>
            <a:ext cx="210826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的特点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18963" y="1190836"/>
            <a:ext cx="3797762" cy="2949847"/>
            <a:chOff x="670712" y="1104572"/>
            <a:chExt cx="4531017" cy="2078642"/>
          </a:xfrm>
        </p:grpSpPr>
        <p:sp>
          <p:nvSpPr>
            <p:cNvPr id="14" name="任意多边形 13"/>
            <p:cNvSpPr/>
            <p:nvPr/>
          </p:nvSpPr>
          <p:spPr>
            <a:xfrm>
              <a:off x="670712" y="1104572"/>
              <a:ext cx="4531017" cy="457916"/>
            </a:xfrm>
            <a:custGeom>
              <a:avLst/>
              <a:gdLst>
                <a:gd name="connsiteX0" fmla="*/ 0 w 4531017"/>
                <a:gd name="connsiteY0" fmla="*/ 76321 h 457916"/>
                <a:gd name="connsiteX1" fmla="*/ 76321 w 4531017"/>
                <a:gd name="connsiteY1" fmla="*/ 0 h 457916"/>
                <a:gd name="connsiteX2" fmla="*/ 4454696 w 4531017"/>
                <a:gd name="connsiteY2" fmla="*/ 0 h 457916"/>
                <a:gd name="connsiteX3" fmla="*/ 4531017 w 4531017"/>
                <a:gd name="connsiteY3" fmla="*/ 76321 h 457916"/>
                <a:gd name="connsiteX4" fmla="*/ 4531017 w 4531017"/>
                <a:gd name="connsiteY4" fmla="*/ 381595 h 457916"/>
                <a:gd name="connsiteX5" fmla="*/ 4454696 w 4531017"/>
                <a:gd name="connsiteY5" fmla="*/ 457916 h 457916"/>
                <a:gd name="connsiteX6" fmla="*/ 76321 w 4531017"/>
                <a:gd name="connsiteY6" fmla="*/ 457916 h 457916"/>
                <a:gd name="connsiteX7" fmla="*/ 0 w 4531017"/>
                <a:gd name="connsiteY7" fmla="*/ 381595 h 457916"/>
                <a:gd name="connsiteX8" fmla="*/ 0 w 4531017"/>
                <a:gd name="connsiteY8" fmla="*/ 76321 h 45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31017" h="457916">
                  <a:moveTo>
                    <a:pt x="0" y="76321"/>
                  </a:moveTo>
                  <a:cubicBezTo>
                    <a:pt x="0" y="34170"/>
                    <a:pt x="34170" y="0"/>
                    <a:pt x="76321" y="0"/>
                  </a:cubicBezTo>
                  <a:lnTo>
                    <a:pt x="4454696" y="0"/>
                  </a:lnTo>
                  <a:cubicBezTo>
                    <a:pt x="4496847" y="0"/>
                    <a:pt x="4531017" y="34170"/>
                    <a:pt x="4531017" y="76321"/>
                  </a:cubicBezTo>
                  <a:lnTo>
                    <a:pt x="4531017" y="381595"/>
                  </a:lnTo>
                  <a:cubicBezTo>
                    <a:pt x="4531017" y="423746"/>
                    <a:pt x="4496847" y="457916"/>
                    <a:pt x="4454696" y="457916"/>
                  </a:cubicBezTo>
                  <a:lnTo>
                    <a:pt x="76321" y="457916"/>
                  </a:lnTo>
                  <a:cubicBezTo>
                    <a:pt x="34170" y="457916"/>
                    <a:pt x="0" y="423746"/>
                    <a:pt x="0" y="381595"/>
                  </a:cubicBezTo>
                  <a:lnTo>
                    <a:pt x="0" y="76321"/>
                  </a:lnTo>
                  <a:close/>
                </a:path>
              </a:pathLst>
            </a:custGeom>
            <a:solidFill>
              <a:srgbClr val="33CC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14" tIns="83314" rIns="83314" bIns="83314" numCol="1" spcCol="1270" anchor="ctr" anchorCtr="0">
              <a:noAutofit/>
            </a:bodyPr>
            <a:lstStyle/>
            <a:p>
              <a:pPr lvl="0" defTabSz="7112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en-US" altLang="zh-CN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1)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每个 </a:t>
              </a: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都由网络前缀和主机号两部分组成。</a:t>
              </a:r>
              <a:endParaRPr lang="zh-CN" altLang="en-US" sz="1600" b="1" kern="1200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670712" y="1644815"/>
              <a:ext cx="4531017" cy="457916"/>
            </a:xfrm>
            <a:custGeom>
              <a:avLst/>
              <a:gdLst>
                <a:gd name="connsiteX0" fmla="*/ 0 w 4531017"/>
                <a:gd name="connsiteY0" fmla="*/ 76321 h 457916"/>
                <a:gd name="connsiteX1" fmla="*/ 76321 w 4531017"/>
                <a:gd name="connsiteY1" fmla="*/ 0 h 457916"/>
                <a:gd name="connsiteX2" fmla="*/ 4454696 w 4531017"/>
                <a:gd name="connsiteY2" fmla="*/ 0 h 457916"/>
                <a:gd name="connsiteX3" fmla="*/ 4531017 w 4531017"/>
                <a:gd name="connsiteY3" fmla="*/ 76321 h 457916"/>
                <a:gd name="connsiteX4" fmla="*/ 4531017 w 4531017"/>
                <a:gd name="connsiteY4" fmla="*/ 381595 h 457916"/>
                <a:gd name="connsiteX5" fmla="*/ 4454696 w 4531017"/>
                <a:gd name="connsiteY5" fmla="*/ 457916 h 457916"/>
                <a:gd name="connsiteX6" fmla="*/ 76321 w 4531017"/>
                <a:gd name="connsiteY6" fmla="*/ 457916 h 457916"/>
                <a:gd name="connsiteX7" fmla="*/ 0 w 4531017"/>
                <a:gd name="connsiteY7" fmla="*/ 381595 h 457916"/>
                <a:gd name="connsiteX8" fmla="*/ 0 w 4531017"/>
                <a:gd name="connsiteY8" fmla="*/ 76321 h 45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31017" h="457916">
                  <a:moveTo>
                    <a:pt x="0" y="76321"/>
                  </a:moveTo>
                  <a:cubicBezTo>
                    <a:pt x="0" y="34170"/>
                    <a:pt x="34170" y="0"/>
                    <a:pt x="76321" y="0"/>
                  </a:cubicBezTo>
                  <a:lnTo>
                    <a:pt x="4454696" y="0"/>
                  </a:lnTo>
                  <a:cubicBezTo>
                    <a:pt x="4496847" y="0"/>
                    <a:pt x="4531017" y="34170"/>
                    <a:pt x="4531017" y="76321"/>
                  </a:cubicBezTo>
                  <a:lnTo>
                    <a:pt x="4531017" y="381595"/>
                  </a:lnTo>
                  <a:cubicBezTo>
                    <a:pt x="4531017" y="423746"/>
                    <a:pt x="4496847" y="457916"/>
                    <a:pt x="4454696" y="457916"/>
                  </a:cubicBezTo>
                  <a:lnTo>
                    <a:pt x="76321" y="457916"/>
                  </a:lnTo>
                  <a:cubicBezTo>
                    <a:pt x="34170" y="457916"/>
                    <a:pt x="0" y="423746"/>
                    <a:pt x="0" y="381595"/>
                  </a:cubicBezTo>
                  <a:lnTo>
                    <a:pt x="0" y="76321"/>
                  </a:lnTo>
                  <a:close/>
                </a:path>
              </a:pathLst>
            </a:custGeom>
            <a:solidFill>
              <a:srgbClr val="99CC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1488257"/>
                <a:satOff val="8966"/>
                <a:lumOff val="719"/>
                <a:alphaOff val="0"/>
              </a:schemeClr>
            </a:fillRef>
            <a:effectRef idx="0">
              <a:schemeClr val="accent4">
                <a:hueOff val="-1488257"/>
                <a:satOff val="8966"/>
                <a:lumOff val="71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14" tIns="83314" rIns="83314" bIns="83314" numCol="1" spcCol="1270" anchor="ctr" anchorCtr="0">
              <a:noAutofit/>
            </a:bodyPr>
            <a:lstStyle/>
            <a:p>
              <a:pPr lvl="0" defTabSz="7112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en-US" altLang="zh-CN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2) </a:t>
              </a: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是标志一台主机（或路由器）和一条链路的接口。</a:t>
              </a:r>
              <a:endParaRPr lang="zh-CN" altLang="en-US" sz="1600" b="1" kern="1200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670712" y="2185057"/>
              <a:ext cx="4531017" cy="457916"/>
            </a:xfrm>
            <a:custGeom>
              <a:avLst/>
              <a:gdLst>
                <a:gd name="connsiteX0" fmla="*/ 0 w 4531017"/>
                <a:gd name="connsiteY0" fmla="*/ 76321 h 457916"/>
                <a:gd name="connsiteX1" fmla="*/ 76321 w 4531017"/>
                <a:gd name="connsiteY1" fmla="*/ 0 h 457916"/>
                <a:gd name="connsiteX2" fmla="*/ 4454696 w 4531017"/>
                <a:gd name="connsiteY2" fmla="*/ 0 h 457916"/>
                <a:gd name="connsiteX3" fmla="*/ 4531017 w 4531017"/>
                <a:gd name="connsiteY3" fmla="*/ 76321 h 457916"/>
                <a:gd name="connsiteX4" fmla="*/ 4531017 w 4531017"/>
                <a:gd name="connsiteY4" fmla="*/ 381595 h 457916"/>
                <a:gd name="connsiteX5" fmla="*/ 4454696 w 4531017"/>
                <a:gd name="connsiteY5" fmla="*/ 457916 h 457916"/>
                <a:gd name="connsiteX6" fmla="*/ 76321 w 4531017"/>
                <a:gd name="connsiteY6" fmla="*/ 457916 h 457916"/>
                <a:gd name="connsiteX7" fmla="*/ 0 w 4531017"/>
                <a:gd name="connsiteY7" fmla="*/ 381595 h 457916"/>
                <a:gd name="connsiteX8" fmla="*/ 0 w 4531017"/>
                <a:gd name="connsiteY8" fmla="*/ 76321 h 45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31017" h="457916">
                  <a:moveTo>
                    <a:pt x="0" y="76321"/>
                  </a:moveTo>
                  <a:cubicBezTo>
                    <a:pt x="0" y="34170"/>
                    <a:pt x="34170" y="0"/>
                    <a:pt x="76321" y="0"/>
                  </a:cubicBezTo>
                  <a:lnTo>
                    <a:pt x="4454696" y="0"/>
                  </a:lnTo>
                  <a:cubicBezTo>
                    <a:pt x="4496847" y="0"/>
                    <a:pt x="4531017" y="34170"/>
                    <a:pt x="4531017" y="76321"/>
                  </a:cubicBezTo>
                  <a:lnTo>
                    <a:pt x="4531017" y="381595"/>
                  </a:lnTo>
                  <a:cubicBezTo>
                    <a:pt x="4531017" y="423746"/>
                    <a:pt x="4496847" y="457916"/>
                    <a:pt x="4454696" y="457916"/>
                  </a:cubicBezTo>
                  <a:lnTo>
                    <a:pt x="76321" y="457916"/>
                  </a:lnTo>
                  <a:cubicBezTo>
                    <a:pt x="34170" y="457916"/>
                    <a:pt x="0" y="423746"/>
                    <a:pt x="0" y="381595"/>
                  </a:cubicBezTo>
                  <a:lnTo>
                    <a:pt x="0" y="76321"/>
                  </a:lnTo>
                  <a:close/>
                </a:path>
              </a:pathLst>
            </a:custGeom>
            <a:solidFill>
              <a:srgbClr val="CCCC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2976513"/>
                <a:satOff val="17933"/>
                <a:lumOff val="1437"/>
                <a:alphaOff val="0"/>
              </a:schemeClr>
            </a:fillRef>
            <a:effectRef idx="0">
              <a:schemeClr val="accent4">
                <a:hueOff val="-2976513"/>
                <a:satOff val="17933"/>
                <a:lumOff val="143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14" tIns="83314" rIns="83314" bIns="83314" numCol="1" spcCol="1270" anchor="ctr" anchorCtr="0">
              <a:noAutofit/>
            </a:bodyPr>
            <a:lstStyle/>
            <a:p>
              <a:pPr lvl="0" defTabSz="7112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(3)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转发器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或交换机连接起来的若干个局域网仍为一个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</a:t>
              </a:r>
              <a:endParaRPr lang="zh-CN" altLang="en-US" sz="1600" b="1" kern="1200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670712" y="2725298"/>
              <a:ext cx="4531017" cy="457916"/>
            </a:xfrm>
            <a:custGeom>
              <a:avLst/>
              <a:gdLst>
                <a:gd name="connsiteX0" fmla="*/ 0 w 4531017"/>
                <a:gd name="connsiteY0" fmla="*/ 76321 h 457916"/>
                <a:gd name="connsiteX1" fmla="*/ 76321 w 4531017"/>
                <a:gd name="connsiteY1" fmla="*/ 0 h 457916"/>
                <a:gd name="connsiteX2" fmla="*/ 4454696 w 4531017"/>
                <a:gd name="connsiteY2" fmla="*/ 0 h 457916"/>
                <a:gd name="connsiteX3" fmla="*/ 4531017 w 4531017"/>
                <a:gd name="connsiteY3" fmla="*/ 76321 h 457916"/>
                <a:gd name="connsiteX4" fmla="*/ 4531017 w 4531017"/>
                <a:gd name="connsiteY4" fmla="*/ 381595 h 457916"/>
                <a:gd name="connsiteX5" fmla="*/ 4454696 w 4531017"/>
                <a:gd name="connsiteY5" fmla="*/ 457916 h 457916"/>
                <a:gd name="connsiteX6" fmla="*/ 76321 w 4531017"/>
                <a:gd name="connsiteY6" fmla="*/ 457916 h 457916"/>
                <a:gd name="connsiteX7" fmla="*/ 0 w 4531017"/>
                <a:gd name="connsiteY7" fmla="*/ 381595 h 457916"/>
                <a:gd name="connsiteX8" fmla="*/ 0 w 4531017"/>
                <a:gd name="connsiteY8" fmla="*/ 76321 h 45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31017" h="457916">
                  <a:moveTo>
                    <a:pt x="0" y="76321"/>
                  </a:moveTo>
                  <a:cubicBezTo>
                    <a:pt x="0" y="34170"/>
                    <a:pt x="34170" y="0"/>
                    <a:pt x="76321" y="0"/>
                  </a:cubicBezTo>
                  <a:lnTo>
                    <a:pt x="4454696" y="0"/>
                  </a:lnTo>
                  <a:cubicBezTo>
                    <a:pt x="4496847" y="0"/>
                    <a:pt x="4531017" y="34170"/>
                    <a:pt x="4531017" y="76321"/>
                  </a:cubicBezTo>
                  <a:lnTo>
                    <a:pt x="4531017" y="381595"/>
                  </a:lnTo>
                  <a:cubicBezTo>
                    <a:pt x="4531017" y="423746"/>
                    <a:pt x="4496847" y="457916"/>
                    <a:pt x="4454696" y="457916"/>
                  </a:cubicBezTo>
                  <a:lnTo>
                    <a:pt x="76321" y="457916"/>
                  </a:lnTo>
                  <a:cubicBezTo>
                    <a:pt x="34170" y="457916"/>
                    <a:pt x="0" y="423746"/>
                    <a:pt x="0" y="381595"/>
                  </a:cubicBezTo>
                  <a:lnTo>
                    <a:pt x="0" y="76321"/>
                  </a:lnTo>
                  <a:close/>
                </a:path>
              </a:pathLst>
            </a:custGeom>
            <a:solidFill>
              <a:srgbClr val="FFCCC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0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14" tIns="83314" rIns="83314" bIns="83314" numCol="1" spcCol="1270" anchor="ctr" anchorCtr="0">
              <a:noAutofit/>
            </a:bodyPr>
            <a:lstStyle/>
            <a:p>
              <a:pPr lvl="0" defTabSz="7112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(4)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 </a:t>
              </a: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中，所有分配到网络前缀的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网络都是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平等的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600" b="1" kern="1200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线形标注 1 19"/>
          <p:cNvSpPr/>
          <p:nvPr/>
        </p:nvSpPr>
        <p:spPr>
          <a:xfrm>
            <a:off x="4749731" y="1245469"/>
            <a:ext cx="3856008" cy="1361877"/>
          </a:xfrm>
          <a:prstGeom prst="borderCallout1">
            <a:avLst>
              <a:gd name="adj1" fmla="val 18153"/>
              <a:gd name="adj2" fmla="val 168"/>
              <a:gd name="adj3" fmla="val 22841"/>
              <a:gd name="adj4" fmla="val -12830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ts val="2400"/>
              </a:lnSpc>
            </a:pPr>
            <a:r>
              <a:rPr lang="en-US" altLang="zh-CN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地址是一种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分等级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的地址结构</a:t>
            </a: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2400"/>
              </a:lnSpc>
              <a:buFont typeface="Wingdings" panose="05000000000000000000" pitchFamily="2" charset="2"/>
              <a:buChar char="l"/>
            </a:pP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方便了 </a:t>
            </a:r>
            <a:r>
              <a:rPr lang="en-US" altLang="zh-CN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地址的分配和管理。</a:t>
            </a:r>
            <a:endParaRPr lang="en-US" altLang="zh-CN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2400"/>
              </a:lnSpc>
              <a:buFont typeface="Wingdings" panose="05000000000000000000" pitchFamily="2" charset="2"/>
              <a:buChar char="l"/>
            </a:pP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实现路由聚合，减小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了转发表所占的</a:t>
            </a: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存储空间，以及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查找转发表的时间。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endParaRPr lang="zh-CN" altLang="en-US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56963" y="614644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527220" y="581433"/>
            <a:ext cx="210826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的特点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18963" y="1190836"/>
            <a:ext cx="3797762" cy="2949847"/>
            <a:chOff x="670712" y="1104572"/>
            <a:chExt cx="4531017" cy="2078642"/>
          </a:xfrm>
        </p:grpSpPr>
        <p:sp>
          <p:nvSpPr>
            <p:cNvPr id="14" name="任意多边形 13"/>
            <p:cNvSpPr/>
            <p:nvPr/>
          </p:nvSpPr>
          <p:spPr>
            <a:xfrm>
              <a:off x="670712" y="1104572"/>
              <a:ext cx="4531017" cy="457916"/>
            </a:xfrm>
            <a:custGeom>
              <a:avLst/>
              <a:gdLst>
                <a:gd name="connsiteX0" fmla="*/ 0 w 4531017"/>
                <a:gd name="connsiteY0" fmla="*/ 76321 h 457916"/>
                <a:gd name="connsiteX1" fmla="*/ 76321 w 4531017"/>
                <a:gd name="connsiteY1" fmla="*/ 0 h 457916"/>
                <a:gd name="connsiteX2" fmla="*/ 4454696 w 4531017"/>
                <a:gd name="connsiteY2" fmla="*/ 0 h 457916"/>
                <a:gd name="connsiteX3" fmla="*/ 4531017 w 4531017"/>
                <a:gd name="connsiteY3" fmla="*/ 76321 h 457916"/>
                <a:gd name="connsiteX4" fmla="*/ 4531017 w 4531017"/>
                <a:gd name="connsiteY4" fmla="*/ 381595 h 457916"/>
                <a:gd name="connsiteX5" fmla="*/ 4454696 w 4531017"/>
                <a:gd name="connsiteY5" fmla="*/ 457916 h 457916"/>
                <a:gd name="connsiteX6" fmla="*/ 76321 w 4531017"/>
                <a:gd name="connsiteY6" fmla="*/ 457916 h 457916"/>
                <a:gd name="connsiteX7" fmla="*/ 0 w 4531017"/>
                <a:gd name="connsiteY7" fmla="*/ 381595 h 457916"/>
                <a:gd name="connsiteX8" fmla="*/ 0 w 4531017"/>
                <a:gd name="connsiteY8" fmla="*/ 76321 h 45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31017" h="457916">
                  <a:moveTo>
                    <a:pt x="0" y="76321"/>
                  </a:moveTo>
                  <a:cubicBezTo>
                    <a:pt x="0" y="34170"/>
                    <a:pt x="34170" y="0"/>
                    <a:pt x="76321" y="0"/>
                  </a:cubicBezTo>
                  <a:lnTo>
                    <a:pt x="4454696" y="0"/>
                  </a:lnTo>
                  <a:cubicBezTo>
                    <a:pt x="4496847" y="0"/>
                    <a:pt x="4531017" y="34170"/>
                    <a:pt x="4531017" y="76321"/>
                  </a:cubicBezTo>
                  <a:lnTo>
                    <a:pt x="4531017" y="381595"/>
                  </a:lnTo>
                  <a:cubicBezTo>
                    <a:pt x="4531017" y="423746"/>
                    <a:pt x="4496847" y="457916"/>
                    <a:pt x="4454696" y="457916"/>
                  </a:cubicBezTo>
                  <a:lnTo>
                    <a:pt x="76321" y="457916"/>
                  </a:lnTo>
                  <a:cubicBezTo>
                    <a:pt x="34170" y="457916"/>
                    <a:pt x="0" y="423746"/>
                    <a:pt x="0" y="381595"/>
                  </a:cubicBezTo>
                  <a:lnTo>
                    <a:pt x="0" y="76321"/>
                  </a:lnTo>
                  <a:close/>
                </a:path>
              </a:pathLst>
            </a:custGeom>
            <a:solidFill>
              <a:srgbClr val="33CC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14" tIns="83314" rIns="83314" bIns="83314" numCol="1" spcCol="1270" anchor="ctr" anchorCtr="0">
              <a:noAutofit/>
            </a:bodyPr>
            <a:lstStyle/>
            <a:p>
              <a:pPr lvl="0" defTabSz="7112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en-US" altLang="zh-CN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1)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每个 </a:t>
              </a: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都由网络前缀和主机号两部分组成。</a:t>
              </a:r>
              <a:endParaRPr lang="zh-CN" altLang="en-US" sz="1600" b="1" kern="1200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670712" y="1644815"/>
              <a:ext cx="4531017" cy="457916"/>
            </a:xfrm>
            <a:custGeom>
              <a:avLst/>
              <a:gdLst>
                <a:gd name="connsiteX0" fmla="*/ 0 w 4531017"/>
                <a:gd name="connsiteY0" fmla="*/ 76321 h 457916"/>
                <a:gd name="connsiteX1" fmla="*/ 76321 w 4531017"/>
                <a:gd name="connsiteY1" fmla="*/ 0 h 457916"/>
                <a:gd name="connsiteX2" fmla="*/ 4454696 w 4531017"/>
                <a:gd name="connsiteY2" fmla="*/ 0 h 457916"/>
                <a:gd name="connsiteX3" fmla="*/ 4531017 w 4531017"/>
                <a:gd name="connsiteY3" fmla="*/ 76321 h 457916"/>
                <a:gd name="connsiteX4" fmla="*/ 4531017 w 4531017"/>
                <a:gd name="connsiteY4" fmla="*/ 381595 h 457916"/>
                <a:gd name="connsiteX5" fmla="*/ 4454696 w 4531017"/>
                <a:gd name="connsiteY5" fmla="*/ 457916 h 457916"/>
                <a:gd name="connsiteX6" fmla="*/ 76321 w 4531017"/>
                <a:gd name="connsiteY6" fmla="*/ 457916 h 457916"/>
                <a:gd name="connsiteX7" fmla="*/ 0 w 4531017"/>
                <a:gd name="connsiteY7" fmla="*/ 381595 h 457916"/>
                <a:gd name="connsiteX8" fmla="*/ 0 w 4531017"/>
                <a:gd name="connsiteY8" fmla="*/ 76321 h 45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31017" h="457916">
                  <a:moveTo>
                    <a:pt x="0" y="76321"/>
                  </a:moveTo>
                  <a:cubicBezTo>
                    <a:pt x="0" y="34170"/>
                    <a:pt x="34170" y="0"/>
                    <a:pt x="76321" y="0"/>
                  </a:cubicBezTo>
                  <a:lnTo>
                    <a:pt x="4454696" y="0"/>
                  </a:lnTo>
                  <a:cubicBezTo>
                    <a:pt x="4496847" y="0"/>
                    <a:pt x="4531017" y="34170"/>
                    <a:pt x="4531017" y="76321"/>
                  </a:cubicBezTo>
                  <a:lnTo>
                    <a:pt x="4531017" y="381595"/>
                  </a:lnTo>
                  <a:cubicBezTo>
                    <a:pt x="4531017" y="423746"/>
                    <a:pt x="4496847" y="457916"/>
                    <a:pt x="4454696" y="457916"/>
                  </a:cubicBezTo>
                  <a:lnTo>
                    <a:pt x="76321" y="457916"/>
                  </a:lnTo>
                  <a:cubicBezTo>
                    <a:pt x="34170" y="457916"/>
                    <a:pt x="0" y="423746"/>
                    <a:pt x="0" y="381595"/>
                  </a:cubicBezTo>
                  <a:lnTo>
                    <a:pt x="0" y="76321"/>
                  </a:lnTo>
                  <a:close/>
                </a:path>
              </a:pathLst>
            </a:custGeom>
            <a:solidFill>
              <a:srgbClr val="99CC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1488257"/>
                <a:satOff val="8966"/>
                <a:lumOff val="719"/>
                <a:alphaOff val="0"/>
              </a:schemeClr>
            </a:fillRef>
            <a:effectRef idx="0">
              <a:schemeClr val="accent4">
                <a:hueOff val="-1488257"/>
                <a:satOff val="8966"/>
                <a:lumOff val="71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14" tIns="83314" rIns="83314" bIns="83314" numCol="1" spcCol="1270" anchor="ctr" anchorCtr="0">
              <a:noAutofit/>
            </a:bodyPr>
            <a:lstStyle/>
            <a:p>
              <a:pPr lvl="0" defTabSz="7112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en-US" altLang="zh-CN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2) </a:t>
              </a: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是标志一台主机（或路由器）和一条链路的接口。</a:t>
              </a:r>
              <a:endParaRPr lang="zh-CN" altLang="en-US" sz="1600" b="1" kern="1200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670712" y="2185057"/>
              <a:ext cx="4531017" cy="457916"/>
            </a:xfrm>
            <a:custGeom>
              <a:avLst/>
              <a:gdLst>
                <a:gd name="connsiteX0" fmla="*/ 0 w 4531017"/>
                <a:gd name="connsiteY0" fmla="*/ 76321 h 457916"/>
                <a:gd name="connsiteX1" fmla="*/ 76321 w 4531017"/>
                <a:gd name="connsiteY1" fmla="*/ 0 h 457916"/>
                <a:gd name="connsiteX2" fmla="*/ 4454696 w 4531017"/>
                <a:gd name="connsiteY2" fmla="*/ 0 h 457916"/>
                <a:gd name="connsiteX3" fmla="*/ 4531017 w 4531017"/>
                <a:gd name="connsiteY3" fmla="*/ 76321 h 457916"/>
                <a:gd name="connsiteX4" fmla="*/ 4531017 w 4531017"/>
                <a:gd name="connsiteY4" fmla="*/ 381595 h 457916"/>
                <a:gd name="connsiteX5" fmla="*/ 4454696 w 4531017"/>
                <a:gd name="connsiteY5" fmla="*/ 457916 h 457916"/>
                <a:gd name="connsiteX6" fmla="*/ 76321 w 4531017"/>
                <a:gd name="connsiteY6" fmla="*/ 457916 h 457916"/>
                <a:gd name="connsiteX7" fmla="*/ 0 w 4531017"/>
                <a:gd name="connsiteY7" fmla="*/ 381595 h 457916"/>
                <a:gd name="connsiteX8" fmla="*/ 0 w 4531017"/>
                <a:gd name="connsiteY8" fmla="*/ 76321 h 45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31017" h="457916">
                  <a:moveTo>
                    <a:pt x="0" y="76321"/>
                  </a:moveTo>
                  <a:cubicBezTo>
                    <a:pt x="0" y="34170"/>
                    <a:pt x="34170" y="0"/>
                    <a:pt x="76321" y="0"/>
                  </a:cubicBezTo>
                  <a:lnTo>
                    <a:pt x="4454696" y="0"/>
                  </a:lnTo>
                  <a:cubicBezTo>
                    <a:pt x="4496847" y="0"/>
                    <a:pt x="4531017" y="34170"/>
                    <a:pt x="4531017" y="76321"/>
                  </a:cubicBezTo>
                  <a:lnTo>
                    <a:pt x="4531017" y="381595"/>
                  </a:lnTo>
                  <a:cubicBezTo>
                    <a:pt x="4531017" y="423746"/>
                    <a:pt x="4496847" y="457916"/>
                    <a:pt x="4454696" y="457916"/>
                  </a:cubicBezTo>
                  <a:lnTo>
                    <a:pt x="76321" y="457916"/>
                  </a:lnTo>
                  <a:cubicBezTo>
                    <a:pt x="34170" y="457916"/>
                    <a:pt x="0" y="423746"/>
                    <a:pt x="0" y="381595"/>
                  </a:cubicBezTo>
                  <a:lnTo>
                    <a:pt x="0" y="76321"/>
                  </a:lnTo>
                  <a:close/>
                </a:path>
              </a:pathLst>
            </a:custGeom>
            <a:solidFill>
              <a:srgbClr val="CCCC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2976513"/>
                <a:satOff val="17933"/>
                <a:lumOff val="1437"/>
                <a:alphaOff val="0"/>
              </a:schemeClr>
            </a:fillRef>
            <a:effectRef idx="0">
              <a:schemeClr val="accent4">
                <a:hueOff val="-2976513"/>
                <a:satOff val="17933"/>
                <a:lumOff val="143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14" tIns="83314" rIns="83314" bIns="83314" numCol="1" spcCol="1270" anchor="ctr" anchorCtr="0">
              <a:noAutofit/>
            </a:bodyPr>
            <a:lstStyle/>
            <a:p>
              <a:pPr lvl="0" defTabSz="7112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(3)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转发器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或交换机连接起来的若干个局域网仍为一个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</a:t>
              </a:r>
              <a:endParaRPr lang="zh-CN" altLang="en-US" sz="1600" b="1" kern="1200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670712" y="2725298"/>
              <a:ext cx="4531017" cy="457916"/>
            </a:xfrm>
            <a:custGeom>
              <a:avLst/>
              <a:gdLst>
                <a:gd name="connsiteX0" fmla="*/ 0 w 4531017"/>
                <a:gd name="connsiteY0" fmla="*/ 76321 h 457916"/>
                <a:gd name="connsiteX1" fmla="*/ 76321 w 4531017"/>
                <a:gd name="connsiteY1" fmla="*/ 0 h 457916"/>
                <a:gd name="connsiteX2" fmla="*/ 4454696 w 4531017"/>
                <a:gd name="connsiteY2" fmla="*/ 0 h 457916"/>
                <a:gd name="connsiteX3" fmla="*/ 4531017 w 4531017"/>
                <a:gd name="connsiteY3" fmla="*/ 76321 h 457916"/>
                <a:gd name="connsiteX4" fmla="*/ 4531017 w 4531017"/>
                <a:gd name="connsiteY4" fmla="*/ 381595 h 457916"/>
                <a:gd name="connsiteX5" fmla="*/ 4454696 w 4531017"/>
                <a:gd name="connsiteY5" fmla="*/ 457916 h 457916"/>
                <a:gd name="connsiteX6" fmla="*/ 76321 w 4531017"/>
                <a:gd name="connsiteY6" fmla="*/ 457916 h 457916"/>
                <a:gd name="connsiteX7" fmla="*/ 0 w 4531017"/>
                <a:gd name="connsiteY7" fmla="*/ 381595 h 457916"/>
                <a:gd name="connsiteX8" fmla="*/ 0 w 4531017"/>
                <a:gd name="connsiteY8" fmla="*/ 76321 h 45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31017" h="457916">
                  <a:moveTo>
                    <a:pt x="0" y="76321"/>
                  </a:moveTo>
                  <a:cubicBezTo>
                    <a:pt x="0" y="34170"/>
                    <a:pt x="34170" y="0"/>
                    <a:pt x="76321" y="0"/>
                  </a:cubicBezTo>
                  <a:lnTo>
                    <a:pt x="4454696" y="0"/>
                  </a:lnTo>
                  <a:cubicBezTo>
                    <a:pt x="4496847" y="0"/>
                    <a:pt x="4531017" y="34170"/>
                    <a:pt x="4531017" y="76321"/>
                  </a:cubicBezTo>
                  <a:lnTo>
                    <a:pt x="4531017" y="381595"/>
                  </a:lnTo>
                  <a:cubicBezTo>
                    <a:pt x="4531017" y="423746"/>
                    <a:pt x="4496847" y="457916"/>
                    <a:pt x="4454696" y="457916"/>
                  </a:cubicBezTo>
                  <a:lnTo>
                    <a:pt x="76321" y="457916"/>
                  </a:lnTo>
                  <a:cubicBezTo>
                    <a:pt x="34170" y="457916"/>
                    <a:pt x="0" y="423746"/>
                    <a:pt x="0" y="381595"/>
                  </a:cubicBezTo>
                  <a:lnTo>
                    <a:pt x="0" y="76321"/>
                  </a:lnTo>
                  <a:close/>
                </a:path>
              </a:pathLst>
            </a:custGeom>
            <a:solidFill>
              <a:srgbClr val="FFCCC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0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14" tIns="83314" rIns="83314" bIns="83314" numCol="1" spcCol="1270" anchor="ctr" anchorCtr="0">
              <a:noAutofit/>
            </a:bodyPr>
            <a:lstStyle/>
            <a:p>
              <a:pPr lvl="0" defTabSz="7112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(4)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 </a:t>
              </a: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中，所有分配到网络前缀的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网络都是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平等的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600" b="1" kern="1200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线形标注 1 19"/>
          <p:cNvSpPr/>
          <p:nvPr/>
        </p:nvSpPr>
        <p:spPr>
          <a:xfrm>
            <a:off x="4749731" y="1245469"/>
            <a:ext cx="3856008" cy="2558780"/>
          </a:xfrm>
          <a:prstGeom prst="borderCallout1">
            <a:avLst>
              <a:gd name="adj1" fmla="val 18153"/>
              <a:gd name="adj2" fmla="val 168"/>
              <a:gd name="adj3" fmla="val 45156"/>
              <a:gd name="adj4" fmla="val -13501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lnSpc>
                <a:spcPts val="2400"/>
              </a:lnSpc>
              <a:buFont typeface="Wingdings" panose="05000000000000000000" pitchFamily="2" charset="2"/>
              <a:buChar char="l"/>
            </a:pP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一台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主机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同时连接到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两个网络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上时，该主机就必须同时具有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相应</a:t>
            </a: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网络号必须是不同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的。这种主机称为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多归属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主机 </a:t>
            </a:r>
            <a:r>
              <a:rPr lang="en-US" altLang="zh-CN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1600" b="1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multihomed</a:t>
            </a:r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host)</a:t>
            </a: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2400"/>
              </a:lnSpc>
              <a:buFont typeface="Wingdings" panose="05000000000000000000" pitchFamily="2" charset="2"/>
              <a:buChar char="l"/>
            </a:pP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</a:t>
            </a: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至少应当连接到两个网络，因此一个路由器至少应当有</a:t>
            </a: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两个不同</a:t>
            </a: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endParaRPr lang="zh-CN" altLang="en-US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56963" y="614644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527220" y="581433"/>
            <a:ext cx="210826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的特点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18963" y="1190836"/>
            <a:ext cx="3797762" cy="2949847"/>
            <a:chOff x="670712" y="1104572"/>
            <a:chExt cx="4531017" cy="2078642"/>
          </a:xfrm>
        </p:grpSpPr>
        <p:sp>
          <p:nvSpPr>
            <p:cNvPr id="14" name="任意多边形 13"/>
            <p:cNvSpPr/>
            <p:nvPr/>
          </p:nvSpPr>
          <p:spPr>
            <a:xfrm>
              <a:off x="670712" y="1104572"/>
              <a:ext cx="4531017" cy="457916"/>
            </a:xfrm>
            <a:custGeom>
              <a:avLst/>
              <a:gdLst>
                <a:gd name="connsiteX0" fmla="*/ 0 w 4531017"/>
                <a:gd name="connsiteY0" fmla="*/ 76321 h 457916"/>
                <a:gd name="connsiteX1" fmla="*/ 76321 w 4531017"/>
                <a:gd name="connsiteY1" fmla="*/ 0 h 457916"/>
                <a:gd name="connsiteX2" fmla="*/ 4454696 w 4531017"/>
                <a:gd name="connsiteY2" fmla="*/ 0 h 457916"/>
                <a:gd name="connsiteX3" fmla="*/ 4531017 w 4531017"/>
                <a:gd name="connsiteY3" fmla="*/ 76321 h 457916"/>
                <a:gd name="connsiteX4" fmla="*/ 4531017 w 4531017"/>
                <a:gd name="connsiteY4" fmla="*/ 381595 h 457916"/>
                <a:gd name="connsiteX5" fmla="*/ 4454696 w 4531017"/>
                <a:gd name="connsiteY5" fmla="*/ 457916 h 457916"/>
                <a:gd name="connsiteX6" fmla="*/ 76321 w 4531017"/>
                <a:gd name="connsiteY6" fmla="*/ 457916 h 457916"/>
                <a:gd name="connsiteX7" fmla="*/ 0 w 4531017"/>
                <a:gd name="connsiteY7" fmla="*/ 381595 h 457916"/>
                <a:gd name="connsiteX8" fmla="*/ 0 w 4531017"/>
                <a:gd name="connsiteY8" fmla="*/ 76321 h 45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31017" h="457916">
                  <a:moveTo>
                    <a:pt x="0" y="76321"/>
                  </a:moveTo>
                  <a:cubicBezTo>
                    <a:pt x="0" y="34170"/>
                    <a:pt x="34170" y="0"/>
                    <a:pt x="76321" y="0"/>
                  </a:cubicBezTo>
                  <a:lnTo>
                    <a:pt x="4454696" y="0"/>
                  </a:lnTo>
                  <a:cubicBezTo>
                    <a:pt x="4496847" y="0"/>
                    <a:pt x="4531017" y="34170"/>
                    <a:pt x="4531017" y="76321"/>
                  </a:cubicBezTo>
                  <a:lnTo>
                    <a:pt x="4531017" y="381595"/>
                  </a:lnTo>
                  <a:cubicBezTo>
                    <a:pt x="4531017" y="423746"/>
                    <a:pt x="4496847" y="457916"/>
                    <a:pt x="4454696" y="457916"/>
                  </a:cubicBezTo>
                  <a:lnTo>
                    <a:pt x="76321" y="457916"/>
                  </a:lnTo>
                  <a:cubicBezTo>
                    <a:pt x="34170" y="457916"/>
                    <a:pt x="0" y="423746"/>
                    <a:pt x="0" y="381595"/>
                  </a:cubicBezTo>
                  <a:lnTo>
                    <a:pt x="0" y="76321"/>
                  </a:lnTo>
                  <a:close/>
                </a:path>
              </a:pathLst>
            </a:custGeom>
            <a:solidFill>
              <a:srgbClr val="33CC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14" tIns="83314" rIns="83314" bIns="83314" numCol="1" spcCol="1270" anchor="ctr" anchorCtr="0">
              <a:noAutofit/>
            </a:bodyPr>
            <a:lstStyle/>
            <a:p>
              <a:pPr lvl="0" defTabSz="7112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en-US" altLang="zh-CN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1)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每个 </a:t>
              </a: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都由网络前缀和主机号两部分组成。</a:t>
              </a:r>
              <a:endParaRPr lang="zh-CN" altLang="en-US" sz="1600" b="1" kern="1200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670712" y="1644815"/>
              <a:ext cx="4531017" cy="457916"/>
            </a:xfrm>
            <a:custGeom>
              <a:avLst/>
              <a:gdLst>
                <a:gd name="connsiteX0" fmla="*/ 0 w 4531017"/>
                <a:gd name="connsiteY0" fmla="*/ 76321 h 457916"/>
                <a:gd name="connsiteX1" fmla="*/ 76321 w 4531017"/>
                <a:gd name="connsiteY1" fmla="*/ 0 h 457916"/>
                <a:gd name="connsiteX2" fmla="*/ 4454696 w 4531017"/>
                <a:gd name="connsiteY2" fmla="*/ 0 h 457916"/>
                <a:gd name="connsiteX3" fmla="*/ 4531017 w 4531017"/>
                <a:gd name="connsiteY3" fmla="*/ 76321 h 457916"/>
                <a:gd name="connsiteX4" fmla="*/ 4531017 w 4531017"/>
                <a:gd name="connsiteY4" fmla="*/ 381595 h 457916"/>
                <a:gd name="connsiteX5" fmla="*/ 4454696 w 4531017"/>
                <a:gd name="connsiteY5" fmla="*/ 457916 h 457916"/>
                <a:gd name="connsiteX6" fmla="*/ 76321 w 4531017"/>
                <a:gd name="connsiteY6" fmla="*/ 457916 h 457916"/>
                <a:gd name="connsiteX7" fmla="*/ 0 w 4531017"/>
                <a:gd name="connsiteY7" fmla="*/ 381595 h 457916"/>
                <a:gd name="connsiteX8" fmla="*/ 0 w 4531017"/>
                <a:gd name="connsiteY8" fmla="*/ 76321 h 45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31017" h="457916">
                  <a:moveTo>
                    <a:pt x="0" y="76321"/>
                  </a:moveTo>
                  <a:cubicBezTo>
                    <a:pt x="0" y="34170"/>
                    <a:pt x="34170" y="0"/>
                    <a:pt x="76321" y="0"/>
                  </a:cubicBezTo>
                  <a:lnTo>
                    <a:pt x="4454696" y="0"/>
                  </a:lnTo>
                  <a:cubicBezTo>
                    <a:pt x="4496847" y="0"/>
                    <a:pt x="4531017" y="34170"/>
                    <a:pt x="4531017" y="76321"/>
                  </a:cubicBezTo>
                  <a:lnTo>
                    <a:pt x="4531017" y="381595"/>
                  </a:lnTo>
                  <a:cubicBezTo>
                    <a:pt x="4531017" y="423746"/>
                    <a:pt x="4496847" y="457916"/>
                    <a:pt x="4454696" y="457916"/>
                  </a:cubicBezTo>
                  <a:lnTo>
                    <a:pt x="76321" y="457916"/>
                  </a:lnTo>
                  <a:cubicBezTo>
                    <a:pt x="34170" y="457916"/>
                    <a:pt x="0" y="423746"/>
                    <a:pt x="0" y="381595"/>
                  </a:cubicBezTo>
                  <a:lnTo>
                    <a:pt x="0" y="76321"/>
                  </a:lnTo>
                  <a:close/>
                </a:path>
              </a:pathLst>
            </a:custGeom>
            <a:solidFill>
              <a:srgbClr val="99CC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1488257"/>
                <a:satOff val="8966"/>
                <a:lumOff val="719"/>
                <a:alphaOff val="0"/>
              </a:schemeClr>
            </a:fillRef>
            <a:effectRef idx="0">
              <a:schemeClr val="accent4">
                <a:hueOff val="-1488257"/>
                <a:satOff val="8966"/>
                <a:lumOff val="71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14" tIns="83314" rIns="83314" bIns="83314" numCol="1" spcCol="1270" anchor="ctr" anchorCtr="0">
              <a:noAutofit/>
            </a:bodyPr>
            <a:lstStyle/>
            <a:p>
              <a:pPr lvl="0" defTabSz="7112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en-US" altLang="zh-CN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2) </a:t>
              </a: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是标志一台主机（或路由器）和一条链路的接口。</a:t>
              </a:r>
              <a:endParaRPr lang="zh-CN" altLang="en-US" sz="1600" b="1" kern="1200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670712" y="2185057"/>
              <a:ext cx="4531017" cy="457916"/>
            </a:xfrm>
            <a:custGeom>
              <a:avLst/>
              <a:gdLst>
                <a:gd name="connsiteX0" fmla="*/ 0 w 4531017"/>
                <a:gd name="connsiteY0" fmla="*/ 76321 h 457916"/>
                <a:gd name="connsiteX1" fmla="*/ 76321 w 4531017"/>
                <a:gd name="connsiteY1" fmla="*/ 0 h 457916"/>
                <a:gd name="connsiteX2" fmla="*/ 4454696 w 4531017"/>
                <a:gd name="connsiteY2" fmla="*/ 0 h 457916"/>
                <a:gd name="connsiteX3" fmla="*/ 4531017 w 4531017"/>
                <a:gd name="connsiteY3" fmla="*/ 76321 h 457916"/>
                <a:gd name="connsiteX4" fmla="*/ 4531017 w 4531017"/>
                <a:gd name="connsiteY4" fmla="*/ 381595 h 457916"/>
                <a:gd name="connsiteX5" fmla="*/ 4454696 w 4531017"/>
                <a:gd name="connsiteY5" fmla="*/ 457916 h 457916"/>
                <a:gd name="connsiteX6" fmla="*/ 76321 w 4531017"/>
                <a:gd name="connsiteY6" fmla="*/ 457916 h 457916"/>
                <a:gd name="connsiteX7" fmla="*/ 0 w 4531017"/>
                <a:gd name="connsiteY7" fmla="*/ 381595 h 457916"/>
                <a:gd name="connsiteX8" fmla="*/ 0 w 4531017"/>
                <a:gd name="connsiteY8" fmla="*/ 76321 h 45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31017" h="457916">
                  <a:moveTo>
                    <a:pt x="0" y="76321"/>
                  </a:moveTo>
                  <a:cubicBezTo>
                    <a:pt x="0" y="34170"/>
                    <a:pt x="34170" y="0"/>
                    <a:pt x="76321" y="0"/>
                  </a:cubicBezTo>
                  <a:lnTo>
                    <a:pt x="4454696" y="0"/>
                  </a:lnTo>
                  <a:cubicBezTo>
                    <a:pt x="4496847" y="0"/>
                    <a:pt x="4531017" y="34170"/>
                    <a:pt x="4531017" y="76321"/>
                  </a:cubicBezTo>
                  <a:lnTo>
                    <a:pt x="4531017" y="381595"/>
                  </a:lnTo>
                  <a:cubicBezTo>
                    <a:pt x="4531017" y="423746"/>
                    <a:pt x="4496847" y="457916"/>
                    <a:pt x="4454696" y="457916"/>
                  </a:cubicBezTo>
                  <a:lnTo>
                    <a:pt x="76321" y="457916"/>
                  </a:lnTo>
                  <a:cubicBezTo>
                    <a:pt x="34170" y="457916"/>
                    <a:pt x="0" y="423746"/>
                    <a:pt x="0" y="381595"/>
                  </a:cubicBezTo>
                  <a:lnTo>
                    <a:pt x="0" y="76321"/>
                  </a:lnTo>
                  <a:close/>
                </a:path>
              </a:pathLst>
            </a:custGeom>
            <a:solidFill>
              <a:srgbClr val="CCCC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2976513"/>
                <a:satOff val="17933"/>
                <a:lumOff val="1437"/>
                <a:alphaOff val="0"/>
              </a:schemeClr>
            </a:fillRef>
            <a:effectRef idx="0">
              <a:schemeClr val="accent4">
                <a:hueOff val="-2976513"/>
                <a:satOff val="17933"/>
                <a:lumOff val="143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14" tIns="83314" rIns="83314" bIns="83314" numCol="1" spcCol="1270" anchor="ctr" anchorCtr="0">
              <a:noAutofit/>
            </a:bodyPr>
            <a:lstStyle/>
            <a:p>
              <a:pPr lvl="0" defTabSz="7112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(3)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转发器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或交换机连接起来的若干个局域网仍为一个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</a:t>
              </a:r>
              <a:endParaRPr lang="zh-CN" altLang="en-US" sz="1600" b="1" kern="1200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670712" y="2725298"/>
              <a:ext cx="4531017" cy="457916"/>
            </a:xfrm>
            <a:custGeom>
              <a:avLst/>
              <a:gdLst>
                <a:gd name="connsiteX0" fmla="*/ 0 w 4531017"/>
                <a:gd name="connsiteY0" fmla="*/ 76321 h 457916"/>
                <a:gd name="connsiteX1" fmla="*/ 76321 w 4531017"/>
                <a:gd name="connsiteY1" fmla="*/ 0 h 457916"/>
                <a:gd name="connsiteX2" fmla="*/ 4454696 w 4531017"/>
                <a:gd name="connsiteY2" fmla="*/ 0 h 457916"/>
                <a:gd name="connsiteX3" fmla="*/ 4531017 w 4531017"/>
                <a:gd name="connsiteY3" fmla="*/ 76321 h 457916"/>
                <a:gd name="connsiteX4" fmla="*/ 4531017 w 4531017"/>
                <a:gd name="connsiteY4" fmla="*/ 381595 h 457916"/>
                <a:gd name="connsiteX5" fmla="*/ 4454696 w 4531017"/>
                <a:gd name="connsiteY5" fmla="*/ 457916 h 457916"/>
                <a:gd name="connsiteX6" fmla="*/ 76321 w 4531017"/>
                <a:gd name="connsiteY6" fmla="*/ 457916 h 457916"/>
                <a:gd name="connsiteX7" fmla="*/ 0 w 4531017"/>
                <a:gd name="connsiteY7" fmla="*/ 381595 h 457916"/>
                <a:gd name="connsiteX8" fmla="*/ 0 w 4531017"/>
                <a:gd name="connsiteY8" fmla="*/ 76321 h 45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31017" h="457916">
                  <a:moveTo>
                    <a:pt x="0" y="76321"/>
                  </a:moveTo>
                  <a:cubicBezTo>
                    <a:pt x="0" y="34170"/>
                    <a:pt x="34170" y="0"/>
                    <a:pt x="76321" y="0"/>
                  </a:cubicBezTo>
                  <a:lnTo>
                    <a:pt x="4454696" y="0"/>
                  </a:lnTo>
                  <a:cubicBezTo>
                    <a:pt x="4496847" y="0"/>
                    <a:pt x="4531017" y="34170"/>
                    <a:pt x="4531017" y="76321"/>
                  </a:cubicBezTo>
                  <a:lnTo>
                    <a:pt x="4531017" y="381595"/>
                  </a:lnTo>
                  <a:cubicBezTo>
                    <a:pt x="4531017" y="423746"/>
                    <a:pt x="4496847" y="457916"/>
                    <a:pt x="4454696" y="457916"/>
                  </a:cubicBezTo>
                  <a:lnTo>
                    <a:pt x="76321" y="457916"/>
                  </a:lnTo>
                  <a:cubicBezTo>
                    <a:pt x="34170" y="457916"/>
                    <a:pt x="0" y="423746"/>
                    <a:pt x="0" y="381595"/>
                  </a:cubicBezTo>
                  <a:lnTo>
                    <a:pt x="0" y="76321"/>
                  </a:lnTo>
                  <a:close/>
                </a:path>
              </a:pathLst>
            </a:custGeom>
            <a:solidFill>
              <a:srgbClr val="FFCCC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0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14" tIns="83314" rIns="83314" bIns="83314" numCol="1" spcCol="1270" anchor="ctr" anchorCtr="0">
              <a:noAutofit/>
            </a:bodyPr>
            <a:lstStyle/>
            <a:p>
              <a:pPr lvl="0" defTabSz="7112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(4)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 </a:t>
              </a: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中，所有分配到网络前缀的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网络都是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平等的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600" b="1" kern="1200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线形标注 1 19"/>
          <p:cNvSpPr/>
          <p:nvPr/>
        </p:nvSpPr>
        <p:spPr>
          <a:xfrm>
            <a:off x="4749731" y="1245469"/>
            <a:ext cx="3856008" cy="2532901"/>
          </a:xfrm>
          <a:prstGeom prst="borderCallout1">
            <a:avLst>
              <a:gd name="adj1" fmla="val 59703"/>
              <a:gd name="adj2" fmla="val 168"/>
              <a:gd name="adj3" fmla="val 76430"/>
              <a:gd name="adj4" fmla="val -13278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lnSpc>
                <a:spcPts val="2400"/>
              </a:lnSpc>
              <a:buFont typeface="Wingdings" panose="05000000000000000000" pitchFamily="2" charset="2"/>
              <a:buChar char="l"/>
            </a:pP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按照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互联网的观点，</a:t>
            </a: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一个网络（或子网）是指具有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相同网络前缀</a:t>
            </a: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的主机的</a:t>
            </a:r>
            <a:r>
              <a:rPr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集合。</a:t>
            </a:r>
            <a:endParaRPr lang="en-US" altLang="zh-CN" sz="16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2400"/>
              </a:lnSpc>
              <a:buFont typeface="Wingdings" panose="05000000000000000000" pitchFamily="2" charset="2"/>
              <a:buChar char="l"/>
            </a:pP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转发器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或交换机连接起来的若干个</a:t>
            </a: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局域网都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具有同样的网络</a:t>
            </a: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号，它们仍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为一个</a:t>
            </a: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网络。</a:t>
            </a:r>
            <a:endParaRPr lang="en-US" altLang="zh-CN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2400"/>
              </a:lnSpc>
              <a:buFont typeface="Wingdings" panose="05000000000000000000" pitchFamily="2" charset="2"/>
              <a:buChar char="l"/>
            </a:pP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具有</a:t>
            </a:r>
            <a:r>
              <a: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不同网络号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的局域网必须使用路由器进行互连。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56963" y="614644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527220" y="581433"/>
            <a:ext cx="210826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的特点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18963" y="1190836"/>
            <a:ext cx="3797762" cy="2949847"/>
            <a:chOff x="670712" y="1104572"/>
            <a:chExt cx="4531017" cy="2078642"/>
          </a:xfrm>
        </p:grpSpPr>
        <p:sp>
          <p:nvSpPr>
            <p:cNvPr id="14" name="任意多边形 13"/>
            <p:cNvSpPr/>
            <p:nvPr/>
          </p:nvSpPr>
          <p:spPr>
            <a:xfrm>
              <a:off x="670712" y="1104572"/>
              <a:ext cx="4531017" cy="457916"/>
            </a:xfrm>
            <a:custGeom>
              <a:avLst/>
              <a:gdLst>
                <a:gd name="connsiteX0" fmla="*/ 0 w 4531017"/>
                <a:gd name="connsiteY0" fmla="*/ 76321 h 457916"/>
                <a:gd name="connsiteX1" fmla="*/ 76321 w 4531017"/>
                <a:gd name="connsiteY1" fmla="*/ 0 h 457916"/>
                <a:gd name="connsiteX2" fmla="*/ 4454696 w 4531017"/>
                <a:gd name="connsiteY2" fmla="*/ 0 h 457916"/>
                <a:gd name="connsiteX3" fmla="*/ 4531017 w 4531017"/>
                <a:gd name="connsiteY3" fmla="*/ 76321 h 457916"/>
                <a:gd name="connsiteX4" fmla="*/ 4531017 w 4531017"/>
                <a:gd name="connsiteY4" fmla="*/ 381595 h 457916"/>
                <a:gd name="connsiteX5" fmla="*/ 4454696 w 4531017"/>
                <a:gd name="connsiteY5" fmla="*/ 457916 h 457916"/>
                <a:gd name="connsiteX6" fmla="*/ 76321 w 4531017"/>
                <a:gd name="connsiteY6" fmla="*/ 457916 h 457916"/>
                <a:gd name="connsiteX7" fmla="*/ 0 w 4531017"/>
                <a:gd name="connsiteY7" fmla="*/ 381595 h 457916"/>
                <a:gd name="connsiteX8" fmla="*/ 0 w 4531017"/>
                <a:gd name="connsiteY8" fmla="*/ 76321 h 45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31017" h="457916">
                  <a:moveTo>
                    <a:pt x="0" y="76321"/>
                  </a:moveTo>
                  <a:cubicBezTo>
                    <a:pt x="0" y="34170"/>
                    <a:pt x="34170" y="0"/>
                    <a:pt x="76321" y="0"/>
                  </a:cubicBezTo>
                  <a:lnTo>
                    <a:pt x="4454696" y="0"/>
                  </a:lnTo>
                  <a:cubicBezTo>
                    <a:pt x="4496847" y="0"/>
                    <a:pt x="4531017" y="34170"/>
                    <a:pt x="4531017" y="76321"/>
                  </a:cubicBezTo>
                  <a:lnTo>
                    <a:pt x="4531017" y="381595"/>
                  </a:lnTo>
                  <a:cubicBezTo>
                    <a:pt x="4531017" y="423746"/>
                    <a:pt x="4496847" y="457916"/>
                    <a:pt x="4454696" y="457916"/>
                  </a:cubicBezTo>
                  <a:lnTo>
                    <a:pt x="76321" y="457916"/>
                  </a:lnTo>
                  <a:cubicBezTo>
                    <a:pt x="34170" y="457916"/>
                    <a:pt x="0" y="423746"/>
                    <a:pt x="0" y="381595"/>
                  </a:cubicBezTo>
                  <a:lnTo>
                    <a:pt x="0" y="76321"/>
                  </a:lnTo>
                  <a:close/>
                </a:path>
              </a:pathLst>
            </a:custGeom>
            <a:solidFill>
              <a:srgbClr val="33CC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14" tIns="83314" rIns="83314" bIns="83314" numCol="1" spcCol="1270" anchor="ctr" anchorCtr="0">
              <a:noAutofit/>
            </a:bodyPr>
            <a:lstStyle/>
            <a:p>
              <a:pPr lvl="0" defTabSz="7112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en-US" altLang="zh-CN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1)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每个 </a:t>
              </a: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都由网络前缀和主机号两部分组成。</a:t>
              </a:r>
              <a:endParaRPr lang="zh-CN" altLang="en-US" sz="1600" b="1" kern="1200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670712" y="1644815"/>
              <a:ext cx="4531017" cy="457916"/>
            </a:xfrm>
            <a:custGeom>
              <a:avLst/>
              <a:gdLst>
                <a:gd name="connsiteX0" fmla="*/ 0 w 4531017"/>
                <a:gd name="connsiteY0" fmla="*/ 76321 h 457916"/>
                <a:gd name="connsiteX1" fmla="*/ 76321 w 4531017"/>
                <a:gd name="connsiteY1" fmla="*/ 0 h 457916"/>
                <a:gd name="connsiteX2" fmla="*/ 4454696 w 4531017"/>
                <a:gd name="connsiteY2" fmla="*/ 0 h 457916"/>
                <a:gd name="connsiteX3" fmla="*/ 4531017 w 4531017"/>
                <a:gd name="connsiteY3" fmla="*/ 76321 h 457916"/>
                <a:gd name="connsiteX4" fmla="*/ 4531017 w 4531017"/>
                <a:gd name="connsiteY4" fmla="*/ 381595 h 457916"/>
                <a:gd name="connsiteX5" fmla="*/ 4454696 w 4531017"/>
                <a:gd name="connsiteY5" fmla="*/ 457916 h 457916"/>
                <a:gd name="connsiteX6" fmla="*/ 76321 w 4531017"/>
                <a:gd name="connsiteY6" fmla="*/ 457916 h 457916"/>
                <a:gd name="connsiteX7" fmla="*/ 0 w 4531017"/>
                <a:gd name="connsiteY7" fmla="*/ 381595 h 457916"/>
                <a:gd name="connsiteX8" fmla="*/ 0 w 4531017"/>
                <a:gd name="connsiteY8" fmla="*/ 76321 h 45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31017" h="457916">
                  <a:moveTo>
                    <a:pt x="0" y="76321"/>
                  </a:moveTo>
                  <a:cubicBezTo>
                    <a:pt x="0" y="34170"/>
                    <a:pt x="34170" y="0"/>
                    <a:pt x="76321" y="0"/>
                  </a:cubicBezTo>
                  <a:lnTo>
                    <a:pt x="4454696" y="0"/>
                  </a:lnTo>
                  <a:cubicBezTo>
                    <a:pt x="4496847" y="0"/>
                    <a:pt x="4531017" y="34170"/>
                    <a:pt x="4531017" y="76321"/>
                  </a:cubicBezTo>
                  <a:lnTo>
                    <a:pt x="4531017" y="381595"/>
                  </a:lnTo>
                  <a:cubicBezTo>
                    <a:pt x="4531017" y="423746"/>
                    <a:pt x="4496847" y="457916"/>
                    <a:pt x="4454696" y="457916"/>
                  </a:cubicBezTo>
                  <a:lnTo>
                    <a:pt x="76321" y="457916"/>
                  </a:lnTo>
                  <a:cubicBezTo>
                    <a:pt x="34170" y="457916"/>
                    <a:pt x="0" y="423746"/>
                    <a:pt x="0" y="381595"/>
                  </a:cubicBezTo>
                  <a:lnTo>
                    <a:pt x="0" y="76321"/>
                  </a:lnTo>
                  <a:close/>
                </a:path>
              </a:pathLst>
            </a:custGeom>
            <a:solidFill>
              <a:srgbClr val="99CC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1488257"/>
                <a:satOff val="8966"/>
                <a:lumOff val="719"/>
                <a:alphaOff val="0"/>
              </a:schemeClr>
            </a:fillRef>
            <a:effectRef idx="0">
              <a:schemeClr val="accent4">
                <a:hueOff val="-1488257"/>
                <a:satOff val="8966"/>
                <a:lumOff val="71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14" tIns="83314" rIns="83314" bIns="83314" numCol="1" spcCol="1270" anchor="ctr" anchorCtr="0">
              <a:noAutofit/>
            </a:bodyPr>
            <a:lstStyle/>
            <a:p>
              <a:pPr lvl="0" defTabSz="7112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en-US" altLang="zh-CN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2) </a:t>
              </a: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是标志一台主机（或路由器）和一条链路的接口。</a:t>
              </a:r>
              <a:endParaRPr lang="zh-CN" altLang="en-US" sz="1600" b="1" kern="1200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670712" y="2185057"/>
              <a:ext cx="4531017" cy="457916"/>
            </a:xfrm>
            <a:custGeom>
              <a:avLst/>
              <a:gdLst>
                <a:gd name="connsiteX0" fmla="*/ 0 w 4531017"/>
                <a:gd name="connsiteY0" fmla="*/ 76321 h 457916"/>
                <a:gd name="connsiteX1" fmla="*/ 76321 w 4531017"/>
                <a:gd name="connsiteY1" fmla="*/ 0 h 457916"/>
                <a:gd name="connsiteX2" fmla="*/ 4454696 w 4531017"/>
                <a:gd name="connsiteY2" fmla="*/ 0 h 457916"/>
                <a:gd name="connsiteX3" fmla="*/ 4531017 w 4531017"/>
                <a:gd name="connsiteY3" fmla="*/ 76321 h 457916"/>
                <a:gd name="connsiteX4" fmla="*/ 4531017 w 4531017"/>
                <a:gd name="connsiteY4" fmla="*/ 381595 h 457916"/>
                <a:gd name="connsiteX5" fmla="*/ 4454696 w 4531017"/>
                <a:gd name="connsiteY5" fmla="*/ 457916 h 457916"/>
                <a:gd name="connsiteX6" fmla="*/ 76321 w 4531017"/>
                <a:gd name="connsiteY6" fmla="*/ 457916 h 457916"/>
                <a:gd name="connsiteX7" fmla="*/ 0 w 4531017"/>
                <a:gd name="connsiteY7" fmla="*/ 381595 h 457916"/>
                <a:gd name="connsiteX8" fmla="*/ 0 w 4531017"/>
                <a:gd name="connsiteY8" fmla="*/ 76321 h 45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31017" h="457916">
                  <a:moveTo>
                    <a:pt x="0" y="76321"/>
                  </a:moveTo>
                  <a:cubicBezTo>
                    <a:pt x="0" y="34170"/>
                    <a:pt x="34170" y="0"/>
                    <a:pt x="76321" y="0"/>
                  </a:cubicBezTo>
                  <a:lnTo>
                    <a:pt x="4454696" y="0"/>
                  </a:lnTo>
                  <a:cubicBezTo>
                    <a:pt x="4496847" y="0"/>
                    <a:pt x="4531017" y="34170"/>
                    <a:pt x="4531017" y="76321"/>
                  </a:cubicBezTo>
                  <a:lnTo>
                    <a:pt x="4531017" y="381595"/>
                  </a:lnTo>
                  <a:cubicBezTo>
                    <a:pt x="4531017" y="423746"/>
                    <a:pt x="4496847" y="457916"/>
                    <a:pt x="4454696" y="457916"/>
                  </a:cubicBezTo>
                  <a:lnTo>
                    <a:pt x="76321" y="457916"/>
                  </a:lnTo>
                  <a:cubicBezTo>
                    <a:pt x="34170" y="457916"/>
                    <a:pt x="0" y="423746"/>
                    <a:pt x="0" y="381595"/>
                  </a:cubicBezTo>
                  <a:lnTo>
                    <a:pt x="0" y="76321"/>
                  </a:lnTo>
                  <a:close/>
                </a:path>
              </a:pathLst>
            </a:custGeom>
            <a:solidFill>
              <a:srgbClr val="CCCC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2976513"/>
                <a:satOff val="17933"/>
                <a:lumOff val="1437"/>
                <a:alphaOff val="0"/>
              </a:schemeClr>
            </a:fillRef>
            <a:effectRef idx="0">
              <a:schemeClr val="accent4">
                <a:hueOff val="-2976513"/>
                <a:satOff val="17933"/>
                <a:lumOff val="143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14" tIns="83314" rIns="83314" bIns="83314" numCol="1" spcCol="1270" anchor="ctr" anchorCtr="0">
              <a:noAutofit/>
            </a:bodyPr>
            <a:lstStyle/>
            <a:p>
              <a:pPr lvl="0" defTabSz="7112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(3)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转发器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或交换机连接起来的若干个局域网仍为一个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</a:t>
              </a:r>
              <a:endParaRPr lang="zh-CN" altLang="en-US" sz="1600" b="1" kern="1200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670712" y="2725298"/>
              <a:ext cx="4531017" cy="457916"/>
            </a:xfrm>
            <a:custGeom>
              <a:avLst/>
              <a:gdLst>
                <a:gd name="connsiteX0" fmla="*/ 0 w 4531017"/>
                <a:gd name="connsiteY0" fmla="*/ 76321 h 457916"/>
                <a:gd name="connsiteX1" fmla="*/ 76321 w 4531017"/>
                <a:gd name="connsiteY1" fmla="*/ 0 h 457916"/>
                <a:gd name="connsiteX2" fmla="*/ 4454696 w 4531017"/>
                <a:gd name="connsiteY2" fmla="*/ 0 h 457916"/>
                <a:gd name="connsiteX3" fmla="*/ 4531017 w 4531017"/>
                <a:gd name="connsiteY3" fmla="*/ 76321 h 457916"/>
                <a:gd name="connsiteX4" fmla="*/ 4531017 w 4531017"/>
                <a:gd name="connsiteY4" fmla="*/ 381595 h 457916"/>
                <a:gd name="connsiteX5" fmla="*/ 4454696 w 4531017"/>
                <a:gd name="connsiteY5" fmla="*/ 457916 h 457916"/>
                <a:gd name="connsiteX6" fmla="*/ 76321 w 4531017"/>
                <a:gd name="connsiteY6" fmla="*/ 457916 h 457916"/>
                <a:gd name="connsiteX7" fmla="*/ 0 w 4531017"/>
                <a:gd name="connsiteY7" fmla="*/ 381595 h 457916"/>
                <a:gd name="connsiteX8" fmla="*/ 0 w 4531017"/>
                <a:gd name="connsiteY8" fmla="*/ 76321 h 45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31017" h="457916">
                  <a:moveTo>
                    <a:pt x="0" y="76321"/>
                  </a:moveTo>
                  <a:cubicBezTo>
                    <a:pt x="0" y="34170"/>
                    <a:pt x="34170" y="0"/>
                    <a:pt x="76321" y="0"/>
                  </a:cubicBezTo>
                  <a:lnTo>
                    <a:pt x="4454696" y="0"/>
                  </a:lnTo>
                  <a:cubicBezTo>
                    <a:pt x="4496847" y="0"/>
                    <a:pt x="4531017" y="34170"/>
                    <a:pt x="4531017" y="76321"/>
                  </a:cubicBezTo>
                  <a:lnTo>
                    <a:pt x="4531017" y="381595"/>
                  </a:lnTo>
                  <a:cubicBezTo>
                    <a:pt x="4531017" y="423746"/>
                    <a:pt x="4496847" y="457916"/>
                    <a:pt x="4454696" y="457916"/>
                  </a:cubicBezTo>
                  <a:lnTo>
                    <a:pt x="76321" y="457916"/>
                  </a:lnTo>
                  <a:cubicBezTo>
                    <a:pt x="34170" y="457916"/>
                    <a:pt x="0" y="423746"/>
                    <a:pt x="0" y="381595"/>
                  </a:cubicBezTo>
                  <a:lnTo>
                    <a:pt x="0" y="76321"/>
                  </a:lnTo>
                  <a:close/>
                </a:path>
              </a:pathLst>
            </a:custGeom>
            <a:solidFill>
              <a:srgbClr val="FFCCC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0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314" tIns="83314" rIns="83314" bIns="83314" numCol="1" spcCol="1270" anchor="ctr" anchorCtr="0">
              <a:noAutofit/>
            </a:bodyPr>
            <a:lstStyle/>
            <a:p>
              <a:pPr lvl="0" defTabSz="711200">
                <a:lnSpc>
                  <a:spcPts val="24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(4)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 </a:t>
              </a:r>
              <a:r>
                <a:rPr lang="en-US" altLang="zh-CN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中，所有分配到网络前缀的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网络都是</a:t>
              </a:r>
              <a:r>
                <a:rPr lang="zh-CN" altLang="en-US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平等的</a:t>
              </a:r>
              <a:r>
                <a:rPr lang="zh-CN" altLang="en-US" sz="1600" b="1" dirty="0" smtClean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600" b="1" kern="1200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线形标注 1 19"/>
          <p:cNvSpPr/>
          <p:nvPr/>
        </p:nvSpPr>
        <p:spPr>
          <a:xfrm>
            <a:off x="4749731" y="3071003"/>
            <a:ext cx="3856008" cy="1069679"/>
          </a:xfrm>
          <a:prstGeom prst="borderCallout1">
            <a:avLst>
              <a:gd name="adj1" fmla="val 59703"/>
              <a:gd name="adj2" fmla="val 168"/>
              <a:gd name="adj3" fmla="val 76430"/>
              <a:gd name="adj4" fmla="val -13278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lnSpc>
                <a:spcPts val="2400"/>
              </a:lnSpc>
              <a:buFont typeface="Wingdings" panose="05000000000000000000" pitchFamily="2" charset="2"/>
              <a:buChar char="l"/>
            </a:pP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同等对待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每一</a:t>
            </a:r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 </a:t>
            </a:r>
            <a:r>
              <a:rPr lang="en-US" altLang="zh-CN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地址，不管是范围很小的局域网，还是可能覆盖很大地理范围的广域网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圆角矩形 219"/>
          <p:cNvSpPr/>
          <p:nvPr/>
        </p:nvSpPr>
        <p:spPr>
          <a:xfrm>
            <a:off x="597048" y="996680"/>
            <a:ext cx="8053711" cy="330991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0" name="Text Box 438"/>
          <p:cNvSpPr txBox="1">
            <a:spLocks noChangeArrowheads="1"/>
          </p:cNvSpPr>
          <p:nvPr/>
        </p:nvSpPr>
        <p:spPr bwMode="auto">
          <a:xfrm>
            <a:off x="616085" y="1895813"/>
            <a:ext cx="2072794" cy="1175706"/>
          </a:xfrm>
          <a:prstGeom prst="rect">
            <a:avLst/>
          </a:prstGeom>
          <a:solidFill>
            <a:srgbClr val="00FFFF"/>
          </a:solidFill>
          <a:ln w="9525">
            <a:solidFill>
              <a:schemeClr val="tx2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0"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同</a:t>
            </a:r>
            <a:r>
              <a:rPr kumimoji="0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一个局域网上</a:t>
            </a:r>
            <a:r>
              <a:rPr kumimoji="0"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kumimoji="0"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0"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主机</a:t>
            </a:r>
            <a:r>
              <a:rPr kumimoji="0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或路由器的</a:t>
            </a:r>
            <a:endParaRPr kumimoji="0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0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kumimoji="0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地址中的</a:t>
            </a:r>
            <a:r>
              <a:rPr kumimoji="0"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r>
              <a:rPr kumimoji="0"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endParaRPr kumimoji="0" lang="en-US" altLang="zh-CN" sz="1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kumimoji="0"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必须一样。</a:t>
            </a:r>
            <a:endParaRPr kumimoji="0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" name="AutoShape 5"/>
          <p:cNvSpPr>
            <a:spLocks noChangeArrowheads="1"/>
          </p:cNvSpPr>
          <p:nvPr/>
        </p:nvSpPr>
        <p:spPr bwMode="auto">
          <a:xfrm>
            <a:off x="545144" y="624674"/>
            <a:ext cx="8053712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616085" y="574698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注意：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3" name="矩形 476"/>
          <p:cNvSpPr>
            <a:spLocks noChangeArrowheads="1"/>
          </p:cNvSpPr>
          <p:nvPr/>
        </p:nvSpPr>
        <p:spPr bwMode="auto">
          <a:xfrm>
            <a:off x="3480534" y="3636941"/>
            <a:ext cx="1298933" cy="503769"/>
          </a:xfrm>
          <a:prstGeom prst="rect">
            <a:avLst/>
          </a:prstGeom>
          <a:noFill/>
          <a:ln w="9525" cmpd="dbl" algn="ctr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4" name="椭圆 223"/>
          <p:cNvSpPr/>
          <p:nvPr/>
        </p:nvSpPr>
        <p:spPr bwMode="auto">
          <a:xfrm rot="19311755">
            <a:off x="5944139" y="2386474"/>
            <a:ext cx="2370599" cy="1274073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" name="Line 472"/>
          <p:cNvSpPr>
            <a:spLocks noChangeShapeType="1"/>
          </p:cNvSpPr>
          <p:nvPr/>
        </p:nvSpPr>
        <p:spPr bwMode="auto">
          <a:xfrm flipH="1">
            <a:off x="6724060" y="2550905"/>
            <a:ext cx="544147" cy="46084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6" name="Line 472"/>
          <p:cNvSpPr>
            <a:spLocks noChangeShapeType="1"/>
          </p:cNvSpPr>
          <p:nvPr/>
        </p:nvSpPr>
        <p:spPr bwMode="auto">
          <a:xfrm flipH="1" flipV="1">
            <a:off x="7352277" y="2550905"/>
            <a:ext cx="363073" cy="26656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7" name="Line 472"/>
          <p:cNvSpPr>
            <a:spLocks noChangeShapeType="1"/>
          </p:cNvSpPr>
          <p:nvPr/>
        </p:nvSpPr>
        <p:spPr bwMode="auto">
          <a:xfrm flipH="1">
            <a:off x="7394775" y="2243674"/>
            <a:ext cx="374159" cy="25527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8" name="椭圆 227"/>
          <p:cNvSpPr/>
          <p:nvPr/>
        </p:nvSpPr>
        <p:spPr bwMode="auto">
          <a:xfrm rot="5400000">
            <a:off x="2635410" y="2144584"/>
            <a:ext cx="1278671" cy="1097332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9" name="Line 471"/>
          <p:cNvSpPr>
            <a:spLocks noChangeShapeType="1"/>
          </p:cNvSpPr>
          <p:nvPr/>
        </p:nvSpPr>
        <p:spPr bwMode="auto">
          <a:xfrm>
            <a:off x="3094243" y="2878324"/>
            <a:ext cx="405529" cy="12265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0" name="Line 471"/>
          <p:cNvSpPr>
            <a:spLocks noChangeShapeType="1"/>
          </p:cNvSpPr>
          <p:nvPr/>
        </p:nvSpPr>
        <p:spPr bwMode="auto">
          <a:xfrm>
            <a:off x="3390756" y="2360852"/>
            <a:ext cx="182925" cy="56219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1" name="椭圆 230"/>
          <p:cNvSpPr/>
          <p:nvPr/>
        </p:nvSpPr>
        <p:spPr bwMode="auto">
          <a:xfrm>
            <a:off x="4209341" y="1155939"/>
            <a:ext cx="1844004" cy="831332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2" name="Line 467"/>
          <p:cNvSpPr>
            <a:spLocks noChangeShapeType="1"/>
          </p:cNvSpPr>
          <p:nvPr/>
        </p:nvSpPr>
        <p:spPr bwMode="auto">
          <a:xfrm>
            <a:off x="6724060" y="3114538"/>
            <a:ext cx="181998" cy="54104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3" name="Line 466"/>
          <p:cNvSpPr>
            <a:spLocks noChangeShapeType="1"/>
          </p:cNvSpPr>
          <p:nvPr/>
        </p:nvSpPr>
        <p:spPr bwMode="auto">
          <a:xfrm flipH="1">
            <a:off x="6407179" y="3112279"/>
            <a:ext cx="183846" cy="54443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4" name="Freeform 6"/>
          <p:cNvSpPr/>
          <p:nvPr/>
        </p:nvSpPr>
        <p:spPr bwMode="auto">
          <a:xfrm>
            <a:off x="4650941" y="3047897"/>
            <a:ext cx="813911" cy="131025"/>
          </a:xfrm>
          <a:custGeom>
            <a:avLst/>
            <a:gdLst>
              <a:gd name="T0" fmla="*/ 2147483647 w 1138"/>
              <a:gd name="T1" fmla="*/ 2147483647 h 174"/>
              <a:gd name="T2" fmla="*/ 2147483647 w 1138"/>
              <a:gd name="T3" fmla="*/ 2147483647 h 174"/>
              <a:gd name="T4" fmla="*/ 2147483647 w 1138"/>
              <a:gd name="T5" fmla="*/ 2147483647 h 174"/>
              <a:gd name="T6" fmla="*/ 2147483647 w 1138"/>
              <a:gd name="T7" fmla="*/ 2147483647 h 174"/>
              <a:gd name="T8" fmla="*/ 2147483647 w 1138"/>
              <a:gd name="T9" fmla="*/ 0 h 174"/>
              <a:gd name="T10" fmla="*/ 2147483647 w 1138"/>
              <a:gd name="T11" fmla="*/ 0 h 174"/>
              <a:gd name="T12" fmla="*/ 2147483647 w 1138"/>
              <a:gd name="T13" fmla="*/ 0 h 174"/>
              <a:gd name="T14" fmla="*/ 2147483647 w 1138"/>
              <a:gd name="T15" fmla="*/ 0 h 174"/>
              <a:gd name="T16" fmla="*/ 2147483647 w 1138"/>
              <a:gd name="T17" fmla="*/ 2147483647 h 174"/>
              <a:gd name="T18" fmla="*/ 2147483647 w 1138"/>
              <a:gd name="T19" fmla="*/ 2147483647 h 174"/>
              <a:gd name="T20" fmla="*/ 2147483647 w 1138"/>
              <a:gd name="T21" fmla="*/ 2147483647 h 174"/>
              <a:gd name="T22" fmla="*/ 2147483647 w 1138"/>
              <a:gd name="T23" fmla="*/ 2147483647 h 174"/>
              <a:gd name="T24" fmla="*/ 2147483647 w 1138"/>
              <a:gd name="T25" fmla="*/ 2147483647 h 174"/>
              <a:gd name="T26" fmla="*/ 2147483647 w 1138"/>
              <a:gd name="T27" fmla="*/ 2147483647 h 174"/>
              <a:gd name="T28" fmla="*/ 2147483647 w 1138"/>
              <a:gd name="T29" fmla="*/ 2147483647 h 174"/>
              <a:gd name="T30" fmla="*/ 2147483647 w 1138"/>
              <a:gd name="T31" fmla="*/ 2147483647 h 174"/>
              <a:gd name="T32" fmla="*/ 2147483647 w 1138"/>
              <a:gd name="T33" fmla="*/ 2147483647 h 174"/>
              <a:gd name="T34" fmla="*/ 2147483647 w 1138"/>
              <a:gd name="T35" fmla="*/ 2147483647 h 174"/>
              <a:gd name="T36" fmla="*/ 2147483647 w 1138"/>
              <a:gd name="T37" fmla="*/ 2147483647 h 174"/>
              <a:gd name="T38" fmla="*/ 2147483647 w 1138"/>
              <a:gd name="T39" fmla="*/ 2147483647 h 174"/>
              <a:gd name="T40" fmla="*/ 2147483647 w 1138"/>
              <a:gd name="T41" fmla="*/ 2147483647 h 174"/>
              <a:gd name="T42" fmla="*/ 2147483647 w 1138"/>
              <a:gd name="T43" fmla="*/ 2147483647 h 174"/>
              <a:gd name="T44" fmla="*/ 2147483647 w 1138"/>
              <a:gd name="T45" fmla="*/ 2147483647 h 174"/>
              <a:gd name="T46" fmla="*/ 2147483647 w 1138"/>
              <a:gd name="T47" fmla="*/ 2147483647 h 174"/>
              <a:gd name="T48" fmla="*/ 2147483647 w 1138"/>
              <a:gd name="T49" fmla="*/ 2147483647 h 174"/>
              <a:gd name="T50" fmla="*/ 2147483647 w 1138"/>
              <a:gd name="T51" fmla="*/ 2147483647 h 174"/>
              <a:gd name="T52" fmla="*/ 2147483647 w 1138"/>
              <a:gd name="T53" fmla="*/ 2147483647 h 174"/>
              <a:gd name="T54" fmla="*/ 2147483647 w 1138"/>
              <a:gd name="T55" fmla="*/ 2147483647 h 174"/>
              <a:gd name="T56" fmla="*/ 2147483647 w 1138"/>
              <a:gd name="T57" fmla="*/ 2147483647 h 174"/>
              <a:gd name="T58" fmla="*/ 2147483647 w 1138"/>
              <a:gd name="T59" fmla="*/ 2147483647 h 174"/>
              <a:gd name="T60" fmla="*/ 2147483647 w 1138"/>
              <a:gd name="T61" fmla="*/ 2147483647 h 174"/>
              <a:gd name="T62" fmla="*/ 2147483647 w 1138"/>
              <a:gd name="T63" fmla="*/ 2147483647 h 174"/>
              <a:gd name="T64" fmla="*/ 2147483647 w 1138"/>
              <a:gd name="T65" fmla="*/ 2147483647 h 174"/>
              <a:gd name="T66" fmla="*/ 2147483647 w 1138"/>
              <a:gd name="T67" fmla="*/ 2147483647 h 174"/>
              <a:gd name="T68" fmla="*/ 2147483647 w 1138"/>
              <a:gd name="T69" fmla="*/ 2147483647 h 174"/>
              <a:gd name="T70" fmla="*/ 2147483647 w 1138"/>
              <a:gd name="T71" fmla="*/ 2147483647 h 174"/>
              <a:gd name="T72" fmla="*/ 2147483647 w 1138"/>
              <a:gd name="T73" fmla="*/ 2147483647 h 174"/>
              <a:gd name="T74" fmla="*/ 2147483647 w 1138"/>
              <a:gd name="T75" fmla="*/ 2147483647 h 174"/>
              <a:gd name="T76" fmla="*/ 2147483647 w 1138"/>
              <a:gd name="T77" fmla="*/ 2147483647 h 174"/>
              <a:gd name="T78" fmla="*/ 2147483647 w 1138"/>
              <a:gd name="T79" fmla="*/ 2147483647 h 174"/>
              <a:gd name="T80" fmla="*/ 2147483647 w 1138"/>
              <a:gd name="T81" fmla="*/ 2147483647 h 174"/>
              <a:gd name="T82" fmla="*/ 2147483647 w 1138"/>
              <a:gd name="T83" fmla="*/ 2147483647 h 174"/>
              <a:gd name="T84" fmla="*/ 2147483647 w 1138"/>
              <a:gd name="T85" fmla="*/ 2147483647 h 174"/>
              <a:gd name="T86" fmla="*/ 2147483647 w 1138"/>
              <a:gd name="T87" fmla="*/ 2147483647 h 174"/>
              <a:gd name="T88" fmla="*/ 2147483647 w 1138"/>
              <a:gd name="T89" fmla="*/ 2147483647 h 174"/>
              <a:gd name="T90" fmla="*/ 2147483647 w 1138"/>
              <a:gd name="T91" fmla="*/ 2147483647 h 174"/>
              <a:gd name="T92" fmla="*/ 2147483647 w 1138"/>
              <a:gd name="T93" fmla="*/ 2147483647 h 174"/>
              <a:gd name="T94" fmla="*/ 2147483647 w 1138"/>
              <a:gd name="T95" fmla="*/ 2147483647 h 174"/>
              <a:gd name="T96" fmla="*/ 2147483647 w 1138"/>
              <a:gd name="T97" fmla="*/ 2147483647 h 174"/>
              <a:gd name="T98" fmla="*/ 2147483647 w 1138"/>
              <a:gd name="T99" fmla="*/ 2147483647 h 174"/>
              <a:gd name="T100" fmla="*/ 2147483647 w 1138"/>
              <a:gd name="T101" fmla="*/ 2147483647 h 174"/>
              <a:gd name="T102" fmla="*/ 2147483647 w 1138"/>
              <a:gd name="T103" fmla="*/ 2147483647 h 174"/>
              <a:gd name="T104" fmla="*/ 2147483647 w 1138"/>
              <a:gd name="T105" fmla="*/ 2147483647 h 174"/>
              <a:gd name="T106" fmla="*/ 2147483647 w 1138"/>
              <a:gd name="T107" fmla="*/ 2147483647 h 174"/>
              <a:gd name="T108" fmla="*/ 2147483647 w 1138"/>
              <a:gd name="T109" fmla="*/ 2147483647 h 174"/>
              <a:gd name="T110" fmla="*/ 0 w 1138"/>
              <a:gd name="T111" fmla="*/ 2147483647 h 174"/>
              <a:gd name="T112" fmla="*/ 0 w 1138"/>
              <a:gd name="T113" fmla="*/ 2147483647 h 174"/>
              <a:gd name="T114" fmla="*/ 2147483647 w 1138"/>
              <a:gd name="T115" fmla="*/ 2147483647 h 174"/>
              <a:gd name="T116" fmla="*/ 2147483647 w 1138"/>
              <a:gd name="T117" fmla="*/ 2147483647 h 174"/>
              <a:gd name="T118" fmla="*/ 2147483647 w 1138"/>
              <a:gd name="T119" fmla="*/ 2147483647 h 174"/>
              <a:gd name="T120" fmla="*/ 2147483647 w 1138"/>
              <a:gd name="T121" fmla="*/ 2147483647 h 174"/>
              <a:gd name="T122" fmla="*/ 2147483647 w 1138"/>
              <a:gd name="T123" fmla="*/ 2147483647 h 174"/>
              <a:gd name="T124" fmla="*/ 2147483647 w 1138"/>
              <a:gd name="T125" fmla="*/ 2147483647 h 17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138"/>
              <a:gd name="T190" fmla="*/ 0 h 174"/>
              <a:gd name="T191" fmla="*/ 1138 w 1138"/>
              <a:gd name="T192" fmla="*/ 174 h 17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138" h="174">
                <a:moveTo>
                  <a:pt x="45" y="21"/>
                </a:moveTo>
                <a:lnTo>
                  <a:pt x="60" y="10"/>
                </a:lnTo>
                <a:lnTo>
                  <a:pt x="77" y="4"/>
                </a:lnTo>
                <a:lnTo>
                  <a:pt x="87" y="2"/>
                </a:lnTo>
                <a:lnTo>
                  <a:pt x="99" y="0"/>
                </a:lnTo>
                <a:lnTo>
                  <a:pt x="116" y="0"/>
                </a:lnTo>
                <a:lnTo>
                  <a:pt x="137" y="0"/>
                </a:lnTo>
                <a:lnTo>
                  <a:pt x="160" y="0"/>
                </a:lnTo>
                <a:lnTo>
                  <a:pt x="189" y="2"/>
                </a:lnTo>
                <a:lnTo>
                  <a:pt x="218" y="6"/>
                </a:lnTo>
                <a:lnTo>
                  <a:pt x="251" y="8"/>
                </a:lnTo>
                <a:lnTo>
                  <a:pt x="288" y="12"/>
                </a:lnTo>
                <a:lnTo>
                  <a:pt x="324" y="16"/>
                </a:lnTo>
                <a:lnTo>
                  <a:pt x="403" y="21"/>
                </a:lnTo>
                <a:lnTo>
                  <a:pt x="442" y="21"/>
                </a:lnTo>
                <a:lnTo>
                  <a:pt x="486" y="23"/>
                </a:lnTo>
                <a:lnTo>
                  <a:pt x="575" y="23"/>
                </a:lnTo>
                <a:lnTo>
                  <a:pt x="668" y="23"/>
                </a:lnTo>
                <a:lnTo>
                  <a:pt x="764" y="21"/>
                </a:lnTo>
                <a:lnTo>
                  <a:pt x="814" y="18"/>
                </a:lnTo>
                <a:lnTo>
                  <a:pt x="866" y="16"/>
                </a:lnTo>
                <a:lnTo>
                  <a:pt x="972" y="10"/>
                </a:lnTo>
                <a:lnTo>
                  <a:pt x="1024" y="6"/>
                </a:lnTo>
                <a:lnTo>
                  <a:pt x="1063" y="9"/>
                </a:lnTo>
                <a:lnTo>
                  <a:pt x="1102" y="15"/>
                </a:lnTo>
                <a:lnTo>
                  <a:pt x="1138" y="84"/>
                </a:lnTo>
                <a:lnTo>
                  <a:pt x="1096" y="138"/>
                </a:lnTo>
                <a:lnTo>
                  <a:pt x="1009" y="159"/>
                </a:lnTo>
                <a:lnTo>
                  <a:pt x="918" y="162"/>
                </a:lnTo>
                <a:lnTo>
                  <a:pt x="864" y="158"/>
                </a:lnTo>
                <a:lnTo>
                  <a:pt x="808" y="155"/>
                </a:lnTo>
                <a:lnTo>
                  <a:pt x="693" y="151"/>
                </a:lnTo>
                <a:lnTo>
                  <a:pt x="639" y="149"/>
                </a:lnTo>
                <a:lnTo>
                  <a:pt x="585" y="149"/>
                </a:lnTo>
                <a:lnTo>
                  <a:pt x="531" y="151"/>
                </a:lnTo>
                <a:lnTo>
                  <a:pt x="477" y="153"/>
                </a:lnTo>
                <a:lnTo>
                  <a:pt x="421" y="158"/>
                </a:lnTo>
                <a:lnTo>
                  <a:pt x="367" y="162"/>
                </a:lnTo>
                <a:lnTo>
                  <a:pt x="317" y="166"/>
                </a:lnTo>
                <a:lnTo>
                  <a:pt x="270" y="170"/>
                </a:lnTo>
                <a:lnTo>
                  <a:pt x="226" y="172"/>
                </a:lnTo>
                <a:lnTo>
                  <a:pt x="191" y="174"/>
                </a:lnTo>
                <a:lnTo>
                  <a:pt x="162" y="174"/>
                </a:lnTo>
                <a:lnTo>
                  <a:pt x="141" y="174"/>
                </a:lnTo>
                <a:lnTo>
                  <a:pt x="124" y="172"/>
                </a:lnTo>
                <a:lnTo>
                  <a:pt x="112" y="170"/>
                </a:lnTo>
                <a:lnTo>
                  <a:pt x="104" y="168"/>
                </a:lnTo>
                <a:lnTo>
                  <a:pt x="93" y="166"/>
                </a:lnTo>
                <a:lnTo>
                  <a:pt x="85" y="162"/>
                </a:lnTo>
                <a:lnTo>
                  <a:pt x="74" y="158"/>
                </a:lnTo>
                <a:lnTo>
                  <a:pt x="50" y="147"/>
                </a:lnTo>
                <a:lnTo>
                  <a:pt x="27" y="133"/>
                </a:lnTo>
                <a:lnTo>
                  <a:pt x="16" y="124"/>
                </a:lnTo>
                <a:lnTo>
                  <a:pt x="8" y="116"/>
                </a:lnTo>
                <a:lnTo>
                  <a:pt x="2" y="108"/>
                </a:lnTo>
                <a:lnTo>
                  <a:pt x="0" y="99"/>
                </a:lnTo>
                <a:lnTo>
                  <a:pt x="0" y="91"/>
                </a:lnTo>
                <a:lnTo>
                  <a:pt x="2" y="81"/>
                </a:lnTo>
                <a:lnTo>
                  <a:pt x="6" y="68"/>
                </a:lnTo>
                <a:lnTo>
                  <a:pt x="12" y="58"/>
                </a:lnTo>
                <a:lnTo>
                  <a:pt x="29" y="37"/>
                </a:lnTo>
                <a:lnTo>
                  <a:pt x="37" y="29"/>
                </a:lnTo>
                <a:lnTo>
                  <a:pt x="45" y="21"/>
                </a:lnTo>
                <a:close/>
              </a:path>
            </a:pathLst>
          </a:custGeom>
          <a:solidFill>
            <a:srgbClr val="FF99CC"/>
          </a:solidFill>
          <a:ln>
            <a:noFill/>
          </a:ln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" name="Line 450"/>
          <p:cNvSpPr>
            <a:spLocks noChangeShapeType="1"/>
          </p:cNvSpPr>
          <p:nvPr/>
        </p:nvSpPr>
        <p:spPr bwMode="auto">
          <a:xfrm>
            <a:off x="4445846" y="3106632"/>
            <a:ext cx="1167746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6" name="Freeform 4"/>
          <p:cNvSpPr/>
          <p:nvPr/>
        </p:nvSpPr>
        <p:spPr bwMode="auto">
          <a:xfrm>
            <a:off x="4429217" y="2313704"/>
            <a:ext cx="529366" cy="560245"/>
          </a:xfrm>
          <a:custGeom>
            <a:avLst/>
            <a:gdLst>
              <a:gd name="T0" fmla="*/ 2147483647 w 741"/>
              <a:gd name="T1" fmla="*/ 2147483647 h 744"/>
              <a:gd name="T2" fmla="*/ 2147483647 w 741"/>
              <a:gd name="T3" fmla="*/ 2147483647 h 744"/>
              <a:gd name="T4" fmla="*/ 2147483647 w 741"/>
              <a:gd name="T5" fmla="*/ 2147483647 h 744"/>
              <a:gd name="T6" fmla="*/ 2147483647 w 741"/>
              <a:gd name="T7" fmla="*/ 2147483647 h 744"/>
              <a:gd name="T8" fmla="*/ 2147483647 w 741"/>
              <a:gd name="T9" fmla="*/ 2147483647 h 744"/>
              <a:gd name="T10" fmla="*/ 2147483647 w 741"/>
              <a:gd name="T11" fmla="*/ 2147483647 h 744"/>
              <a:gd name="T12" fmla="*/ 2147483647 w 741"/>
              <a:gd name="T13" fmla="*/ 2147483647 h 744"/>
              <a:gd name="T14" fmla="*/ 2147483647 w 741"/>
              <a:gd name="T15" fmla="*/ 2147483647 h 744"/>
              <a:gd name="T16" fmla="*/ 2147483647 w 741"/>
              <a:gd name="T17" fmla="*/ 2147483647 h 744"/>
              <a:gd name="T18" fmla="*/ 2147483647 w 741"/>
              <a:gd name="T19" fmla="*/ 2147483647 h 744"/>
              <a:gd name="T20" fmla="*/ 2147483647 w 741"/>
              <a:gd name="T21" fmla="*/ 2147483647 h 744"/>
              <a:gd name="T22" fmla="*/ 2147483647 w 741"/>
              <a:gd name="T23" fmla="*/ 2147483647 h 744"/>
              <a:gd name="T24" fmla="*/ 2147483647 w 741"/>
              <a:gd name="T25" fmla="*/ 2147483647 h 744"/>
              <a:gd name="T26" fmla="*/ 2147483647 w 741"/>
              <a:gd name="T27" fmla="*/ 2147483647 h 744"/>
              <a:gd name="T28" fmla="*/ 2147483647 w 741"/>
              <a:gd name="T29" fmla="*/ 2147483647 h 744"/>
              <a:gd name="T30" fmla="*/ 2147483647 w 741"/>
              <a:gd name="T31" fmla="*/ 2147483647 h 744"/>
              <a:gd name="T32" fmla="*/ 2147483647 w 741"/>
              <a:gd name="T33" fmla="*/ 2147483647 h 744"/>
              <a:gd name="T34" fmla="*/ 2147483647 w 741"/>
              <a:gd name="T35" fmla="*/ 2147483647 h 744"/>
              <a:gd name="T36" fmla="*/ 2147483647 w 741"/>
              <a:gd name="T37" fmla="*/ 2147483647 h 744"/>
              <a:gd name="T38" fmla="*/ 2147483647 w 741"/>
              <a:gd name="T39" fmla="*/ 2147483647 h 744"/>
              <a:gd name="T40" fmla="*/ 2147483647 w 741"/>
              <a:gd name="T41" fmla="*/ 2147483647 h 744"/>
              <a:gd name="T42" fmla="*/ 2147483647 w 741"/>
              <a:gd name="T43" fmla="*/ 2147483647 h 744"/>
              <a:gd name="T44" fmla="*/ 2147483647 w 741"/>
              <a:gd name="T45" fmla="*/ 2147483647 h 744"/>
              <a:gd name="T46" fmla="*/ 2147483647 w 741"/>
              <a:gd name="T47" fmla="*/ 2147483647 h 744"/>
              <a:gd name="T48" fmla="*/ 2147483647 w 741"/>
              <a:gd name="T49" fmla="*/ 2147483647 h 744"/>
              <a:gd name="T50" fmla="*/ 2147483647 w 741"/>
              <a:gd name="T51" fmla="*/ 2147483647 h 744"/>
              <a:gd name="T52" fmla="*/ 2147483647 w 741"/>
              <a:gd name="T53" fmla="*/ 2147483647 h 744"/>
              <a:gd name="T54" fmla="*/ 2147483647 w 741"/>
              <a:gd name="T55" fmla="*/ 0 h 744"/>
              <a:gd name="T56" fmla="*/ 2147483647 w 741"/>
              <a:gd name="T57" fmla="*/ 2147483647 h 744"/>
              <a:gd name="T58" fmla="*/ 2147483647 w 741"/>
              <a:gd name="T59" fmla="*/ 2147483647 h 744"/>
              <a:gd name="T60" fmla="*/ 2147483647 w 741"/>
              <a:gd name="T61" fmla="*/ 2147483647 h 744"/>
              <a:gd name="T62" fmla="*/ 2147483647 w 741"/>
              <a:gd name="T63" fmla="*/ 2147483647 h 744"/>
              <a:gd name="T64" fmla="*/ 2147483647 w 741"/>
              <a:gd name="T65" fmla="*/ 2147483647 h 744"/>
              <a:gd name="T66" fmla="*/ 2147483647 w 741"/>
              <a:gd name="T67" fmla="*/ 2147483647 h 744"/>
              <a:gd name="T68" fmla="*/ 2147483647 w 741"/>
              <a:gd name="T69" fmla="*/ 2147483647 h 744"/>
              <a:gd name="T70" fmla="*/ 2147483647 w 741"/>
              <a:gd name="T71" fmla="*/ 2147483647 h 744"/>
              <a:gd name="T72" fmla="*/ 2147483647 w 741"/>
              <a:gd name="T73" fmla="*/ 2147483647 h 744"/>
              <a:gd name="T74" fmla="*/ 2147483647 w 741"/>
              <a:gd name="T75" fmla="*/ 2147483647 h 744"/>
              <a:gd name="T76" fmla="*/ 2147483647 w 741"/>
              <a:gd name="T77" fmla="*/ 2147483647 h 744"/>
              <a:gd name="T78" fmla="*/ 2147483647 w 741"/>
              <a:gd name="T79" fmla="*/ 2147483647 h 744"/>
              <a:gd name="T80" fmla="*/ 2147483647 w 741"/>
              <a:gd name="T81" fmla="*/ 2147483647 h 744"/>
              <a:gd name="T82" fmla="*/ 2147483647 w 741"/>
              <a:gd name="T83" fmla="*/ 2147483647 h 744"/>
              <a:gd name="T84" fmla="*/ 2147483647 w 741"/>
              <a:gd name="T85" fmla="*/ 2147483647 h 744"/>
              <a:gd name="T86" fmla="*/ 0 w 741"/>
              <a:gd name="T87" fmla="*/ 2147483647 h 744"/>
              <a:gd name="T88" fmla="*/ 2147483647 w 741"/>
              <a:gd name="T89" fmla="*/ 2147483647 h 744"/>
              <a:gd name="T90" fmla="*/ 2147483647 w 741"/>
              <a:gd name="T91" fmla="*/ 2147483647 h 744"/>
              <a:gd name="T92" fmla="*/ 2147483647 w 741"/>
              <a:gd name="T93" fmla="*/ 2147483647 h 744"/>
              <a:gd name="T94" fmla="*/ 2147483647 w 741"/>
              <a:gd name="T95" fmla="*/ 2147483647 h 74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741"/>
              <a:gd name="T145" fmla="*/ 0 h 744"/>
              <a:gd name="T146" fmla="*/ 741 w 741"/>
              <a:gd name="T147" fmla="*/ 744 h 744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741" h="744">
                <a:moveTo>
                  <a:pt x="204" y="648"/>
                </a:moveTo>
                <a:lnTo>
                  <a:pt x="303" y="534"/>
                </a:lnTo>
                <a:lnTo>
                  <a:pt x="324" y="501"/>
                </a:lnTo>
                <a:lnTo>
                  <a:pt x="390" y="423"/>
                </a:lnTo>
                <a:lnTo>
                  <a:pt x="406" y="402"/>
                </a:lnTo>
                <a:lnTo>
                  <a:pt x="444" y="363"/>
                </a:lnTo>
                <a:lnTo>
                  <a:pt x="483" y="323"/>
                </a:lnTo>
                <a:lnTo>
                  <a:pt x="527" y="284"/>
                </a:lnTo>
                <a:lnTo>
                  <a:pt x="568" y="249"/>
                </a:lnTo>
                <a:lnTo>
                  <a:pt x="591" y="234"/>
                </a:lnTo>
                <a:lnTo>
                  <a:pt x="614" y="220"/>
                </a:lnTo>
                <a:lnTo>
                  <a:pt x="664" y="193"/>
                </a:lnTo>
                <a:lnTo>
                  <a:pt x="687" y="180"/>
                </a:lnTo>
                <a:lnTo>
                  <a:pt x="707" y="168"/>
                </a:lnTo>
                <a:lnTo>
                  <a:pt x="724" y="155"/>
                </a:lnTo>
                <a:lnTo>
                  <a:pt x="734" y="141"/>
                </a:lnTo>
                <a:lnTo>
                  <a:pt x="741" y="126"/>
                </a:lnTo>
                <a:lnTo>
                  <a:pt x="741" y="110"/>
                </a:lnTo>
                <a:lnTo>
                  <a:pt x="738" y="93"/>
                </a:lnTo>
                <a:lnTo>
                  <a:pt x="732" y="77"/>
                </a:lnTo>
                <a:lnTo>
                  <a:pt x="724" y="60"/>
                </a:lnTo>
                <a:lnTo>
                  <a:pt x="714" y="45"/>
                </a:lnTo>
                <a:lnTo>
                  <a:pt x="703" y="35"/>
                </a:lnTo>
                <a:lnTo>
                  <a:pt x="693" y="25"/>
                </a:lnTo>
                <a:lnTo>
                  <a:pt x="680" y="16"/>
                </a:lnTo>
                <a:lnTo>
                  <a:pt x="666" y="10"/>
                </a:lnTo>
                <a:lnTo>
                  <a:pt x="630" y="2"/>
                </a:lnTo>
                <a:lnTo>
                  <a:pt x="612" y="0"/>
                </a:lnTo>
                <a:lnTo>
                  <a:pt x="573" y="24"/>
                </a:lnTo>
                <a:lnTo>
                  <a:pt x="475" y="110"/>
                </a:lnTo>
                <a:lnTo>
                  <a:pt x="460" y="128"/>
                </a:lnTo>
                <a:lnTo>
                  <a:pt x="442" y="147"/>
                </a:lnTo>
                <a:lnTo>
                  <a:pt x="423" y="168"/>
                </a:lnTo>
                <a:lnTo>
                  <a:pt x="379" y="216"/>
                </a:lnTo>
                <a:lnTo>
                  <a:pt x="334" y="261"/>
                </a:lnTo>
                <a:lnTo>
                  <a:pt x="311" y="282"/>
                </a:lnTo>
                <a:lnTo>
                  <a:pt x="290" y="303"/>
                </a:lnTo>
                <a:lnTo>
                  <a:pt x="267" y="321"/>
                </a:lnTo>
                <a:lnTo>
                  <a:pt x="242" y="338"/>
                </a:lnTo>
                <a:lnTo>
                  <a:pt x="192" y="369"/>
                </a:lnTo>
                <a:lnTo>
                  <a:pt x="126" y="441"/>
                </a:lnTo>
                <a:lnTo>
                  <a:pt x="72" y="519"/>
                </a:lnTo>
                <a:lnTo>
                  <a:pt x="27" y="603"/>
                </a:lnTo>
                <a:lnTo>
                  <a:pt x="0" y="675"/>
                </a:lnTo>
                <a:lnTo>
                  <a:pt x="15" y="735"/>
                </a:lnTo>
                <a:lnTo>
                  <a:pt x="36" y="744"/>
                </a:lnTo>
                <a:lnTo>
                  <a:pt x="105" y="744"/>
                </a:lnTo>
                <a:lnTo>
                  <a:pt x="204" y="648"/>
                </a:lnTo>
                <a:close/>
              </a:path>
            </a:pathLst>
          </a:custGeom>
          <a:solidFill>
            <a:srgbClr val="FF99CC"/>
          </a:solidFill>
          <a:ln>
            <a:noFill/>
          </a:ln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7" name="Freeform 5"/>
          <p:cNvSpPr/>
          <p:nvPr/>
        </p:nvSpPr>
        <p:spPr bwMode="auto">
          <a:xfrm>
            <a:off x="5206174" y="2311445"/>
            <a:ext cx="470240" cy="626887"/>
          </a:xfrm>
          <a:custGeom>
            <a:avLst/>
            <a:gdLst>
              <a:gd name="T0" fmla="*/ 2147483647 w 657"/>
              <a:gd name="T1" fmla="*/ 2147483647 h 832"/>
              <a:gd name="T2" fmla="*/ 2147483647 w 657"/>
              <a:gd name="T3" fmla="*/ 2147483647 h 832"/>
              <a:gd name="T4" fmla="*/ 2147483647 w 657"/>
              <a:gd name="T5" fmla="*/ 2147483647 h 832"/>
              <a:gd name="T6" fmla="*/ 2147483647 w 657"/>
              <a:gd name="T7" fmla="*/ 2147483647 h 832"/>
              <a:gd name="T8" fmla="*/ 2147483647 w 657"/>
              <a:gd name="T9" fmla="*/ 0 h 832"/>
              <a:gd name="T10" fmla="*/ 2147483647 w 657"/>
              <a:gd name="T11" fmla="*/ 2147483647 h 832"/>
              <a:gd name="T12" fmla="*/ 2147483647 w 657"/>
              <a:gd name="T13" fmla="*/ 2147483647 h 832"/>
              <a:gd name="T14" fmla="*/ 2147483647 w 657"/>
              <a:gd name="T15" fmla="*/ 2147483647 h 832"/>
              <a:gd name="T16" fmla="*/ 2147483647 w 657"/>
              <a:gd name="T17" fmla="*/ 2147483647 h 832"/>
              <a:gd name="T18" fmla="*/ 2147483647 w 657"/>
              <a:gd name="T19" fmla="*/ 2147483647 h 832"/>
              <a:gd name="T20" fmla="*/ 2147483647 w 657"/>
              <a:gd name="T21" fmla="*/ 2147483647 h 832"/>
              <a:gd name="T22" fmla="*/ 2147483647 w 657"/>
              <a:gd name="T23" fmla="*/ 2147483647 h 832"/>
              <a:gd name="T24" fmla="*/ 2147483647 w 657"/>
              <a:gd name="T25" fmla="*/ 2147483647 h 832"/>
              <a:gd name="T26" fmla="*/ 2147483647 w 657"/>
              <a:gd name="T27" fmla="*/ 2147483647 h 832"/>
              <a:gd name="T28" fmla="*/ 2147483647 w 657"/>
              <a:gd name="T29" fmla="*/ 2147483647 h 832"/>
              <a:gd name="T30" fmla="*/ 2147483647 w 657"/>
              <a:gd name="T31" fmla="*/ 2147483647 h 832"/>
              <a:gd name="T32" fmla="*/ 2147483647 w 657"/>
              <a:gd name="T33" fmla="*/ 2147483647 h 832"/>
              <a:gd name="T34" fmla="*/ 2147483647 w 657"/>
              <a:gd name="T35" fmla="*/ 2147483647 h 832"/>
              <a:gd name="T36" fmla="*/ 2147483647 w 657"/>
              <a:gd name="T37" fmla="*/ 2147483647 h 832"/>
              <a:gd name="T38" fmla="*/ 2147483647 w 657"/>
              <a:gd name="T39" fmla="*/ 2147483647 h 832"/>
              <a:gd name="T40" fmla="*/ 2147483647 w 657"/>
              <a:gd name="T41" fmla="*/ 2147483647 h 832"/>
              <a:gd name="T42" fmla="*/ 2147483647 w 657"/>
              <a:gd name="T43" fmla="*/ 2147483647 h 832"/>
              <a:gd name="T44" fmla="*/ 0 w 657"/>
              <a:gd name="T45" fmla="*/ 2147483647 h 832"/>
              <a:gd name="T46" fmla="*/ 2147483647 w 657"/>
              <a:gd name="T47" fmla="*/ 2147483647 h 832"/>
              <a:gd name="T48" fmla="*/ 2147483647 w 657"/>
              <a:gd name="T49" fmla="*/ 2147483647 h 832"/>
              <a:gd name="T50" fmla="*/ 2147483647 w 657"/>
              <a:gd name="T51" fmla="*/ 2147483647 h 832"/>
              <a:gd name="T52" fmla="*/ 2147483647 w 657"/>
              <a:gd name="T53" fmla="*/ 2147483647 h 83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657"/>
              <a:gd name="T82" fmla="*/ 0 h 832"/>
              <a:gd name="T83" fmla="*/ 657 w 657"/>
              <a:gd name="T84" fmla="*/ 832 h 83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657" h="832">
                <a:moveTo>
                  <a:pt x="39" y="17"/>
                </a:moveTo>
                <a:lnTo>
                  <a:pt x="49" y="10"/>
                </a:lnTo>
                <a:lnTo>
                  <a:pt x="60" y="4"/>
                </a:lnTo>
                <a:lnTo>
                  <a:pt x="72" y="2"/>
                </a:lnTo>
                <a:lnTo>
                  <a:pt x="87" y="0"/>
                </a:lnTo>
                <a:lnTo>
                  <a:pt x="161" y="36"/>
                </a:lnTo>
                <a:lnTo>
                  <a:pt x="289" y="168"/>
                </a:lnTo>
                <a:lnTo>
                  <a:pt x="421" y="320"/>
                </a:lnTo>
                <a:lnTo>
                  <a:pt x="513" y="472"/>
                </a:lnTo>
                <a:lnTo>
                  <a:pt x="657" y="756"/>
                </a:lnTo>
                <a:lnTo>
                  <a:pt x="629" y="832"/>
                </a:lnTo>
                <a:lnTo>
                  <a:pt x="541" y="824"/>
                </a:lnTo>
                <a:lnTo>
                  <a:pt x="433" y="672"/>
                </a:lnTo>
                <a:lnTo>
                  <a:pt x="381" y="556"/>
                </a:lnTo>
                <a:lnTo>
                  <a:pt x="285" y="416"/>
                </a:lnTo>
                <a:lnTo>
                  <a:pt x="237" y="344"/>
                </a:lnTo>
                <a:lnTo>
                  <a:pt x="197" y="304"/>
                </a:lnTo>
                <a:lnTo>
                  <a:pt x="153" y="268"/>
                </a:lnTo>
                <a:lnTo>
                  <a:pt x="124" y="232"/>
                </a:lnTo>
                <a:lnTo>
                  <a:pt x="91" y="214"/>
                </a:lnTo>
                <a:lnTo>
                  <a:pt x="62" y="197"/>
                </a:lnTo>
                <a:lnTo>
                  <a:pt x="33" y="168"/>
                </a:lnTo>
                <a:lnTo>
                  <a:pt x="0" y="91"/>
                </a:lnTo>
                <a:lnTo>
                  <a:pt x="6" y="73"/>
                </a:lnTo>
                <a:lnTo>
                  <a:pt x="27" y="42"/>
                </a:lnTo>
                <a:lnTo>
                  <a:pt x="35" y="27"/>
                </a:lnTo>
                <a:lnTo>
                  <a:pt x="39" y="17"/>
                </a:lnTo>
                <a:close/>
              </a:path>
            </a:pathLst>
          </a:custGeom>
          <a:solidFill>
            <a:srgbClr val="FF99CC"/>
          </a:solidFill>
          <a:ln>
            <a:noFill/>
          </a:ln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8" name="Freeform 10"/>
          <p:cNvSpPr/>
          <p:nvPr/>
        </p:nvSpPr>
        <p:spPr bwMode="auto">
          <a:xfrm>
            <a:off x="4289715" y="2190586"/>
            <a:ext cx="766795" cy="842627"/>
          </a:xfrm>
          <a:custGeom>
            <a:avLst/>
            <a:gdLst>
              <a:gd name="T0" fmla="*/ 0 w 945"/>
              <a:gd name="T1" fmla="*/ 2147483647 h 888"/>
              <a:gd name="T2" fmla="*/ 2147483647 w 945"/>
              <a:gd name="T3" fmla="*/ 2147483647 h 888"/>
              <a:gd name="T4" fmla="*/ 2147483647 w 945"/>
              <a:gd name="T5" fmla="*/ 2147483647 h 888"/>
              <a:gd name="T6" fmla="*/ 2147483647 w 945"/>
              <a:gd name="T7" fmla="*/ 0 h 888"/>
              <a:gd name="T8" fmla="*/ 0 w 945"/>
              <a:gd name="T9" fmla="*/ 2147483647 h 8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45"/>
              <a:gd name="T16" fmla="*/ 0 h 888"/>
              <a:gd name="T17" fmla="*/ 945 w 945"/>
              <a:gd name="T18" fmla="*/ 888 h 8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45" h="888">
                <a:moveTo>
                  <a:pt x="0" y="876"/>
                </a:moveTo>
                <a:lnTo>
                  <a:pt x="12" y="888"/>
                </a:lnTo>
                <a:lnTo>
                  <a:pt x="945" y="12"/>
                </a:lnTo>
                <a:lnTo>
                  <a:pt x="932" y="0"/>
                </a:lnTo>
                <a:lnTo>
                  <a:pt x="0" y="876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round/>
          </a:ln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9" name="Freeform 15"/>
          <p:cNvSpPr/>
          <p:nvPr/>
        </p:nvSpPr>
        <p:spPr bwMode="auto">
          <a:xfrm>
            <a:off x="5141505" y="2181549"/>
            <a:ext cx="574635" cy="816648"/>
          </a:xfrm>
          <a:custGeom>
            <a:avLst/>
            <a:gdLst>
              <a:gd name="T0" fmla="*/ 2147483647 w 1094"/>
              <a:gd name="T1" fmla="*/ 2147483647 h 901"/>
              <a:gd name="T2" fmla="*/ 2147483647 w 1094"/>
              <a:gd name="T3" fmla="*/ 2147483647 h 901"/>
              <a:gd name="T4" fmla="*/ 2147483647 w 1094"/>
              <a:gd name="T5" fmla="*/ 0 h 901"/>
              <a:gd name="T6" fmla="*/ 0 w 1094"/>
              <a:gd name="T7" fmla="*/ 2147483647 h 901"/>
              <a:gd name="T8" fmla="*/ 2147483647 w 1094"/>
              <a:gd name="T9" fmla="*/ 2147483647 h 9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94"/>
              <a:gd name="T16" fmla="*/ 0 h 901"/>
              <a:gd name="T17" fmla="*/ 1094 w 1094"/>
              <a:gd name="T18" fmla="*/ 901 h 90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94" h="901">
                <a:moveTo>
                  <a:pt x="1082" y="901"/>
                </a:moveTo>
                <a:lnTo>
                  <a:pt x="1094" y="887"/>
                </a:lnTo>
                <a:lnTo>
                  <a:pt x="12" y="0"/>
                </a:lnTo>
                <a:lnTo>
                  <a:pt x="0" y="15"/>
                </a:lnTo>
                <a:lnTo>
                  <a:pt x="1082" y="901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round/>
          </a:ln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0" name="Rectangle 27"/>
          <p:cNvSpPr>
            <a:spLocks noChangeArrowheads="1"/>
          </p:cNvSpPr>
          <p:nvPr/>
        </p:nvSpPr>
        <p:spPr bwMode="auto">
          <a:xfrm>
            <a:off x="3931352" y="3912547"/>
            <a:ext cx="807913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以太网交换机</a:t>
            </a:r>
            <a:endParaRPr lang="en-US" altLang="zh-CN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1" name="Oval 28"/>
          <p:cNvSpPr>
            <a:spLocks noChangeArrowheads="1"/>
          </p:cNvSpPr>
          <p:nvPr/>
        </p:nvSpPr>
        <p:spPr bwMode="auto">
          <a:xfrm>
            <a:off x="6444133" y="3435324"/>
            <a:ext cx="57279" cy="60994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9" name="Group 57"/>
          <p:cNvGrpSpPr/>
          <p:nvPr/>
        </p:nvGrpSpPr>
        <p:grpSpPr bwMode="auto">
          <a:xfrm>
            <a:off x="6270449" y="3566349"/>
            <a:ext cx="243896" cy="265439"/>
            <a:chOff x="3891" y="3616"/>
            <a:chExt cx="342" cy="353"/>
          </a:xfrm>
        </p:grpSpPr>
        <p:grpSp>
          <p:nvGrpSpPr>
            <p:cNvPr id="270" name="Group 58"/>
            <p:cNvGrpSpPr/>
            <p:nvPr/>
          </p:nvGrpSpPr>
          <p:grpSpPr bwMode="auto">
            <a:xfrm>
              <a:off x="3899" y="3622"/>
              <a:ext cx="334" cy="347"/>
              <a:chOff x="3899" y="3622"/>
              <a:chExt cx="334" cy="347"/>
            </a:xfrm>
          </p:grpSpPr>
          <p:sp>
            <p:nvSpPr>
              <p:cNvPr id="284" name="Freeform 59"/>
              <p:cNvSpPr/>
              <p:nvPr/>
            </p:nvSpPr>
            <p:spPr bwMode="auto">
              <a:xfrm>
                <a:off x="3907" y="380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5" name="Freeform 60"/>
              <p:cNvSpPr/>
              <p:nvPr/>
            </p:nvSpPr>
            <p:spPr bwMode="auto">
              <a:xfrm>
                <a:off x="3907" y="380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6" name="Freeform 61"/>
              <p:cNvSpPr/>
              <p:nvPr/>
            </p:nvSpPr>
            <p:spPr bwMode="auto">
              <a:xfrm>
                <a:off x="3955" y="3622"/>
                <a:ext cx="223" cy="24"/>
              </a:xfrm>
              <a:custGeom>
                <a:avLst/>
                <a:gdLst>
                  <a:gd name="T0" fmla="*/ 0 w 223"/>
                  <a:gd name="T1" fmla="*/ 24 h 24"/>
                  <a:gd name="T2" fmla="*/ 26 w 223"/>
                  <a:gd name="T3" fmla="*/ 0 h 24"/>
                  <a:gd name="T4" fmla="*/ 196 w 223"/>
                  <a:gd name="T5" fmla="*/ 0 h 24"/>
                  <a:gd name="T6" fmla="*/ 223 w 223"/>
                  <a:gd name="T7" fmla="*/ 24 h 24"/>
                  <a:gd name="T8" fmla="*/ 0 w 223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4"/>
                  <a:gd name="T17" fmla="*/ 223 w 22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4">
                    <a:moveTo>
                      <a:pt x="0" y="24"/>
                    </a:moveTo>
                    <a:lnTo>
                      <a:pt x="26" y="0"/>
                    </a:lnTo>
                    <a:lnTo>
                      <a:pt x="196" y="0"/>
                    </a:lnTo>
                    <a:lnTo>
                      <a:pt x="223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7" name="Freeform 62"/>
              <p:cNvSpPr/>
              <p:nvPr/>
            </p:nvSpPr>
            <p:spPr bwMode="auto">
              <a:xfrm>
                <a:off x="3955" y="3622"/>
                <a:ext cx="223" cy="24"/>
              </a:xfrm>
              <a:custGeom>
                <a:avLst/>
                <a:gdLst>
                  <a:gd name="T0" fmla="*/ 0 w 223"/>
                  <a:gd name="T1" fmla="*/ 24 h 24"/>
                  <a:gd name="T2" fmla="*/ 26 w 223"/>
                  <a:gd name="T3" fmla="*/ 0 h 24"/>
                  <a:gd name="T4" fmla="*/ 196 w 223"/>
                  <a:gd name="T5" fmla="*/ 0 h 24"/>
                  <a:gd name="T6" fmla="*/ 223 w 223"/>
                  <a:gd name="T7" fmla="*/ 24 h 24"/>
                  <a:gd name="T8" fmla="*/ 0 w 223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4"/>
                  <a:gd name="T17" fmla="*/ 223 w 22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4">
                    <a:moveTo>
                      <a:pt x="0" y="24"/>
                    </a:moveTo>
                    <a:lnTo>
                      <a:pt x="26" y="0"/>
                    </a:lnTo>
                    <a:lnTo>
                      <a:pt x="196" y="0"/>
                    </a:lnTo>
                    <a:lnTo>
                      <a:pt x="223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8" name="Rectangle 63"/>
              <p:cNvSpPr>
                <a:spLocks noChangeArrowheads="1"/>
              </p:cNvSpPr>
              <p:nvPr/>
            </p:nvSpPr>
            <p:spPr bwMode="auto">
              <a:xfrm>
                <a:off x="3955" y="3646"/>
                <a:ext cx="223" cy="1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9" name="Rectangle 64"/>
              <p:cNvSpPr>
                <a:spLocks noChangeArrowheads="1"/>
              </p:cNvSpPr>
              <p:nvPr/>
            </p:nvSpPr>
            <p:spPr bwMode="auto">
              <a:xfrm>
                <a:off x="3909" y="3833"/>
                <a:ext cx="314" cy="7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0" name="Rectangle 65"/>
              <p:cNvSpPr>
                <a:spLocks noChangeArrowheads="1"/>
              </p:cNvSpPr>
              <p:nvPr/>
            </p:nvSpPr>
            <p:spPr bwMode="auto">
              <a:xfrm>
                <a:off x="3975" y="3667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1" name="Line 66"/>
              <p:cNvSpPr>
                <a:spLocks noChangeShapeType="1"/>
              </p:cNvSpPr>
              <p:nvPr/>
            </p:nvSpPr>
            <p:spPr bwMode="auto">
              <a:xfrm flipH="1">
                <a:off x="4124" y="3863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92" name="Group 67"/>
              <p:cNvGrpSpPr/>
              <p:nvPr/>
            </p:nvGrpSpPr>
            <p:grpSpPr bwMode="auto">
              <a:xfrm>
                <a:off x="3899" y="3918"/>
                <a:ext cx="334" cy="51"/>
                <a:chOff x="3899" y="3918"/>
                <a:chExt cx="334" cy="51"/>
              </a:xfrm>
            </p:grpSpPr>
            <p:sp>
              <p:nvSpPr>
                <p:cNvPr id="293" name="Freeform 68"/>
                <p:cNvSpPr/>
                <p:nvPr/>
              </p:nvSpPr>
              <p:spPr bwMode="auto">
                <a:xfrm>
                  <a:off x="3899" y="3918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94" name="Freeform 69"/>
                <p:cNvSpPr/>
                <p:nvPr/>
              </p:nvSpPr>
              <p:spPr bwMode="auto">
                <a:xfrm>
                  <a:off x="3899" y="3918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95" name="Rectangle 70"/>
                <p:cNvSpPr>
                  <a:spLocks noChangeArrowheads="1"/>
                </p:cNvSpPr>
                <p:nvPr/>
              </p:nvSpPr>
              <p:spPr bwMode="auto">
                <a:xfrm>
                  <a:off x="3901" y="3954"/>
                  <a:ext cx="330" cy="1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71" name="Group 71"/>
            <p:cNvGrpSpPr/>
            <p:nvPr/>
          </p:nvGrpSpPr>
          <p:grpSpPr bwMode="auto">
            <a:xfrm>
              <a:off x="3891" y="3616"/>
              <a:ext cx="334" cy="346"/>
              <a:chOff x="3891" y="3616"/>
              <a:chExt cx="334" cy="346"/>
            </a:xfrm>
          </p:grpSpPr>
          <p:sp>
            <p:nvSpPr>
              <p:cNvPr id="272" name="Freeform 72"/>
              <p:cNvSpPr/>
              <p:nvPr/>
            </p:nvSpPr>
            <p:spPr bwMode="auto">
              <a:xfrm>
                <a:off x="3899" y="3795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3" name="Freeform 73"/>
              <p:cNvSpPr/>
              <p:nvPr/>
            </p:nvSpPr>
            <p:spPr bwMode="auto">
              <a:xfrm>
                <a:off x="3899" y="3795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4" name="Freeform 74"/>
              <p:cNvSpPr/>
              <p:nvPr/>
            </p:nvSpPr>
            <p:spPr bwMode="auto">
              <a:xfrm>
                <a:off x="3946" y="3616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7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7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5" name="Freeform 75"/>
              <p:cNvSpPr/>
              <p:nvPr/>
            </p:nvSpPr>
            <p:spPr bwMode="auto">
              <a:xfrm>
                <a:off x="3946" y="3616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7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7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6" name="Rectangle 76"/>
              <p:cNvSpPr>
                <a:spLocks noChangeArrowheads="1"/>
              </p:cNvSpPr>
              <p:nvPr/>
            </p:nvSpPr>
            <p:spPr bwMode="auto">
              <a:xfrm>
                <a:off x="3946" y="3639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7" name="Rectangle 77"/>
              <p:cNvSpPr>
                <a:spLocks noChangeArrowheads="1"/>
              </p:cNvSpPr>
              <p:nvPr/>
            </p:nvSpPr>
            <p:spPr bwMode="auto">
              <a:xfrm>
                <a:off x="3901" y="3827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8" name="Rectangle 78"/>
              <p:cNvSpPr>
                <a:spLocks noChangeArrowheads="1"/>
              </p:cNvSpPr>
              <p:nvPr/>
            </p:nvSpPr>
            <p:spPr bwMode="auto">
              <a:xfrm>
                <a:off x="3967" y="3660"/>
                <a:ext cx="182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9" name="Line 79"/>
              <p:cNvSpPr>
                <a:spLocks noChangeShapeType="1"/>
              </p:cNvSpPr>
              <p:nvPr/>
            </p:nvSpPr>
            <p:spPr bwMode="auto">
              <a:xfrm flipH="1">
                <a:off x="4116" y="3857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80" name="Group 80"/>
              <p:cNvGrpSpPr/>
              <p:nvPr/>
            </p:nvGrpSpPr>
            <p:grpSpPr bwMode="auto">
              <a:xfrm>
                <a:off x="3891" y="3912"/>
                <a:ext cx="334" cy="50"/>
                <a:chOff x="3891" y="3912"/>
                <a:chExt cx="334" cy="50"/>
              </a:xfrm>
            </p:grpSpPr>
            <p:sp>
              <p:nvSpPr>
                <p:cNvPr id="281" name="Freeform 81"/>
                <p:cNvSpPr/>
                <p:nvPr/>
              </p:nvSpPr>
              <p:spPr bwMode="auto">
                <a:xfrm>
                  <a:off x="3891" y="3912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2" name="Freeform 82"/>
                <p:cNvSpPr/>
                <p:nvPr/>
              </p:nvSpPr>
              <p:spPr bwMode="auto">
                <a:xfrm>
                  <a:off x="3891" y="3912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3" name="Rectangle 83"/>
                <p:cNvSpPr>
                  <a:spLocks noChangeArrowheads="1"/>
                </p:cNvSpPr>
                <p:nvPr/>
              </p:nvSpPr>
              <p:spPr bwMode="auto">
                <a:xfrm>
                  <a:off x="3893" y="3947"/>
                  <a:ext cx="330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296" name="Group 84"/>
          <p:cNvGrpSpPr/>
          <p:nvPr/>
        </p:nvGrpSpPr>
        <p:grpSpPr bwMode="auto">
          <a:xfrm>
            <a:off x="6784110" y="3544889"/>
            <a:ext cx="244820" cy="265438"/>
            <a:chOff x="4752" y="3605"/>
            <a:chExt cx="343" cy="353"/>
          </a:xfrm>
        </p:grpSpPr>
        <p:grpSp>
          <p:nvGrpSpPr>
            <p:cNvPr id="297" name="Group 85"/>
            <p:cNvGrpSpPr/>
            <p:nvPr/>
          </p:nvGrpSpPr>
          <p:grpSpPr bwMode="auto">
            <a:xfrm>
              <a:off x="4760" y="3612"/>
              <a:ext cx="335" cy="346"/>
              <a:chOff x="4760" y="3612"/>
              <a:chExt cx="335" cy="346"/>
            </a:xfrm>
          </p:grpSpPr>
          <p:sp>
            <p:nvSpPr>
              <p:cNvPr id="311" name="Freeform 86"/>
              <p:cNvSpPr/>
              <p:nvPr/>
            </p:nvSpPr>
            <p:spPr bwMode="auto">
              <a:xfrm>
                <a:off x="4768" y="3791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2" name="Freeform 87"/>
              <p:cNvSpPr/>
              <p:nvPr/>
            </p:nvSpPr>
            <p:spPr bwMode="auto">
              <a:xfrm>
                <a:off x="4768" y="3791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3" name="Freeform 88"/>
              <p:cNvSpPr/>
              <p:nvPr/>
            </p:nvSpPr>
            <p:spPr bwMode="auto">
              <a:xfrm>
                <a:off x="4816" y="3612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4" name="Freeform 89"/>
              <p:cNvSpPr/>
              <p:nvPr/>
            </p:nvSpPr>
            <p:spPr bwMode="auto">
              <a:xfrm>
                <a:off x="4816" y="3612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5" name="Rectangle 90"/>
              <p:cNvSpPr>
                <a:spLocks noChangeArrowheads="1"/>
              </p:cNvSpPr>
              <p:nvPr/>
            </p:nvSpPr>
            <p:spPr bwMode="auto">
              <a:xfrm>
                <a:off x="4816" y="3635"/>
                <a:ext cx="223" cy="1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6" name="Rectangle 91"/>
              <p:cNvSpPr>
                <a:spLocks noChangeArrowheads="1"/>
              </p:cNvSpPr>
              <p:nvPr/>
            </p:nvSpPr>
            <p:spPr bwMode="auto">
              <a:xfrm>
                <a:off x="4770" y="3823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7" name="Rectangle 92"/>
              <p:cNvSpPr>
                <a:spLocks noChangeArrowheads="1"/>
              </p:cNvSpPr>
              <p:nvPr/>
            </p:nvSpPr>
            <p:spPr bwMode="auto">
              <a:xfrm>
                <a:off x="4836" y="3656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8" name="Line 93"/>
              <p:cNvSpPr>
                <a:spLocks noChangeShapeType="1"/>
              </p:cNvSpPr>
              <p:nvPr/>
            </p:nvSpPr>
            <p:spPr bwMode="auto">
              <a:xfrm flipH="1">
                <a:off x="4985" y="3852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19" name="Group 94"/>
              <p:cNvGrpSpPr/>
              <p:nvPr/>
            </p:nvGrpSpPr>
            <p:grpSpPr bwMode="auto">
              <a:xfrm>
                <a:off x="4760" y="3907"/>
                <a:ext cx="335" cy="51"/>
                <a:chOff x="4760" y="3907"/>
                <a:chExt cx="335" cy="51"/>
              </a:xfrm>
            </p:grpSpPr>
            <p:sp>
              <p:nvSpPr>
                <p:cNvPr id="320" name="Freeform 95"/>
                <p:cNvSpPr/>
                <p:nvPr/>
              </p:nvSpPr>
              <p:spPr bwMode="auto">
                <a:xfrm>
                  <a:off x="4760" y="3907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1" name="Freeform 96"/>
                <p:cNvSpPr/>
                <p:nvPr/>
              </p:nvSpPr>
              <p:spPr bwMode="auto">
                <a:xfrm>
                  <a:off x="4760" y="3907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2" name="Rectangle 97"/>
                <p:cNvSpPr>
                  <a:spLocks noChangeArrowheads="1"/>
                </p:cNvSpPr>
                <p:nvPr/>
              </p:nvSpPr>
              <p:spPr bwMode="auto">
                <a:xfrm>
                  <a:off x="4762" y="3943"/>
                  <a:ext cx="331" cy="1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98" name="Group 98"/>
            <p:cNvGrpSpPr/>
            <p:nvPr/>
          </p:nvGrpSpPr>
          <p:grpSpPr bwMode="auto">
            <a:xfrm>
              <a:off x="4752" y="3605"/>
              <a:ext cx="334" cy="347"/>
              <a:chOff x="4752" y="3605"/>
              <a:chExt cx="334" cy="347"/>
            </a:xfrm>
          </p:grpSpPr>
          <p:sp>
            <p:nvSpPr>
              <p:cNvPr id="299" name="Freeform 99"/>
              <p:cNvSpPr/>
              <p:nvPr/>
            </p:nvSpPr>
            <p:spPr bwMode="auto">
              <a:xfrm>
                <a:off x="4760" y="3785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0" name="Freeform 100"/>
              <p:cNvSpPr/>
              <p:nvPr/>
            </p:nvSpPr>
            <p:spPr bwMode="auto">
              <a:xfrm>
                <a:off x="4760" y="3785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1" name="Freeform 101"/>
              <p:cNvSpPr/>
              <p:nvPr/>
            </p:nvSpPr>
            <p:spPr bwMode="auto">
              <a:xfrm>
                <a:off x="4808" y="3605"/>
                <a:ext cx="223" cy="24"/>
              </a:xfrm>
              <a:custGeom>
                <a:avLst/>
                <a:gdLst>
                  <a:gd name="T0" fmla="*/ 0 w 223"/>
                  <a:gd name="T1" fmla="*/ 24 h 24"/>
                  <a:gd name="T2" fmla="*/ 26 w 223"/>
                  <a:gd name="T3" fmla="*/ 0 h 24"/>
                  <a:gd name="T4" fmla="*/ 196 w 223"/>
                  <a:gd name="T5" fmla="*/ 0 h 24"/>
                  <a:gd name="T6" fmla="*/ 223 w 223"/>
                  <a:gd name="T7" fmla="*/ 24 h 24"/>
                  <a:gd name="T8" fmla="*/ 0 w 223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4"/>
                  <a:gd name="T17" fmla="*/ 223 w 22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4">
                    <a:moveTo>
                      <a:pt x="0" y="24"/>
                    </a:moveTo>
                    <a:lnTo>
                      <a:pt x="26" y="0"/>
                    </a:lnTo>
                    <a:lnTo>
                      <a:pt x="196" y="0"/>
                    </a:lnTo>
                    <a:lnTo>
                      <a:pt x="223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2" name="Freeform 102"/>
              <p:cNvSpPr/>
              <p:nvPr/>
            </p:nvSpPr>
            <p:spPr bwMode="auto">
              <a:xfrm>
                <a:off x="4808" y="3605"/>
                <a:ext cx="223" cy="24"/>
              </a:xfrm>
              <a:custGeom>
                <a:avLst/>
                <a:gdLst>
                  <a:gd name="T0" fmla="*/ 0 w 223"/>
                  <a:gd name="T1" fmla="*/ 24 h 24"/>
                  <a:gd name="T2" fmla="*/ 26 w 223"/>
                  <a:gd name="T3" fmla="*/ 0 h 24"/>
                  <a:gd name="T4" fmla="*/ 196 w 223"/>
                  <a:gd name="T5" fmla="*/ 0 h 24"/>
                  <a:gd name="T6" fmla="*/ 223 w 223"/>
                  <a:gd name="T7" fmla="*/ 24 h 24"/>
                  <a:gd name="T8" fmla="*/ 0 w 223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4"/>
                  <a:gd name="T17" fmla="*/ 223 w 22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4">
                    <a:moveTo>
                      <a:pt x="0" y="24"/>
                    </a:moveTo>
                    <a:lnTo>
                      <a:pt x="26" y="0"/>
                    </a:lnTo>
                    <a:lnTo>
                      <a:pt x="196" y="0"/>
                    </a:lnTo>
                    <a:lnTo>
                      <a:pt x="223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3" name="Rectangle 103"/>
              <p:cNvSpPr>
                <a:spLocks noChangeArrowheads="1"/>
              </p:cNvSpPr>
              <p:nvPr/>
            </p:nvSpPr>
            <p:spPr bwMode="auto">
              <a:xfrm>
                <a:off x="4808" y="3629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4" name="Rectangle 104"/>
              <p:cNvSpPr>
                <a:spLocks noChangeArrowheads="1"/>
              </p:cNvSpPr>
              <p:nvPr/>
            </p:nvSpPr>
            <p:spPr bwMode="auto">
              <a:xfrm>
                <a:off x="4762" y="3817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5" name="Rectangle 105"/>
              <p:cNvSpPr>
                <a:spLocks noChangeArrowheads="1"/>
              </p:cNvSpPr>
              <p:nvPr/>
            </p:nvSpPr>
            <p:spPr bwMode="auto">
              <a:xfrm>
                <a:off x="4828" y="3650"/>
                <a:ext cx="182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6" name="Line 106"/>
              <p:cNvSpPr>
                <a:spLocks noChangeShapeType="1"/>
              </p:cNvSpPr>
              <p:nvPr/>
            </p:nvSpPr>
            <p:spPr bwMode="auto">
              <a:xfrm flipH="1">
                <a:off x="4977" y="3846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07" name="Group 107"/>
              <p:cNvGrpSpPr/>
              <p:nvPr/>
            </p:nvGrpSpPr>
            <p:grpSpPr bwMode="auto">
              <a:xfrm>
                <a:off x="4752" y="3901"/>
                <a:ext cx="334" cy="51"/>
                <a:chOff x="4752" y="3901"/>
                <a:chExt cx="334" cy="51"/>
              </a:xfrm>
            </p:grpSpPr>
            <p:sp>
              <p:nvSpPr>
                <p:cNvPr id="308" name="Freeform 108"/>
                <p:cNvSpPr/>
                <p:nvPr/>
              </p:nvSpPr>
              <p:spPr bwMode="auto">
                <a:xfrm>
                  <a:off x="4752" y="3901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9" name="Freeform 109"/>
                <p:cNvSpPr/>
                <p:nvPr/>
              </p:nvSpPr>
              <p:spPr bwMode="auto">
                <a:xfrm>
                  <a:off x="4752" y="3901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0" name="Rectangle 110"/>
                <p:cNvSpPr>
                  <a:spLocks noChangeArrowheads="1"/>
                </p:cNvSpPr>
                <p:nvPr/>
              </p:nvSpPr>
              <p:spPr bwMode="auto">
                <a:xfrm>
                  <a:off x="4754" y="3937"/>
                  <a:ext cx="330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323" name="Group 111"/>
          <p:cNvGrpSpPr/>
          <p:nvPr/>
        </p:nvGrpSpPr>
        <p:grpSpPr bwMode="auto">
          <a:xfrm>
            <a:off x="3252685" y="2154439"/>
            <a:ext cx="244820" cy="265438"/>
            <a:chOff x="101" y="1539"/>
            <a:chExt cx="343" cy="352"/>
          </a:xfrm>
        </p:grpSpPr>
        <p:grpSp>
          <p:nvGrpSpPr>
            <p:cNvPr id="324" name="Group 112"/>
            <p:cNvGrpSpPr/>
            <p:nvPr/>
          </p:nvGrpSpPr>
          <p:grpSpPr bwMode="auto">
            <a:xfrm>
              <a:off x="109" y="1545"/>
              <a:ext cx="335" cy="346"/>
              <a:chOff x="109" y="1545"/>
              <a:chExt cx="335" cy="346"/>
            </a:xfrm>
          </p:grpSpPr>
          <p:sp>
            <p:nvSpPr>
              <p:cNvPr id="338" name="Freeform 113"/>
              <p:cNvSpPr/>
              <p:nvPr/>
            </p:nvSpPr>
            <p:spPr bwMode="auto">
              <a:xfrm>
                <a:off x="118" y="1724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9" name="Freeform 114"/>
              <p:cNvSpPr/>
              <p:nvPr/>
            </p:nvSpPr>
            <p:spPr bwMode="auto">
              <a:xfrm>
                <a:off x="118" y="1724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0" name="Freeform 115"/>
              <p:cNvSpPr/>
              <p:nvPr/>
            </p:nvSpPr>
            <p:spPr bwMode="auto">
              <a:xfrm>
                <a:off x="165" y="1545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1" name="Freeform 116"/>
              <p:cNvSpPr/>
              <p:nvPr/>
            </p:nvSpPr>
            <p:spPr bwMode="auto">
              <a:xfrm>
                <a:off x="165" y="1545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2" name="Rectangle 117"/>
              <p:cNvSpPr>
                <a:spLocks noChangeArrowheads="1"/>
              </p:cNvSpPr>
              <p:nvPr/>
            </p:nvSpPr>
            <p:spPr bwMode="auto">
              <a:xfrm>
                <a:off x="165" y="1568"/>
                <a:ext cx="223" cy="1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3" name="Rectangle 118"/>
              <p:cNvSpPr>
                <a:spLocks noChangeArrowheads="1"/>
              </p:cNvSpPr>
              <p:nvPr/>
            </p:nvSpPr>
            <p:spPr bwMode="auto">
              <a:xfrm>
                <a:off x="120" y="1756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4" name="Rectangle 119"/>
              <p:cNvSpPr>
                <a:spLocks noChangeArrowheads="1"/>
              </p:cNvSpPr>
              <p:nvPr/>
            </p:nvSpPr>
            <p:spPr bwMode="auto">
              <a:xfrm>
                <a:off x="186" y="1589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5" name="Line 120"/>
              <p:cNvSpPr>
                <a:spLocks noChangeShapeType="1"/>
              </p:cNvSpPr>
              <p:nvPr/>
            </p:nvSpPr>
            <p:spPr bwMode="auto">
              <a:xfrm flipH="1">
                <a:off x="335" y="1786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46" name="Group 121"/>
              <p:cNvGrpSpPr/>
              <p:nvPr/>
            </p:nvGrpSpPr>
            <p:grpSpPr bwMode="auto">
              <a:xfrm>
                <a:off x="109" y="1841"/>
                <a:ext cx="335" cy="50"/>
                <a:chOff x="109" y="1841"/>
                <a:chExt cx="335" cy="50"/>
              </a:xfrm>
            </p:grpSpPr>
            <p:sp>
              <p:nvSpPr>
                <p:cNvPr id="347" name="Freeform 122"/>
                <p:cNvSpPr/>
                <p:nvPr/>
              </p:nvSpPr>
              <p:spPr bwMode="auto">
                <a:xfrm>
                  <a:off x="109" y="1841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8" name="Freeform 123"/>
                <p:cNvSpPr/>
                <p:nvPr/>
              </p:nvSpPr>
              <p:spPr bwMode="auto">
                <a:xfrm>
                  <a:off x="109" y="1841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9" name="Rectangle 124"/>
                <p:cNvSpPr>
                  <a:spLocks noChangeArrowheads="1"/>
                </p:cNvSpPr>
                <p:nvPr/>
              </p:nvSpPr>
              <p:spPr bwMode="auto">
                <a:xfrm>
                  <a:off x="112" y="1876"/>
                  <a:ext cx="330" cy="1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325" name="Group 125"/>
            <p:cNvGrpSpPr/>
            <p:nvPr/>
          </p:nvGrpSpPr>
          <p:grpSpPr bwMode="auto">
            <a:xfrm>
              <a:off x="101" y="1539"/>
              <a:ext cx="335" cy="346"/>
              <a:chOff x="101" y="1539"/>
              <a:chExt cx="335" cy="346"/>
            </a:xfrm>
          </p:grpSpPr>
          <p:sp>
            <p:nvSpPr>
              <p:cNvPr id="326" name="Freeform 126"/>
              <p:cNvSpPr/>
              <p:nvPr/>
            </p:nvSpPr>
            <p:spPr bwMode="auto">
              <a:xfrm>
                <a:off x="109" y="1718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8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8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7" name="Freeform 127"/>
              <p:cNvSpPr/>
              <p:nvPr/>
            </p:nvSpPr>
            <p:spPr bwMode="auto">
              <a:xfrm>
                <a:off x="109" y="1718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8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8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8" name="Freeform 128"/>
              <p:cNvSpPr/>
              <p:nvPr/>
            </p:nvSpPr>
            <p:spPr bwMode="auto">
              <a:xfrm>
                <a:off x="157" y="153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9" name="Freeform 129"/>
              <p:cNvSpPr/>
              <p:nvPr/>
            </p:nvSpPr>
            <p:spPr bwMode="auto">
              <a:xfrm>
                <a:off x="157" y="153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0" name="Rectangle 130"/>
              <p:cNvSpPr>
                <a:spLocks noChangeArrowheads="1"/>
              </p:cNvSpPr>
              <p:nvPr/>
            </p:nvSpPr>
            <p:spPr bwMode="auto">
              <a:xfrm>
                <a:off x="157" y="1562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1" name="Rectangle 131"/>
              <p:cNvSpPr>
                <a:spLocks noChangeArrowheads="1"/>
              </p:cNvSpPr>
              <p:nvPr/>
            </p:nvSpPr>
            <p:spPr bwMode="auto">
              <a:xfrm>
                <a:off x="112" y="1750"/>
                <a:ext cx="313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2" name="Rectangle 132"/>
              <p:cNvSpPr>
                <a:spLocks noChangeArrowheads="1"/>
              </p:cNvSpPr>
              <p:nvPr/>
            </p:nvSpPr>
            <p:spPr bwMode="auto">
              <a:xfrm>
                <a:off x="178" y="1583"/>
                <a:ext cx="181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3" name="Line 133"/>
              <p:cNvSpPr>
                <a:spLocks noChangeShapeType="1"/>
              </p:cNvSpPr>
              <p:nvPr/>
            </p:nvSpPr>
            <p:spPr bwMode="auto">
              <a:xfrm flipH="1">
                <a:off x="326" y="1779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34" name="Group 134"/>
              <p:cNvGrpSpPr/>
              <p:nvPr/>
            </p:nvGrpSpPr>
            <p:grpSpPr bwMode="auto">
              <a:xfrm>
                <a:off x="101" y="1834"/>
                <a:ext cx="335" cy="51"/>
                <a:chOff x="101" y="1834"/>
                <a:chExt cx="335" cy="51"/>
              </a:xfrm>
            </p:grpSpPr>
            <p:sp>
              <p:nvSpPr>
                <p:cNvPr id="335" name="Freeform 135"/>
                <p:cNvSpPr/>
                <p:nvPr/>
              </p:nvSpPr>
              <p:spPr bwMode="auto">
                <a:xfrm>
                  <a:off x="101" y="1834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6" name="Freeform 136"/>
                <p:cNvSpPr/>
                <p:nvPr/>
              </p:nvSpPr>
              <p:spPr bwMode="auto">
                <a:xfrm>
                  <a:off x="101" y="1834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7" name="Rectangle 137"/>
                <p:cNvSpPr>
                  <a:spLocks noChangeArrowheads="1"/>
                </p:cNvSpPr>
                <p:nvPr/>
              </p:nvSpPr>
              <p:spPr bwMode="auto">
                <a:xfrm>
                  <a:off x="103" y="1870"/>
                  <a:ext cx="331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350" name="Group 138"/>
          <p:cNvGrpSpPr/>
          <p:nvPr/>
        </p:nvGrpSpPr>
        <p:grpSpPr bwMode="auto">
          <a:xfrm>
            <a:off x="7667310" y="2607381"/>
            <a:ext cx="245744" cy="264309"/>
            <a:chOff x="5237" y="2322"/>
            <a:chExt cx="343" cy="352"/>
          </a:xfrm>
        </p:grpSpPr>
        <p:grpSp>
          <p:nvGrpSpPr>
            <p:cNvPr id="351" name="Group 139"/>
            <p:cNvGrpSpPr/>
            <p:nvPr/>
          </p:nvGrpSpPr>
          <p:grpSpPr bwMode="auto">
            <a:xfrm>
              <a:off x="5245" y="2328"/>
              <a:ext cx="335" cy="346"/>
              <a:chOff x="5245" y="2328"/>
              <a:chExt cx="335" cy="346"/>
            </a:xfrm>
          </p:grpSpPr>
          <p:sp>
            <p:nvSpPr>
              <p:cNvPr id="365" name="Freeform 140"/>
              <p:cNvSpPr/>
              <p:nvPr/>
            </p:nvSpPr>
            <p:spPr bwMode="auto">
              <a:xfrm>
                <a:off x="5254" y="2508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8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6" name="Freeform 141"/>
              <p:cNvSpPr/>
              <p:nvPr/>
            </p:nvSpPr>
            <p:spPr bwMode="auto">
              <a:xfrm>
                <a:off x="5254" y="2508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8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7" name="Freeform 142"/>
              <p:cNvSpPr/>
              <p:nvPr/>
            </p:nvSpPr>
            <p:spPr bwMode="auto">
              <a:xfrm>
                <a:off x="5301" y="2328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8" name="Freeform 143"/>
              <p:cNvSpPr/>
              <p:nvPr/>
            </p:nvSpPr>
            <p:spPr bwMode="auto">
              <a:xfrm>
                <a:off x="5301" y="2328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9" name="Rectangle 144"/>
              <p:cNvSpPr>
                <a:spLocks noChangeArrowheads="1"/>
              </p:cNvSpPr>
              <p:nvPr/>
            </p:nvSpPr>
            <p:spPr bwMode="auto">
              <a:xfrm>
                <a:off x="5301" y="2351"/>
                <a:ext cx="223" cy="17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0" name="Rectangle 145"/>
              <p:cNvSpPr>
                <a:spLocks noChangeArrowheads="1"/>
              </p:cNvSpPr>
              <p:nvPr/>
            </p:nvSpPr>
            <p:spPr bwMode="auto">
              <a:xfrm>
                <a:off x="5256" y="2539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1" name="Rectangle 146"/>
              <p:cNvSpPr>
                <a:spLocks noChangeArrowheads="1"/>
              </p:cNvSpPr>
              <p:nvPr/>
            </p:nvSpPr>
            <p:spPr bwMode="auto">
              <a:xfrm>
                <a:off x="5322" y="2373"/>
                <a:ext cx="181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2" name="Line 147"/>
              <p:cNvSpPr>
                <a:spLocks noChangeShapeType="1"/>
              </p:cNvSpPr>
              <p:nvPr/>
            </p:nvSpPr>
            <p:spPr bwMode="auto">
              <a:xfrm flipH="1">
                <a:off x="5470" y="2569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73" name="Group 148"/>
              <p:cNvGrpSpPr/>
              <p:nvPr/>
            </p:nvGrpSpPr>
            <p:grpSpPr bwMode="auto">
              <a:xfrm>
                <a:off x="5245" y="2624"/>
                <a:ext cx="335" cy="50"/>
                <a:chOff x="5245" y="2624"/>
                <a:chExt cx="335" cy="50"/>
              </a:xfrm>
            </p:grpSpPr>
            <p:sp>
              <p:nvSpPr>
                <p:cNvPr id="374" name="Freeform 149"/>
                <p:cNvSpPr/>
                <p:nvPr/>
              </p:nvSpPr>
              <p:spPr bwMode="auto">
                <a:xfrm>
                  <a:off x="5245" y="2624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5" name="Freeform 150"/>
                <p:cNvSpPr/>
                <p:nvPr/>
              </p:nvSpPr>
              <p:spPr bwMode="auto">
                <a:xfrm>
                  <a:off x="5245" y="2624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6" name="Rectangle 151"/>
                <p:cNvSpPr>
                  <a:spLocks noChangeArrowheads="1"/>
                </p:cNvSpPr>
                <p:nvPr/>
              </p:nvSpPr>
              <p:spPr bwMode="auto">
                <a:xfrm>
                  <a:off x="5247" y="2660"/>
                  <a:ext cx="331" cy="1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352" name="Group 152"/>
            <p:cNvGrpSpPr/>
            <p:nvPr/>
          </p:nvGrpSpPr>
          <p:grpSpPr bwMode="auto">
            <a:xfrm>
              <a:off x="5237" y="2322"/>
              <a:ext cx="335" cy="346"/>
              <a:chOff x="5237" y="2322"/>
              <a:chExt cx="335" cy="346"/>
            </a:xfrm>
          </p:grpSpPr>
          <p:sp>
            <p:nvSpPr>
              <p:cNvPr id="353" name="Freeform 153"/>
              <p:cNvSpPr/>
              <p:nvPr/>
            </p:nvSpPr>
            <p:spPr bwMode="auto">
              <a:xfrm>
                <a:off x="5245" y="2501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4" name="Freeform 154"/>
              <p:cNvSpPr/>
              <p:nvPr/>
            </p:nvSpPr>
            <p:spPr bwMode="auto">
              <a:xfrm>
                <a:off x="5245" y="2501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5" name="Freeform 155"/>
              <p:cNvSpPr/>
              <p:nvPr/>
            </p:nvSpPr>
            <p:spPr bwMode="auto">
              <a:xfrm>
                <a:off x="5293" y="2322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6" name="Freeform 156"/>
              <p:cNvSpPr/>
              <p:nvPr/>
            </p:nvSpPr>
            <p:spPr bwMode="auto">
              <a:xfrm>
                <a:off x="5293" y="2322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7" name="Rectangle 157"/>
              <p:cNvSpPr>
                <a:spLocks noChangeArrowheads="1"/>
              </p:cNvSpPr>
              <p:nvPr/>
            </p:nvSpPr>
            <p:spPr bwMode="auto">
              <a:xfrm>
                <a:off x="5293" y="2345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8" name="Rectangle 158"/>
              <p:cNvSpPr>
                <a:spLocks noChangeArrowheads="1"/>
              </p:cNvSpPr>
              <p:nvPr/>
            </p:nvSpPr>
            <p:spPr bwMode="auto">
              <a:xfrm>
                <a:off x="5247" y="2533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9" name="Rectangle 159"/>
              <p:cNvSpPr>
                <a:spLocks noChangeArrowheads="1"/>
              </p:cNvSpPr>
              <p:nvPr/>
            </p:nvSpPr>
            <p:spPr bwMode="auto">
              <a:xfrm>
                <a:off x="5313" y="2366"/>
                <a:ext cx="182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0" name="Line 160"/>
              <p:cNvSpPr>
                <a:spLocks noChangeShapeType="1"/>
              </p:cNvSpPr>
              <p:nvPr/>
            </p:nvSpPr>
            <p:spPr bwMode="auto">
              <a:xfrm flipH="1">
                <a:off x="5462" y="2563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61" name="Group 161"/>
              <p:cNvGrpSpPr/>
              <p:nvPr/>
            </p:nvGrpSpPr>
            <p:grpSpPr bwMode="auto">
              <a:xfrm>
                <a:off x="5237" y="2617"/>
                <a:ext cx="335" cy="51"/>
                <a:chOff x="5237" y="2617"/>
                <a:chExt cx="335" cy="51"/>
              </a:xfrm>
            </p:grpSpPr>
            <p:sp>
              <p:nvSpPr>
                <p:cNvPr id="362" name="Freeform 162"/>
                <p:cNvSpPr/>
                <p:nvPr/>
              </p:nvSpPr>
              <p:spPr bwMode="auto">
                <a:xfrm>
                  <a:off x="5237" y="2617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3" name="Freeform 163"/>
                <p:cNvSpPr/>
                <p:nvPr/>
              </p:nvSpPr>
              <p:spPr bwMode="auto">
                <a:xfrm>
                  <a:off x="5237" y="2617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4" name="Rectangle 164"/>
                <p:cNvSpPr>
                  <a:spLocks noChangeArrowheads="1"/>
                </p:cNvSpPr>
                <p:nvPr/>
              </p:nvSpPr>
              <p:spPr bwMode="auto">
                <a:xfrm>
                  <a:off x="5239" y="2653"/>
                  <a:ext cx="331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377" name="Group 165"/>
          <p:cNvGrpSpPr/>
          <p:nvPr/>
        </p:nvGrpSpPr>
        <p:grpSpPr bwMode="auto">
          <a:xfrm>
            <a:off x="7667310" y="2053913"/>
            <a:ext cx="245744" cy="265438"/>
            <a:chOff x="5237" y="1587"/>
            <a:chExt cx="343" cy="353"/>
          </a:xfrm>
        </p:grpSpPr>
        <p:grpSp>
          <p:nvGrpSpPr>
            <p:cNvPr id="378" name="Group 166"/>
            <p:cNvGrpSpPr/>
            <p:nvPr/>
          </p:nvGrpSpPr>
          <p:grpSpPr bwMode="auto">
            <a:xfrm>
              <a:off x="5245" y="1594"/>
              <a:ext cx="335" cy="346"/>
              <a:chOff x="5245" y="1594"/>
              <a:chExt cx="335" cy="346"/>
            </a:xfrm>
          </p:grpSpPr>
          <p:sp>
            <p:nvSpPr>
              <p:cNvPr id="392" name="Freeform 167"/>
              <p:cNvSpPr/>
              <p:nvPr/>
            </p:nvSpPr>
            <p:spPr bwMode="auto">
              <a:xfrm>
                <a:off x="5254" y="1773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3" name="Freeform 168"/>
              <p:cNvSpPr/>
              <p:nvPr/>
            </p:nvSpPr>
            <p:spPr bwMode="auto">
              <a:xfrm>
                <a:off x="5254" y="1773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4" name="Freeform 169"/>
              <p:cNvSpPr/>
              <p:nvPr/>
            </p:nvSpPr>
            <p:spPr bwMode="auto">
              <a:xfrm>
                <a:off x="5301" y="1594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5" name="Freeform 170"/>
              <p:cNvSpPr/>
              <p:nvPr/>
            </p:nvSpPr>
            <p:spPr bwMode="auto">
              <a:xfrm>
                <a:off x="5301" y="1594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6" name="Rectangle 171"/>
              <p:cNvSpPr>
                <a:spLocks noChangeArrowheads="1"/>
              </p:cNvSpPr>
              <p:nvPr/>
            </p:nvSpPr>
            <p:spPr bwMode="auto">
              <a:xfrm>
                <a:off x="5301" y="1617"/>
                <a:ext cx="223" cy="1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7" name="Rectangle 172"/>
              <p:cNvSpPr>
                <a:spLocks noChangeArrowheads="1"/>
              </p:cNvSpPr>
              <p:nvPr/>
            </p:nvSpPr>
            <p:spPr bwMode="auto">
              <a:xfrm>
                <a:off x="5256" y="1805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8" name="Rectangle 173"/>
              <p:cNvSpPr>
                <a:spLocks noChangeArrowheads="1"/>
              </p:cNvSpPr>
              <p:nvPr/>
            </p:nvSpPr>
            <p:spPr bwMode="auto">
              <a:xfrm>
                <a:off x="5322" y="1638"/>
                <a:ext cx="181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9" name="Line 174"/>
              <p:cNvSpPr>
                <a:spLocks noChangeShapeType="1"/>
              </p:cNvSpPr>
              <p:nvPr/>
            </p:nvSpPr>
            <p:spPr bwMode="auto">
              <a:xfrm flipH="1">
                <a:off x="5470" y="1834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00" name="Group 175"/>
              <p:cNvGrpSpPr/>
              <p:nvPr/>
            </p:nvGrpSpPr>
            <p:grpSpPr bwMode="auto">
              <a:xfrm>
                <a:off x="5245" y="1889"/>
                <a:ext cx="335" cy="51"/>
                <a:chOff x="5245" y="1889"/>
                <a:chExt cx="335" cy="51"/>
              </a:xfrm>
            </p:grpSpPr>
            <p:sp>
              <p:nvSpPr>
                <p:cNvPr id="401" name="Freeform 176"/>
                <p:cNvSpPr/>
                <p:nvPr/>
              </p:nvSpPr>
              <p:spPr bwMode="auto">
                <a:xfrm>
                  <a:off x="5245" y="1889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2" name="Freeform 177"/>
                <p:cNvSpPr/>
                <p:nvPr/>
              </p:nvSpPr>
              <p:spPr bwMode="auto">
                <a:xfrm>
                  <a:off x="5245" y="1889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3" name="Rectangle 178"/>
                <p:cNvSpPr>
                  <a:spLocks noChangeArrowheads="1"/>
                </p:cNvSpPr>
                <p:nvPr/>
              </p:nvSpPr>
              <p:spPr bwMode="auto">
                <a:xfrm>
                  <a:off x="5247" y="1925"/>
                  <a:ext cx="331" cy="1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379" name="Group 179"/>
            <p:cNvGrpSpPr/>
            <p:nvPr/>
          </p:nvGrpSpPr>
          <p:grpSpPr bwMode="auto">
            <a:xfrm>
              <a:off x="5237" y="1587"/>
              <a:ext cx="335" cy="346"/>
              <a:chOff x="5237" y="1587"/>
              <a:chExt cx="335" cy="346"/>
            </a:xfrm>
          </p:grpSpPr>
          <p:sp>
            <p:nvSpPr>
              <p:cNvPr id="380" name="Freeform 180"/>
              <p:cNvSpPr/>
              <p:nvPr/>
            </p:nvSpPr>
            <p:spPr bwMode="auto">
              <a:xfrm>
                <a:off x="5245" y="1767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9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1" name="Freeform 181"/>
              <p:cNvSpPr/>
              <p:nvPr/>
            </p:nvSpPr>
            <p:spPr bwMode="auto">
              <a:xfrm>
                <a:off x="5245" y="1767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9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2" name="Freeform 182"/>
              <p:cNvSpPr/>
              <p:nvPr/>
            </p:nvSpPr>
            <p:spPr bwMode="auto">
              <a:xfrm>
                <a:off x="5293" y="1587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3" name="Freeform 183"/>
              <p:cNvSpPr/>
              <p:nvPr/>
            </p:nvSpPr>
            <p:spPr bwMode="auto">
              <a:xfrm>
                <a:off x="5293" y="1587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4" name="Rectangle 184"/>
              <p:cNvSpPr>
                <a:spLocks noChangeArrowheads="1"/>
              </p:cNvSpPr>
              <p:nvPr/>
            </p:nvSpPr>
            <p:spPr bwMode="auto">
              <a:xfrm>
                <a:off x="5293" y="1610"/>
                <a:ext cx="223" cy="176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5" name="Rectangle 185"/>
              <p:cNvSpPr>
                <a:spLocks noChangeArrowheads="1"/>
              </p:cNvSpPr>
              <p:nvPr/>
            </p:nvSpPr>
            <p:spPr bwMode="auto">
              <a:xfrm>
                <a:off x="5247" y="1798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6" name="Rectangle 186"/>
              <p:cNvSpPr>
                <a:spLocks noChangeArrowheads="1"/>
              </p:cNvSpPr>
              <p:nvPr/>
            </p:nvSpPr>
            <p:spPr bwMode="auto">
              <a:xfrm>
                <a:off x="5313" y="1632"/>
                <a:ext cx="182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7" name="Line 187"/>
              <p:cNvSpPr>
                <a:spLocks noChangeShapeType="1"/>
              </p:cNvSpPr>
              <p:nvPr/>
            </p:nvSpPr>
            <p:spPr bwMode="auto">
              <a:xfrm flipH="1">
                <a:off x="5462" y="1828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88" name="Group 188"/>
              <p:cNvGrpSpPr/>
              <p:nvPr/>
            </p:nvGrpSpPr>
            <p:grpSpPr bwMode="auto">
              <a:xfrm>
                <a:off x="5237" y="1883"/>
                <a:ext cx="335" cy="50"/>
                <a:chOff x="5237" y="1883"/>
                <a:chExt cx="335" cy="50"/>
              </a:xfrm>
            </p:grpSpPr>
            <p:sp>
              <p:nvSpPr>
                <p:cNvPr id="389" name="Freeform 189"/>
                <p:cNvSpPr/>
                <p:nvPr/>
              </p:nvSpPr>
              <p:spPr bwMode="auto">
                <a:xfrm>
                  <a:off x="5237" y="1883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0" name="Freeform 190"/>
                <p:cNvSpPr/>
                <p:nvPr/>
              </p:nvSpPr>
              <p:spPr bwMode="auto">
                <a:xfrm>
                  <a:off x="5237" y="1883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1" name="Rectangle 191"/>
                <p:cNvSpPr>
                  <a:spLocks noChangeArrowheads="1"/>
                </p:cNvSpPr>
                <p:nvPr/>
              </p:nvSpPr>
              <p:spPr bwMode="auto">
                <a:xfrm>
                  <a:off x="5239" y="1919"/>
                  <a:ext cx="331" cy="14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404" name="Rectangle 193"/>
          <p:cNvSpPr>
            <a:spLocks noChangeArrowheads="1"/>
          </p:cNvSpPr>
          <p:nvPr/>
        </p:nvSpPr>
        <p:spPr bwMode="auto">
          <a:xfrm>
            <a:off x="3546430" y="1311297"/>
            <a:ext cx="679673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u="sng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1.1.1.0/29</a:t>
            </a:r>
            <a:endParaRPr lang="en-US" altLang="zh-CN" sz="1050" b="1" u="sng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5" name="Rectangle 194"/>
          <p:cNvSpPr>
            <a:spLocks noChangeArrowheads="1"/>
          </p:cNvSpPr>
          <p:nvPr/>
        </p:nvSpPr>
        <p:spPr bwMode="auto">
          <a:xfrm>
            <a:off x="4823700" y="1490279"/>
            <a:ext cx="488717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6" name="Rectangle 195"/>
          <p:cNvSpPr>
            <a:spLocks noChangeArrowheads="1"/>
          </p:cNvSpPr>
          <p:nvPr/>
        </p:nvSpPr>
        <p:spPr bwMode="auto">
          <a:xfrm>
            <a:off x="5479634" y="1681169"/>
            <a:ext cx="44884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</a:t>
            </a:r>
            <a:endParaRPr lang="en-US" altLang="zh-CN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7" name="Rectangle 196"/>
          <p:cNvSpPr>
            <a:spLocks noChangeArrowheads="1"/>
          </p:cNvSpPr>
          <p:nvPr/>
        </p:nvSpPr>
        <p:spPr bwMode="auto">
          <a:xfrm>
            <a:off x="5572019" y="1490279"/>
            <a:ext cx="487793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8" name="Rectangle 197"/>
          <p:cNvSpPr>
            <a:spLocks noChangeArrowheads="1"/>
          </p:cNvSpPr>
          <p:nvPr/>
        </p:nvSpPr>
        <p:spPr bwMode="auto">
          <a:xfrm>
            <a:off x="5180307" y="1476725"/>
            <a:ext cx="44884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</a:t>
            </a:r>
            <a:endParaRPr lang="en-US" altLang="zh-CN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9" name="Rectangle 199"/>
          <p:cNvSpPr>
            <a:spLocks noChangeArrowheads="1"/>
          </p:cNvSpPr>
          <p:nvPr/>
        </p:nvSpPr>
        <p:spPr bwMode="auto">
          <a:xfrm>
            <a:off x="4291220" y="1588857"/>
            <a:ext cx="44884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1.1.1.3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" name="Rectangle 284"/>
          <p:cNvSpPr>
            <a:spLocks noChangeArrowheads="1"/>
          </p:cNvSpPr>
          <p:nvPr/>
        </p:nvSpPr>
        <p:spPr bwMode="auto">
          <a:xfrm>
            <a:off x="5114713" y="1826878"/>
            <a:ext cx="12934" cy="276734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1" name="Group 285"/>
          <p:cNvGrpSpPr/>
          <p:nvPr/>
        </p:nvGrpSpPr>
        <p:grpSpPr bwMode="auto">
          <a:xfrm>
            <a:off x="4946573" y="2079892"/>
            <a:ext cx="314109" cy="197668"/>
            <a:chOff x="2299" y="1622"/>
            <a:chExt cx="439" cy="262"/>
          </a:xfrm>
        </p:grpSpPr>
        <p:sp>
          <p:nvSpPr>
            <p:cNvPr id="412" name="Oval 286"/>
            <p:cNvSpPr>
              <a:spLocks noChangeArrowheads="1"/>
            </p:cNvSpPr>
            <p:nvPr/>
          </p:nvSpPr>
          <p:spPr bwMode="auto">
            <a:xfrm>
              <a:off x="2300" y="1731"/>
              <a:ext cx="438" cy="153"/>
            </a:xfrm>
            <a:prstGeom prst="ellipse">
              <a:avLst/>
            </a:prstGeom>
            <a:solidFill>
              <a:srgbClr val="0078AA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3" name="Rectangle 287"/>
            <p:cNvSpPr>
              <a:spLocks noChangeArrowheads="1"/>
            </p:cNvSpPr>
            <p:nvPr/>
          </p:nvSpPr>
          <p:spPr bwMode="auto">
            <a:xfrm>
              <a:off x="2299" y="1700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4" name="Rectangle 288"/>
            <p:cNvSpPr>
              <a:spLocks noChangeArrowheads="1"/>
            </p:cNvSpPr>
            <p:nvPr/>
          </p:nvSpPr>
          <p:spPr bwMode="auto">
            <a:xfrm>
              <a:off x="2299" y="1700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5" name="Oval 289"/>
            <p:cNvSpPr>
              <a:spLocks noChangeArrowheads="1"/>
            </p:cNvSpPr>
            <p:nvPr/>
          </p:nvSpPr>
          <p:spPr bwMode="auto">
            <a:xfrm>
              <a:off x="2300" y="1622"/>
              <a:ext cx="438" cy="153"/>
            </a:xfrm>
            <a:prstGeom prst="ellipse">
              <a:avLst/>
            </a:prstGeom>
            <a:solidFill>
              <a:srgbClr val="00B4FF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16" name="Group 290"/>
            <p:cNvGrpSpPr/>
            <p:nvPr/>
          </p:nvGrpSpPr>
          <p:grpSpPr bwMode="auto">
            <a:xfrm>
              <a:off x="2365" y="1640"/>
              <a:ext cx="304" cy="117"/>
              <a:chOff x="2365" y="1640"/>
              <a:chExt cx="304" cy="117"/>
            </a:xfrm>
          </p:grpSpPr>
          <p:grpSp>
            <p:nvGrpSpPr>
              <p:cNvPr id="419" name="Group 291"/>
              <p:cNvGrpSpPr/>
              <p:nvPr/>
            </p:nvGrpSpPr>
            <p:grpSpPr bwMode="auto">
              <a:xfrm>
                <a:off x="2365" y="1640"/>
                <a:ext cx="302" cy="115"/>
                <a:chOff x="2365" y="1640"/>
                <a:chExt cx="302" cy="115"/>
              </a:xfrm>
            </p:grpSpPr>
            <p:sp>
              <p:nvSpPr>
                <p:cNvPr id="429" name="Freeform 292"/>
                <p:cNvSpPr/>
                <p:nvPr/>
              </p:nvSpPr>
              <p:spPr bwMode="auto">
                <a:xfrm>
                  <a:off x="2523" y="164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0" name="Freeform 293"/>
                <p:cNvSpPr/>
                <p:nvPr/>
              </p:nvSpPr>
              <p:spPr bwMode="auto">
                <a:xfrm>
                  <a:off x="2523" y="164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1" name="Freeform 294"/>
                <p:cNvSpPr/>
                <p:nvPr/>
              </p:nvSpPr>
              <p:spPr bwMode="auto">
                <a:xfrm>
                  <a:off x="2365" y="170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2" name="Freeform 295"/>
                <p:cNvSpPr/>
                <p:nvPr/>
              </p:nvSpPr>
              <p:spPr bwMode="auto">
                <a:xfrm>
                  <a:off x="2365" y="170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3" name="Freeform 296"/>
                <p:cNvSpPr/>
                <p:nvPr/>
              </p:nvSpPr>
              <p:spPr bwMode="auto">
                <a:xfrm>
                  <a:off x="2373" y="164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4" name="Freeform 297"/>
                <p:cNvSpPr/>
                <p:nvPr/>
              </p:nvSpPr>
              <p:spPr bwMode="auto">
                <a:xfrm>
                  <a:off x="2373" y="164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5" name="Freeform 298"/>
                <p:cNvSpPr/>
                <p:nvPr/>
              </p:nvSpPr>
              <p:spPr bwMode="auto">
                <a:xfrm>
                  <a:off x="2517" y="1706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8 w 144"/>
                    <a:gd name="T5" fmla="*/ 16 h 49"/>
                    <a:gd name="T6" fmla="*/ 0 w 144"/>
                    <a:gd name="T7" fmla="*/ 27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8" y="16"/>
                      </a:lnTo>
                      <a:lnTo>
                        <a:pt x="0" y="27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6" name="Freeform 299"/>
                <p:cNvSpPr/>
                <p:nvPr/>
              </p:nvSpPr>
              <p:spPr bwMode="auto">
                <a:xfrm>
                  <a:off x="2517" y="1706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8 w 144"/>
                    <a:gd name="T5" fmla="*/ 16 h 49"/>
                    <a:gd name="T6" fmla="*/ 0 w 144"/>
                    <a:gd name="T7" fmla="*/ 27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8" y="16"/>
                      </a:lnTo>
                      <a:lnTo>
                        <a:pt x="0" y="27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420" name="Group 300"/>
              <p:cNvGrpSpPr/>
              <p:nvPr/>
            </p:nvGrpSpPr>
            <p:grpSpPr bwMode="auto">
              <a:xfrm>
                <a:off x="2368" y="1643"/>
                <a:ext cx="301" cy="114"/>
                <a:chOff x="2368" y="1643"/>
                <a:chExt cx="301" cy="114"/>
              </a:xfrm>
            </p:grpSpPr>
            <p:sp>
              <p:nvSpPr>
                <p:cNvPr id="421" name="Freeform 301"/>
                <p:cNvSpPr/>
                <p:nvPr/>
              </p:nvSpPr>
              <p:spPr bwMode="auto">
                <a:xfrm>
                  <a:off x="2525" y="1646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10 w 144"/>
                    <a:gd name="T5" fmla="*/ 16 h 49"/>
                    <a:gd name="T6" fmla="*/ 144 w 144"/>
                    <a:gd name="T7" fmla="*/ 27 h 49"/>
                    <a:gd name="T8" fmla="*/ 126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10" y="16"/>
                      </a:lnTo>
                      <a:lnTo>
                        <a:pt x="144" y="27"/>
                      </a:lnTo>
                      <a:lnTo>
                        <a:pt x="126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2" name="Freeform 302"/>
                <p:cNvSpPr/>
                <p:nvPr/>
              </p:nvSpPr>
              <p:spPr bwMode="auto">
                <a:xfrm>
                  <a:off x="2525" y="1646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10 w 144"/>
                    <a:gd name="T5" fmla="*/ 16 h 49"/>
                    <a:gd name="T6" fmla="*/ 144 w 144"/>
                    <a:gd name="T7" fmla="*/ 27 h 49"/>
                    <a:gd name="T8" fmla="*/ 126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10" y="16"/>
                      </a:lnTo>
                      <a:lnTo>
                        <a:pt x="144" y="27"/>
                      </a:lnTo>
                      <a:lnTo>
                        <a:pt x="126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3" name="Freeform 303"/>
                <p:cNvSpPr/>
                <p:nvPr/>
              </p:nvSpPr>
              <p:spPr bwMode="auto">
                <a:xfrm>
                  <a:off x="2368" y="1703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4" name="Freeform 304"/>
                <p:cNvSpPr/>
                <p:nvPr/>
              </p:nvSpPr>
              <p:spPr bwMode="auto">
                <a:xfrm>
                  <a:off x="2368" y="1703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5" name="Freeform 305"/>
                <p:cNvSpPr/>
                <p:nvPr/>
              </p:nvSpPr>
              <p:spPr bwMode="auto">
                <a:xfrm>
                  <a:off x="2376" y="1643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6" name="Freeform 306"/>
                <p:cNvSpPr/>
                <p:nvPr/>
              </p:nvSpPr>
              <p:spPr bwMode="auto">
                <a:xfrm>
                  <a:off x="2376" y="1643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7" name="Freeform 307"/>
                <p:cNvSpPr/>
                <p:nvPr/>
              </p:nvSpPr>
              <p:spPr bwMode="auto">
                <a:xfrm>
                  <a:off x="2520" y="1708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8" name="Freeform 308"/>
                <p:cNvSpPr/>
                <p:nvPr/>
              </p:nvSpPr>
              <p:spPr bwMode="auto">
                <a:xfrm>
                  <a:off x="2520" y="1708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417" name="Line 309"/>
            <p:cNvSpPr>
              <a:spLocks noChangeShapeType="1"/>
            </p:cNvSpPr>
            <p:nvPr/>
          </p:nvSpPr>
          <p:spPr bwMode="auto">
            <a:xfrm>
              <a:off x="2299" y="1697"/>
              <a:ext cx="1" cy="109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8" name="Line 310"/>
            <p:cNvSpPr>
              <a:spLocks noChangeShapeType="1"/>
            </p:cNvSpPr>
            <p:nvPr/>
          </p:nvSpPr>
          <p:spPr bwMode="auto">
            <a:xfrm>
              <a:off x="2736" y="1697"/>
              <a:ext cx="1" cy="109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37" name="Rectangle 311"/>
          <p:cNvSpPr>
            <a:spLocks noChangeArrowheads="1"/>
          </p:cNvSpPr>
          <p:nvPr/>
        </p:nvSpPr>
        <p:spPr bwMode="auto">
          <a:xfrm>
            <a:off x="5167372" y="1946608"/>
            <a:ext cx="489640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8" name="Rectangle 312"/>
          <p:cNvSpPr>
            <a:spLocks noChangeArrowheads="1"/>
          </p:cNvSpPr>
          <p:nvPr/>
        </p:nvSpPr>
        <p:spPr bwMode="auto">
          <a:xfrm>
            <a:off x="5181542" y="1916111"/>
            <a:ext cx="44884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1.1.1.4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9" name="Rectangle 313"/>
          <p:cNvSpPr>
            <a:spLocks noChangeArrowheads="1"/>
          </p:cNvSpPr>
          <p:nvPr/>
        </p:nvSpPr>
        <p:spPr bwMode="auto">
          <a:xfrm>
            <a:off x="4764574" y="2022286"/>
            <a:ext cx="199552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" name="Rectangle 314"/>
          <p:cNvSpPr>
            <a:spLocks noChangeArrowheads="1"/>
          </p:cNvSpPr>
          <p:nvPr/>
        </p:nvSpPr>
        <p:spPr bwMode="auto">
          <a:xfrm>
            <a:off x="4797210" y="2009142"/>
            <a:ext cx="1506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05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05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1" name="Oval 319"/>
          <p:cNvSpPr>
            <a:spLocks noChangeArrowheads="1"/>
          </p:cNvSpPr>
          <p:nvPr/>
        </p:nvSpPr>
        <p:spPr bwMode="auto">
          <a:xfrm>
            <a:off x="5095312" y="1972587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2" name="Oval 325"/>
          <p:cNvSpPr>
            <a:spLocks noChangeArrowheads="1"/>
          </p:cNvSpPr>
          <p:nvPr/>
        </p:nvSpPr>
        <p:spPr bwMode="auto">
          <a:xfrm>
            <a:off x="7561991" y="2704521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3" name="Oval 326"/>
          <p:cNvSpPr>
            <a:spLocks noChangeArrowheads="1"/>
          </p:cNvSpPr>
          <p:nvPr/>
        </p:nvSpPr>
        <p:spPr bwMode="auto">
          <a:xfrm>
            <a:off x="7588783" y="2334036"/>
            <a:ext cx="45268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4" name="Rectangle 327"/>
          <p:cNvSpPr>
            <a:spLocks noChangeArrowheads="1"/>
          </p:cNvSpPr>
          <p:nvPr/>
        </p:nvSpPr>
        <p:spPr bwMode="auto">
          <a:xfrm>
            <a:off x="6166054" y="2622065"/>
            <a:ext cx="488716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5" name="Rectangle 328"/>
          <p:cNvSpPr>
            <a:spLocks noChangeArrowheads="1"/>
          </p:cNvSpPr>
          <p:nvPr/>
        </p:nvSpPr>
        <p:spPr bwMode="auto">
          <a:xfrm>
            <a:off x="5912639" y="3114538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1.1.1.13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6" name="Rectangle 329"/>
          <p:cNvSpPr>
            <a:spLocks noChangeArrowheads="1"/>
          </p:cNvSpPr>
          <p:nvPr/>
        </p:nvSpPr>
        <p:spPr bwMode="auto">
          <a:xfrm>
            <a:off x="7534276" y="2884115"/>
            <a:ext cx="488717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7" name="Rectangle 330"/>
          <p:cNvSpPr>
            <a:spLocks noChangeArrowheads="1"/>
          </p:cNvSpPr>
          <p:nvPr/>
        </p:nvSpPr>
        <p:spPr bwMode="auto">
          <a:xfrm>
            <a:off x="7121563" y="2785847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1.1.1.10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8" name="Rectangle 331"/>
          <p:cNvSpPr>
            <a:spLocks noChangeArrowheads="1"/>
          </p:cNvSpPr>
          <p:nvPr/>
        </p:nvSpPr>
        <p:spPr bwMode="auto">
          <a:xfrm>
            <a:off x="7534276" y="2313704"/>
            <a:ext cx="488717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9" name="Rectangle 332"/>
          <p:cNvSpPr>
            <a:spLocks noChangeArrowheads="1"/>
          </p:cNvSpPr>
          <p:nvPr/>
        </p:nvSpPr>
        <p:spPr bwMode="auto">
          <a:xfrm>
            <a:off x="7611879" y="2381476"/>
            <a:ext cx="44884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1.1.1.9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0" name="Rectangle 334"/>
          <p:cNvSpPr>
            <a:spLocks noChangeArrowheads="1"/>
          </p:cNvSpPr>
          <p:nvPr/>
        </p:nvSpPr>
        <p:spPr bwMode="auto">
          <a:xfrm>
            <a:off x="6921131" y="3366423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1.1.1.12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1" name="Rectangle 335"/>
          <p:cNvSpPr>
            <a:spLocks noChangeArrowheads="1"/>
          </p:cNvSpPr>
          <p:nvPr/>
        </p:nvSpPr>
        <p:spPr bwMode="auto">
          <a:xfrm>
            <a:off x="5494415" y="3608142"/>
            <a:ext cx="488717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2" name="Rectangle 336"/>
          <p:cNvSpPr>
            <a:spLocks noChangeArrowheads="1"/>
          </p:cNvSpPr>
          <p:nvPr/>
        </p:nvSpPr>
        <p:spPr bwMode="auto">
          <a:xfrm>
            <a:off x="5893152" y="3353998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1.1.1.11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3" name="Oval 337"/>
          <p:cNvSpPr>
            <a:spLocks noChangeArrowheads="1"/>
          </p:cNvSpPr>
          <p:nvPr/>
        </p:nvSpPr>
        <p:spPr bwMode="auto">
          <a:xfrm>
            <a:off x="6821988" y="3439842"/>
            <a:ext cx="45268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4" name="Rectangle 338"/>
          <p:cNvSpPr>
            <a:spLocks noChangeArrowheads="1"/>
          </p:cNvSpPr>
          <p:nvPr/>
        </p:nvSpPr>
        <p:spPr bwMode="auto">
          <a:xfrm>
            <a:off x="6397940" y="2247062"/>
            <a:ext cx="434209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5" name="Rectangle 339"/>
          <p:cNvSpPr>
            <a:spLocks noChangeArrowheads="1"/>
          </p:cNvSpPr>
          <p:nvPr/>
        </p:nvSpPr>
        <p:spPr bwMode="auto">
          <a:xfrm>
            <a:off x="6587986" y="2058318"/>
            <a:ext cx="70224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u="sng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1.1.1.8/29</a:t>
            </a:r>
            <a:endParaRPr lang="en-US" altLang="zh-CN" sz="1050" b="1" u="sng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6" name="Rectangle 340"/>
          <p:cNvSpPr>
            <a:spLocks noChangeArrowheads="1"/>
          </p:cNvSpPr>
          <p:nvPr/>
        </p:nvSpPr>
        <p:spPr bwMode="auto">
          <a:xfrm>
            <a:off x="6433047" y="2096835"/>
            <a:ext cx="349215" cy="181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7" name="Oval 396"/>
          <p:cNvSpPr>
            <a:spLocks noChangeArrowheads="1"/>
          </p:cNvSpPr>
          <p:nvPr/>
        </p:nvSpPr>
        <p:spPr bwMode="auto">
          <a:xfrm>
            <a:off x="4635235" y="3086301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8" name="Oval 397"/>
          <p:cNvSpPr>
            <a:spLocks noChangeArrowheads="1"/>
          </p:cNvSpPr>
          <p:nvPr/>
        </p:nvSpPr>
        <p:spPr bwMode="auto">
          <a:xfrm>
            <a:off x="5441756" y="3082912"/>
            <a:ext cx="45268" cy="46311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9" name="Oval 398"/>
          <p:cNvSpPr>
            <a:spLocks noChangeArrowheads="1"/>
          </p:cNvSpPr>
          <p:nvPr/>
        </p:nvSpPr>
        <p:spPr bwMode="auto">
          <a:xfrm>
            <a:off x="5641308" y="2899928"/>
            <a:ext cx="45268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0" name="Oval 399"/>
          <p:cNvSpPr>
            <a:spLocks noChangeArrowheads="1"/>
          </p:cNvSpPr>
          <p:nvPr/>
        </p:nvSpPr>
        <p:spPr bwMode="auto">
          <a:xfrm>
            <a:off x="5215413" y="2297891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1" name="Oval 400"/>
          <p:cNvSpPr>
            <a:spLocks noChangeArrowheads="1"/>
          </p:cNvSpPr>
          <p:nvPr/>
        </p:nvSpPr>
        <p:spPr bwMode="auto">
          <a:xfrm>
            <a:off x="4411663" y="2842323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2" name="Oval 401"/>
          <p:cNvSpPr>
            <a:spLocks noChangeArrowheads="1"/>
          </p:cNvSpPr>
          <p:nvPr/>
        </p:nvSpPr>
        <p:spPr bwMode="auto">
          <a:xfrm>
            <a:off x="4891142" y="2310315"/>
            <a:ext cx="44345" cy="46311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3" name="Rectangle 402"/>
          <p:cNvSpPr>
            <a:spLocks noChangeArrowheads="1"/>
          </p:cNvSpPr>
          <p:nvPr/>
        </p:nvSpPr>
        <p:spPr bwMode="auto">
          <a:xfrm>
            <a:off x="5298559" y="2127332"/>
            <a:ext cx="488717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4" name="Rectangle 403"/>
          <p:cNvSpPr>
            <a:spLocks noChangeArrowheads="1"/>
          </p:cNvSpPr>
          <p:nvPr/>
        </p:nvSpPr>
        <p:spPr bwMode="auto">
          <a:xfrm>
            <a:off x="5308722" y="2210917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1.1.1.24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5" name="Rectangle 404"/>
          <p:cNvSpPr>
            <a:spLocks noChangeArrowheads="1"/>
          </p:cNvSpPr>
          <p:nvPr/>
        </p:nvSpPr>
        <p:spPr bwMode="auto">
          <a:xfrm>
            <a:off x="4371938" y="2201881"/>
            <a:ext cx="487793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6" name="Rectangle 405"/>
          <p:cNvSpPr>
            <a:spLocks noChangeArrowheads="1"/>
          </p:cNvSpPr>
          <p:nvPr/>
        </p:nvSpPr>
        <p:spPr bwMode="auto">
          <a:xfrm>
            <a:off x="4362649" y="2195104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1.1.1.25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7" name="Rectangle 406"/>
          <p:cNvSpPr>
            <a:spLocks noChangeArrowheads="1"/>
          </p:cNvSpPr>
          <p:nvPr/>
        </p:nvSpPr>
        <p:spPr bwMode="auto">
          <a:xfrm>
            <a:off x="4015332" y="2539610"/>
            <a:ext cx="488716" cy="181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8" name="Rectangle 407"/>
          <p:cNvSpPr>
            <a:spLocks noChangeArrowheads="1"/>
          </p:cNvSpPr>
          <p:nvPr/>
        </p:nvSpPr>
        <p:spPr bwMode="auto">
          <a:xfrm>
            <a:off x="3944777" y="2674433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1.1.1.26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9" name="Rectangle 408"/>
          <p:cNvSpPr>
            <a:spLocks noChangeArrowheads="1"/>
          </p:cNvSpPr>
          <p:nvPr/>
        </p:nvSpPr>
        <p:spPr bwMode="auto">
          <a:xfrm>
            <a:off x="5631145" y="2471838"/>
            <a:ext cx="488717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0" name="Rectangle 409"/>
          <p:cNvSpPr>
            <a:spLocks noChangeArrowheads="1"/>
          </p:cNvSpPr>
          <p:nvPr/>
        </p:nvSpPr>
        <p:spPr bwMode="auto">
          <a:xfrm>
            <a:off x="5693967" y="2774551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1.1.1.25</a:t>
            </a:r>
            <a:endParaRPr lang="en-US" altLang="zh-CN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1" name="Rectangle 410"/>
          <p:cNvSpPr>
            <a:spLocks noChangeArrowheads="1"/>
          </p:cNvSpPr>
          <p:nvPr/>
        </p:nvSpPr>
        <p:spPr bwMode="auto">
          <a:xfrm>
            <a:off x="5366924" y="2925908"/>
            <a:ext cx="488717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2" name="Rectangle 411"/>
          <p:cNvSpPr>
            <a:spLocks noChangeArrowheads="1"/>
          </p:cNvSpPr>
          <p:nvPr/>
        </p:nvSpPr>
        <p:spPr bwMode="auto">
          <a:xfrm>
            <a:off x="5295788" y="3158590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1.1.1.26</a:t>
            </a:r>
            <a:endParaRPr lang="en-US" altLang="zh-CN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3" name="Rectangle 412"/>
          <p:cNvSpPr>
            <a:spLocks noChangeArrowheads="1"/>
          </p:cNvSpPr>
          <p:nvPr/>
        </p:nvSpPr>
        <p:spPr bwMode="auto">
          <a:xfrm>
            <a:off x="4505896" y="2925908"/>
            <a:ext cx="487793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4" name="Rectangle 413"/>
          <p:cNvSpPr>
            <a:spLocks noChangeArrowheads="1"/>
          </p:cNvSpPr>
          <p:nvPr/>
        </p:nvSpPr>
        <p:spPr bwMode="auto">
          <a:xfrm>
            <a:off x="4419054" y="3149554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1.1.1.27</a:t>
            </a:r>
            <a:endParaRPr lang="en-US" altLang="zh-CN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5" name="Rectangle 414"/>
          <p:cNvSpPr>
            <a:spLocks noChangeArrowheads="1"/>
          </p:cNvSpPr>
          <p:nvPr/>
        </p:nvSpPr>
        <p:spPr bwMode="auto">
          <a:xfrm>
            <a:off x="2822591" y="2431699"/>
            <a:ext cx="488717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6" name="Rectangle 415"/>
          <p:cNvSpPr>
            <a:spLocks noChangeArrowheads="1"/>
          </p:cNvSpPr>
          <p:nvPr/>
        </p:nvSpPr>
        <p:spPr bwMode="auto">
          <a:xfrm>
            <a:off x="2852904" y="2455549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1.1.1.17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7" name="Rectangle 416"/>
          <p:cNvSpPr>
            <a:spLocks noChangeArrowheads="1"/>
          </p:cNvSpPr>
          <p:nvPr/>
        </p:nvSpPr>
        <p:spPr bwMode="auto">
          <a:xfrm>
            <a:off x="3801922" y="2958664"/>
            <a:ext cx="488717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8" name="Rectangle 417"/>
          <p:cNvSpPr>
            <a:spLocks noChangeArrowheads="1"/>
          </p:cNvSpPr>
          <p:nvPr/>
        </p:nvSpPr>
        <p:spPr bwMode="auto">
          <a:xfrm>
            <a:off x="3631876" y="3129549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1.1.1.19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9" name="Rectangle 418"/>
          <p:cNvSpPr>
            <a:spLocks noChangeArrowheads="1"/>
          </p:cNvSpPr>
          <p:nvPr/>
        </p:nvSpPr>
        <p:spPr bwMode="auto">
          <a:xfrm>
            <a:off x="2822591" y="3164762"/>
            <a:ext cx="488717" cy="181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0" name="Rectangle 419"/>
          <p:cNvSpPr>
            <a:spLocks noChangeArrowheads="1"/>
          </p:cNvSpPr>
          <p:nvPr/>
        </p:nvSpPr>
        <p:spPr bwMode="auto">
          <a:xfrm>
            <a:off x="2922380" y="3017614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1.1.1.18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1" name="Oval 421"/>
          <p:cNvSpPr>
            <a:spLocks noChangeArrowheads="1"/>
          </p:cNvSpPr>
          <p:nvPr/>
        </p:nvSpPr>
        <p:spPr bwMode="auto">
          <a:xfrm>
            <a:off x="3416419" y="2504298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2" name="Rectangle 423"/>
          <p:cNvSpPr>
            <a:spLocks noChangeArrowheads="1"/>
          </p:cNvSpPr>
          <p:nvPr/>
        </p:nvSpPr>
        <p:spPr bwMode="auto">
          <a:xfrm>
            <a:off x="4322974" y="2988031"/>
            <a:ext cx="200476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3" name="Rectangle 424"/>
          <p:cNvSpPr>
            <a:spLocks noChangeArrowheads="1"/>
          </p:cNvSpPr>
          <p:nvPr/>
        </p:nvSpPr>
        <p:spPr bwMode="auto">
          <a:xfrm>
            <a:off x="4477257" y="2873950"/>
            <a:ext cx="1506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050" b="1" baseline="-250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050" b="1" baseline="-2500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4" name="Rectangle 427"/>
          <p:cNvSpPr>
            <a:spLocks noChangeArrowheads="1"/>
          </p:cNvSpPr>
          <p:nvPr/>
        </p:nvSpPr>
        <p:spPr bwMode="auto">
          <a:xfrm>
            <a:off x="5454690" y="2872820"/>
            <a:ext cx="1506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050" b="1" baseline="-250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050" b="1" baseline="-2500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5" name="Rectangle 429"/>
          <p:cNvSpPr>
            <a:spLocks noChangeArrowheads="1"/>
          </p:cNvSpPr>
          <p:nvPr/>
        </p:nvSpPr>
        <p:spPr bwMode="auto">
          <a:xfrm>
            <a:off x="3287338" y="1885613"/>
            <a:ext cx="435133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6" name="Rectangle 430"/>
          <p:cNvSpPr>
            <a:spLocks noChangeArrowheads="1"/>
          </p:cNvSpPr>
          <p:nvPr/>
        </p:nvSpPr>
        <p:spPr bwMode="auto">
          <a:xfrm>
            <a:off x="3330759" y="1837347"/>
            <a:ext cx="76302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u="sng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1.1.1.16/29</a:t>
            </a:r>
            <a:endParaRPr lang="en-US" altLang="zh-CN" sz="1050" b="1" u="sng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7" name="Rectangle 431"/>
          <p:cNvSpPr>
            <a:spLocks noChangeArrowheads="1"/>
          </p:cNvSpPr>
          <p:nvPr/>
        </p:nvSpPr>
        <p:spPr bwMode="auto">
          <a:xfrm>
            <a:off x="3303044" y="1733128"/>
            <a:ext cx="348292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8" name="Rectangle 432"/>
          <p:cNvSpPr>
            <a:spLocks noChangeArrowheads="1"/>
          </p:cNvSpPr>
          <p:nvPr/>
        </p:nvSpPr>
        <p:spPr bwMode="auto">
          <a:xfrm>
            <a:off x="3345541" y="1684861"/>
            <a:ext cx="344646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LAN</a:t>
            </a:r>
            <a:r>
              <a:rPr lang="en-US" altLang="zh-CN" sz="1050" b="1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05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9" name="Rectangle 434"/>
          <p:cNvSpPr>
            <a:spLocks noChangeArrowheads="1"/>
          </p:cNvSpPr>
          <p:nvPr/>
        </p:nvSpPr>
        <p:spPr bwMode="auto">
          <a:xfrm>
            <a:off x="5013090" y="2653692"/>
            <a:ext cx="201399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0" name="Rectangle 438"/>
          <p:cNvSpPr>
            <a:spLocks noChangeArrowheads="1"/>
          </p:cNvSpPr>
          <p:nvPr/>
        </p:nvSpPr>
        <p:spPr bwMode="auto">
          <a:xfrm>
            <a:off x="5509197" y="2471838"/>
            <a:ext cx="16991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sz="1050" b="1" baseline="-25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050" b="1" baseline="-25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" name="Rectangle 440"/>
          <p:cNvSpPr>
            <a:spLocks noChangeArrowheads="1"/>
          </p:cNvSpPr>
          <p:nvPr/>
        </p:nvSpPr>
        <p:spPr bwMode="auto">
          <a:xfrm>
            <a:off x="4692514" y="2501206"/>
            <a:ext cx="200476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2" name="Rectangle 441"/>
          <p:cNvSpPr>
            <a:spLocks noChangeArrowheads="1"/>
          </p:cNvSpPr>
          <p:nvPr/>
        </p:nvSpPr>
        <p:spPr bwMode="auto">
          <a:xfrm>
            <a:off x="3823412" y="2428183"/>
            <a:ext cx="16991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sz="1050" b="1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05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3" name="Rectangle 444"/>
          <p:cNvSpPr>
            <a:spLocks noChangeArrowheads="1"/>
          </p:cNvSpPr>
          <p:nvPr/>
        </p:nvSpPr>
        <p:spPr bwMode="auto">
          <a:xfrm>
            <a:off x="4848006" y="3345394"/>
            <a:ext cx="72135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 b="1" u="sng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1.1.1.26/31</a:t>
            </a:r>
            <a:endParaRPr lang="en-US" altLang="zh-CN" sz="10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4" name="Rectangle 445"/>
          <p:cNvSpPr>
            <a:spLocks noChangeArrowheads="1"/>
          </p:cNvSpPr>
          <p:nvPr/>
        </p:nvSpPr>
        <p:spPr bwMode="auto">
          <a:xfrm>
            <a:off x="4834787" y="2501206"/>
            <a:ext cx="436057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5" name="Rectangle 446"/>
          <p:cNvSpPr>
            <a:spLocks noChangeArrowheads="1"/>
          </p:cNvSpPr>
          <p:nvPr/>
        </p:nvSpPr>
        <p:spPr bwMode="auto">
          <a:xfrm>
            <a:off x="3993712" y="2436809"/>
            <a:ext cx="72135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 b="1" u="sng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1.1.1.25/31</a:t>
            </a:r>
            <a:endParaRPr lang="en-US" altLang="zh-CN" sz="10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6" name="Rectangle 448"/>
          <p:cNvSpPr>
            <a:spLocks noChangeArrowheads="1"/>
          </p:cNvSpPr>
          <p:nvPr/>
        </p:nvSpPr>
        <p:spPr bwMode="auto">
          <a:xfrm>
            <a:off x="5685974" y="2479744"/>
            <a:ext cx="72135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 b="1" u="sng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1.1.1.24/31</a:t>
            </a:r>
            <a:endParaRPr lang="en-US" altLang="zh-CN" sz="10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7" name="Rectangle 435"/>
          <p:cNvSpPr>
            <a:spLocks noChangeArrowheads="1"/>
          </p:cNvSpPr>
          <p:nvPr/>
        </p:nvSpPr>
        <p:spPr bwMode="auto">
          <a:xfrm>
            <a:off x="4669080" y="3337488"/>
            <a:ext cx="16991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sz="1050" b="1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05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8" name="Line 460"/>
          <p:cNvSpPr>
            <a:spLocks noChangeShapeType="1"/>
          </p:cNvSpPr>
          <p:nvPr/>
        </p:nvSpPr>
        <p:spPr bwMode="auto">
          <a:xfrm>
            <a:off x="5843630" y="3062580"/>
            <a:ext cx="6707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9" name="Oval 29"/>
          <p:cNvSpPr>
            <a:spLocks noChangeArrowheads="1"/>
          </p:cNvSpPr>
          <p:nvPr/>
        </p:nvSpPr>
        <p:spPr bwMode="auto">
          <a:xfrm>
            <a:off x="5969274" y="3034342"/>
            <a:ext cx="58203" cy="60994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0" name="Rectangle 341"/>
          <p:cNvSpPr>
            <a:spLocks noChangeArrowheads="1"/>
          </p:cNvSpPr>
          <p:nvPr/>
        </p:nvSpPr>
        <p:spPr bwMode="auto">
          <a:xfrm>
            <a:off x="6650808" y="1896077"/>
            <a:ext cx="468706" cy="162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LAN</a:t>
            </a:r>
            <a:r>
              <a:rPr lang="en-US" altLang="zh-CN" sz="1050" b="1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05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1" name="Rectangle 323"/>
          <p:cNvSpPr>
            <a:spLocks noChangeArrowheads="1"/>
          </p:cNvSpPr>
          <p:nvPr/>
        </p:nvSpPr>
        <p:spPr bwMode="auto">
          <a:xfrm>
            <a:off x="3856420" y="1157681"/>
            <a:ext cx="344646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LAN</a:t>
            </a:r>
            <a:r>
              <a:rPr lang="en-US" altLang="zh-CN" sz="1050" b="1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05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2" name="Line 471"/>
          <p:cNvSpPr>
            <a:spLocks noChangeShapeType="1"/>
          </p:cNvSpPr>
          <p:nvPr/>
        </p:nvSpPr>
        <p:spPr bwMode="auto">
          <a:xfrm>
            <a:off x="4586271" y="1474466"/>
            <a:ext cx="419428" cy="30723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3" name="Oval 316"/>
          <p:cNvSpPr>
            <a:spLocks noChangeArrowheads="1"/>
          </p:cNvSpPr>
          <p:nvPr/>
        </p:nvSpPr>
        <p:spPr bwMode="auto">
          <a:xfrm>
            <a:off x="4700829" y="1551273"/>
            <a:ext cx="45268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4" name="Group 201"/>
          <p:cNvGrpSpPr/>
          <p:nvPr/>
        </p:nvGrpSpPr>
        <p:grpSpPr bwMode="auto">
          <a:xfrm>
            <a:off x="4419054" y="1270022"/>
            <a:ext cx="244820" cy="264309"/>
            <a:chOff x="1813" y="593"/>
            <a:chExt cx="343" cy="352"/>
          </a:xfrm>
        </p:grpSpPr>
        <p:grpSp>
          <p:nvGrpSpPr>
            <p:cNvPr id="505" name="Group 202"/>
            <p:cNvGrpSpPr/>
            <p:nvPr/>
          </p:nvGrpSpPr>
          <p:grpSpPr bwMode="auto">
            <a:xfrm>
              <a:off x="1821" y="599"/>
              <a:ext cx="335" cy="346"/>
              <a:chOff x="1821" y="599"/>
              <a:chExt cx="335" cy="346"/>
            </a:xfrm>
          </p:grpSpPr>
          <p:sp>
            <p:nvSpPr>
              <p:cNvPr id="519" name="Freeform 203"/>
              <p:cNvSpPr/>
              <p:nvPr/>
            </p:nvSpPr>
            <p:spPr bwMode="auto">
              <a:xfrm>
                <a:off x="1830" y="779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8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0" name="Freeform 204"/>
              <p:cNvSpPr/>
              <p:nvPr/>
            </p:nvSpPr>
            <p:spPr bwMode="auto">
              <a:xfrm>
                <a:off x="1830" y="779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8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1" name="Freeform 205"/>
              <p:cNvSpPr/>
              <p:nvPr/>
            </p:nvSpPr>
            <p:spPr bwMode="auto">
              <a:xfrm>
                <a:off x="1877" y="59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2" name="Freeform 206"/>
              <p:cNvSpPr/>
              <p:nvPr/>
            </p:nvSpPr>
            <p:spPr bwMode="auto">
              <a:xfrm>
                <a:off x="1877" y="59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3" name="Rectangle 207"/>
              <p:cNvSpPr>
                <a:spLocks noChangeArrowheads="1"/>
              </p:cNvSpPr>
              <p:nvPr/>
            </p:nvSpPr>
            <p:spPr bwMode="auto">
              <a:xfrm>
                <a:off x="1877" y="622"/>
                <a:ext cx="223" cy="17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4" name="Rectangle 208"/>
              <p:cNvSpPr>
                <a:spLocks noChangeArrowheads="1"/>
              </p:cNvSpPr>
              <p:nvPr/>
            </p:nvSpPr>
            <p:spPr bwMode="auto">
              <a:xfrm>
                <a:off x="1832" y="810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5" name="Rectangle 209"/>
              <p:cNvSpPr>
                <a:spLocks noChangeArrowheads="1"/>
              </p:cNvSpPr>
              <p:nvPr/>
            </p:nvSpPr>
            <p:spPr bwMode="auto">
              <a:xfrm>
                <a:off x="1898" y="644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6" name="Line 210"/>
              <p:cNvSpPr>
                <a:spLocks noChangeShapeType="1"/>
              </p:cNvSpPr>
              <p:nvPr/>
            </p:nvSpPr>
            <p:spPr bwMode="auto">
              <a:xfrm flipH="1">
                <a:off x="2047" y="840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27" name="Group 211"/>
              <p:cNvGrpSpPr/>
              <p:nvPr/>
            </p:nvGrpSpPr>
            <p:grpSpPr bwMode="auto">
              <a:xfrm>
                <a:off x="1821" y="895"/>
                <a:ext cx="335" cy="50"/>
                <a:chOff x="1821" y="895"/>
                <a:chExt cx="335" cy="50"/>
              </a:xfrm>
            </p:grpSpPr>
            <p:sp>
              <p:nvSpPr>
                <p:cNvPr id="528" name="Freeform 212"/>
                <p:cNvSpPr/>
                <p:nvPr/>
              </p:nvSpPr>
              <p:spPr bwMode="auto">
                <a:xfrm>
                  <a:off x="1821" y="895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9" name="Freeform 213"/>
                <p:cNvSpPr/>
                <p:nvPr/>
              </p:nvSpPr>
              <p:spPr bwMode="auto">
                <a:xfrm>
                  <a:off x="1821" y="895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0" name="Rectangle 214"/>
                <p:cNvSpPr>
                  <a:spLocks noChangeArrowheads="1"/>
                </p:cNvSpPr>
                <p:nvPr/>
              </p:nvSpPr>
              <p:spPr bwMode="auto">
                <a:xfrm>
                  <a:off x="1823" y="931"/>
                  <a:ext cx="331" cy="1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06" name="Group 215"/>
            <p:cNvGrpSpPr/>
            <p:nvPr/>
          </p:nvGrpSpPr>
          <p:grpSpPr bwMode="auto">
            <a:xfrm>
              <a:off x="1813" y="593"/>
              <a:ext cx="335" cy="346"/>
              <a:chOff x="1813" y="593"/>
              <a:chExt cx="335" cy="346"/>
            </a:xfrm>
          </p:grpSpPr>
          <p:sp>
            <p:nvSpPr>
              <p:cNvPr id="507" name="Freeform 216"/>
              <p:cNvSpPr/>
              <p:nvPr/>
            </p:nvSpPr>
            <p:spPr bwMode="auto">
              <a:xfrm>
                <a:off x="1821" y="77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8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8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8" name="Freeform 217"/>
              <p:cNvSpPr/>
              <p:nvPr/>
            </p:nvSpPr>
            <p:spPr bwMode="auto">
              <a:xfrm>
                <a:off x="1821" y="77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8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8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9" name="Freeform 218"/>
              <p:cNvSpPr/>
              <p:nvPr/>
            </p:nvSpPr>
            <p:spPr bwMode="auto">
              <a:xfrm>
                <a:off x="1869" y="593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0" name="Freeform 219"/>
              <p:cNvSpPr/>
              <p:nvPr/>
            </p:nvSpPr>
            <p:spPr bwMode="auto">
              <a:xfrm>
                <a:off x="1869" y="593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1" name="Rectangle 220"/>
              <p:cNvSpPr>
                <a:spLocks noChangeArrowheads="1"/>
              </p:cNvSpPr>
              <p:nvPr/>
            </p:nvSpPr>
            <p:spPr bwMode="auto">
              <a:xfrm>
                <a:off x="1869" y="616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2" name="Rectangle 221"/>
              <p:cNvSpPr>
                <a:spLocks noChangeArrowheads="1"/>
              </p:cNvSpPr>
              <p:nvPr/>
            </p:nvSpPr>
            <p:spPr bwMode="auto">
              <a:xfrm>
                <a:off x="1823" y="804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3" name="Rectangle 222"/>
              <p:cNvSpPr>
                <a:spLocks noChangeArrowheads="1"/>
              </p:cNvSpPr>
              <p:nvPr/>
            </p:nvSpPr>
            <p:spPr bwMode="auto">
              <a:xfrm>
                <a:off x="1890" y="637"/>
                <a:ext cx="181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4" name="Line 223"/>
              <p:cNvSpPr>
                <a:spLocks noChangeShapeType="1"/>
              </p:cNvSpPr>
              <p:nvPr/>
            </p:nvSpPr>
            <p:spPr bwMode="auto">
              <a:xfrm flipH="1">
                <a:off x="2038" y="834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15" name="Group 224"/>
              <p:cNvGrpSpPr/>
              <p:nvPr/>
            </p:nvGrpSpPr>
            <p:grpSpPr bwMode="auto">
              <a:xfrm>
                <a:off x="1813" y="888"/>
                <a:ext cx="335" cy="51"/>
                <a:chOff x="1813" y="888"/>
                <a:chExt cx="335" cy="51"/>
              </a:xfrm>
            </p:grpSpPr>
            <p:sp>
              <p:nvSpPr>
                <p:cNvPr id="516" name="Freeform 225"/>
                <p:cNvSpPr/>
                <p:nvPr/>
              </p:nvSpPr>
              <p:spPr bwMode="auto">
                <a:xfrm>
                  <a:off x="1813" y="888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7" name="Freeform 226"/>
                <p:cNvSpPr/>
                <p:nvPr/>
              </p:nvSpPr>
              <p:spPr bwMode="auto">
                <a:xfrm>
                  <a:off x="1813" y="888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8" name="Rectangle 227"/>
                <p:cNvSpPr>
                  <a:spLocks noChangeArrowheads="1"/>
                </p:cNvSpPr>
                <p:nvPr/>
              </p:nvSpPr>
              <p:spPr bwMode="auto">
                <a:xfrm>
                  <a:off x="1815" y="924"/>
                  <a:ext cx="331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531" name="Line 472"/>
          <p:cNvSpPr>
            <a:spLocks noChangeShapeType="1"/>
          </p:cNvSpPr>
          <p:nvPr/>
        </p:nvSpPr>
        <p:spPr bwMode="auto">
          <a:xfrm flipH="1">
            <a:off x="5256986" y="1597584"/>
            <a:ext cx="500727" cy="1841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2" name="Line 473"/>
          <p:cNvSpPr>
            <a:spLocks noChangeShapeType="1"/>
          </p:cNvSpPr>
          <p:nvPr/>
        </p:nvSpPr>
        <p:spPr bwMode="auto">
          <a:xfrm>
            <a:off x="5131343" y="1413471"/>
            <a:ext cx="0" cy="39985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3" name="Oval 317"/>
          <p:cNvSpPr>
            <a:spLocks noChangeArrowheads="1"/>
          </p:cNvSpPr>
          <p:nvPr/>
        </p:nvSpPr>
        <p:spPr bwMode="auto">
          <a:xfrm>
            <a:off x="5547075" y="1647284"/>
            <a:ext cx="44345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4" name="Group 230"/>
          <p:cNvGrpSpPr/>
          <p:nvPr/>
        </p:nvGrpSpPr>
        <p:grpSpPr bwMode="auto">
          <a:xfrm>
            <a:off x="5005699" y="1189825"/>
            <a:ext cx="244820" cy="264309"/>
            <a:chOff x="2868" y="593"/>
            <a:chExt cx="343" cy="352"/>
          </a:xfrm>
        </p:grpSpPr>
        <p:grpSp>
          <p:nvGrpSpPr>
            <p:cNvPr id="535" name="Group 231"/>
            <p:cNvGrpSpPr/>
            <p:nvPr/>
          </p:nvGrpSpPr>
          <p:grpSpPr bwMode="auto">
            <a:xfrm>
              <a:off x="2877" y="599"/>
              <a:ext cx="334" cy="346"/>
              <a:chOff x="2877" y="599"/>
              <a:chExt cx="334" cy="346"/>
            </a:xfrm>
          </p:grpSpPr>
          <p:sp>
            <p:nvSpPr>
              <p:cNvPr id="549" name="Freeform 232"/>
              <p:cNvSpPr/>
              <p:nvPr/>
            </p:nvSpPr>
            <p:spPr bwMode="auto">
              <a:xfrm>
                <a:off x="2885" y="779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9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0" name="Freeform 233"/>
              <p:cNvSpPr/>
              <p:nvPr/>
            </p:nvSpPr>
            <p:spPr bwMode="auto">
              <a:xfrm>
                <a:off x="2885" y="779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9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1" name="Freeform 234"/>
              <p:cNvSpPr/>
              <p:nvPr/>
            </p:nvSpPr>
            <p:spPr bwMode="auto">
              <a:xfrm>
                <a:off x="2932" y="59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7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7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2" name="Freeform 235"/>
              <p:cNvSpPr/>
              <p:nvPr/>
            </p:nvSpPr>
            <p:spPr bwMode="auto">
              <a:xfrm>
                <a:off x="2932" y="59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7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7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3" name="Rectangle 236"/>
              <p:cNvSpPr>
                <a:spLocks noChangeArrowheads="1"/>
              </p:cNvSpPr>
              <p:nvPr/>
            </p:nvSpPr>
            <p:spPr bwMode="auto">
              <a:xfrm>
                <a:off x="2932" y="622"/>
                <a:ext cx="223" cy="17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4" name="Rectangle 237"/>
              <p:cNvSpPr>
                <a:spLocks noChangeArrowheads="1"/>
              </p:cNvSpPr>
              <p:nvPr/>
            </p:nvSpPr>
            <p:spPr bwMode="auto">
              <a:xfrm>
                <a:off x="2887" y="810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5" name="Rectangle 238"/>
              <p:cNvSpPr>
                <a:spLocks noChangeArrowheads="1"/>
              </p:cNvSpPr>
              <p:nvPr/>
            </p:nvSpPr>
            <p:spPr bwMode="auto">
              <a:xfrm>
                <a:off x="2953" y="644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6" name="Line 239"/>
              <p:cNvSpPr>
                <a:spLocks noChangeShapeType="1"/>
              </p:cNvSpPr>
              <p:nvPr/>
            </p:nvSpPr>
            <p:spPr bwMode="auto">
              <a:xfrm flipH="1">
                <a:off x="3102" y="840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57" name="Group 240"/>
              <p:cNvGrpSpPr/>
              <p:nvPr/>
            </p:nvGrpSpPr>
            <p:grpSpPr bwMode="auto">
              <a:xfrm>
                <a:off x="2877" y="895"/>
                <a:ext cx="334" cy="50"/>
                <a:chOff x="2877" y="895"/>
                <a:chExt cx="334" cy="50"/>
              </a:xfrm>
            </p:grpSpPr>
            <p:sp>
              <p:nvSpPr>
                <p:cNvPr id="558" name="Freeform 241"/>
                <p:cNvSpPr/>
                <p:nvPr/>
              </p:nvSpPr>
              <p:spPr bwMode="auto">
                <a:xfrm>
                  <a:off x="2877" y="895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59" name="Freeform 242"/>
                <p:cNvSpPr/>
                <p:nvPr/>
              </p:nvSpPr>
              <p:spPr bwMode="auto">
                <a:xfrm>
                  <a:off x="2877" y="895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60" name="Rectangle 243"/>
                <p:cNvSpPr>
                  <a:spLocks noChangeArrowheads="1"/>
                </p:cNvSpPr>
                <p:nvPr/>
              </p:nvSpPr>
              <p:spPr bwMode="auto">
                <a:xfrm>
                  <a:off x="2879" y="931"/>
                  <a:ext cx="330" cy="1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36" name="Group 244"/>
            <p:cNvGrpSpPr/>
            <p:nvPr/>
          </p:nvGrpSpPr>
          <p:grpSpPr bwMode="auto">
            <a:xfrm>
              <a:off x="2868" y="593"/>
              <a:ext cx="335" cy="346"/>
              <a:chOff x="2868" y="593"/>
              <a:chExt cx="335" cy="346"/>
            </a:xfrm>
          </p:grpSpPr>
          <p:sp>
            <p:nvSpPr>
              <p:cNvPr id="537" name="Freeform 245"/>
              <p:cNvSpPr/>
              <p:nvPr/>
            </p:nvSpPr>
            <p:spPr bwMode="auto">
              <a:xfrm>
                <a:off x="2877" y="77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8" name="Freeform 246"/>
              <p:cNvSpPr/>
              <p:nvPr/>
            </p:nvSpPr>
            <p:spPr bwMode="auto">
              <a:xfrm>
                <a:off x="2877" y="77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9" name="Freeform 247"/>
              <p:cNvSpPr/>
              <p:nvPr/>
            </p:nvSpPr>
            <p:spPr bwMode="auto">
              <a:xfrm>
                <a:off x="2924" y="593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0" name="Freeform 248"/>
              <p:cNvSpPr/>
              <p:nvPr/>
            </p:nvSpPr>
            <p:spPr bwMode="auto">
              <a:xfrm>
                <a:off x="2924" y="593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1" name="Rectangle 249"/>
              <p:cNvSpPr>
                <a:spLocks noChangeArrowheads="1"/>
              </p:cNvSpPr>
              <p:nvPr/>
            </p:nvSpPr>
            <p:spPr bwMode="auto">
              <a:xfrm>
                <a:off x="2924" y="616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2" name="Rectangle 250"/>
              <p:cNvSpPr>
                <a:spLocks noChangeArrowheads="1"/>
              </p:cNvSpPr>
              <p:nvPr/>
            </p:nvSpPr>
            <p:spPr bwMode="auto">
              <a:xfrm>
                <a:off x="2879" y="804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3" name="Rectangle 251"/>
              <p:cNvSpPr>
                <a:spLocks noChangeArrowheads="1"/>
              </p:cNvSpPr>
              <p:nvPr/>
            </p:nvSpPr>
            <p:spPr bwMode="auto">
              <a:xfrm>
                <a:off x="2945" y="637"/>
                <a:ext cx="182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4" name="Line 252"/>
              <p:cNvSpPr>
                <a:spLocks noChangeShapeType="1"/>
              </p:cNvSpPr>
              <p:nvPr/>
            </p:nvSpPr>
            <p:spPr bwMode="auto">
              <a:xfrm flipH="1">
                <a:off x="3094" y="834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45" name="Group 253"/>
              <p:cNvGrpSpPr/>
              <p:nvPr/>
            </p:nvGrpSpPr>
            <p:grpSpPr bwMode="auto">
              <a:xfrm>
                <a:off x="2868" y="888"/>
                <a:ext cx="335" cy="51"/>
                <a:chOff x="2868" y="888"/>
                <a:chExt cx="335" cy="51"/>
              </a:xfrm>
            </p:grpSpPr>
            <p:sp>
              <p:nvSpPr>
                <p:cNvPr id="546" name="Freeform 254"/>
                <p:cNvSpPr/>
                <p:nvPr/>
              </p:nvSpPr>
              <p:spPr bwMode="auto">
                <a:xfrm>
                  <a:off x="2868" y="888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47" name="Freeform 255"/>
                <p:cNvSpPr/>
                <p:nvPr/>
              </p:nvSpPr>
              <p:spPr bwMode="auto">
                <a:xfrm>
                  <a:off x="2868" y="888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48" name="Rectangle 256"/>
                <p:cNvSpPr>
                  <a:spLocks noChangeArrowheads="1"/>
                </p:cNvSpPr>
                <p:nvPr/>
              </p:nvSpPr>
              <p:spPr bwMode="auto">
                <a:xfrm>
                  <a:off x="2870" y="924"/>
                  <a:ext cx="331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561" name="Oval 318"/>
          <p:cNvSpPr>
            <a:spLocks noChangeArrowheads="1"/>
          </p:cNvSpPr>
          <p:nvPr/>
        </p:nvSpPr>
        <p:spPr bwMode="auto">
          <a:xfrm>
            <a:off x="5110094" y="1546755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2" name="Group 257"/>
          <p:cNvGrpSpPr/>
          <p:nvPr/>
        </p:nvGrpSpPr>
        <p:grpSpPr bwMode="auto">
          <a:xfrm>
            <a:off x="5667175" y="1401047"/>
            <a:ext cx="244820" cy="264309"/>
            <a:chOff x="3915" y="593"/>
            <a:chExt cx="343" cy="352"/>
          </a:xfrm>
        </p:grpSpPr>
        <p:grpSp>
          <p:nvGrpSpPr>
            <p:cNvPr id="563" name="Group 258"/>
            <p:cNvGrpSpPr/>
            <p:nvPr/>
          </p:nvGrpSpPr>
          <p:grpSpPr bwMode="auto">
            <a:xfrm>
              <a:off x="3924" y="599"/>
              <a:ext cx="334" cy="346"/>
              <a:chOff x="3924" y="599"/>
              <a:chExt cx="334" cy="346"/>
            </a:xfrm>
          </p:grpSpPr>
          <p:sp>
            <p:nvSpPr>
              <p:cNvPr id="577" name="Freeform 259"/>
              <p:cNvSpPr/>
              <p:nvPr/>
            </p:nvSpPr>
            <p:spPr bwMode="auto">
              <a:xfrm>
                <a:off x="3932" y="779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9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8" name="Freeform 260"/>
              <p:cNvSpPr/>
              <p:nvPr/>
            </p:nvSpPr>
            <p:spPr bwMode="auto">
              <a:xfrm>
                <a:off x="3932" y="779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9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9" name="Freeform 261"/>
              <p:cNvSpPr/>
              <p:nvPr/>
            </p:nvSpPr>
            <p:spPr bwMode="auto">
              <a:xfrm>
                <a:off x="3979" y="59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7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7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0" name="Freeform 262"/>
              <p:cNvSpPr/>
              <p:nvPr/>
            </p:nvSpPr>
            <p:spPr bwMode="auto">
              <a:xfrm>
                <a:off x="3979" y="59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7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7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1" name="Rectangle 263"/>
              <p:cNvSpPr>
                <a:spLocks noChangeArrowheads="1"/>
              </p:cNvSpPr>
              <p:nvPr/>
            </p:nvSpPr>
            <p:spPr bwMode="auto">
              <a:xfrm>
                <a:off x="3979" y="622"/>
                <a:ext cx="223" cy="17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2" name="Rectangle 264"/>
              <p:cNvSpPr>
                <a:spLocks noChangeArrowheads="1"/>
              </p:cNvSpPr>
              <p:nvPr/>
            </p:nvSpPr>
            <p:spPr bwMode="auto">
              <a:xfrm>
                <a:off x="3934" y="810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3" name="Rectangle 265"/>
              <p:cNvSpPr>
                <a:spLocks noChangeArrowheads="1"/>
              </p:cNvSpPr>
              <p:nvPr/>
            </p:nvSpPr>
            <p:spPr bwMode="auto">
              <a:xfrm>
                <a:off x="4000" y="644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4" name="Line 266"/>
              <p:cNvSpPr>
                <a:spLocks noChangeShapeType="1"/>
              </p:cNvSpPr>
              <p:nvPr/>
            </p:nvSpPr>
            <p:spPr bwMode="auto">
              <a:xfrm flipH="1">
                <a:off x="4149" y="840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85" name="Group 267"/>
              <p:cNvGrpSpPr/>
              <p:nvPr/>
            </p:nvGrpSpPr>
            <p:grpSpPr bwMode="auto">
              <a:xfrm>
                <a:off x="3924" y="895"/>
                <a:ext cx="334" cy="50"/>
                <a:chOff x="3924" y="895"/>
                <a:chExt cx="334" cy="50"/>
              </a:xfrm>
            </p:grpSpPr>
            <p:sp>
              <p:nvSpPr>
                <p:cNvPr id="586" name="Freeform 268"/>
                <p:cNvSpPr/>
                <p:nvPr/>
              </p:nvSpPr>
              <p:spPr bwMode="auto">
                <a:xfrm>
                  <a:off x="3924" y="895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87" name="Freeform 269"/>
                <p:cNvSpPr/>
                <p:nvPr/>
              </p:nvSpPr>
              <p:spPr bwMode="auto">
                <a:xfrm>
                  <a:off x="3924" y="895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88" name="Rectangle 270"/>
                <p:cNvSpPr>
                  <a:spLocks noChangeArrowheads="1"/>
                </p:cNvSpPr>
                <p:nvPr/>
              </p:nvSpPr>
              <p:spPr bwMode="auto">
                <a:xfrm>
                  <a:off x="3926" y="931"/>
                  <a:ext cx="330" cy="1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64" name="Group 271"/>
            <p:cNvGrpSpPr/>
            <p:nvPr/>
          </p:nvGrpSpPr>
          <p:grpSpPr bwMode="auto">
            <a:xfrm>
              <a:off x="3915" y="593"/>
              <a:ext cx="335" cy="346"/>
              <a:chOff x="3915" y="593"/>
              <a:chExt cx="335" cy="346"/>
            </a:xfrm>
          </p:grpSpPr>
          <p:sp>
            <p:nvSpPr>
              <p:cNvPr id="565" name="Freeform 272"/>
              <p:cNvSpPr/>
              <p:nvPr/>
            </p:nvSpPr>
            <p:spPr bwMode="auto">
              <a:xfrm>
                <a:off x="3924" y="77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6" name="Freeform 273"/>
              <p:cNvSpPr/>
              <p:nvPr/>
            </p:nvSpPr>
            <p:spPr bwMode="auto">
              <a:xfrm>
                <a:off x="3924" y="77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7" name="Freeform 274"/>
              <p:cNvSpPr/>
              <p:nvPr/>
            </p:nvSpPr>
            <p:spPr bwMode="auto">
              <a:xfrm>
                <a:off x="3971" y="593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8" name="Freeform 275"/>
              <p:cNvSpPr/>
              <p:nvPr/>
            </p:nvSpPr>
            <p:spPr bwMode="auto">
              <a:xfrm>
                <a:off x="3971" y="593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9" name="Rectangle 276"/>
              <p:cNvSpPr>
                <a:spLocks noChangeArrowheads="1"/>
              </p:cNvSpPr>
              <p:nvPr/>
            </p:nvSpPr>
            <p:spPr bwMode="auto">
              <a:xfrm>
                <a:off x="3971" y="616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0" name="Rectangle 277"/>
              <p:cNvSpPr>
                <a:spLocks noChangeArrowheads="1"/>
              </p:cNvSpPr>
              <p:nvPr/>
            </p:nvSpPr>
            <p:spPr bwMode="auto">
              <a:xfrm>
                <a:off x="3926" y="804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1" name="Rectangle 278"/>
              <p:cNvSpPr>
                <a:spLocks noChangeArrowheads="1"/>
              </p:cNvSpPr>
              <p:nvPr/>
            </p:nvSpPr>
            <p:spPr bwMode="auto">
              <a:xfrm>
                <a:off x="3992" y="637"/>
                <a:ext cx="182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2" name="Line 279"/>
              <p:cNvSpPr>
                <a:spLocks noChangeShapeType="1"/>
              </p:cNvSpPr>
              <p:nvPr/>
            </p:nvSpPr>
            <p:spPr bwMode="auto">
              <a:xfrm flipH="1">
                <a:off x="4141" y="834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73" name="Group 280"/>
              <p:cNvGrpSpPr/>
              <p:nvPr/>
            </p:nvGrpSpPr>
            <p:grpSpPr bwMode="auto">
              <a:xfrm>
                <a:off x="3915" y="888"/>
                <a:ext cx="335" cy="51"/>
                <a:chOff x="3915" y="888"/>
                <a:chExt cx="335" cy="51"/>
              </a:xfrm>
            </p:grpSpPr>
            <p:sp>
              <p:nvSpPr>
                <p:cNvPr id="574" name="Freeform 281"/>
                <p:cNvSpPr/>
                <p:nvPr/>
              </p:nvSpPr>
              <p:spPr bwMode="auto">
                <a:xfrm>
                  <a:off x="3915" y="888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75" name="Freeform 282"/>
                <p:cNvSpPr/>
                <p:nvPr/>
              </p:nvSpPr>
              <p:spPr bwMode="auto">
                <a:xfrm>
                  <a:off x="3915" y="888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76" name="Rectangle 283"/>
                <p:cNvSpPr>
                  <a:spLocks noChangeArrowheads="1"/>
                </p:cNvSpPr>
                <p:nvPr/>
              </p:nvSpPr>
              <p:spPr bwMode="auto">
                <a:xfrm>
                  <a:off x="3917" y="924"/>
                  <a:ext cx="331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589" name="Group 370"/>
          <p:cNvGrpSpPr/>
          <p:nvPr/>
        </p:nvGrpSpPr>
        <p:grpSpPr bwMode="auto">
          <a:xfrm>
            <a:off x="5578486" y="2981254"/>
            <a:ext cx="314109" cy="197668"/>
            <a:chOff x="3488" y="2569"/>
            <a:chExt cx="439" cy="262"/>
          </a:xfrm>
        </p:grpSpPr>
        <p:sp>
          <p:nvSpPr>
            <p:cNvPr id="590" name="Oval 371"/>
            <p:cNvSpPr>
              <a:spLocks noChangeArrowheads="1"/>
            </p:cNvSpPr>
            <p:nvPr/>
          </p:nvSpPr>
          <p:spPr bwMode="auto">
            <a:xfrm>
              <a:off x="3489" y="2678"/>
              <a:ext cx="438" cy="153"/>
            </a:xfrm>
            <a:prstGeom prst="ellipse">
              <a:avLst/>
            </a:prstGeom>
            <a:solidFill>
              <a:srgbClr val="0078AA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1" name="Rectangle 372"/>
            <p:cNvSpPr>
              <a:spLocks noChangeArrowheads="1"/>
            </p:cNvSpPr>
            <p:nvPr/>
          </p:nvSpPr>
          <p:spPr bwMode="auto">
            <a:xfrm>
              <a:off x="3488" y="2647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2" name="Rectangle 373"/>
            <p:cNvSpPr>
              <a:spLocks noChangeArrowheads="1"/>
            </p:cNvSpPr>
            <p:nvPr/>
          </p:nvSpPr>
          <p:spPr bwMode="auto">
            <a:xfrm>
              <a:off x="3488" y="2647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3" name="Oval 374"/>
            <p:cNvSpPr>
              <a:spLocks noChangeArrowheads="1"/>
            </p:cNvSpPr>
            <p:nvPr/>
          </p:nvSpPr>
          <p:spPr bwMode="auto">
            <a:xfrm>
              <a:off x="3489" y="2569"/>
              <a:ext cx="438" cy="153"/>
            </a:xfrm>
            <a:prstGeom prst="ellipse">
              <a:avLst/>
            </a:prstGeom>
            <a:solidFill>
              <a:srgbClr val="00B4FF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94" name="Group 375"/>
            <p:cNvGrpSpPr/>
            <p:nvPr/>
          </p:nvGrpSpPr>
          <p:grpSpPr bwMode="auto">
            <a:xfrm>
              <a:off x="3555" y="2587"/>
              <a:ext cx="304" cy="117"/>
              <a:chOff x="3555" y="2587"/>
              <a:chExt cx="304" cy="117"/>
            </a:xfrm>
          </p:grpSpPr>
          <p:grpSp>
            <p:nvGrpSpPr>
              <p:cNvPr id="597" name="Group 376"/>
              <p:cNvGrpSpPr/>
              <p:nvPr/>
            </p:nvGrpSpPr>
            <p:grpSpPr bwMode="auto">
              <a:xfrm>
                <a:off x="3555" y="2587"/>
                <a:ext cx="301" cy="115"/>
                <a:chOff x="3555" y="2587"/>
                <a:chExt cx="301" cy="115"/>
              </a:xfrm>
            </p:grpSpPr>
            <p:sp>
              <p:nvSpPr>
                <p:cNvPr id="607" name="Freeform 377"/>
                <p:cNvSpPr/>
                <p:nvPr/>
              </p:nvSpPr>
              <p:spPr bwMode="auto">
                <a:xfrm>
                  <a:off x="3712" y="2590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8" name="Freeform 378"/>
                <p:cNvSpPr/>
                <p:nvPr/>
              </p:nvSpPr>
              <p:spPr bwMode="auto">
                <a:xfrm>
                  <a:off x="3712" y="2590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9" name="Freeform 379"/>
                <p:cNvSpPr/>
                <p:nvPr/>
              </p:nvSpPr>
              <p:spPr bwMode="auto">
                <a:xfrm>
                  <a:off x="3555" y="2647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8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8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0" name="Freeform 380"/>
                <p:cNvSpPr/>
                <p:nvPr/>
              </p:nvSpPr>
              <p:spPr bwMode="auto">
                <a:xfrm>
                  <a:off x="3555" y="2647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8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8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1" name="Freeform 381"/>
                <p:cNvSpPr/>
                <p:nvPr/>
              </p:nvSpPr>
              <p:spPr bwMode="auto">
                <a:xfrm>
                  <a:off x="3563" y="2587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4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4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2" name="Freeform 382"/>
                <p:cNvSpPr/>
                <p:nvPr/>
              </p:nvSpPr>
              <p:spPr bwMode="auto">
                <a:xfrm>
                  <a:off x="3563" y="2587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4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4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3" name="Freeform 383"/>
                <p:cNvSpPr/>
                <p:nvPr/>
              </p:nvSpPr>
              <p:spPr bwMode="auto">
                <a:xfrm>
                  <a:off x="3707" y="2653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6 h 49"/>
                    <a:gd name="T6" fmla="*/ 0 w 144"/>
                    <a:gd name="T7" fmla="*/ 27 h 49"/>
                    <a:gd name="T8" fmla="*/ 18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6"/>
                      </a:lnTo>
                      <a:lnTo>
                        <a:pt x="0" y="27"/>
                      </a:lnTo>
                      <a:lnTo>
                        <a:pt x="18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4" name="Freeform 384"/>
                <p:cNvSpPr/>
                <p:nvPr/>
              </p:nvSpPr>
              <p:spPr bwMode="auto">
                <a:xfrm>
                  <a:off x="3707" y="2653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6 h 49"/>
                    <a:gd name="T6" fmla="*/ 0 w 144"/>
                    <a:gd name="T7" fmla="*/ 27 h 49"/>
                    <a:gd name="T8" fmla="*/ 18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6"/>
                      </a:lnTo>
                      <a:lnTo>
                        <a:pt x="0" y="27"/>
                      </a:lnTo>
                      <a:lnTo>
                        <a:pt x="18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98" name="Group 385"/>
              <p:cNvGrpSpPr/>
              <p:nvPr/>
            </p:nvGrpSpPr>
            <p:grpSpPr bwMode="auto">
              <a:xfrm>
                <a:off x="3557" y="2590"/>
                <a:ext cx="302" cy="114"/>
                <a:chOff x="3557" y="2590"/>
                <a:chExt cx="302" cy="114"/>
              </a:xfrm>
            </p:grpSpPr>
            <p:sp>
              <p:nvSpPr>
                <p:cNvPr id="599" name="Freeform 386"/>
                <p:cNvSpPr/>
                <p:nvPr/>
              </p:nvSpPr>
              <p:spPr bwMode="auto">
                <a:xfrm>
                  <a:off x="3715" y="259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0" name="Freeform 387"/>
                <p:cNvSpPr/>
                <p:nvPr/>
              </p:nvSpPr>
              <p:spPr bwMode="auto">
                <a:xfrm>
                  <a:off x="3715" y="259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1" name="Freeform 388"/>
                <p:cNvSpPr/>
                <p:nvPr/>
              </p:nvSpPr>
              <p:spPr bwMode="auto">
                <a:xfrm>
                  <a:off x="3557" y="265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2" name="Freeform 389"/>
                <p:cNvSpPr/>
                <p:nvPr/>
              </p:nvSpPr>
              <p:spPr bwMode="auto">
                <a:xfrm>
                  <a:off x="3557" y="265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3" name="Freeform 390"/>
                <p:cNvSpPr/>
                <p:nvPr/>
              </p:nvSpPr>
              <p:spPr bwMode="auto">
                <a:xfrm>
                  <a:off x="3565" y="259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4" name="Freeform 391"/>
                <p:cNvSpPr/>
                <p:nvPr/>
              </p:nvSpPr>
              <p:spPr bwMode="auto">
                <a:xfrm>
                  <a:off x="3565" y="259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5" name="Freeform 392"/>
                <p:cNvSpPr/>
                <p:nvPr/>
              </p:nvSpPr>
              <p:spPr bwMode="auto">
                <a:xfrm>
                  <a:off x="3709" y="2655"/>
                  <a:ext cx="144" cy="49"/>
                </a:xfrm>
                <a:custGeom>
                  <a:avLst/>
                  <a:gdLst>
                    <a:gd name="T0" fmla="*/ 144 w 144"/>
                    <a:gd name="T1" fmla="*/ 39 h 49"/>
                    <a:gd name="T2" fmla="*/ 112 w 144"/>
                    <a:gd name="T3" fmla="*/ 49 h 49"/>
                    <a:gd name="T4" fmla="*/ 38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9 h 49"/>
                    <a:gd name="T14" fmla="*/ 144 w 144"/>
                    <a:gd name="T15" fmla="*/ 39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9"/>
                      </a:moveTo>
                      <a:lnTo>
                        <a:pt x="112" y="49"/>
                      </a:lnTo>
                      <a:lnTo>
                        <a:pt x="38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9"/>
                      </a:lnTo>
                      <a:lnTo>
                        <a:pt x="144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6" name="Freeform 393"/>
                <p:cNvSpPr/>
                <p:nvPr/>
              </p:nvSpPr>
              <p:spPr bwMode="auto">
                <a:xfrm>
                  <a:off x="3709" y="2655"/>
                  <a:ext cx="144" cy="49"/>
                </a:xfrm>
                <a:custGeom>
                  <a:avLst/>
                  <a:gdLst>
                    <a:gd name="T0" fmla="*/ 144 w 144"/>
                    <a:gd name="T1" fmla="*/ 39 h 49"/>
                    <a:gd name="T2" fmla="*/ 112 w 144"/>
                    <a:gd name="T3" fmla="*/ 49 h 49"/>
                    <a:gd name="T4" fmla="*/ 38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9 h 49"/>
                    <a:gd name="T14" fmla="*/ 144 w 144"/>
                    <a:gd name="T15" fmla="*/ 39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9"/>
                      </a:moveTo>
                      <a:lnTo>
                        <a:pt x="112" y="49"/>
                      </a:lnTo>
                      <a:lnTo>
                        <a:pt x="38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9"/>
                      </a:lnTo>
                      <a:lnTo>
                        <a:pt x="144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95" name="Line 394"/>
            <p:cNvSpPr>
              <a:spLocks noChangeShapeType="1"/>
            </p:cNvSpPr>
            <p:nvPr/>
          </p:nvSpPr>
          <p:spPr bwMode="auto">
            <a:xfrm>
              <a:off x="3488" y="2645"/>
              <a:ext cx="1" cy="108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6" name="Line 395"/>
            <p:cNvSpPr>
              <a:spLocks noChangeShapeType="1"/>
            </p:cNvSpPr>
            <p:nvPr/>
          </p:nvSpPr>
          <p:spPr bwMode="auto">
            <a:xfrm>
              <a:off x="3925" y="2645"/>
              <a:ext cx="1" cy="108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5" name="Line 474"/>
          <p:cNvSpPr>
            <a:spLocks noChangeShapeType="1"/>
          </p:cNvSpPr>
          <p:nvPr/>
        </p:nvSpPr>
        <p:spPr bwMode="auto">
          <a:xfrm>
            <a:off x="3656878" y="2957865"/>
            <a:ext cx="631914" cy="13747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6" name="Group 344"/>
          <p:cNvGrpSpPr/>
          <p:nvPr/>
        </p:nvGrpSpPr>
        <p:grpSpPr bwMode="auto">
          <a:xfrm>
            <a:off x="4171462" y="2981254"/>
            <a:ext cx="314109" cy="197668"/>
            <a:chOff x="1304" y="2569"/>
            <a:chExt cx="439" cy="262"/>
          </a:xfrm>
        </p:grpSpPr>
        <p:sp>
          <p:nvSpPr>
            <p:cNvPr id="617" name="Oval 345"/>
            <p:cNvSpPr>
              <a:spLocks noChangeArrowheads="1"/>
            </p:cNvSpPr>
            <p:nvPr/>
          </p:nvSpPr>
          <p:spPr bwMode="auto">
            <a:xfrm>
              <a:off x="1305" y="2678"/>
              <a:ext cx="438" cy="153"/>
            </a:xfrm>
            <a:prstGeom prst="ellipse">
              <a:avLst/>
            </a:prstGeom>
            <a:solidFill>
              <a:srgbClr val="0078AA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8" name="Rectangle 346"/>
            <p:cNvSpPr>
              <a:spLocks noChangeArrowheads="1"/>
            </p:cNvSpPr>
            <p:nvPr/>
          </p:nvSpPr>
          <p:spPr bwMode="auto">
            <a:xfrm>
              <a:off x="1304" y="2647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9" name="Rectangle 347"/>
            <p:cNvSpPr>
              <a:spLocks noChangeArrowheads="1"/>
            </p:cNvSpPr>
            <p:nvPr/>
          </p:nvSpPr>
          <p:spPr bwMode="auto">
            <a:xfrm>
              <a:off x="1304" y="2647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0" name="Oval 348"/>
            <p:cNvSpPr>
              <a:spLocks noChangeArrowheads="1"/>
            </p:cNvSpPr>
            <p:nvPr/>
          </p:nvSpPr>
          <p:spPr bwMode="auto">
            <a:xfrm>
              <a:off x="1305" y="2569"/>
              <a:ext cx="438" cy="153"/>
            </a:xfrm>
            <a:prstGeom prst="ellipse">
              <a:avLst/>
            </a:prstGeom>
            <a:solidFill>
              <a:srgbClr val="00B4FF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1" name="Group 349"/>
            <p:cNvGrpSpPr/>
            <p:nvPr/>
          </p:nvGrpSpPr>
          <p:grpSpPr bwMode="auto">
            <a:xfrm>
              <a:off x="1371" y="2587"/>
              <a:ext cx="304" cy="117"/>
              <a:chOff x="1371" y="2587"/>
              <a:chExt cx="304" cy="117"/>
            </a:xfrm>
          </p:grpSpPr>
          <p:grpSp>
            <p:nvGrpSpPr>
              <p:cNvPr id="624" name="Group 350"/>
              <p:cNvGrpSpPr/>
              <p:nvPr/>
            </p:nvGrpSpPr>
            <p:grpSpPr bwMode="auto">
              <a:xfrm>
                <a:off x="1371" y="2587"/>
                <a:ext cx="301" cy="115"/>
                <a:chOff x="1371" y="2587"/>
                <a:chExt cx="301" cy="115"/>
              </a:xfrm>
            </p:grpSpPr>
            <p:sp>
              <p:nvSpPr>
                <p:cNvPr id="634" name="Freeform 351"/>
                <p:cNvSpPr/>
                <p:nvPr/>
              </p:nvSpPr>
              <p:spPr bwMode="auto">
                <a:xfrm>
                  <a:off x="1528" y="2590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5" name="Freeform 352"/>
                <p:cNvSpPr/>
                <p:nvPr/>
              </p:nvSpPr>
              <p:spPr bwMode="auto">
                <a:xfrm>
                  <a:off x="1528" y="2590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6" name="Freeform 353"/>
                <p:cNvSpPr/>
                <p:nvPr/>
              </p:nvSpPr>
              <p:spPr bwMode="auto">
                <a:xfrm>
                  <a:off x="1371" y="2647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8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8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7" name="Freeform 354"/>
                <p:cNvSpPr/>
                <p:nvPr/>
              </p:nvSpPr>
              <p:spPr bwMode="auto">
                <a:xfrm>
                  <a:off x="1371" y="2647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8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8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8" name="Freeform 355"/>
                <p:cNvSpPr/>
                <p:nvPr/>
              </p:nvSpPr>
              <p:spPr bwMode="auto">
                <a:xfrm>
                  <a:off x="1379" y="2587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4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4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9" name="Freeform 356"/>
                <p:cNvSpPr/>
                <p:nvPr/>
              </p:nvSpPr>
              <p:spPr bwMode="auto">
                <a:xfrm>
                  <a:off x="1379" y="2587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4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4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0" name="Freeform 357"/>
                <p:cNvSpPr/>
                <p:nvPr/>
              </p:nvSpPr>
              <p:spPr bwMode="auto">
                <a:xfrm>
                  <a:off x="1523" y="2653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6 h 49"/>
                    <a:gd name="T6" fmla="*/ 0 w 144"/>
                    <a:gd name="T7" fmla="*/ 27 h 49"/>
                    <a:gd name="T8" fmla="*/ 18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6"/>
                      </a:lnTo>
                      <a:lnTo>
                        <a:pt x="0" y="27"/>
                      </a:lnTo>
                      <a:lnTo>
                        <a:pt x="18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1" name="Freeform 358"/>
                <p:cNvSpPr/>
                <p:nvPr/>
              </p:nvSpPr>
              <p:spPr bwMode="auto">
                <a:xfrm>
                  <a:off x="1523" y="2653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6 h 49"/>
                    <a:gd name="T6" fmla="*/ 0 w 144"/>
                    <a:gd name="T7" fmla="*/ 27 h 49"/>
                    <a:gd name="T8" fmla="*/ 18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6"/>
                      </a:lnTo>
                      <a:lnTo>
                        <a:pt x="0" y="27"/>
                      </a:lnTo>
                      <a:lnTo>
                        <a:pt x="18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25" name="Group 359"/>
              <p:cNvGrpSpPr/>
              <p:nvPr/>
            </p:nvGrpSpPr>
            <p:grpSpPr bwMode="auto">
              <a:xfrm>
                <a:off x="1373" y="2590"/>
                <a:ext cx="302" cy="114"/>
                <a:chOff x="1373" y="2590"/>
                <a:chExt cx="302" cy="114"/>
              </a:xfrm>
            </p:grpSpPr>
            <p:sp>
              <p:nvSpPr>
                <p:cNvPr id="626" name="Freeform 360"/>
                <p:cNvSpPr/>
                <p:nvPr/>
              </p:nvSpPr>
              <p:spPr bwMode="auto">
                <a:xfrm>
                  <a:off x="1531" y="259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27" name="Freeform 361"/>
                <p:cNvSpPr/>
                <p:nvPr/>
              </p:nvSpPr>
              <p:spPr bwMode="auto">
                <a:xfrm>
                  <a:off x="1531" y="259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28" name="Freeform 362"/>
                <p:cNvSpPr/>
                <p:nvPr/>
              </p:nvSpPr>
              <p:spPr bwMode="auto">
                <a:xfrm>
                  <a:off x="1373" y="265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29" name="Freeform 363"/>
                <p:cNvSpPr/>
                <p:nvPr/>
              </p:nvSpPr>
              <p:spPr bwMode="auto">
                <a:xfrm>
                  <a:off x="1373" y="265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0" name="Freeform 364"/>
                <p:cNvSpPr/>
                <p:nvPr/>
              </p:nvSpPr>
              <p:spPr bwMode="auto">
                <a:xfrm>
                  <a:off x="1381" y="259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1" name="Freeform 365"/>
                <p:cNvSpPr/>
                <p:nvPr/>
              </p:nvSpPr>
              <p:spPr bwMode="auto">
                <a:xfrm>
                  <a:off x="1381" y="259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2" name="Freeform 366"/>
                <p:cNvSpPr/>
                <p:nvPr/>
              </p:nvSpPr>
              <p:spPr bwMode="auto">
                <a:xfrm>
                  <a:off x="1525" y="2655"/>
                  <a:ext cx="144" cy="49"/>
                </a:xfrm>
                <a:custGeom>
                  <a:avLst/>
                  <a:gdLst>
                    <a:gd name="T0" fmla="*/ 144 w 144"/>
                    <a:gd name="T1" fmla="*/ 39 h 49"/>
                    <a:gd name="T2" fmla="*/ 112 w 144"/>
                    <a:gd name="T3" fmla="*/ 49 h 49"/>
                    <a:gd name="T4" fmla="*/ 38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9 h 49"/>
                    <a:gd name="T14" fmla="*/ 144 w 144"/>
                    <a:gd name="T15" fmla="*/ 39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9"/>
                      </a:moveTo>
                      <a:lnTo>
                        <a:pt x="112" y="49"/>
                      </a:lnTo>
                      <a:lnTo>
                        <a:pt x="38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9"/>
                      </a:lnTo>
                      <a:lnTo>
                        <a:pt x="144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3" name="Freeform 367"/>
                <p:cNvSpPr/>
                <p:nvPr/>
              </p:nvSpPr>
              <p:spPr bwMode="auto">
                <a:xfrm>
                  <a:off x="1525" y="2655"/>
                  <a:ext cx="144" cy="49"/>
                </a:xfrm>
                <a:custGeom>
                  <a:avLst/>
                  <a:gdLst>
                    <a:gd name="T0" fmla="*/ 144 w 144"/>
                    <a:gd name="T1" fmla="*/ 39 h 49"/>
                    <a:gd name="T2" fmla="*/ 112 w 144"/>
                    <a:gd name="T3" fmla="*/ 49 h 49"/>
                    <a:gd name="T4" fmla="*/ 38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9 h 49"/>
                    <a:gd name="T14" fmla="*/ 144 w 144"/>
                    <a:gd name="T15" fmla="*/ 39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9"/>
                      </a:moveTo>
                      <a:lnTo>
                        <a:pt x="112" y="49"/>
                      </a:lnTo>
                      <a:lnTo>
                        <a:pt x="38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9"/>
                      </a:lnTo>
                      <a:lnTo>
                        <a:pt x="144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22" name="Line 368"/>
            <p:cNvSpPr>
              <a:spLocks noChangeShapeType="1"/>
            </p:cNvSpPr>
            <p:nvPr/>
          </p:nvSpPr>
          <p:spPr bwMode="auto">
            <a:xfrm>
              <a:off x="1304" y="2645"/>
              <a:ext cx="1" cy="108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3" name="Line 369"/>
            <p:cNvSpPr>
              <a:spLocks noChangeShapeType="1"/>
            </p:cNvSpPr>
            <p:nvPr/>
          </p:nvSpPr>
          <p:spPr bwMode="auto">
            <a:xfrm>
              <a:off x="1741" y="2645"/>
              <a:ext cx="1" cy="108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42" name="Oval 422"/>
          <p:cNvSpPr>
            <a:spLocks noChangeArrowheads="1"/>
          </p:cNvSpPr>
          <p:nvPr/>
        </p:nvSpPr>
        <p:spPr bwMode="auto">
          <a:xfrm>
            <a:off x="4028268" y="3023463"/>
            <a:ext cx="44345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4" name="Rectangle 468"/>
          <p:cNvSpPr>
            <a:spLocks noChangeArrowheads="1"/>
          </p:cNvSpPr>
          <p:nvPr/>
        </p:nvSpPr>
        <p:spPr bwMode="auto">
          <a:xfrm>
            <a:off x="6939979" y="1353899"/>
            <a:ext cx="53860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网络地址</a:t>
            </a:r>
            <a:endParaRPr lang="zh-CN" altLang="en-US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5" name="Rectangle 468"/>
          <p:cNvSpPr>
            <a:spLocks noChangeArrowheads="1"/>
          </p:cNvSpPr>
          <p:nvPr/>
        </p:nvSpPr>
        <p:spPr bwMode="auto">
          <a:xfrm>
            <a:off x="7485071" y="1571605"/>
            <a:ext cx="40235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lang="zh-CN" altLang="en-US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6" name="Line 469"/>
          <p:cNvSpPr>
            <a:spLocks noChangeShapeType="1"/>
          </p:cNvSpPr>
          <p:nvPr/>
        </p:nvSpPr>
        <p:spPr bwMode="auto">
          <a:xfrm flipH="1">
            <a:off x="7012040" y="1558343"/>
            <a:ext cx="168141" cy="5128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7" name="Line 469"/>
          <p:cNvSpPr>
            <a:spLocks noChangeShapeType="1"/>
          </p:cNvSpPr>
          <p:nvPr/>
        </p:nvSpPr>
        <p:spPr bwMode="auto">
          <a:xfrm flipH="1">
            <a:off x="7605412" y="1757977"/>
            <a:ext cx="76679" cy="5478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0" name="Oval 316"/>
          <p:cNvSpPr>
            <a:spLocks noChangeArrowheads="1"/>
          </p:cNvSpPr>
          <p:nvPr/>
        </p:nvSpPr>
        <p:spPr bwMode="auto">
          <a:xfrm>
            <a:off x="3237400" y="2910820"/>
            <a:ext cx="45268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51" name="Picture 58"/>
          <p:cNvPicPr>
            <a:picLocks noChangeArrowheads="1"/>
          </p:cNvPicPr>
          <p:nvPr/>
        </p:nvPicPr>
        <p:blipFill>
          <a:blip/>
          <a:srcRect/>
          <a:stretch>
            <a:fillRect/>
          </a:stretch>
        </p:blipFill>
        <p:spPr bwMode="auto">
          <a:xfrm>
            <a:off x="7142563" y="2397289"/>
            <a:ext cx="338129" cy="195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52" name="Group 344"/>
          <p:cNvGrpSpPr/>
          <p:nvPr/>
        </p:nvGrpSpPr>
        <p:grpSpPr bwMode="auto">
          <a:xfrm>
            <a:off x="3595071" y="3710360"/>
            <a:ext cx="242049" cy="128766"/>
            <a:chOff x="1304" y="2569"/>
            <a:chExt cx="439" cy="262"/>
          </a:xfrm>
        </p:grpSpPr>
        <p:sp>
          <p:nvSpPr>
            <p:cNvPr id="653" name="Oval 345"/>
            <p:cNvSpPr>
              <a:spLocks noChangeArrowheads="1"/>
            </p:cNvSpPr>
            <p:nvPr/>
          </p:nvSpPr>
          <p:spPr bwMode="auto">
            <a:xfrm>
              <a:off x="1305" y="2678"/>
              <a:ext cx="438" cy="153"/>
            </a:xfrm>
            <a:prstGeom prst="ellipse">
              <a:avLst/>
            </a:prstGeom>
            <a:solidFill>
              <a:srgbClr val="0078AA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4" name="Rectangle 346"/>
            <p:cNvSpPr>
              <a:spLocks noChangeArrowheads="1"/>
            </p:cNvSpPr>
            <p:nvPr/>
          </p:nvSpPr>
          <p:spPr bwMode="auto">
            <a:xfrm>
              <a:off x="1304" y="2647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5" name="Rectangle 347"/>
            <p:cNvSpPr>
              <a:spLocks noChangeArrowheads="1"/>
            </p:cNvSpPr>
            <p:nvPr/>
          </p:nvSpPr>
          <p:spPr bwMode="auto">
            <a:xfrm>
              <a:off x="1304" y="2647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6" name="Oval 348"/>
            <p:cNvSpPr>
              <a:spLocks noChangeArrowheads="1"/>
            </p:cNvSpPr>
            <p:nvPr/>
          </p:nvSpPr>
          <p:spPr bwMode="auto">
            <a:xfrm>
              <a:off x="1305" y="2569"/>
              <a:ext cx="438" cy="153"/>
            </a:xfrm>
            <a:prstGeom prst="ellipse">
              <a:avLst/>
            </a:prstGeom>
            <a:solidFill>
              <a:srgbClr val="00B4FF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7" name="Group 349"/>
            <p:cNvGrpSpPr/>
            <p:nvPr/>
          </p:nvGrpSpPr>
          <p:grpSpPr bwMode="auto">
            <a:xfrm>
              <a:off x="1371" y="2587"/>
              <a:ext cx="304" cy="117"/>
              <a:chOff x="1371" y="2587"/>
              <a:chExt cx="304" cy="117"/>
            </a:xfrm>
          </p:grpSpPr>
          <p:grpSp>
            <p:nvGrpSpPr>
              <p:cNvPr id="660" name="Group 350"/>
              <p:cNvGrpSpPr/>
              <p:nvPr/>
            </p:nvGrpSpPr>
            <p:grpSpPr bwMode="auto">
              <a:xfrm>
                <a:off x="1371" y="2587"/>
                <a:ext cx="301" cy="115"/>
                <a:chOff x="1371" y="2587"/>
                <a:chExt cx="301" cy="115"/>
              </a:xfrm>
            </p:grpSpPr>
            <p:sp>
              <p:nvSpPr>
                <p:cNvPr id="670" name="Freeform 351"/>
                <p:cNvSpPr/>
                <p:nvPr/>
              </p:nvSpPr>
              <p:spPr bwMode="auto">
                <a:xfrm>
                  <a:off x="1528" y="2590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71" name="Freeform 352"/>
                <p:cNvSpPr/>
                <p:nvPr/>
              </p:nvSpPr>
              <p:spPr bwMode="auto">
                <a:xfrm>
                  <a:off x="1528" y="2590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72" name="Freeform 353"/>
                <p:cNvSpPr/>
                <p:nvPr/>
              </p:nvSpPr>
              <p:spPr bwMode="auto">
                <a:xfrm>
                  <a:off x="1371" y="2647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8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8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73" name="Freeform 354"/>
                <p:cNvSpPr/>
                <p:nvPr/>
              </p:nvSpPr>
              <p:spPr bwMode="auto">
                <a:xfrm>
                  <a:off x="1371" y="2647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8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8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74" name="Freeform 355"/>
                <p:cNvSpPr/>
                <p:nvPr/>
              </p:nvSpPr>
              <p:spPr bwMode="auto">
                <a:xfrm>
                  <a:off x="1379" y="2587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4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4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75" name="Freeform 356"/>
                <p:cNvSpPr/>
                <p:nvPr/>
              </p:nvSpPr>
              <p:spPr bwMode="auto">
                <a:xfrm>
                  <a:off x="1379" y="2587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4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4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76" name="Freeform 357"/>
                <p:cNvSpPr/>
                <p:nvPr/>
              </p:nvSpPr>
              <p:spPr bwMode="auto">
                <a:xfrm>
                  <a:off x="1523" y="2653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6 h 49"/>
                    <a:gd name="T6" fmla="*/ 0 w 144"/>
                    <a:gd name="T7" fmla="*/ 27 h 49"/>
                    <a:gd name="T8" fmla="*/ 18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6"/>
                      </a:lnTo>
                      <a:lnTo>
                        <a:pt x="0" y="27"/>
                      </a:lnTo>
                      <a:lnTo>
                        <a:pt x="18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77" name="Freeform 358"/>
                <p:cNvSpPr/>
                <p:nvPr/>
              </p:nvSpPr>
              <p:spPr bwMode="auto">
                <a:xfrm>
                  <a:off x="1523" y="2653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6 h 49"/>
                    <a:gd name="T6" fmla="*/ 0 w 144"/>
                    <a:gd name="T7" fmla="*/ 27 h 49"/>
                    <a:gd name="T8" fmla="*/ 18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6"/>
                      </a:lnTo>
                      <a:lnTo>
                        <a:pt x="0" y="27"/>
                      </a:lnTo>
                      <a:lnTo>
                        <a:pt x="18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61" name="Group 359"/>
              <p:cNvGrpSpPr/>
              <p:nvPr/>
            </p:nvGrpSpPr>
            <p:grpSpPr bwMode="auto">
              <a:xfrm>
                <a:off x="1373" y="2590"/>
                <a:ext cx="302" cy="114"/>
                <a:chOff x="1373" y="2590"/>
                <a:chExt cx="302" cy="114"/>
              </a:xfrm>
            </p:grpSpPr>
            <p:sp>
              <p:nvSpPr>
                <p:cNvPr id="662" name="Freeform 360"/>
                <p:cNvSpPr/>
                <p:nvPr/>
              </p:nvSpPr>
              <p:spPr bwMode="auto">
                <a:xfrm>
                  <a:off x="1531" y="259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3" name="Freeform 361"/>
                <p:cNvSpPr/>
                <p:nvPr/>
              </p:nvSpPr>
              <p:spPr bwMode="auto">
                <a:xfrm>
                  <a:off x="1531" y="259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4" name="Freeform 362"/>
                <p:cNvSpPr/>
                <p:nvPr/>
              </p:nvSpPr>
              <p:spPr bwMode="auto">
                <a:xfrm>
                  <a:off x="1373" y="265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5" name="Freeform 363"/>
                <p:cNvSpPr/>
                <p:nvPr/>
              </p:nvSpPr>
              <p:spPr bwMode="auto">
                <a:xfrm>
                  <a:off x="1373" y="265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6" name="Freeform 364"/>
                <p:cNvSpPr/>
                <p:nvPr/>
              </p:nvSpPr>
              <p:spPr bwMode="auto">
                <a:xfrm>
                  <a:off x="1381" y="259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7" name="Freeform 365"/>
                <p:cNvSpPr/>
                <p:nvPr/>
              </p:nvSpPr>
              <p:spPr bwMode="auto">
                <a:xfrm>
                  <a:off x="1381" y="259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8" name="Freeform 366"/>
                <p:cNvSpPr/>
                <p:nvPr/>
              </p:nvSpPr>
              <p:spPr bwMode="auto">
                <a:xfrm>
                  <a:off x="1525" y="2655"/>
                  <a:ext cx="144" cy="49"/>
                </a:xfrm>
                <a:custGeom>
                  <a:avLst/>
                  <a:gdLst>
                    <a:gd name="T0" fmla="*/ 144 w 144"/>
                    <a:gd name="T1" fmla="*/ 39 h 49"/>
                    <a:gd name="T2" fmla="*/ 112 w 144"/>
                    <a:gd name="T3" fmla="*/ 49 h 49"/>
                    <a:gd name="T4" fmla="*/ 38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9 h 49"/>
                    <a:gd name="T14" fmla="*/ 144 w 144"/>
                    <a:gd name="T15" fmla="*/ 39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9"/>
                      </a:moveTo>
                      <a:lnTo>
                        <a:pt x="112" y="49"/>
                      </a:lnTo>
                      <a:lnTo>
                        <a:pt x="38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9"/>
                      </a:lnTo>
                      <a:lnTo>
                        <a:pt x="144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9" name="Freeform 367"/>
                <p:cNvSpPr/>
                <p:nvPr/>
              </p:nvSpPr>
              <p:spPr bwMode="auto">
                <a:xfrm>
                  <a:off x="1525" y="2655"/>
                  <a:ext cx="144" cy="49"/>
                </a:xfrm>
                <a:custGeom>
                  <a:avLst/>
                  <a:gdLst>
                    <a:gd name="T0" fmla="*/ 144 w 144"/>
                    <a:gd name="T1" fmla="*/ 39 h 49"/>
                    <a:gd name="T2" fmla="*/ 112 w 144"/>
                    <a:gd name="T3" fmla="*/ 49 h 49"/>
                    <a:gd name="T4" fmla="*/ 38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9 h 49"/>
                    <a:gd name="T14" fmla="*/ 144 w 144"/>
                    <a:gd name="T15" fmla="*/ 39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9"/>
                      </a:moveTo>
                      <a:lnTo>
                        <a:pt x="112" y="49"/>
                      </a:lnTo>
                      <a:lnTo>
                        <a:pt x="38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9"/>
                      </a:lnTo>
                      <a:lnTo>
                        <a:pt x="144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58" name="Line 368"/>
            <p:cNvSpPr>
              <a:spLocks noChangeShapeType="1"/>
            </p:cNvSpPr>
            <p:nvPr/>
          </p:nvSpPr>
          <p:spPr bwMode="auto">
            <a:xfrm>
              <a:off x="1304" y="2645"/>
              <a:ext cx="1" cy="108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9" name="Line 369"/>
            <p:cNvSpPr>
              <a:spLocks noChangeShapeType="1"/>
            </p:cNvSpPr>
            <p:nvPr/>
          </p:nvSpPr>
          <p:spPr bwMode="auto">
            <a:xfrm>
              <a:off x="1741" y="2645"/>
              <a:ext cx="1" cy="108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79" name="Rectangle 27"/>
          <p:cNvSpPr>
            <a:spLocks noChangeArrowheads="1"/>
          </p:cNvSpPr>
          <p:nvPr/>
        </p:nvSpPr>
        <p:spPr bwMode="auto">
          <a:xfrm>
            <a:off x="3931352" y="3708101"/>
            <a:ext cx="40395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50" b="1">
                <a:latin typeface="微软雅黑" panose="020B0503020204020204" pitchFamily="34" charset="-122"/>
                <a:ea typeface="微软雅黑" panose="020B0503020204020204" pitchFamily="34" charset="-122"/>
              </a:rPr>
              <a:t>路由器</a:t>
            </a:r>
            <a:endParaRPr lang="en-US" altLang="zh-CN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2" name="Group 30"/>
          <p:cNvGrpSpPr/>
          <p:nvPr/>
        </p:nvGrpSpPr>
        <p:grpSpPr bwMode="auto">
          <a:xfrm>
            <a:off x="2944549" y="2679365"/>
            <a:ext cx="244820" cy="265439"/>
            <a:chOff x="101" y="2294"/>
            <a:chExt cx="343" cy="353"/>
          </a:xfrm>
        </p:grpSpPr>
        <p:grpSp>
          <p:nvGrpSpPr>
            <p:cNvPr id="243" name="Group 31"/>
            <p:cNvGrpSpPr/>
            <p:nvPr/>
          </p:nvGrpSpPr>
          <p:grpSpPr bwMode="auto">
            <a:xfrm>
              <a:off x="109" y="2301"/>
              <a:ext cx="335" cy="346"/>
              <a:chOff x="109" y="2301"/>
              <a:chExt cx="335" cy="346"/>
            </a:xfrm>
          </p:grpSpPr>
          <p:sp>
            <p:nvSpPr>
              <p:cNvPr id="257" name="Freeform 32"/>
              <p:cNvSpPr/>
              <p:nvPr/>
            </p:nvSpPr>
            <p:spPr bwMode="auto">
              <a:xfrm>
                <a:off x="118" y="2480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8" name="Freeform 33"/>
              <p:cNvSpPr/>
              <p:nvPr/>
            </p:nvSpPr>
            <p:spPr bwMode="auto">
              <a:xfrm>
                <a:off x="118" y="2480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9" name="Freeform 34"/>
              <p:cNvSpPr/>
              <p:nvPr/>
            </p:nvSpPr>
            <p:spPr bwMode="auto">
              <a:xfrm>
                <a:off x="165" y="2301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0" name="Freeform 35"/>
              <p:cNvSpPr/>
              <p:nvPr/>
            </p:nvSpPr>
            <p:spPr bwMode="auto">
              <a:xfrm>
                <a:off x="165" y="2301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1" name="Rectangle 36"/>
              <p:cNvSpPr>
                <a:spLocks noChangeArrowheads="1"/>
              </p:cNvSpPr>
              <p:nvPr/>
            </p:nvSpPr>
            <p:spPr bwMode="auto">
              <a:xfrm>
                <a:off x="165" y="2324"/>
                <a:ext cx="223" cy="1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2" name="Rectangle 37"/>
              <p:cNvSpPr>
                <a:spLocks noChangeArrowheads="1"/>
              </p:cNvSpPr>
              <p:nvPr/>
            </p:nvSpPr>
            <p:spPr bwMode="auto">
              <a:xfrm>
                <a:off x="120" y="2512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3" name="Rectangle 38"/>
              <p:cNvSpPr>
                <a:spLocks noChangeArrowheads="1"/>
              </p:cNvSpPr>
              <p:nvPr/>
            </p:nvSpPr>
            <p:spPr bwMode="auto">
              <a:xfrm>
                <a:off x="186" y="2345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4" name="Line 39"/>
              <p:cNvSpPr>
                <a:spLocks noChangeShapeType="1"/>
              </p:cNvSpPr>
              <p:nvPr/>
            </p:nvSpPr>
            <p:spPr bwMode="auto">
              <a:xfrm flipH="1">
                <a:off x="335" y="2541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65" name="Group 40"/>
              <p:cNvGrpSpPr/>
              <p:nvPr/>
            </p:nvGrpSpPr>
            <p:grpSpPr bwMode="auto">
              <a:xfrm>
                <a:off x="109" y="2596"/>
                <a:ext cx="335" cy="51"/>
                <a:chOff x="109" y="2596"/>
                <a:chExt cx="335" cy="51"/>
              </a:xfrm>
            </p:grpSpPr>
            <p:sp>
              <p:nvSpPr>
                <p:cNvPr id="266" name="Freeform 41"/>
                <p:cNvSpPr/>
                <p:nvPr/>
              </p:nvSpPr>
              <p:spPr bwMode="auto">
                <a:xfrm>
                  <a:off x="109" y="2596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7" name="Freeform 42"/>
                <p:cNvSpPr/>
                <p:nvPr/>
              </p:nvSpPr>
              <p:spPr bwMode="auto">
                <a:xfrm>
                  <a:off x="109" y="2596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8" name="Rectangle 43"/>
                <p:cNvSpPr>
                  <a:spLocks noChangeArrowheads="1"/>
                </p:cNvSpPr>
                <p:nvPr/>
              </p:nvSpPr>
              <p:spPr bwMode="auto">
                <a:xfrm>
                  <a:off x="112" y="2632"/>
                  <a:ext cx="330" cy="1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44" name="Group 44"/>
            <p:cNvGrpSpPr/>
            <p:nvPr/>
          </p:nvGrpSpPr>
          <p:grpSpPr bwMode="auto">
            <a:xfrm>
              <a:off x="101" y="2294"/>
              <a:ext cx="335" cy="347"/>
              <a:chOff x="101" y="2294"/>
              <a:chExt cx="335" cy="347"/>
            </a:xfrm>
          </p:grpSpPr>
          <p:sp>
            <p:nvSpPr>
              <p:cNvPr id="245" name="Freeform 45"/>
              <p:cNvSpPr/>
              <p:nvPr/>
            </p:nvSpPr>
            <p:spPr bwMode="auto">
              <a:xfrm>
                <a:off x="109" y="2474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8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8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" name="Freeform 46"/>
              <p:cNvSpPr/>
              <p:nvPr/>
            </p:nvSpPr>
            <p:spPr bwMode="auto">
              <a:xfrm>
                <a:off x="109" y="2474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8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8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7" name="Freeform 47"/>
              <p:cNvSpPr/>
              <p:nvPr/>
            </p:nvSpPr>
            <p:spPr bwMode="auto">
              <a:xfrm>
                <a:off x="157" y="2294"/>
                <a:ext cx="223" cy="24"/>
              </a:xfrm>
              <a:custGeom>
                <a:avLst/>
                <a:gdLst>
                  <a:gd name="T0" fmla="*/ 0 w 223"/>
                  <a:gd name="T1" fmla="*/ 24 h 24"/>
                  <a:gd name="T2" fmla="*/ 27 w 223"/>
                  <a:gd name="T3" fmla="*/ 0 h 24"/>
                  <a:gd name="T4" fmla="*/ 196 w 223"/>
                  <a:gd name="T5" fmla="*/ 0 h 24"/>
                  <a:gd name="T6" fmla="*/ 223 w 223"/>
                  <a:gd name="T7" fmla="*/ 24 h 24"/>
                  <a:gd name="T8" fmla="*/ 0 w 223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4"/>
                  <a:gd name="T17" fmla="*/ 223 w 22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4">
                    <a:moveTo>
                      <a:pt x="0" y="24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8" name="Freeform 48"/>
              <p:cNvSpPr/>
              <p:nvPr/>
            </p:nvSpPr>
            <p:spPr bwMode="auto">
              <a:xfrm>
                <a:off x="157" y="2294"/>
                <a:ext cx="223" cy="24"/>
              </a:xfrm>
              <a:custGeom>
                <a:avLst/>
                <a:gdLst>
                  <a:gd name="T0" fmla="*/ 0 w 223"/>
                  <a:gd name="T1" fmla="*/ 24 h 24"/>
                  <a:gd name="T2" fmla="*/ 27 w 223"/>
                  <a:gd name="T3" fmla="*/ 0 h 24"/>
                  <a:gd name="T4" fmla="*/ 196 w 223"/>
                  <a:gd name="T5" fmla="*/ 0 h 24"/>
                  <a:gd name="T6" fmla="*/ 223 w 223"/>
                  <a:gd name="T7" fmla="*/ 24 h 24"/>
                  <a:gd name="T8" fmla="*/ 0 w 223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4"/>
                  <a:gd name="T17" fmla="*/ 223 w 22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4">
                    <a:moveTo>
                      <a:pt x="0" y="24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9" name="Rectangle 49"/>
              <p:cNvSpPr>
                <a:spLocks noChangeArrowheads="1"/>
              </p:cNvSpPr>
              <p:nvPr/>
            </p:nvSpPr>
            <p:spPr bwMode="auto">
              <a:xfrm>
                <a:off x="157" y="2318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0" name="Rectangle 50"/>
              <p:cNvSpPr>
                <a:spLocks noChangeArrowheads="1"/>
              </p:cNvSpPr>
              <p:nvPr/>
            </p:nvSpPr>
            <p:spPr bwMode="auto">
              <a:xfrm>
                <a:off x="112" y="2506"/>
                <a:ext cx="313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1" name="Rectangle 51"/>
              <p:cNvSpPr>
                <a:spLocks noChangeArrowheads="1"/>
              </p:cNvSpPr>
              <p:nvPr/>
            </p:nvSpPr>
            <p:spPr bwMode="auto">
              <a:xfrm>
                <a:off x="178" y="2339"/>
                <a:ext cx="181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2" name="Line 52"/>
              <p:cNvSpPr>
                <a:spLocks noChangeShapeType="1"/>
              </p:cNvSpPr>
              <p:nvPr/>
            </p:nvSpPr>
            <p:spPr bwMode="auto">
              <a:xfrm flipH="1">
                <a:off x="326" y="2535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53" name="Group 53"/>
              <p:cNvGrpSpPr/>
              <p:nvPr/>
            </p:nvGrpSpPr>
            <p:grpSpPr bwMode="auto">
              <a:xfrm>
                <a:off x="101" y="2590"/>
                <a:ext cx="335" cy="51"/>
                <a:chOff x="101" y="2590"/>
                <a:chExt cx="335" cy="51"/>
              </a:xfrm>
            </p:grpSpPr>
            <p:sp>
              <p:nvSpPr>
                <p:cNvPr id="254" name="Freeform 54"/>
                <p:cNvSpPr/>
                <p:nvPr/>
              </p:nvSpPr>
              <p:spPr bwMode="auto">
                <a:xfrm>
                  <a:off x="101" y="2590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5" name="Freeform 55"/>
                <p:cNvSpPr/>
                <p:nvPr/>
              </p:nvSpPr>
              <p:spPr bwMode="auto">
                <a:xfrm>
                  <a:off x="101" y="2590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6" name="Rectangle 56"/>
                <p:cNvSpPr>
                  <a:spLocks noChangeArrowheads="1"/>
                </p:cNvSpPr>
                <p:nvPr/>
              </p:nvSpPr>
              <p:spPr bwMode="auto">
                <a:xfrm>
                  <a:off x="103" y="2626"/>
                  <a:ext cx="331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pic>
        <p:nvPicPr>
          <p:cNvPr id="680" name="Picture 58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294" y="1711264"/>
            <a:ext cx="397338" cy="18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1" name="Picture 58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363" y="3920189"/>
            <a:ext cx="292813" cy="161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2" name="Picture 58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7" y="2855922"/>
            <a:ext cx="397338" cy="18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3" name="Picture 58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681" y="2984123"/>
            <a:ext cx="397338" cy="18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4" name="Picture 58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747" y="2457355"/>
            <a:ext cx="397338" cy="18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圆角矩形 219"/>
          <p:cNvSpPr/>
          <p:nvPr/>
        </p:nvSpPr>
        <p:spPr>
          <a:xfrm>
            <a:off x="597048" y="996680"/>
            <a:ext cx="8053711" cy="330991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5" name="AutoShape 5"/>
          <p:cNvSpPr>
            <a:spLocks noChangeArrowheads="1"/>
          </p:cNvSpPr>
          <p:nvPr/>
        </p:nvSpPr>
        <p:spPr bwMode="auto">
          <a:xfrm>
            <a:off x="545144" y="624674"/>
            <a:ext cx="8053712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616085" y="574698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注意：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4" name="椭圆 223"/>
          <p:cNvSpPr/>
          <p:nvPr/>
        </p:nvSpPr>
        <p:spPr bwMode="auto">
          <a:xfrm rot="19311755">
            <a:off x="5944139" y="2386474"/>
            <a:ext cx="2370599" cy="1274073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" name="Line 472"/>
          <p:cNvSpPr>
            <a:spLocks noChangeShapeType="1"/>
          </p:cNvSpPr>
          <p:nvPr/>
        </p:nvSpPr>
        <p:spPr bwMode="auto">
          <a:xfrm flipH="1">
            <a:off x="6724060" y="2550905"/>
            <a:ext cx="544147" cy="46084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6" name="Line 472"/>
          <p:cNvSpPr>
            <a:spLocks noChangeShapeType="1"/>
          </p:cNvSpPr>
          <p:nvPr/>
        </p:nvSpPr>
        <p:spPr bwMode="auto">
          <a:xfrm flipH="1" flipV="1">
            <a:off x="7352277" y="2550905"/>
            <a:ext cx="363073" cy="26656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7" name="Line 472"/>
          <p:cNvSpPr>
            <a:spLocks noChangeShapeType="1"/>
          </p:cNvSpPr>
          <p:nvPr/>
        </p:nvSpPr>
        <p:spPr bwMode="auto">
          <a:xfrm flipH="1">
            <a:off x="7394775" y="2243674"/>
            <a:ext cx="374159" cy="25527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8" name="椭圆 227"/>
          <p:cNvSpPr/>
          <p:nvPr/>
        </p:nvSpPr>
        <p:spPr bwMode="auto">
          <a:xfrm rot="5400000">
            <a:off x="2635410" y="2144584"/>
            <a:ext cx="1278671" cy="1097332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9" name="Line 471"/>
          <p:cNvSpPr>
            <a:spLocks noChangeShapeType="1"/>
          </p:cNvSpPr>
          <p:nvPr/>
        </p:nvSpPr>
        <p:spPr bwMode="auto">
          <a:xfrm>
            <a:off x="3094243" y="2878324"/>
            <a:ext cx="405529" cy="12265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0" name="Line 471"/>
          <p:cNvSpPr>
            <a:spLocks noChangeShapeType="1"/>
          </p:cNvSpPr>
          <p:nvPr/>
        </p:nvSpPr>
        <p:spPr bwMode="auto">
          <a:xfrm>
            <a:off x="3390756" y="2360852"/>
            <a:ext cx="182925" cy="56219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1" name="椭圆 230"/>
          <p:cNvSpPr/>
          <p:nvPr/>
        </p:nvSpPr>
        <p:spPr bwMode="auto">
          <a:xfrm>
            <a:off x="4209341" y="1155939"/>
            <a:ext cx="1844004" cy="831332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2" name="Line 467"/>
          <p:cNvSpPr>
            <a:spLocks noChangeShapeType="1"/>
          </p:cNvSpPr>
          <p:nvPr/>
        </p:nvSpPr>
        <p:spPr bwMode="auto">
          <a:xfrm>
            <a:off x="6724060" y="3114538"/>
            <a:ext cx="181998" cy="54104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3" name="Line 466"/>
          <p:cNvSpPr>
            <a:spLocks noChangeShapeType="1"/>
          </p:cNvSpPr>
          <p:nvPr/>
        </p:nvSpPr>
        <p:spPr bwMode="auto">
          <a:xfrm flipH="1">
            <a:off x="6407179" y="3112279"/>
            <a:ext cx="183846" cy="54443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4" name="Freeform 6"/>
          <p:cNvSpPr/>
          <p:nvPr/>
        </p:nvSpPr>
        <p:spPr bwMode="auto">
          <a:xfrm>
            <a:off x="4650941" y="3047897"/>
            <a:ext cx="813911" cy="131025"/>
          </a:xfrm>
          <a:custGeom>
            <a:avLst/>
            <a:gdLst>
              <a:gd name="T0" fmla="*/ 2147483647 w 1138"/>
              <a:gd name="T1" fmla="*/ 2147483647 h 174"/>
              <a:gd name="T2" fmla="*/ 2147483647 w 1138"/>
              <a:gd name="T3" fmla="*/ 2147483647 h 174"/>
              <a:gd name="T4" fmla="*/ 2147483647 w 1138"/>
              <a:gd name="T5" fmla="*/ 2147483647 h 174"/>
              <a:gd name="T6" fmla="*/ 2147483647 w 1138"/>
              <a:gd name="T7" fmla="*/ 2147483647 h 174"/>
              <a:gd name="T8" fmla="*/ 2147483647 w 1138"/>
              <a:gd name="T9" fmla="*/ 0 h 174"/>
              <a:gd name="T10" fmla="*/ 2147483647 w 1138"/>
              <a:gd name="T11" fmla="*/ 0 h 174"/>
              <a:gd name="T12" fmla="*/ 2147483647 w 1138"/>
              <a:gd name="T13" fmla="*/ 0 h 174"/>
              <a:gd name="T14" fmla="*/ 2147483647 w 1138"/>
              <a:gd name="T15" fmla="*/ 0 h 174"/>
              <a:gd name="T16" fmla="*/ 2147483647 w 1138"/>
              <a:gd name="T17" fmla="*/ 2147483647 h 174"/>
              <a:gd name="T18" fmla="*/ 2147483647 w 1138"/>
              <a:gd name="T19" fmla="*/ 2147483647 h 174"/>
              <a:gd name="T20" fmla="*/ 2147483647 w 1138"/>
              <a:gd name="T21" fmla="*/ 2147483647 h 174"/>
              <a:gd name="T22" fmla="*/ 2147483647 w 1138"/>
              <a:gd name="T23" fmla="*/ 2147483647 h 174"/>
              <a:gd name="T24" fmla="*/ 2147483647 w 1138"/>
              <a:gd name="T25" fmla="*/ 2147483647 h 174"/>
              <a:gd name="T26" fmla="*/ 2147483647 w 1138"/>
              <a:gd name="T27" fmla="*/ 2147483647 h 174"/>
              <a:gd name="T28" fmla="*/ 2147483647 w 1138"/>
              <a:gd name="T29" fmla="*/ 2147483647 h 174"/>
              <a:gd name="T30" fmla="*/ 2147483647 w 1138"/>
              <a:gd name="T31" fmla="*/ 2147483647 h 174"/>
              <a:gd name="T32" fmla="*/ 2147483647 w 1138"/>
              <a:gd name="T33" fmla="*/ 2147483647 h 174"/>
              <a:gd name="T34" fmla="*/ 2147483647 w 1138"/>
              <a:gd name="T35" fmla="*/ 2147483647 h 174"/>
              <a:gd name="T36" fmla="*/ 2147483647 w 1138"/>
              <a:gd name="T37" fmla="*/ 2147483647 h 174"/>
              <a:gd name="T38" fmla="*/ 2147483647 w 1138"/>
              <a:gd name="T39" fmla="*/ 2147483647 h 174"/>
              <a:gd name="T40" fmla="*/ 2147483647 w 1138"/>
              <a:gd name="T41" fmla="*/ 2147483647 h 174"/>
              <a:gd name="T42" fmla="*/ 2147483647 w 1138"/>
              <a:gd name="T43" fmla="*/ 2147483647 h 174"/>
              <a:gd name="T44" fmla="*/ 2147483647 w 1138"/>
              <a:gd name="T45" fmla="*/ 2147483647 h 174"/>
              <a:gd name="T46" fmla="*/ 2147483647 w 1138"/>
              <a:gd name="T47" fmla="*/ 2147483647 h 174"/>
              <a:gd name="T48" fmla="*/ 2147483647 w 1138"/>
              <a:gd name="T49" fmla="*/ 2147483647 h 174"/>
              <a:gd name="T50" fmla="*/ 2147483647 w 1138"/>
              <a:gd name="T51" fmla="*/ 2147483647 h 174"/>
              <a:gd name="T52" fmla="*/ 2147483647 w 1138"/>
              <a:gd name="T53" fmla="*/ 2147483647 h 174"/>
              <a:gd name="T54" fmla="*/ 2147483647 w 1138"/>
              <a:gd name="T55" fmla="*/ 2147483647 h 174"/>
              <a:gd name="T56" fmla="*/ 2147483647 w 1138"/>
              <a:gd name="T57" fmla="*/ 2147483647 h 174"/>
              <a:gd name="T58" fmla="*/ 2147483647 w 1138"/>
              <a:gd name="T59" fmla="*/ 2147483647 h 174"/>
              <a:gd name="T60" fmla="*/ 2147483647 w 1138"/>
              <a:gd name="T61" fmla="*/ 2147483647 h 174"/>
              <a:gd name="T62" fmla="*/ 2147483647 w 1138"/>
              <a:gd name="T63" fmla="*/ 2147483647 h 174"/>
              <a:gd name="T64" fmla="*/ 2147483647 w 1138"/>
              <a:gd name="T65" fmla="*/ 2147483647 h 174"/>
              <a:gd name="T66" fmla="*/ 2147483647 w 1138"/>
              <a:gd name="T67" fmla="*/ 2147483647 h 174"/>
              <a:gd name="T68" fmla="*/ 2147483647 w 1138"/>
              <a:gd name="T69" fmla="*/ 2147483647 h 174"/>
              <a:gd name="T70" fmla="*/ 2147483647 w 1138"/>
              <a:gd name="T71" fmla="*/ 2147483647 h 174"/>
              <a:gd name="T72" fmla="*/ 2147483647 w 1138"/>
              <a:gd name="T73" fmla="*/ 2147483647 h 174"/>
              <a:gd name="T74" fmla="*/ 2147483647 w 1138"/>
              <a:gd name="T75" fmla="*/ 2147483647 h 174"/>
              <a:gd name="T76" fmla="*/ 2147483647 w 1138"/>
              <a:gd name="T77" fmla="*/ 2147483647 h 174"/>
              <a:gd name="T78" fmla="*/ 2147483647 w 1138"/>
              <a:gd name="T79" fmla="*/ 2147483647 h 174"/>
              <a:gd name="T80" fmla="*/ 2147483647 w 1138"/>
              <a:gd name="T81" fmla="*/ 2147483647 h 174"/>
              <a:gd name="T82" fmla="*/ 2147483647 w 1138"/>
              <a:gd name="T83" fmla="*/ 2147483647 h 174"/>
              <a:gd name="T84" fmla="*/ 2147483647 w 1138"/>
              <a:gd name="T85" fmla="*/ 2147483647 h 174"/>
              <a:gd name="T86" fmla="*/ 2147483647 w 1138"/>
              <a:gd name="T87" fmla="*/ 2147483647 h 174"/>
              <a:gd name="T88" fmla="*/ 2147483647 w 1138"/>
              <a:gd name="T89" fmla="*/ 2147483647 h 174"/>
              <a:gd name="T90" fmla="*/ 2147483647 w 1138"/>
              <a:gd name="T91" fmla="*/ 2147483647 h 174"/>
              <a:gd name="T92" fmla="*/ 2147483647 w 1138"/>
              <a:gd name="T93" fmla="*/ 2147483647 h 174"/>
              <a:gd name="T94" fmla="*/ 2147483647 w 1138"/>
              <a:gd name="T95" fmla="*/ 2147483647 h 174"/>
              <a:gd name="T96" fmla="*/ 2147483647 w 1138"/>
              <a:gd name="T97" fmla="*/ 2147483647 h 174"/>
              <a:gd name="T98" fmla="*/ 2147483647 w 1138"/>
              <a:gd name="T99" fmla="*/ 2147483647 h 174"/>
              <a:gd name="T100" fmla="*/ 2147483647 w 1138"/>
              <a:gd name="T101" fmla="*/ 2147483647 h 174"/>
              <a:gd name="T102" fmla="*/ 2147483647 w 1138"/>
              <a:gd name="T103" fmla="*/ 2147483647 h 174"/>
              <a:gd name="T104" fmla="*/ 2147483647 w 1138"/>
              <a:gd name="T105" fmla="*/ 2147483647 h 174"/>
              <a:gd name="T106" fmla="*/ 2147483647 w 1138"/>
              <a:gd name="T107" fmla="*/ 2147483647 h 174"/>
              <a:gd name="T108" fmla="*/ 2147483647 w 1138"/>
              <a:gd name="T109" fmla="*/ 2147483647 h 174"/>
              <a:gd name="T110" fmla="*/ 0 w 1138"/>
              <a:gd name="T111" fmla="*/ 2147483647 h 174"/>
              <a:gd name="T112" fmla="*/ 0 w 1138"/>
              <a:gd name="T113" fmla="*/ 2147483647 h 174"/>
              <a:gd name="T114" fmla="*/ 2147483647 w 1138"/>
              <a:gd name="T115" fmla="*/ 2147483647 h 174"/>
              <a:gd name="T116" fmla="*/ 2147483647 w 1138"/>
              <a:gd name="T117" fmla="*/ 2147483647 h 174"/>
              <a:gd name="T118" fmla="*/ 2147483647 w 1138"/>
              <a:gd name="T119" fmla="*/ 2147483647 h 174"/>
              <a:gd name="T120" fmla="*/ 2147483647 w 1138"/>
              <a:gd name="T121" fmla="*/ 2147483647 h 174"/>
              <a:gd name="T122" fmla="*/ 2147483647 w 1138"/>
              <a:gd name="T123" fmla="*/ 2147483647 h 174"/>
              <a:gd name="T124" fmla="*/ 2147483647 w 1138"/>
              <a:gd name="T125" fmla="*/ 2147483647 h 17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138"/>
              <a:gd name="T190" fmla="*/ 0 h 174"/>
              <a:gd name="T191" fmla="*/ 1138 w 1138"/>
              <a:gd name="T192" fmla="*/ 174 h 17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138" h="174">
                <a:moveTo>
                  <a:pt x="45" y="21"/>
                </a:moveTo>
                <a:lnTo>
                  <a:pt x="60" y="10"/>
                </a:lnTo>
                <a:lnTo>
                  <a:pt x="77" y="4"/>
                </a:lnTo>
                <a:lnTo>
                  <a:pt x="87" y="2"/>
                </a:lnTo>
                <a:lnTo>
                  <a:pt x="99" y="0"/>
                </a:lnTo>
                <a:lnTo>
                  <a:pt x="116" y="0"/>
                </a:lnTo>
                <a:lnTo>
                  <a:pt x="137" y="0"/>
                </a:lnTo>
                <a:lnTo>
                  <a:pt x="160" y="0"/>
                </a:lnTo>
                <a:lnTo>
                  <a:pt x="189" y="2"/>
                </a:lnTo>
                <a:lnTo>
                  <a:pt x="218" y="6"/>
                </a:lnTo>
                <a:lnTo>
                  <a:pt x="251" y="8"/>
                </a:lnTo>
                <a:lnTo>
                  <a:pt x="288" y="12"/>
                </a:lnTo>
                <a:lnTo>
                  <a:pt x="324" y="16"/>
                </a:lnTo>
                <a:lnTo>
                  <a:pt x="403" y="21"/>
                </a:lnTo>
                <a:lnTo>
                  <a:pt x="442" y="21"/>
                </a:lnTo>
                <a:lnTo>
                  <a:pt x="486" y="23"/>
                </a:lnTo>
                <a:lnTo>
                  <a:pt x="575" y="23"/>
                </a:lnTo>
                <a:lnTo>
                  <a:pt x="668" y="23"/>
                </a:lnTo>
                <a:lnTo>
                  <a:pt x="764" y="21"/>
                </a:lnTo>
                <a:lnTo>
                  <a:pt x="814" y="18"/>
                </a:lnTo>
                <a:lnTo>
                  <a:pt x="866" y="16"/>
                </a:lnTo>
                <a:lnTo>
                  <a:pt x="972" y="10"/>
                </a:lnTo>
                <a:lnTo>
                  <a:pt x="1024" y="6"/>
                </a:lnTo>
                <a:lnTo>
                  <a:pt x="1063" y="9"/>
                </a:lnTo>
                <a:lnTo>
                  <a:pt x="1102" y="15"/>
                </a:lnTo>
                <a:lnTo>
                  <a:pt x="1138" y="84"/>
                </a:lnTo>
                <a:lnTo>
                  <a:pt x="1096" y="138"/>
                </a:lnTo>
                <a:lnTo>
                  <a:pt x="1009" y="159"/>
                </a:lnTo>
                <a:lnTo>
                  <a:pt x="918" y="162"/>
                </a:lnTo>
                <a:lnTo>
                  <a:pt x="864" y="158"/>
                </a:lnTo>
                <a:lnTo>
                  <a:pt x="808" y="155"/>
                </a:lnTo>
                <a:lnTo>
                  <a:pt x="693" y="151"/>
                </a:lnTo>
                <a:lnTo>
                  <a:pt x="639" y="149"/>
                </a:lnTo>
                <a:lnTo>
                  <a:pt x="585" y="149"/>
                </a:lnTo>
                <a:lnTo>
                  <a:pt x="531" y="151"/>
                </a:lnTo>
                <a:lnTo>
                  <a:pt x="477" y="153"/>
                </a:lnTo>
                <a:lnTo>
                  <a:pt x="421" y="158"/>
                </a:lnTo>
                <a:lnTo>
                  <a:pt x="367" y="162"/>
                </a:lnTo>
                <a:lnTo>
                  <a:pt x="317" y="166"/>
                </a:lnTo>
                <a:lnTo>
                  <a:pt x="270" y="170"/>
                </a:lnTo>
                <a:lnTo>
                  <a:pt x="226" y="172"/>
                </a:lnTo>
                <a:lnTo>
                  <a:pt x="191" y="174"/>
                </a:lnTo>
                <a:lnTo>
                  <a:pt x="162" y="174"/>
                </a:lnTo>
                <a:lnTo>
                  <a:pt x="141" y="174"/>
                </a:lnTo>
                <a:lnTo>
                  <a:pt x="124" y="172"/>
                </a:lnTo>
                <a:lnTo>
                  <a:pt x="112" y="170"/>
                </a:lnTo>
                <a:lnTo>
                  <a:pt x="104" y="168"/>
                </a:lnTo>
                <a:lnTo>
                  <a:pt x="93" y="166"/>
                </a:lnTo>
                <a:lnTo>
                  <a:pt x="85" y="162"/>
                </a:lnTo>
                <a:lnTo>
                  <a:pt x="74" y="158"/>
                </a:lnTo>
                <a:lnTo>
                  <a:pt x="50" y="147"/>
                </a:lnTo>
                <a:lnTo>
                  <a:pt x="27" y="133"/>
                </a:lnTo>
                <a:lnTo>
                  <a:pt x="16" y="124"/>
                </a:lnTo>
                <a:lnTo>
                  <a:pt x="8" y="116"/>
                </a:lnTo>
                <a:lnTo>
                  <a:pt x="2" y="108"/>
                </a:lnTo>
                <a:lnTo>
                  <a:pt x="0" y="99"/>
                </a:lnTo>
                <a:lnTo>
                  <a:pt x="0" y="91"/>
                </a:lnTo>
                <a:lnTo>
                  <a:pt x="2" y="81"/>
                </a:lnTo>
                <a:lnTo>
                  <a:pt x="6" y="68"/>
                </a:lnTo>
                <a:lnTo>
                  <a:pt x="12" y="58"/>
                </a:lnTo>
                <a:lnTo>
                  <a:pt x="29" y="37"/>
                </a:lnTo>
                <a:lnTo>
                  <a:pt x="37" y="29"/>
                </a:lnTo>
                <a:lnTo>
                  <a:pt x="45" y="21"/>
                </a:lnTo>
                <a:close/>
              </a:path>
            </a:pathLst>
          </a:custGeom>
          <a:solidFill>
            <a:srgbClr val="FF99CC"/>
          </a:solidFill>
          <a:ln>
            <a:noFill/>
          </a:ln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" name="Line 450"/>
          <p:cNvSpPr>
            <a:spLocks noChangeShapeType="1"/>
          </p:cNvSpPr>
          <p:nvPr/>
        </p:nvSpPr>
        <p:spPr bwMode="auto">
          <a:xfrm>
            <a:off x="4445846" y="3106632"/>
            <a:ext cx="1167746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6" name="Freeform 4"/>
          <p:cNvSpPr/>
          <p:nvPr/>
        </p:nvSpPr>
        <p:spPr bwMode="auto">
          <a:xfrm>
            <a:off x="4429217" y="2313704"/>
            <a:ext cx="529366" cy="560245"/>
          </a:xfrm>
          <a:custGeom>
            <a:avLst/>
            <a:gdLst>
              <a:gd name="T0" fmla="*/ 2147483647 w 741"/>
              <a:gd name="T1" fmla="*/ 2147483647 h 744"/>
              <a:gd name="T2" fmla="*/ 2147483647 w 741"/>
              <a:gd name="T3" fmla="*/ 2147483647 h 744"/>
              <a:gd name="T4" fmla="*/ 2147483647 w 741"/>
              <a:gd name="T5" fmla="*/ 2147483647 h 744"/>
              <a:gd name="T6" fmla="*/ 2147483647 w 741"/>
              <a:gd name="T7" fmla="*/ 2147483647 h 744"/>
              <a:gd name="T8" fmla="*/ 2147483647 w 741"/>
              <a:gd name="T9" fmla="*/ 2147483647 h 744"/>
              <a:gd name="T10" fmla="*/ 2147483647 w 741"/>
              <a:gd name="T11" fmla="*/ 2147483647 h 744"/>
              <a:gd name="T12" fmla="*/ 2147483647 w 741"/>
              <a:gd name="T13" fmla="*/ 2147483647 h 744"/>
              <a:gd name="T14" fmla="*/ 2147483647 w 741"/>
              <a:gd name="T15" fmla="*/ 2147483647 h 744"/>
              <a:gd name="T16" fmla="*/ 2147483647 w 741"/>
              <a:gd name="T17" fmla="*/ 2147483647 h 744"/>
              <a:gd name="T18" fmla="*/ 2147483647 w 741"/>
              <a:gd name="T19" fmla="*/ 2147483647 h 744"/>
              <a:gd name="T20" fmla="*/ 2147483647 w 741"/>
              <a:gd name="T21" fmla="*/ 2147483647 h 744"/>
              <a:gd name="T22" fmla="*/ 2147483647 w 741"/>
              <a:gd name="T23" fmla="*/ 2147483647 h 744"/>
              <a:gd name="T24" fmla="*/ 2147483647 w 741"/>
              <a:gd name="T25" fmla="*/ 2147483647 h 744"/>
              <a:gd name="T26" fmla="*/ 2147483647 w 741"/>
              <a:gd name="T27" fmla="*/ 2147483647 h 744"/>
              <a:gd name="T28" fmla="*/ 2147483647 w 741"/>
              <a:gd name="T29" fmla="*/ 2147483647 h 744"/>
              <a:gd name="T30" fmla="*/ 2147483647 w 741"/>
              <a:gd name="T31" fmla="*/ 2147483647 h 744"/>
              <a:gd name="T32" fmla="*/ 2147483647 w 741"/>
              <a:gd name="T33" fmla="*/ 2147483647 h 744"/>
              <a:gd name="T34" fmla="*/ 2147483647 w 741"/>
              <a:gd name="T35" fmla="*/ 2147483647 h 744"/>
              <a:gd name="T36" fmla="*/ 2147483647 w 741"/>
              <a:gd name="T37" fmla="*/ 2147483647 h 744"/>
              <a:gd name="T38" fmla="*/ 2147483647 w 741"/>
              <a:gd name="T39" fmla="*/ 2147483647 h 744"/>
              <a:gd name="T40" fmla="*/ 2147483647 w 741"/>
              <a:gd name="T41" fmla="*/ 2147483647 h 744"/>
              <a:gd name="T42" fmla="*/ 2147483647 w 741"/>
              <a:gd name="T43" fmla="*/ 2147483647 h 744"/>
              <a:gd name="T44" fmla="*/ 2147483647 w 741"/>
              <a:gd name="T45" fmla="*/ 2147483647 h 744"/>
              <a:gd name="T46" fmla="*/ 2147483647 w 741"/>
              <a:gd name="T47" fmla="*/ 2147483647 h 744"/>
              <a:gd name="T48" fmla="*/ 2147483647 w 741"/>
              <a:gd name="T49" fmla="*/ 2147483647 h 744"/>
              <a:gd name="T50" fmla="*/ 2147483647 w 741"/>
              <a:gd name="T51" fmla="*/ 2147483647 h 744"/>
              <a:gd name="T52" fmla="*/ 2147483647 w 741"/>
              <a:gd name="T53" fmla="*/ 2147483647 h 744"/>
              <a:gd name="T54" fmla="*/ 2147483647 w 741"/>
              <a:gd name="T55" fmla="*/ 0 h 744"/>
              <a:gd name="T56" fmla="*/ 2147483647 w 741"/>
              <a:gd name="T57" fmla="*/ 2147483647 h 744"/>
              <a:gd name="T58" fmla="*/ 2147483647 w 741"/>
              <a:gd name="T59" fmla="*/ 2147483647 h 744"/>
              <a:gd name="T60" fmla="*/ 2147483647 w 741"/>
              <a:gd name="T61" fmla="*/ 2147483647 h 744"/>
              <a:gd name="T62" fmla="*/ 2147483647 w 741"/>
              <a:gd name="T63" fmla="*/ 2147483647 h 744"/>
              <a:gd name="T64" fmla="*/ 2147483647 w 741"/>
              <a:gd name="T65" fmla="*/ 2147483647 h 744"/>
              <a:gd name="T66" fmla="*/ 2147483647 w 741"/>
              <a:gd name="T67" fmla="*/ 2147483647 h 744"/>
              <a:gd name="T68" fmla="*/ 2147483647 w 741"/>
              <a:gd name="T69" fmla="*/ 2147483647 h 744"/>
              <a:gd name="T70" fmla="*/ 2147483647 w 741"/>
              <a:gd name="T71" fmla="*/ 2147483647 h 744"/>
              <a:gd name="T72" fmla="*/ 2147483647 w 741"/>
              <a:gd name="T73" fmla="*/ 2147483647 h 744"/>
              <a:gd name="T74" fmla="*/ 2147483647 w 741"/>
              <a:gd name="T75" fmla="*/ 2147483647 h 744"/>
              <a:gd name="T76" fmla="*/ 2147483647 w 741"/>
              <a:gd name="T77" fmla="*/ 2147483647 h 744"/>
              <a:gd name="T78" fmla="*/ 2147483647 w 741"/>
              <a:gd name="T79" fmla="*/ 2147483647 h 744"/>
              <a:gd name="T80" fmla="*/ 2147483647 w 741"/>
              <a:gd name="T81" fmla="*/ 2147483647 h 744"/>
              <a:gd name="T82" fmla="*/ 2147483647 w 741"/>
              <a:gd name="T83" fmla="*/ 2147483647 h 744"/>
              <a:gd name="T84" fmla="*/ 2147483647 w 741"/>
              <a:gd name="T85" fmla="*/ 2147483647 h 744"/>
              <a:gd name="T86" fmla="*/ 0 w 741"/>
              <a:gd name="T87" fmla="*/ 2147483647 h 744"/>
              <a:gd name="T88" fmla="*/ 2147483647 w 741"/>
              <a:gd name="T89" fmla="*/ 2147483647 h 744"/>
              <a:gd name="T90" fmla="*/ 2147483647 w 741"/>
              <a:gd name="T91" fmla="*/ 2147483647 h 744"/>
              <a:gd name="T92" fmla="*/ 2147483647 w 741"/>
              <a:gd name="T93" fmla="*/ 2147483647 h 744"/>
              <a:gd name="T94" fmla="*/ 2147483647 w 741"/>
              <a:gd name="T95" fmla="*/ 2147483647 h 74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741"/>
              <a:gd name="T145" fmla="*/ 0 h 744"/>
              <a:gd name="T146" fmla="*/ 741 w 741"/>
              <a:gd name="T147" fmla="*/ 744 h 744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741" h="744">
                <a:moveTo>
                  <a:pt x="204" y="648"/>
                </a:moveTo>
                <a:lnTo>
                  <a:pt x="303" y="534"/>
                </a:lnTo>
                <a:lnTo>
                  <a:pt x="324" y="501"/>
                </a:lnTo>
                <a:lnTo>
                  <a:pt x="390" y="423"/>
                </a:lnTo>
                <a:lnTo>
                  <a:pt x="406" y="402"/>
                </a:lnTo>
                <a:lnTo>
                  <a:pt x="444" y="363"/>
                </a:lnTo>
                <a:lnTo>
                  <a:pt x="483" y="323"/>
                </a:lnTo>
                <a:lnTo>
                  <a:pt x="527" y="284"/>
                </a:lnTo>
                <a:lnTo>
                  <a:pt x="568" y="249"/>
                </a:lnTo>
                <a:lnTo>
                  <a:pt x="591" y="234"/>
                </a:lnTo>
                <a:lnTo>
                  <a:pt x="614" y="220"/>
                </a:lnTo>
                <a:lnTo>
                  <a:pt x="664" y="193"/>
                </a:lnTo>
                <a:lnTo>
                  <a:pt x="687" y="180"/>
                </a:lnTo>
                <a:lnTo>
                  <a:pt x="707" y="168"/>
                </a:lnTo>
                <a:lnTo>
                  <a:pt x="724" y="155"/>
                </a:lnTo>
                <a:lnTo>
                  <a:pt x="734" y="141"/>
                </a:lnTo>
                <a:lnTo>
                  <a:pt x="741" y="126"/>
                </a:lnTo>
                <a:lnTo>
                  <a:pt x="741" y="110"/>
                </a:lnTo>
                <a:lnTo>
                  <a:pt x="738" y="93"/>
                </a:lnTo>
                <a:lnTo>
                  <a:pt x="732" y="77"/>
                </a:lnTo>
                <a:lnTo>
                  <a:pt x="724" y="60"/>
                </a:lnTo>
                <a:lnTo>
                  <a:pt x="714" y="45"/>
                </a:lnTo>
                <a:lnTo>
                  <a:pt x="703" y="35"/>
                </a:lnTo>
                <a:lnTo>
                  <a:pt x="693" y="25"/>
                </a:lnTo>
                <a:lnTo>
                  <a:pt x="680" y="16"/>
                </a:lnTo>
                <a:lnTo>
                  <a:pt x="666" y="10"/>
                </a:lnTo>
                <a:lnTo>
                  <a:pt x="630" y="2"/>
                </a:lnTo>
                <a:lnTo>
                  <a:pt x="612" y="0"/>
                </a:lnTo>
                <a:lnTo>
                  <a:pt x="573" y="24"/>
                </a:lnTo>
                <a:lnTo>
                  <a:pt x="475" y="110"/>
                </a:lnTo>
                <a:lnTo>
                  <a:pt x="460" y="128"/>
                </a:lnTo>
                <a:lnTo>
                  <a:pt x="442" y="147"/>
                </a:lnTo>
                <a:lnTo>
                  <a:pt x="423" y="168"/>
                </a:lnTo>
                <a:lnTo>
                  <a:pt x="379" y="216"/>
                </a:lnTo>
                <a:lnTo>
                  <a:pt x="334" y="261"/>
                </a:lnTo>
                <a:lnTo>
                  <a:pt x="311" y="282"/>
                </a:lnTo>
                <a:lnTo>
                  <a:pt x="290" y="303"/>
                </a:lnTo>
                <a:lnTo>
                  <a:pt x="267" y="321"/>
                </a:lnTo>
                <a:lnTo>
                  <a:pt x="242" y="338"/>
                </a:lnTo>
                <a:lnTo>
                  <a:pt x="192" y="369"/>
                </a:lnTo>
                <a:lnTo>
                  <a:pt x="126" y="441"/>
                </a:lnTo>
                <a:lnTo>
                  <a:pt x="72" y="519"/>
                </a:lnTo>
                <a:lnTo>
                  <a:pt x="27" y="603"/>
                </a:lnTo>
                <a:lnTo>
                  <a:pt x="0" y="675"/>
                </a:lnTo>
                <a:lnTo>
                  <a:pt x="15" y="735"/>
                </a:lnTo>
                <a:lnTo>
                  <a:pt x="36" y="744"/>
                </a:lnTo>
                <a:lnTo>
                  <a:pt x="105" y="744"/>
                </a:lnTo>
                <a:lnTo>
                  <a:pt x="204" y="648"/>
                </a:lnTo>
                <a:close/>
              </a:path>
            </a:pathLst>
          </a:custGeom>
          <a:solidFill>
            <a:srgbClr val="FF99CC"/>
          </a:solidFill>
          <a:ln>
            <a:noFill/>
          </a:ln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7" name="Freeform 5"/>
          <p:cNvSpPr/>
          <p:nvPr/>
        </p:nvSpPr>
        <p:spPr bwMode="auto">
          <a:xfrm>
            <a:off x="5206174" y="2311445"/>
            <a:ext cx="470240" cy="626887"/>
          </a:xfrm>
          <a:custGeom>
            <a:avLst/>
            <a:gdLst>
              <a:gd name="T0" fmla="*/ 2147483647 w 657"/>
              <a:gd name="T1" fmla="*/ 2147483647 h 832"/>
              <a:gd name="T2" fmla="*/ 2147483647 w 657"/>
              <a:gd name="T3" fmla="*/ 2147483647 h 832"/>
              <a:gd name="T4" fmla="*/ 2147483647 w 657"/>
              <a:gd name="T5" fmla="*/ 2147483647 h 832"/>
              <a:gd name="T6" fmla="*/ 2147483647 w 657"/>
              <a:gd name="T7" fmla="*/ 2147483647 h 832"/>
              <a:gd name="T8" fmla="*/ 2147483647 w 657"/>
              <a:gd name="T9" fmla="*/ 0 h 832"/>
              <a:gd name="T10" fmla="*/ 2147483647 w 657"/>
              <a:gd name="T11" fmla="*/ 2147483647 h 832"/>
              <a:gd name="T12" fmla="*/ 2147483647 w 657"/>
              <a:gd name="T13" fmla="*/ 2147483647 h 832"/>
              <a:gd name="T14" fmla="*/ 2147483647 w 657"/>
              <a:gd name="T15" fmla="*/ 2147483647 h 832"/>
              <a:gd name="T16" fmla="*/ 2147483647 w 657"/>
              <a:gd name="T17" fmla="*/ 2147483647 h 832"/>
              <a:gd name="T18" fmla="*/ 2147483647 w 657"/>
              <a:gd name="T19" fmla="*/ 2147483647 h 832"/>
              <a:gd name="T20" fmla="*/ 2147483647 w 657"/>
              <a:gd name="T21" fmla="*/ 2147483647 h 832"/>
              <a:gd name="T22" fmla="*/ 2147483647 w 657"/>
              <a:gd name="T23" fmla="*/ 2147483647 h 832"/>
              <a:gd name="T24" fmla="*/ 2147483647 w 657"/>
              <a:gd name="T25" fmla="*/ 2147483647 h 832"/>
              <a:gd name="T26" fmla="*/ 2147483647 w 657"/>
              <a:gd name="T27" fmla="*/ 2147483647 h 832"/>
              <a:gd name="T28" fmla="*/ 2147483647 w 657"/>
              <a:gd name="T29" fmla="*/ 2147483647 h 832"/>
              <a:gd name="T30" fmla="*/ 2147483647 w 657"/>
              <a:gd name="T31" fmla="*/ 2147483647 h 832"/>
              <a:gd name="T32" fmla="*/ 2147483647 w 657"/>
              <a:gd name="T33" fmla="*/ 2147483647 h 832"/>
              <a:gd name="T34" fmla="*/ 2147483647 w 657"/>
              <a:gd name="T35" fmla="*/ 2147483647 h 832"/>
              <a:gd name="T36" fmla="*/ 2147483647 w 657"/>
              <a:gd name="T37" fmla="*/ 2147483647 h 832"/>
              <a:gd name="T38" fmla="*/ 2147483647 w 657"/>
              <a:gd name="T39" fmla="*/ 2147483647 h 832"/>
              <a:gd name="T40" fmla="*/ 2147483647 w 657"/>
              <a:gd name="T41" fmla="*/ 2147483647 h 832"/>
              <a:gd name="T42" fmla="*/ 2147483647 w 657"/>
              <a:gd name="T43" fmla="*/ 2147483647 h 832"/>
              <a:gd name="T44" fmla="*/ 0 w 657"/>
              <a:gd name="T45" fmla="*/ 2147483647 h 832"/>
              <a:gd name="T46" fmla="*/ 2147483647 w 657"/>
              <a:gd name="T47" fmla="*/ 2147483647 h 832"/>
              <a:gd name="T48" fmla="*/ 2147483647 w 657"/>
              <a:gd name="T49" fmla="*/ 2147483647 h 832"/>
              <a:gd name="T50" fmla="*/ 2147483647 w 657"/>
              <a:gd name="T51" fmla="*/ 2147483647 h 832"/>
              <a:gd name="T52" fmla="*/ 2147483647 w 657"/>
              <a:gd name="T53" fmla="*/ 2147483647 h 83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657"/>
              <a:gd name="T82" fmla="*/ 0 h 832"/>
              <a:gd name="T83" fmla="*/ 657 w 657"/>
              <a:gd name="T84" fmla="*/ 832 h 83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657" h="832">
                <a:moveTo>
                  <a:pt x="39" y="17"/>
                </a:moveTo>
                <a:lnTo>
                  <a:pt x="49" y="10"/>
                </a:lnTo>
                <a:lnTo>
                  <a:pt x="60" y="4"/>
                </a:lnTo>
                <a:lnTo>
                  <a:pt x="72" y="2"/>
                </a:lnTo>
                <a:lnTo>
                  <a:pt x="87" y="0"/>
                </a:lnTo>
                <a:lnTo>
                  <a:pt x="161" y="36"/>
                </a:lnTo>
                <a:lnTo>
                  <a:pt x="289" y="168"/>
                </a:lnTo>
                <a:lnTo>
                  <a:pt x="421" y="320"/>
                </a:lnTo>
                <a:lnTo>
                  <a:pt x="513" y="472"/>
                </a:lnTo>
                <a:lnTo>
                  <a:pt x="657" y="756"/>
                </a:lnTo>
                <a:lnTo>
                  <a:pt x="629" y="832"/>
                </a:lnTo>
                <a:lnTo>
                  <a:pt x="541" y="824"/>
                </a:lnTo>
                <a:lnTo>
                  <a:pt x="433" y="672"/>
                </a:lnTo>
                <a:lnTo>
                  <a:pt x="381" y="556"/>
                </a:lnTo>
                <a:lnTo>
                  <a:pt x="285" y="416"/>
                </a:lnTo>
                <a:lnTo>
                  <a:pt x="237" y="344"/>
                </a:lnTo>
                <a:lnTo>
                  <a:pt x="197" y="304"/>
                </a:lnTo>
                <a:lnTo>
                  <a:pt x="153" y="268"/>
                </a:lnTo>
                <a:lnTo>
                  <a:pt x="124" y="232"/>
                </a:lnTo>
                <a:lnTo>
                  <a:pt x="91" y="214"/>
                </a:lnTo>
                <a:lnTo>
                  <a:pt x="62" y="197"/>
                </a:lnTo>
                <a:lnTo>
                  <a:pt x="33" y="168"/>
                </a:lnTo>
                <a:lnTo>
                  <a:pt x="0" y="91"/>
                </a:lnTo>
                <a:lnTo>
                  <a:pt x="6" y="73"/>
                </a:lnTo>
                <a:lnTo>
                  <a:pt x="27" y="42"/>
                </a:lnTo>
                <a:lnTo>
                  <a:pt x="35" y="27"/>
                </a:lnTo>
                <a:lnTo>
                  <a:pt x="39" y="17"/>
                </a:lnTo>
                <a:close/>
              </a:path>
            </a:pathLst>
          </a:custGeom>
          <a:solidFill>
            <a:srgbClr val="FF99CC"/>
          </a:solidFill>
          <a:ln>
            <a:noFill/>
          </a:ln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8" name="Freeform 10"/>
          <p:cNvSpPr/>
          <p:nvPr/>
        </p:nvSpPr>
        <p:spPr bwMode="auto">
          <a:xfrm>
            <a:off x="4289715" y="2190586"/>
            <a:ext cx="766795" cy="842627"/>
          </a:xfrm>
          <a:custGeom>
            <a:avLst/>
            <a:gdLst>
              <a:gd name="T0" fmla="*/ 0 w 945"/>
              <a:gd name="T1" fmla="*/ 2147483647 h 888"/>
              <a:gd name="T2" fmla="*/ 2147483647 w 945"/>
              <a:gd name="T3" fmla="*/ 2147483647 h 888"/>
              <a:gd name="T4" fmla="*/ 2147483647 w 945"/>
              <a:gd name="T5" fmla="*/ 2147483647 h 888"/>
              <a:gd name="T6" fmla="*/ 2147483647 w 945"/>
              <a:gd name="T7" fmla="*/ 0 h 888"/>
              <a:gd name="T8" fmla="*/ 0 w 945"/>
              <a:gd name="T9" fmla="*/ 2147483647 h 8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45"/>
              <a:gd name="T16" fmla="*/ 0 h 888"/>
              <a:gd name="T17" fmla="*/ 945 w 945"/>
              <a:gd name="T18" fmla="*/ 888 h 8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45" h="888">
                <a:moveTo>
                  <a:pt x="0" y="876"/>
                </a:moveTo>
                <a:lnTo>
                  <a:pt x="12" y="888"/>
                </a:lnTo>
                <a:lnTo>
                  <a:pt x="945" y="12"/>
                </a:lnTo>
                <a:lnTo>
                  <a:pt x="932" y="0"/>
                </a:lnTo>
                <a:lnTo>
                  <a:pt x="0" y="876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round/>
          </a:ln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9" name="Freeform 15"/>
          <p:cNvSpPr/>
          <p:nvPr/>
        </p:nvSpPr>
        <p:spPr bwMode="auto">
          <a:xfrm>
            <a:off x="5141505" y="2181549"/>
            <a:ext cx="574635" cy="816648"/>
          </a:xfrm>
          <a:custGeom>
            <a:avLst/>
            <a:gdLst>
              <a:gd name="T0" fmla="*/ 2147483647 w 1094"/>
              <a:gd name="T1" fmla="*/ 2147483647 h 901"/>
              <a:gd name="T2" fmla="*/ 2147483647 w 1094"/>
              <a:gd name="T3" fmla="*/ 2147483647 h 901"/>
              <a:gd name="T4" fmla="*/ 2147483647 w 1094"/>
              <a:gd name="T5" fmla="*/ 0 h 901"/>
              <a:gd name="T6" fmla="*/ 0 w 1094"/>
              <a:gd name="T7" fmla="*/ 2147483647 h 901"/>
              <a:gd name="T8" fmla="*/ 2147483647 w 1094"/>
              <a:gd name="T9" fmla="*/ 2147483647 h 9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94"/>
              <a:gd name="T16" fmla="*/ 0 h 901"/>
              <a:gd name="T17" fmla="*/ 1094 w 1094"/>
              <a:gd name="T18" fmla="*/ 901 h 90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94" h="901">
                <a:moveTo>
                  <a:pt x="1082" y="901"/>
                </a:moveTo>
                <a:lnTo>
                  <a:pt x="1094" y="887"/>
                </a:lnTo>
                <a:lnTo>
                  <a:pt x="12" y="0"/>
                </a:lnTo>
                <a:lnTo>
                  <a:pt x="0" y="15"/>
                </a:lnTo>
                <a:lnTo>
                  <a:pt x="1082" y="901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round/>
          </a:ln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1" name="Oval 28"/>
          <p:cNvSpPr>
            <a:spLocks noChangeArrowheads="1"/>
          </p:cNvSpPr>
          <p:nvPr/>
        </p:nvSpPr>
        <p:spPr bwMode="auto">
          <a:xfrm>
            <a:off x="6444133" y="3435324"/>
            <a:ext cx="57279" cy="60994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9" name="Group 57"/>
          <p:cNvGrpSpPr/>
          <p:nvPr/>
        </p:nvGrpSpPr>
        <p:grpSpPr bwMode="auto">
          <a:xfrm>
            <a:off x="6270449" y="3566349"/>
            <a:ext cx="243896" cy="265439"/>
            <a:chOff x="3891" y="3616"/>
            <a:chExt cx="342" cy="353"/>
          </a:xfrm>
        </p:grpSpPr>
        <p:grpSp>
          <p:nvGrpSpPr>
            <p:cNvPr id="270" name="Group 58"/>
            <p:cNvGrpSpPr/>
            <p:nvPr/>
          </p:nvGrpSpPr>
          <p:grpSpPr bwMode="auto">
            <a:xfrm>
              <a:off x="3899" y="3622"/>
              <a:ext cx="334" cy="347"/>
              <a:chOff x="3899" y="3622"/>
              <a:chExt cx="334" cy="347"/>
            </a:xfrm>
          </p:grpSpPr>
          <p:sp>
            <p:nvSpPr>
              <p:cNvPr id="284" name="Freeform 59"/>
              <p:cNvSpPr/>
              <p:nvPr/>
            </p:nvSpPr>
            <p:spPr bwMode="auto">
              <a:xfrm>
                <a:off x="3907" y="380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5" name="Freeform 60"/>
              <p:cNvSpPr/>
              <p:nvPr/>
            </p:nvSpPr>
            <p:spPr bwMode="auto">
              <a:xfrm>
                <a:off x="3907" y="380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6" name="Freeform 61"/>
              <p:cNvSpPr/>
              <p:nvPr/>
            </p:nvSpPr>
            <p:spPr bwMode="auto">
              <a:xfrm>
                <a:off x="3955" y="3622"/>
                <a:ext cx="223" cy="24"/>
              </a:xfrm>
              <a:custGeom>
                <a:avLst/>
                <a:gdLst>
                  <a:gd name="T0" fmla="*/ 0 w 223"/>
                  <a:gd name="T1" fmla="*/ 24 h 24"/>
                  <a:gd name="T2" fmla="*/ 26 w 223"/>
                  <a:gd name="T3" fmla="*/ 0 h 24"/>
                  <a:gd name="T4" fmla="*/ 196 w 223"/>
                  <a:gd name="T5" fmla="*/ 0 h 24"/>
                  <a:gd name="T6" fmla="*/ 223 w 223"/>
                  <a:gd name="T7" fmla="*/ 24 h 24"/>
                  <a:gd name="T8" fmla="*/ 0 w 223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4"/>
                  <a:gd name="T17" fmla="*/ 223 w 22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4">
                    <a:moveTo>
                      <a:pt x="0" y="24"/>
                    </a:moveTo>
                    <a:lnTo>
                      <a:pt x="26" y="0"/>
                    </a:lnTo>
                    <a:lnTo>
                      <a:pt x="196" y="0"/>
                    </a:lnTo>
                    <a:lnTo>
                      <a:pt x="223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7" name="Freeform 62"/>
              <p:cNvSpPr/>
              <p:nvPr/>
            </p:nvSpPr>
            <p:spPr bwMode="auto">
              <a:xfrm>
                <a:off x="3955" y="3622"/>
                <a:ext cx="223" cy="24"/>
              </a:xfrm>
              <a:custGeom>
                <a:avLst/>
                <a:gdLst>
                  <a:gd name="T0" fmla="*/ 0 w 223"/>
                  <a:gd name="T1" fmla="*/ 24 h 24"/>
                  <a:gd name="T2" fmla="*/ 26 w 223"/>
                  <a:gd name="T3" fmla="*/ 0 h 24"/>
                  <a:gd name="T4" fmla="*/ 196 w 223"/>
                  <a:gd name="T5" fmla="*/ 0 h 24"/>
                  <a:gd name="T6" fmla="*/ 223 w 223"/>
                  <a:gd name="T7" fmla="*/ 24 h 24"/>
                  <a:gd name="T8" fmla="*/ 0 w 223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4"/>
                  <a:gd name="T17" fmla="*/ 223 w 22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4">
                    <a:moveTo>
                      <a:pt x="0" y="24"/>
                    </a:moveTo>
                    <a:lnTo>
                      <a:pt x="26" y="0"/>
                    </a:lnTo>
                    <a:lnTo>
                      <a:pt x="196" y="0"/>
                    </a:lnTo>
                    <a:lnTo>
                      <a:pt x="223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8" name="Rectangle 63"/>
              <p:cNvSpPr>
                <a:spLocks noChangeArrowheads="1"/>
              </p:cNvSpPr>
              <p:nvPr/>
            </p:nvSpPr>
            <p:spPr bwMode="auto">
              <a:xfrm>
                <a:off x="3955" y="3646"/>
                <a:ext cx="223" cy="1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9" name="Rectangle 64"/>
              <p:cNvSpPr>
                <a:spLocks noChangeArrowheads="1"/>
              </p:cNvSpPr>
              <p:nvPr/>
            </p:nvSpPr>
            <p:spPr bwMode="auto">
              <a:xfrm>
                <a:off x="3909" y="3833"/>
                <a:ext cx="314" cy="7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0" name="Rectangle 65"/>
              <p:cNvSpPr>
                <a:spLocks noChangeArrowheads="1"/>
              </p:cNvSpPr>
              <p:nvPr/>
            </p:nvSpPr>
            <p:spPr bwMode="auto">
              <a:xfrm>
                <a:off x="3975" y="3667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1" name="Line 66"/>
              <p:cNvSpPr>
                <a:spLocks noChangeShapeType="1"/>
              </p:cNvSpPr>
              <p:nvPr/>
            </p:nvSpPr>
            <p:spPr bwMode="auto">
              <a:xfrm flipH="1">
                <a:off x="4124" y="3863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92" name="Group 67"/>
              <p:cNvGrpSpPr/>
              <p:nvPr/>
            </p:nvGrpSpPr>
            <p:grpSpPr bwMode="auto">
              <a:xfrm>
                <a:off x="3899" y="3918"/>
                <a:ext cx="334" cy="51"/>
                <a:chOff x="3899" y="3918"/>
                <a:chExt cx="334" cy="51"/>
              </a:xfrm>
            </p:grpSpPr>
            <p:sp>
              <p:nvSpPr>
                <p:cNvPr id="293" name="Freeform 68"/>
                <p:cNvSpPr/>
                <p:nvPr/>
              </p:nvSpPr>
              <p:spPr bwMode="auto">
                <a:xfrm>
                  <a:off x="3899" y="3918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94" name="Freeform 69"/>
                <p:cNvSpPr/>
                <p:nvPr/>
              </p:nvSpPr>
              <p:spPr bwMode="auto">
                <a:xfrm>
                  <a:off x="3899" y="3918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95" name="Rectangle 70"/>
                <p:cNvSpPr>
                  <a:spLocks noChangeArrowheads="1"/>
                </p:cNvSpPr>
                <p:nvPr/>
              </p:nvSpPr>
              <p:spPr bwMode="auto">
                <a:xfrm>
                  <a:off x="3901" y="3954"/>
                  <a:ext cx="330" cy="1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71" name="Group 71"/>
            <p:cNvGrpSpPr/>
            <p:nvPr/>
          </p:nvGrpSpPr>
          <p:grpSpPr bwMode="auto">
            <a:xfrm>
              <a:off x="3891" y="3616"/>
              <a:ext cx="334" cy="346"/>
              <a:chOff x="3891" y="3616"/>
              <a:chExt cx="334" cy="346"/>
            </a:xfrm>
          </p:grpSpPr>
          <p:sp>
            <p:nvSpPr>
              <p:cNvPr id="272" name="Freeform 72"/>
              <p:cNvSpPr/>
              <p:nvPr/>
            </p:nvSpPr>
            <p:spPr bwMode="auto">
              <a:xfrm>
                <a:off x="3899" y="3795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3" name="Freeform 73"/>
              <p:cNvSpPr/>
              <p:nvPr/>
            </p:nvSpPr>
            <p:spPr bwMode="auto">
              <a:xfrm>
                <a:off x="3899" y="3795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4" name="Freeform 74"/>
              <p:cNvSpPr/>
              <p:nvPr/>
            </p:nvSpPr>
            <p:spPr bwMode="auto">
              <a:xfrm>
                <a:off x="3946" y="3616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7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7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5" name="Freeform 75"/>
              <p:cNvSpPr/>
              <p:nvPr/>
            </p:nvSpPr>
            <p:spPr bwMode="auto">
              <a:xfrm>
                <a:off x="3946" y="3616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7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7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6" name="Rectangle 76"/>
              <p:cNvSpPr>
                <a:spLocks noChangeArrowheads="1"/>
              </p:cNvSpPr>
              <p:nvPr/>
            </p:nvSpPr>
            <p:spPr bwMode="auto">
              <a:xfrm>
                <a:off x="3946" y="3639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7" name="Rectangle 77"/>
              <p:cNvSpPr>
                <a:spLocks noChangeArrowheads="1"/>
              </p:cNvSpPr>
              <p:nvPr/>
            </p:nvSpPr>
            <p:spPr bwMode="auto">
              <a:xfrm>
                <a:off x="3901" y="3827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8" name="Rectangle 78"/>
              <p:cNvSpPr>
                <a:spLocks noChangeArrowheads="1"/>
              </p:cNvSpPr>
              <p:nvPr/>
            </p:nvSpPr>
            <p:spPr bwMode="auto">
              <a:xfrm>
                <a:off x="3967" y="3660"/>
                <a:ext cx="182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9" name="Line 79"/>
              <p:cNvSpPr>
                <a:spLocks noChangeShapeType="1"/>
              </p:cNvSpPr>
              <p:nvPr/>
            </p:nvSpPr>
            <p:spPr bwMode="auto">
              <a:xfrm flipH="1">
                <a:off x="4116" y="3857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80" name="Group 80"/>
              <p:cNvGrpSpPr/>
              <p:nvPr/>
            </p:nvGrpSpPr>
            <p:grpSpPr bwMode="auto">
              <a:xfrm>
                <a:off x="3891" y="3912"/>
                <a:ext cx="334" cy="50"/>
                <a:chOff x="3891" y="3912"/>
                <a:chExt cx="334" cy="50"/>
              </a:xfrm>
            </p:grpSpPr>
            <p:sp>
              <p:nvSpPr>
                <p:cNvPr id="281" name="Freeform 81"/>
                <p:cNvSpPr/>
                <p:nvPr/>
              </p:nvSpPr>
              <p:spPr bwMode="auto">
                <a:xfrm>
                  <a:off x="3891" y="3912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2" name="Freeform 82"/>
                <p:cNvSpPr/>
                <p:nvPr/>
              </p:nvSpPr>
              <p:spPr bwMode="auto">
                <a:xfrm>
                  <a:off x="3891" y="3912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3" name="Rectangle 83"/>
                <p:cNvSpPr>
                  <a:spLocks noChangeArrowheads="1"/>
                </p:cNvSpPr>
                <p:nvPr/>
              </p:nvSpPr>
              <p:spPr bwMode="auto">
                <a:xfrm>
                  <a:off x="3893" y="3947"/>
                  <a:ext cx="330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296" name="Group 84"/>
          <p:cNvGrpSpPr/>
          <p:nvPr/>
        </p:nvGrpSpPr>
        <p:grpSpPr bwMode="auto">
          <a:xfrm>
            <a:off x="6784110" y="3544889"/>
            <a:ext cx="244820" cy="265438"/>
            <a:chOff x="4752" y="3605"/>
            <a:chExt cx="343" cy="353"/>
          </a:xfrm>
        </p:grpSpPr>
        <p:grpSp>
          <p:nvGrpSpPr>
            <p:cNvPr id="297" name="Group 85"/>
            <p:cNvGrpSpPr/>
            <p:nvPr/>
          </p:nvGrpSpPr>
          <p:grpSpPr bwMode="auto">
            <a:xfrm>
              <a:off x="4760" y="3612"/>
              <a:ext cx="335" cy="346"/>
              <a:chOff x="4760" y="3612"/>
              <a:chExt cx="335" cy="346"/>
            </a:xfrm>
          </p:grpSpPr>
          <p:sp>
            <p:nvSpPr>
              <p:cNvPr id="311" name="Freeform 86"/>
              <p:cNvSpPr/>
              <p:nvPr/>
            </p:nvSpPr>
            <p:spPr bwMode="auto">
              <a:xfrm>
                <a:off x="4768" y="3791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2" name="Freeform 87"/>
              <p:cNvSpPr/>
              <p:nvPr/>
            </p:nvSpPr>
            <p:spPr bwMode="auto">
              <a:xfrm>
                <a:off x="4768" y="3791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3" name="Freeform 88"/>
              <p:cNvSpPr/>
              <p:nvPr/>
            </p:nvSpPr>
            <p:spPr bwMode="auto">
              <a:xfrm>
                <a:off x="4816" y="3612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4" name="Freeform 89"/>
              <p:cNvSpPr/>
              <p:nvPr/>
            </p:nvSpPr>
            <p:spPr bwMode="auto">
              <a:xfrm>
                <a:off x="4816" y="3612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5" name="Rectangle 90"/>
              <p:cNvSpPr>
                <a:spLocks noChangeArrowheads="1"/>
              </p:cNvSpPr>
              <p:nvPr/>
            </p:nvSpPr>
            <p:spPr bwMode="auto">
              <a:xfrm>
                <a:off x="4816" y="3635"/>
                <a:ext cx="223" cy="1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6" name="Rectangle 91"/>
              <p:cNvSpPr>
                <a:spLocks noChangeArrowheads="1"/>
              </p:cNvSpPr>
              <p:nvPr/>
            </p:nvSpPr>
            <p:spPr bwMode="auto">
              <a:xfrm>
                <a:off x="4770" y="3823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7" name="Rectangle 92"/>
              <p:cNvSpPr>
                <a:spLocks noChangeArrowheads="1"/>
              </p:cNvSpPr>
              <p:nvPr/>
            </p:nvSpPr>
            <p:spPr bwMode="auto">
              <a:xfrm>
                <a:off x="4836" y="3656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8" name="Line 93"/>
              <p:cNvSpPr>
                <a:spLocks noChangeShapeType="1"/>
              </p:cNvSpPr>
              <p:nvPr/>
            </p:nvSpPr>
            <p:spPr bwMode="auto">
              <a:xfrm flipH="1">
                <a:off x="4985" y="3852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19" name="Group 94"/>
              <p:cNvGrpSpPr/>
              <p:nvPr/>
            </p:nvGrpSpPr>
            <p:grpSpPr bwMode="auto">
              <a:xfrm>
                <a:off x="4760" y="3907"/>
                <a:ext cx="335" cy="51"/>
                <a:chOff x="4760" y="3907"/>
                <a:chExt cx="335" cy="51"/>
              </a:xfrm>
            </p:grpSpPr>
            <p:sp>
              <p:nvSpPr>
                <p:cNvPr id="320" name="Freeform 95"/>
                <p:cNvSpPr/>
                <p:nvPr/>
              </p:nvSpPr>
              <p:spPr bwMode="auto">
                <a:xfrm>
                  <a:off x="4760" y="3907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1" name="Freeform 96"/>
                <p:cNvSpPr/>
                <p:nvPr/>
              </p:nvSpPr>
              <p:spPr bwMode="auto">
                <a:xfrm>
                  <a:off x="4760" y="3907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2" name="Rectangle 97"/>
                <p:cNvSpPr>
                  <a:spLocks noChangeArrowheads="1"/>
                </p:cNvSpPr>
                <p:nvPr/>
              </p:nvSpPr>
              <p:spPr bwMode="auto">
                <a:xfrm>
                  <a:off x="4762" y="3943"/>
                  <a:ext cx="331" cy="1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98" name="Group 98"/>
            <p:cNvGrpSpPr/>
            <p:nvPr/>
          </p:nvGrpSpPr>
          <p:grpSpPr bwMode="auto">
            <a:xfrm>
              <a:off x="4752" y="3605"/>
              <a:ext cx="334" cy="347"/>
              <a:chOff x="4752" y="3605"/>
              <a:chExt cx="334" cy="347"/>
            </a:xfrm>
          </p:grpSpPr>
          <p:sp>
            <p:nvSpPr>
              <p:cNvPr id="299" name="Freeform 99"/>
              <p:cNvSpPr/>
              <p:nvPr/>
            </p:nvSpPr>
            <p:spPr bwMode="auto">
              <a:xfrm>
                <a:off x="4760" y="3785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0" name="Freeform 100"/>
              <p:cNvSpPr/>
              <p:nvPr/>
            </p:nvSpPr>
            <p:spPr bwMode="auto">
              <a:xfrm>
                <a:off x="4760" y="3785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1" name="Freeform 101"/>
              <p:cNvSpPr/>
              <p:nvPr/>
            </p:nvSpPr>
            <p:spPr bwMode="auto">
              <a:xfrm>
                <a:off x="4808" y="3605"/>
                <a:ext cx="223" cy="24"/>
              </a:xfrm>
              <a:custGeom>
                <a:avLst/>
                <a:gdLst>
                  <a:gd name="T0" fmla="*/ 0 w 223"/>
                  <a:gd name="T1" fmla="*/ 24 h 24"/>
                  <a:gd name="T2" fmla="*/ 26 w 223"/>
                  <a:gd name="T3" fmla="*/ 0 h 24"/>
                  <a:gd name="T4" fmla="*/ 196 w 223"/>
                  <a:gd name="T5" fmla="*/ 0 h 24"/>
                  <a:gd name="T6" fmla="*/ 223 w 223"/>
                  <a:gd name="T7" fmla="*/ 24 h 24"/>
                  <a:gd name="T8" fmla="*/ 0 w 223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4"/>
                  <a:gd name="T17" fmla="*/ 223 w 22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4">
                    <a:moveTo>
                      <a:pt x="0" y="24"/>
                    </a:moveTo>
                    <a:lnTo>
                      <a:pt x="26" y="0"/>
                    </a:lnTo>
                    <a:lnTo>
                      <a:pt x="196" y="0"/>
                    </a:lnTo>
                    <a:lnTo>
                      <a:pt x="223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2" name="Freeform 102"/>
              <p:cNvSpPr/>
              <p:nvPr/>
            </p:nvSpPr>
            <p:spPr bwMode="auto">
              <a:xfrm>
                <a:off x="4808" y="3605"/>
                <a:ext cx="223" cy="24"/>
              </a:xfrm>
              <a:custGeom>
                <a:avLst/>
                <a:gdLst>
                  <a:gd name="T0" fmla="*/ 0 w 223"/>
                  <a:gd name="T1" fmla="*/ 24 h 24"/>
                  <a:gd name="T2" fmla="*/ 26 w 223"/>
                  <a:gd name="T3" fmla="*/ 0 h 24"/>
                  <a:gd name="T4" fmla="*/ 196 w 223"/>
                  <a:gd name="T5" fmla="*/ 0 h 24"/>
                  <a:gd name="T6" fmla="*/ 223 w 223"/>
                  <a:gd name="T7" fmla="*/ 24 h 24"/>
                  <a:gd name="T8" fmla="*/ 0 w 223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4"/>
                  <a:gd name="T17" fmla="*/ 223 w 22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4">
                    <a:moveTo>
                      <a:pt x="0" y="24"/>
                    </a:moveTo>
                    <a:lnTo>
                      <a:pt x="26" y="0"/>
                    </a:lnTo>
                    <a:lnTo>
                      <a:pt x="196" y="0"/>
                    </a:lnTo>
                    <a:lnTo>
                      <a:pt x="223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3" name="Rectangle 103"/>
              <p:cNvSpPr>
                <a:spLocks noChangeArrowheads="1"/>
              </p:cNvSpPr>
              <p:nvPr/>
            </p:nvSpPr>
            <p:spPr bwMode="auto">
              <a:xfrm>
                <a:off x="4808" y="3629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4" name="Rectangle 104"/>
              <p:cNvSpPr>
                <a:spLocks noChangeArrowheads="1"/>
              </p:cNvSpPr>
              <p:nvPr/>
            </p:nvSpPr>
            <p:spPr bwMode="auto">
              <a:xfrm>
                <a:off x="4762" y="3817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5" name="Rectangle 105"/>
              <p:cNvSpPr>
                <a:spLocks noChangeArrowheads="1"/>
              </p:cNvSpPr>
              <p:nvPr/>
            </p:nvSpPr>
            <p:spPr bwMode="auto">
              <a:xfrm>
                <a:off x="4828" y="3650"/>
                <a:ext cx="182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6" name="Line 106"/>
              <p:cNvSpPr>
                <a:spLocks noChangeShapeType="1"/>
              </p:cNvSpPr>
              <p:nvPr/>
            </p:nvSpPr>
            <p:spPr bwMode="auto">
              <a:xfrm flipH="1">
                <a:off x="4977" y="3846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07" name="Group 107"/>
              <p:cNvGrpSpPr/>
              <p:nvPr/>
            </p:nvGrpSpPr>
            <p:grpSpPr bwMode="auto">
              <a:xfrm>
                <a:off x="4752" y="3901"/>
                <a:ext cx="334" cy="51"/>
                <a:chOff x="4752" y="3901"/>
                <a:chExt cx="334" cy="51"/>
              </a:xfrm>
            </p:grpSpPr>
            <p:sp>
              <p:nvSpPr>
                <p:cNvPr id="308" name="Freeform 108"/>
                <p:cNvSpPr/>
                <p:nvPr/>
              </p:nvSpPr>
              <p:spPr bwMode="auto">
                <a:xfrm>
                  <a:off x="4752" y="3901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9" name="Freeform 109"/>
                <p:cNvSpPr/>
                <p:nvPr/>
              </p:nvSpPr>
              <p:spPr bwMode="auto">
                <a:xfrm>
                  <a:off x="4752" y="3901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0" name="Rectangle 110"/>
                <p:cNvSpPr>
                  <a:spLocks noChangeArrowheads="1"/>
                </p:cNvSpPr>
                <p:nvPr/>
              </p:nvSpPr>
              <p:spPr bwMode="auto">
                <a:xfrm>
                  <a:off x="4754" y="3937"/>
                  <a:ext cx="330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323" name="Group 111"/>
          <p:cNvGrpSpPr/>
          <p:nvPr/>
        </p:nvGrpSpPr>
        <p:grpSpPr bwMode="auto">
          <a:xfrm>
            <a:off x="3252685" y="2154439"/>
            <a:ext cx="244820" cy="265438"/>
            <a:chOff x="101" y="1539"/>
            <a:chExt cx="343" cy="352"/>
          </a:xfrm>
        </p:grpSpPr>
        <p:grpSp>
          <p:nvGrpSpPr>
            <p:cNvPr id="324" name="Group 112"/>
            <p:cNvGrpSpPr/>
            <p:nvPr/>
          </p:nvGrpSpPr>
          <p:grpSpPr bwMode="auto">
            <a:xfrm>
              <a:off x="109" y="1545"/>
              <a:ext cx="335" cy="346"/>
              <a:chOff x="109" y="1545"/>
              <a:chExt cx="335" cy="346"/>
            </a:xfrm>
          </p:grpSpPr>
          <p:sp>
            <p:nvSpPr>
              <p:cNvPr id="338" name="Freeform 113"/>
              <p:cNvSpPr/>
              <p:nvPr/>
            </p:nvSpPr>
            <p:spPr bwMode="auto">
              <a:xfrm>
                <a:off x="118" y="1724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9" name="Freeform 114"/>
              <p:cNvSpPr/>
              <p:nvPr/>
            </p:nvSpPr>
            <p:spPr bwMode="auto">
              <a:xfrm>
                <a:off x="118" y="1724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0" name="Freeform 115"/>
              <p:cNvSpPr/>
              <p:nvPr/>
            </p:nvSpPr>
            <p:spPr bwMode="auto">
              <a:xfrm>
                <a:off x="165" y="1545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1" name="Freeform 116"/>
              <p:cNvSpPr/>
              <p:nvPr/>
            </p:nvSpPr>
            <p:spPr bwMode="auto">
              <a:xfrm>
                <a:off x="165" y="1545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2" name="Rectangle 117"/>
              <p:cNvSpPr>
                <a:spLocks noChangeArrowheads="1"/>
              </p:cNvSpPr>
              <p:nvPr/>
            </p:nvSpPr>
            <p:spPr bwMode="auto">
              <a:xfrm>
                <a:off x="165" y="1568"/>
                <a:ext cx="223" cy="1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3" name="Rectangle 118"/>
              <p:cNvSpPr>
                <a:spLocks noChangeArrowheads="1"/>
              </p:cNvSpPr>
              <p:nvPr/>
            </p:nvSpPr>
            <p:spPr bwMode="auto">
              <a:xfrm>
                <a:off x="120" y="1756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4" name="Rectangle 119"/>
              <p:cNvSpPr>
                <a:spLocks noChangeArrowheads="1"/>
              </p:cNvSpPr>
              <p:nvPr/>
            </p:nvSpPr>
            <p:spPr bwMode="auto">
              <a:xfrm>
                <a:off x="186" y="1589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5" name="Line 120"/>
              <p:cNvSpPr>
                <a:spLocks noChangeShapeType="1"/>
              </p:cNvSpPr>
              <p:nvPr/>
            </p:nvSpPr>
            <p:spPr bwMode="auto">
              <a:xfrm flipH="1">
                <a:off x="335" y="1786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46" name="Group 121"/>
              <p:cNvGrpSpPr/>
              <p:nvPr/>
            </p:nvGrpSpPr>
            <p:grpSpPr bwMode="auto">
              <a:xfrm>
                <a:off x="109" y="1841"/>
                <a:ext cx="335" cy="50"/>
                <a:chOff x="109" y="1841"/>
                <a:chExt cx="335" cy="50"/>
              </a:xfrm>
            </p:grpSpPr>
            <p:sp>
              <p:nvSpPr>
                <p:cNvPr id="347" name="Freeform 122"/>
                <p:cNvSpPr/>
                <p:nvPr/>
              </p:nvSpPr>
              <p:spPr bwMode="auto">
                <a:xfrm>
                  <a:off x="109" y="1841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8" name="Freeform 123"/>
                <p:cNvSpPr/>
                <p:nvPr/>
              </p:nvSpPr>
              <p:spPr bwMode="auto">
                <a:xfrm>
                  <a:off x="109" y="1841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9" name="Rectangle 124"/>
                <p:cNvSpPr>
                  <a:spLocks noChangeArrowheads="1"/>
                </p:cNvSpPr>
                <p:nvPr/>
              </p:nvSpPr>
              <p:spPr bwMode="auto">
                <a:xfrm>
                  <a:off x="112" y="1876"/>
                  <a:ext cx="330" cy="1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325" name="Group 125"/>
            <p:cNvGrpSpPr/>
            <p:nvPr/>
          </p:nvGrpSpPr>
          <p:grpSpPr bwMode="auto">
            <a:xfrm>
              <a:off x="101" y="1539"/>
              <a:ext cx="335" cy="346"/>
              <a:chOff x="101" y="1539"/>
              <a:chExt cx="335" cy="346"/>
            </a:xfrm>
          </p:grpSpPr>
          <p:sp>
            <p:nvSpPr>
              <p:cNvPr id="326" name="Freeform 126"/>
              <p:cNvSpPr/>
              <p:nvPr/>
            </p:nvSpPr>
            <p:spPr bwMode="auto">
              <a:xfrm>
                <a:off x="109" y="1718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8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8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7" name="Freeform 127"/>
              <p:cNvSpPr/>
              <p:nvPr/>
            </p:nvSpPr>
            <p:spPr bwMode="auto">
              <a:xfrm>
                <a:off x="109" y="1718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8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8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8" name="Freeform 128"/>
              <p:cNvSpPr/>
              <p:nvPr/>
            </p:nvSpPr>
            <p:spPr bwMode="auto">
              <a:xfrm>
                <a:off x="157" y="153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9" name="Freeform 129"/>
              <p:cNvSpPr/>
              <p:nvPr/>
            </p:nvSpPr>
            <p:spPr bwMode="auto">
              <a:xfrm>
                <a:off x="157" y="153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0" name="Rectangle 130"/>
              <p:cNvSpPr>
                <a:spLocks noChangeArrowheads="1"/>
              </p:cNvSpPr>
              <p:nvPr/>
            </p:nvSpPr>
            <p:spPr bwMode="auto">
              <a:xfrm>
                <a:off x="157" y="1562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1" name="Rectangle 131"/>
              <p:cNvSpPr>
                <a:spLocks noChangeArrowheads="1"/>
              </p:cNvSpPr>
              <p:nvPr/>
            </p:nvSpPr>
            <p:spPr bwMode="auto">
              <a:xfrm>
                <a:off x="112" y="1750"/>
                <a:ext cx="313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2" name="Rectangle 132"/>
              <p:cNvSpPr>
                <a:spLocks noChangeArrowheads="1"/>
              </p:cNvSpPr>
              <p:nvPr/>
            </p:nvSpPr>
            <p:spPr bwMode="auto">
              <a:xfrm>
                <a:off x="178" y="1583"/>
                <a:ext cx="181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3" name="Line 133"/>
              <p:cNvSpPr>
                <a:spLocks noChangeShapeType="1"/>
              </p:cNvSpPr>
              <p:nvPr/>
            </p:nvSpPr>
            <p:spPr bwMode="auto">
              <a:xfrm flipH="1">
                <a:off x="326" y="1779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34" name="Group 134"/>
              <p:cNvGrpSpPr/>
              <p:nvPr/>
            </p:nvGrpSpPr>
            <p:grpSpPr bwMode="auto">
              <a:xfrm>
                <a:off x="101" y="1834"/>
                <a:ext cx="335" cy="51"/>
                <a:chOff x="101" y="1834"/>
                <a:chExt cx="335" cy="51"/>
              </a:xfrm>
            </p:grpSpPr>
            <p:sp>
              <p:nvSpPr>
                <p:cNvPr id="335" name="Freeform 135"/>
                <p:cNvSpPr/>
                <p:nvPr/>
              </p:nvSpPr>
              <p:spPr bwMode="auto">
                <a:xfrm>
                  <a:off x="101" y="1834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6" name="Freeform 136"/>
                <p:cNvSpPr/>
                <p:nvPr/>
              </p:nvSpPr>
              <p:spPr bwMode="auto">
                <a:xfrm>
                  <a:off x="101" y="1834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7" name="Rectangle 137"/>
                <p:cNvSpPr>
                  <a:spLocks noChangeArrowheads="1"/>
                </p:cNvSpPr>
                <p:nvPr/>
              </p:nvSpPr>
              <p:spPr bwMode="auto">
                <a:xfrm>
                  <a:off x="103" y="1870"/>
                  <a:ext cx="331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350" name="Group 138"/>
          <p:cNvGrpSpPr/>
          <p:nvPr/>
        </p:nvGrpSpPr>
        <p:grpSpPr bwMode="auto">
          <a:xfrm>
            <a:off x="7667310" y="2607381"/>
            <a:ext cx="245744" cy="264309"/>
            <a:chOff x="5237" y="2322"/>
            <a:chExt cx="343" cy="352"/>
          </a:xfrm>
        </p:grpSpPr>
        <p:grpSp>
          <p:nvGrpSpPr>
            <p:cNvPr id="351" name="Group 139"/>
            <p:cNvGrpSpPr/>
            <p:nvPr/>
          </p:nvGrpSpPr>
          <p:grpSpPr bwMode="auto">
            <a:xfrm>
              <a:off x="5245" y="2328"/>
              <a:ext cx="335" cy="346"/>
              <a:chOff x="5245" y="2328"/>
              <a:chExt cx="335" cy="346"/>
            </a:xfrm>
          </p:grpSpPr>
          <p:sp>
            <p:nvSpPr>
              <p:cNvPr id="365" name="Freeform 140"/>
              <p:cNvSpPr/>
              <p:nvPr/>
            </p:nvSpPr>
            <p:spPr bwMode="auto">
              <a:xfrm>
                <a:off x="5254" y="2508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8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6" name="Freeform 141"/>
              <p:cNvSpPr/>
              <p:nvPr/>
            </p:nvSpPr>
            <p:spPr bwMode="auto">
              <a:xfrm>
                <a:off x="5254" y="2508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8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7" name="Freeform 142"/>
              <p:cNvSpPr/>
              <p:nvPr/>
            </p:nvSpPr>
            <p:spPr bwMode="auto">
              <a:xfrm>
                <a:off x="5301" y="2328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8" name="Freeform 143"/>
              <p:cNvSpPr/>
              <p:nvPr/>
            </p:nvSpPr>
            <p:spPr bwMode="auto">
              <a:xfrm>
                <a:off x="5301" y="2328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9" name="Rectangle 144"/>
              <p:cNvSpPr>
                <a:spLocks noChangeArrowheads="1"/>
              </p:cNvSpPr>
              <p:nvPr/>
            </p:nvSpPr>
            <p:spPr bwMode="auto">
              <a:xfrm>
                <a:off x="5301" y="2351"/>
                <a:ext cx="223" cy="17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0" name="Rectangle 145"/>
              <p:cNvSpPr>
                <a:spLocks noChangeArrowheads="1"/>
              </p:cNvSpPr>
              <p:nvPr/>
            </p:nvSpPr>
            <p:spPr bwMode="auto">
              <a:xfrm>
                <a:off x="5256" y="2539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1" name="Rectangle 146"/>
              <p:cNvSpPr>
                <a:spLocks noChangeArrowheads="1"/>
              </p:cNvSpPr>
              <p:nvPr/>
            </p:nvSpPr>
            <p:spPr bwMode="auto">
              <a:xfrm>
                <a:off x="5322" y="2373"/>
                <a:ext cx="181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2" name="Line 147"/>
              <p:cNvSpPr>
                <a:spLocks noChangeShapeType="1"/>
              </p:cNvSpPr>
              <p:nvPr/>
            </p:nvSpPr>
            <p:spPr bwMode="auto">
              <a:xfrm flipH="1">
                <a:off x="5470" y="2569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73" name="Group 148"/>
              <p:cNvGrpSpPr/>
              <p:nvPr/>
            </p:nvGrpSpPr>
            <p:grpSpPr bwMode="auto">
              <a:xfrm>
                <a:off x="5245" y="2624"/>
                <a:ext cx="335" cy="50"/>
                <a:chOff x="5245" y="2624"/>
                <a:chExt cx="335" cy="50"/>
              </a:xfrm>
            </p:grpSpPr>
            <p:sp>
              <p:nvSpPr>
                <p:cNvPr id="374" name="Freeform 149"/>
                <p:cNvSpPr/>
                <p:nvPr/>
              </p:nvSpPr>
              <p:spPr bwMode="auto">
                <a:xfrm>
                  <a:off x="5245" y="2624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5" name="Freeform 150"/>
                <p:cNvSpPr/>
                <p:nvPr/>
              </p:nvSpPr>
              <p:spPr bwMode="auto">
                <a:xfrm>
                  <a:off x="5245" y="2624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6" name="Rectangle 151"/>
                <p:cNvSpPr>
                  <a:spLocks noChangeArrowheads="1"/>
                </p:cNvSpPr>
                <p:nvPr/>
              </p:nvSpPr>
              <p:spPr bwMode="auto">
                <a:xfrm>
                  <a:off x="5247" y="2660"/>
                  <a:ext cx="331" cy="1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352" name="Group 152"/>
            <p:cNvGrpSpPr/>
            <p:nvPr/>
          </p:nvGrpSpPr>
          <p:grpSpPr bwMode="auto">
            <a:xfrm>
              <a:off x="5237" y="2322"/>
              <a:ext cx="335" cy="346"/>
              <a:chOff x="5237" y="2322"/>
              <a:chExt cx="335" cy="346"/>
            </a:xfrm>
          </p:grpSpPr>
          <p:sp>
            <p:nvSpPr>
              <p:cNvPr id="353" name="Freeform 153"/>
              <p:cNvSpPr/>
              <p:nvPr/>
            </p:nvSpPr>
            <p:spPr bwMode="auto">
              <a:xfrm>
                <a:off x="5245" y="2501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4" name="Freeform 154"/>
              <p:cNvSpPr/>
              <p:nvPr/>
            </p:nvSpPr>
            <p:spPr bwMode="auto">
              <a:xfrm>
                <a:off x="5245" y="2501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5" name="Freeform 155"/>
              <p:cNvSpPr/>
              <p:nvPr/>
            </p:nvSpPr>
            <p:spPr bwMode="auto">
              <a:xfrm>
                <a:off x="5293" y="2322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6" name="Freeform 156"/>
              <p:cNvSpPr/>
              <p:nvPr/>
            </p:nvSpPr>
            <p:spPr bwMode="auto">
              <a:xfrm>
                <a:off x="5293" y="2322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7" name="Rectangle 157"/>
              <p:cNvSpPr>
                <a:spLocks noChangeArrowheads="1"/>
              </p:cNvSpPr>
              <p:nvPr/>
            </p:nvSpPr>
            <p:spPr bwMode="auto">
              <a:xfrm>
                <a:off x="5293" y="2345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8" name="Rectangle 158"/>
              <p:cNvSpPr>
                <a:spLocks noChangeArrowheads="1"/>
              </p:cNvSpPr>
              <p:nvPr/>
            </p:nvSpPr>
            <p:spPr bwMode="auto">
              <a:xfrm>
                <a:off x="5247" y="2533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9" name="Rectangle 159"/>
              <p:cNvSpPr>
                <a:spLocks noChangeArrowheads="1"/>
              </p:cNvSpPr>
              <p:nvPr/>
            </p:nvSpPr>
            <p:spPr bwMode="auto">
              <a:xfrm>
                <a:off x="5313" y="2366"/>
                <a:ext cx="182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0" name="Line 160"/>
              <p:cNvSpPr>
                <a:spLocks noChangeShapeType="1"/>
              </p:cNvSpPr>
              <p:nvPr/>
            </p:nvSpPr>
            <p:spPr bwMode="auto">
              <a:xfrm flipH="1">
                <a:off x="5462" y="2563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61" name="Group 161"/>
              <p:cNvGrpSpPr/>
              <p:nvPr/>
            </p:nvGrpSpPr>
            <p:grpSpPr bwMode="auto">
              <a:xfrm>
                <a:off x="5237" y="2617"/>
                <a:ext cx="335" cy="51"/>
                <a:chOff x="5237" y="2617"/>
                <a:chExt cx="335" cy="51"/>
              </a:xfrm>
            </p:grpSpPr>
            <p:sp>
              <p:nvSpPr>
                <p:cNvPr id="362" name="Freeform 162"/>
                <p:cNvSpPr/>
                <p:nvPr/>
              </p:nvSpPr>
              <p:spPr bwMode="auto">
                <a:xfrm>
                  <a:off x="5237" y="2617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3" name="Freeform 163"/>
                <p:cNvSpPr/>
                <p:nvPr/>
              </p:nvSpPr>
              <p:spPr bwMode="auto">
                <a:xfrm>
                  <a:off x="5237" y="2617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4" name="Rectangle 164"/>
                <p:cNvSpPr>
                  <a:spLocks noChangeArrowheads="1"/>
                </p:cNvSpPr>
                <p:nvPr/>
              </p:nvSpPr>
              <p:spPr bwMode="auto">
                <a:xfrm>
                  <a:off x="5239" y="2653"/>
                  <a:ext cx="331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377" name="Group 165"/>
          <p:cNvGrpSpPr/>
          <p:nvPr/>
        </p:nvGrpSpPr>
        <p:grpSpPr bwMode="auto">
          <a:xfrm>
            <a:off x="7667310" y="2053913"/>
            <a:ext cx="245744" cy="265438"/>
            <a:chOff x="5237" y="1587"/>
            <a:chExt cx="343" cy="353"/>
          </a:xfrm>
        </p:grpSpPr>
        <p:grpSp>
          <p:nvGrpSpPr>
            <p:cNvPr id="378" name="Group 166"/>
            <p:cNvGrpSpPr/>
            <p:nvPr/>
          </p:nvGrpSpPr>
          <p:grpSpPr bwMode="auto">
            <a:xfrm>
              <a:off x="5245" y="1594"/>
              <a:ext cx="335" cy="346"/>
              <a:chOff x="5245" y="1594"/>
              <a:chExt cx="335" cy="346"/>
            </a:xfrm>
          </p:grpSpPr>
          <p:sp>
            <p:nvSpPr>
              <p:cNvPr id="392" name="Freeform 167"/>
              <p:cNvSpPr/>
              <p:nvPr/>
            </p:nvSpPr>
            <p:spPr bwMode="auto">
              <a:xfrm>
                <a:off x="5254" y="1773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3" name="Freeform 168"/>
              <p:cNvSpPr/>
              <p:nvPr/>
            </p:nvSpPr>
            <p:spPr bwMode="auto">
              <a:xfrm>
                <a:off x="5254" y="1773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4" name="Freeform 169"/>
              <p:cNvSpPr/>
              <p:nvPr/>
            </p:nvSpPr>
            <p:spPr bwMode="auto">
              <a:xfrm>
                <a:off x="5301" y="1594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5" name="Freeform 170"/>
              <p:cNvSpPr/>
              <p:nvPr/>
            </p:nvSpPr>
            <p:spPr bwMode="auto">
              <a:xfrm>
                <a:off x="5301" y="1594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6" name="Rectangle 171"/>
              <p:cNvSpPr>
                <a:spLocks noChangeArrowheads="1"/>
              </p:cNvSpPr>
              <p:nvPr/>
            </p:nvSpPr>
            <p:spPr bwMode="auto">
              <a:xfrm>
                <a:off x="5301" y="1617"/>
                <a:ext cx="223" cy="1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7" name="Rectangle 172"/>
              <p:cNvSpPr>
                <a:spLocks noChangeArrowheads="1"/>
              </p:cNvSpPr>
              <p:nvPr/>
            </p:nvSpPr>
            <p:spPr bwMode="auto">
              <a:xfrm>
                <a:off x="5256" y="1805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8" name="Rectangle 173"/>
              <p:cNvSpPr>
                <a:spLocks noChangeArrowheads="1"/>
              </p:cNvSpPr>
              <p:nvPr/>
            </p:nvSpPr>
            <p:spPr bwMode="auto">
              <a:xfrm>
                <a:off x="5322" y="1638"/>
                <a:ext cx="181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9" name="Line 174"/>
              <p:cNvSpPr>
                <a:spLocks noChangeShapeType="1"/>
              </p:cNvSpPr>
              <p:nvPr/>
            </p:nvSpPr>
            <p:spPr bwMode="auto">
              <a:xfrm flipH="1">
                <a:off x="5470" y="1834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00" name="Group 175"/>
              <p:cNvGrpSpPr/>
              <p:nvPr/>
            </p:nvGrpSpPr>
            <p:grpSpPr bwMode="auto">
              <a:xfrm>
                <a:off x="5245" y="1889"/>
                <a:ext cx="335" cy="51"/>
                <a:chOff x="5245" y="1889"/>
                <a:chExt cx="335" cy="51"/>
              </a:xfrm>
            </p:grpSpPr>
            <p:sp>
              <p:nvSpPr>
                <p:cNvPr id="401" name="Freeform 176"/>
                <p:cNvSpPr/>
                <p:nvPr/>
              </p:nvSpPr>
              <p:spPr bwMode="auto">
                <a:xfrm>
                  <a:off x="5245" y="1889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2" name="Freeform 177"/>
                <p:cNvSpPr/>
                <p:nvPr/>
              </p:nvSpPr>
              <p:spPr bwMode="auto">
                <a:xfrm>
                  <a:off x="5245" y="1889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3" name="Rectangle 178"/>
                <p:cNvSpPr>
                  <a:spLocks noChangeArrowheads="1"/>
                </p:cNvSpPr>
                <p:nvPr/>
              </p:nvSpPr>
              <p:spPr bwMode="auto">
                <a:xfrm>
                  <a:off x="5247" y="1925"/>
                  <a:ext cx="331" cy="1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379" name="Group 179"/>
            <p:cNvGrpSpPr/>
            <p:nvPr/>
          </p:nvGrpSpPr>
          <p:grpSpPr bwMode="auto">
            <a:xfrm>
              <a:off x="5237" y="1587"/>
              <a:ext cx="335" cy="346"/>
              <a:chOff x="5237" y="1587"/>
              <a:chExt cx="335" cy="346"/>
            </a:xfrm>
          </p:grpSpPr>
          <p:sp>
            <p:nvSpPr>
              <p:cNvPr id="380" name="Freeform 180"/>
              <p:cNvSpPr/>
              <p:nvPr/>
            </p:nvSpPr>
            <p:spPr bwMode="auto">
              <a:xfrm>
                <a:off x="5245" y="1767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9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1" name="Freeform 181"/>
              <p:cNvSpPr/>
              <p:nvPr/>
            </p:nvSpPr>
            <p:spPr bwMode="auto">
              <a:xfrm>
                <a:off x="5245" y="1767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9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2" name="Freeform 182"/>
              <p:cNvSpPr/>
              <p:nvPr/>
            </p:nvSpPr>
            <p:spPr bwMode="auto">
              <a:xfrm>
                <a:off x="5293" y="1587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3" name="Freeform 183"/>
              <p:cNvSpPr/>
              <p:nvPr/>
            </p:nvSpPr>
            <p:spPr bwMode="auto">
              <a:xfrm>
                <a:off x="5293" y="1587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4" name="Rectangle 184"/>
              <p:cNvSpPr>
                <a:spLocks noChangeArrowheads="1"/>
              </p:cNvSpPr>
              <p:nvPr/>
            </p:nvSpPr>
            <p:spPr bwMode="auto">
              <a:xfrm>
                <a:off x="5293" y="1610"/>
                <a:ext cx="223" cy="176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5" name="Rectangle 185"/>
              <p:cNvSpPr>
                <a:spLocks noChangeArrowheads="1"/>
              </p:cNvSpPr>
              <p:nvPr/>
            </p:nvSpPr>
            <p:spPr bwMode="auto">
              <a:xfrm>
                <a:off x="5247" y="1798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6" name="Rectangle 186"/>
              <p:cNvSpPr>
                <a:spLocks noChangeArrowheads="1"/>
              </p:cNvSpPr>
              <p:nvPr/>
            </p:nvSpPr>
            <p:spPr bwMode="auto">
              <a:xfrm>
                <a:off x="5313" y="1632"/>
                <a:ext cx="182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7" name="Line 187"/>
              <p:cNvSpPr>
                <a:spLocks noChangeShapeType="1"/>
              </p:cNvSpPr>
              <p:nvPr/>
            </p:nvSpPr>
            <p:spPr bwMode="auto">
              <a:xfrm flipH="1">
                <a:off x="5462" y="1828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88" name="Group 188"/>
              <p:cNvGrpSpPr/>
              <p:nvPr/>
            </p:nvGrpSpPr>
            <p:grpSpPr bwMode="auto">
              <a:xfrm>
                <a:off x="5237" y="1883"/>
                <a:ext cx="335" cy="50"/>
                <a:chOff x="5237" y="1883"/>
                <a:chExt cx="335" cy="50"/>
              </a:xfrm>
            </p:grpSpPr>
            <p:sp>
              <p:nvSpPr>
                <p:cNvPr id="389" name="Freeform 189"/>
                <p:cNvSpPr/>
                <p:nvPr/>
              </p:nvSpPr>
              <p:spPr bwMode="auto">
                <a:xfrm>
                  <a:off x="5237" y="1883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0" name="Freeform 190"/>
                <p:cNvSpPr/>
                <p:nvPr/>
              </p:nvSpPr>
              <p:spPr bwMode="auto">
                <a:xfrm>
                  <a:off x="5237" y="1883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1" name="Rectangle 191"/>
                <p:cNvSpPr>
                  <a:spLocks noChangeArrowheads="1"/>
                </p:cNvSpPr>
                <p:nvPr/>
              </p:nvSpPr>
              <p:spPr bwMode="auto">
                <a:xfrm>
                  <a:off x="5239" y="1919"/>
                  <a:ext cx="331" cy="14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404" name="Rectangle 193"/>
          <p:cNvSpPr>
            <a:spLocks noChangeArrowheads="1"/>
          </p:cNvSpPr>
          <p:nvPr/>
        </p:nvSpPr>
        <p:spPr bwMode="auto">
          <a:xfrm>
            <a:off x="3546430" y="1311297"/>
            <a:ext cx="679673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1.1.1.0/29</a:t>
            </a:r>
            <a:endParaRPr lang="en-US" altLang="zh-CN" sz="105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5" name="Rectangle 194"/>
          <p:cNvSpPr>
            <a:spLocks noChangeArrowheads="1"/>
          </p:cNvSpPr>
          <p:nvPr/>
        </p:nvSpPr>
        <p:spPr bwMode="auto">
          <a:xfrm>
            <a:off x="4823700" y="1490279"/>
            <a:ext cx="488717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6" name="Rectangle 195"/>
          <p:cNvSpPr>
            <a:spLocks noChangeArrowheads="1"/>
          </p:cNvSpPr>
          <p:nvPr/>
        </p:nvSpPr>
        <p:spPr bwMode="auto">
          <a:xfrm>
            <a:off x="5479634" y="1681169"/>
            <a:ext cx="44884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</a:t>
            </a:r>
            <a:endParaRPr lang="en-US" altLang="zh-CN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7" name="Rectangle 196"/>
          <p:cNvSpPr>
            <a:spLocks noChangeArrowheads="1"/>
          </p:cNvSpPr>
          <p:nvPr/>
        </p:nvSpPr>
        <p:spPr bwMode="auto">
          <a:xfrm>
            <a:off x="5572019" y="1490279"/>
            <a:ext cx="487793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8" name="Rectangle 197"/>
          <p:cNvSpPr>
            <a:spLocks noChangeArrowheads="1"/>
          </p:cNvSpPr>
          <p:nvPr/>
        </p:nvSpPr>
        <p:spPr bwMode="auto">
          <a:xfrm>
            <a:off x="5180307" y="1476725"/>
            <a:ext cx="44884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</a:t>
            </a:r>
            <a:endParaRPr lang="en-US" altLang="zh-CN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9" name="Rectangle 199"/>
          <p:cNvSpPr>
            <a:spLocks noChangeArrowheads="1"/>
          </p:cNvSpPr>
          <p:nvPr/>
        </p:nvSpPr>
        <p:spPr bwMode="auto">
          <a:xfrm>
            <a:off x="4291220" y="1588857"/>
            <a:ext cx="44884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1.1.1.3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" name="Rectangle 284"/>
          <p:cNvSpPr>
            <a:spLocks noChangeArrowheads="1"/>
          </p:cNvSpPr>
          <p:nvPr/>
        </p:nvSpPr>
        <p:spPr bwMode="auto">
          <a:xfrm>
            <a:off x="5114713" y="1826878"/>
            <a:ext cx="12934" cy="276734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1" name="Group 285"/>
          <p:cNvGrpSpPr/>
          <p:nvPr/>
        </p:nvGrpSpPr>
        <p:grpSpPr bwMode="auto">
          <a:xfrm>
            <a:off x="4946573" y="2079892"/>
            <a:ext cx="314109" cy="197668"/>
            <a:chOff x="2299" y="1622"/>
            <a:chExt cx="439" cy="262"/>
          </a:xfrm>
        </p:grpSpPr>
        <p:sp>
          <p:nvSpPr>
            <p:cNvPr id="412" name="Oval 286"/>
            <p:cNvSpPr>
              <a:spLocks noChangeArrowheads="1"/>
            </p:cNvSpPr>
            <p:nvPr/>
          </p:nvSpPr>
          <p:spPr bwMode="auto">
            <a:xfrm>
              <a:off x="2300" y="1731"/>
              <a:ext cx="438" cy="153"/>
            </a:xfrm>
            <a:prstGeom prst="ellipse">
              <a:avLst/>
            </a:prstGeom>
            <a:solidFill>
              <a:srgbClr val="0078AA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3" name="Rectangle 287"/>
            <p:cNvSpPr>
              <a:spLocks noChangeArrowheads="1"/>
            </p:cNvSpPr>
            <p:nvPr/>
          </p:nvSpPr>
          <p:spPr bwMode="auto">
            <a:xfrm>
              <a:off x="2299" y="1700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4" name="Rectangle 288"/>
            <p:cNvSpPr>
              <a:spLocks noChangeArrowheads="1"/>
            </p:cNvSpPr>
            <p:nvPr/>
          </p:nvSpPr>
          <p:spPr bwMode="auto">
            <a:xfrm>
              <a:off x="2299" y="1700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5" name="Oval 289"/>
            <p:cNvSpPr>
              <a:spLocks noChangeArrowheads="1"/>
            </p:cNvSpPr>
            <p:nvPr/>
          </p:nvSpPr>
          <p:spPr bwMode="auto">
            <a:xfrm>
              <a:off x="2300" y="1622"/>
              <a:ext cx="438" cy="153"/>
            </a:xfrm>
            <a:prstGeom prst="ellipse">
              <a:avLst/>
            </a:prstGeom>
            <a:solidFill>
              <a:srgbClr val="00B4FF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16" name="Group 290"/>
            <p:cNvGrpSpPr/>
            <p:nvPr/>
          </p:nvGrpSpPr>
          <p:grpSpPr bwMode="auto">
            <a:xfrm>
              <a:off x="2365" y="1640"/>
              <a:ext cx="304" cy="117"/>
              <a:chOff x="2365" y="1640"/>
              <a:chExt cx="304" cy="117"/>
            </a:xfrm>
          </p:grpSpPr>
          <p:grpSp>
            <p:nvGrpSpPr>
              <p:cNvPr id="419" name="Group 291"/>
              <p:cNvGrpSpPr/>
              <p:nvPr/>
            </p:nvGrpSpPr>
            <p:grpSpPr bwMode="auto">
              <a:xfrm>
                <a:off x="2365" y="1640"/>
                <a:ext cx="302" cy="115"/>
                <a:chOff x="2365" y="1640"/>
                <a:chExt cx="302" cy="115"/>
              </a:xfrm>
            </p:grpSpPr>
            <p:sp>
              <p:nvSpPr>
                <p:cNvPr id="429" name="Freeform 292"/>
                <p:cNvSpPr/>
                <p:nvPr/>
              </p:nvSpPr>
              <p:spPr bwMode="auto">
                <a:xfrm>
                  <a:off x="2523" y="164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0" name="Freeform 293"/>
                <p:cNvSpPr/>
                <p:nvPr/>
              </p:nvSpPr>
              <p:spPr bwMode="auto">
                <a:xfrm>
                  <a:off x="2523" y="164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1" name="Freeform 294"/>
                <p:cNvSpPr/>
                <p:nvPr/>
              </p:nvSpPr>
              <p:spPr bwMode="auto">
                <a:xfrm>
                  <a:off x="2365" y="170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2" name="Freeform 295"/>
                <p:cNvSpPr/>
                <p:nvPr/>
              </p:nvSpPr>
              <p:spPr bwMode="auto">
                <a:xfrm>
                  <a:off x="2365" y="170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3" name="Freeform 296"/>
                <p:cNvSpPr/>
                <p:nvPr/>
              </p:nvSpPr>
              <p:spPr bwMode="auto">
                <a:xfrm>
                  <a:off x="2373" y="164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4" name="Freeform 297"/>
                <p:cNvSpPr/>
                <p:nvPr/>
              </p:nvSpPr>
              <p:spPr bwMode="auto">
                <a:xfrm>
                  <a:off x="2373" y="164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5" name="Freeform 298"/>
                <p:cNvSpPr/>
                <p:nvPr/>
              </p:nvSpPr>
              <p:spPr bwMode="auto">
                <a:xfrm>
                  <a:off x="2517" y="1706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8 w 144"/>
                    <a:gd name="T5" fmla="*/ 16 h 49"/>
                    <a:gd name="T6" fmla="*/ 0 w 144"/>
                    <a:gd name="T7" fmla="*/ 27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8" y="16"/>
                      </a:lnTo>
                      <a:lnTo>
                        <a:pt x="0" y="27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6" name="Freeform 299"/>
                <p:cNvSpPr/>
                <p:nvPr/>
              </p:nvSpPr>
              <p:spPr bwMode="auto">
                <a:xfrm>
                  <a:off x="2517" y="1706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8 w 144"/>
                    <a:gd name="T5" fmla="*/ 16 h 49"/>
                    <a:gd name="T6" fmla="*/ 0 w 144"/>
                    <a:gd name="T7" fmla="*/ 27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8" y="16"/>
                      </a:lnTo>
                      <a:lnTo>
                        <a:pt x="0" y="27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420" name="Group 300"/>
              <p:cNvGrpSpPr/>
              <p:nvPr/>
            </p:nvGrpSpPr>
            <p:grpSpPr bwMode="auto">
              <a:xfrm>
                <a:off x="2368" y="1643"/>
                <a:ext cx="301" cy="114"/>
                <a:chOff x="2368" y="1643"/>
                <a:chExt cx="301" cy="114"/>
              </a:xfrm>
            </p:grpSpPr>
            <p:sp>
              <p:nvSpPr>
                <p:cNvPr id="421" name="Freeform 301"/>
                <p:cNvSpPr/>
                <p:nvPr/>
              </p:nvSpPr>
              <p:spPr bwMode="auto">
                <a:xfrm>
                  <a:off x="2525" y="1646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10 w 144"/>
                    <a:gd name="T5" fmla="*/ 16 h 49"/>
                    <a:gd name="T6" fmla="*/ 144 w 144"/>
                    <a:gd name="T7" fmla="*/ 27 h 49"/>
                    <a:gd name="T8" fmla="*/ 126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10" y="16"/>
                      </a:lnTo>
                      <a:lnTo>
                        <a:pt x="144" y="27"/>
                      </a:lnTo>
                      <a:lnTo>
                        <a:pt x="126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2" name="Freeform 302"/>
                <p:cNvSpPr/>
                <p:nvPr/>
              </p:nvSpPr>
              <p:spPr bwMode="auto">
                <a:xfrm>
                  <a:off x="2525" y="1646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10 w 144"/>
                    <a:gd name="T5" fmla="*/ 16 h 49"/>
                    <a:gd name="T6" fmla="*/ 144 w 144"/>
                    <a:gd name="T7" fmla="*/ 27 h 49"/>
                    <a:gd name="T8" fmla="*/ 126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10" y="16"/>
                      </a:lnTo>
                      <a:lnTo>
                        <a:pt x="144" y="27"/>
                      </a:lnTo>
                      <a:lnTo>
                        <a:pt x="126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3" name="Freeform 303"/>
                <p:cNvSpPr/>
                <p:nvPr/>
              </p:nvSpPr>
              <p:spPr bwMode="auto">
                <a:xfrm>
                  <a:off x="2368" y="1703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4" name="Freeform 304"/>
                <p:cNvSpPr/>
                <p:nvPr/>
              </p:nvSpPr>
              <p:spPr bwMode="auto">
                <a:xfrm>
                  <a:off x="2368" y="1703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5" name="Freeform 305"/>
                <p:cNvSpPr/>
                <p:nvPr/>
              </p:nvSpPr>
              <p:spPr bwMode="auto">
                <a:xfrm>
                  <a:off x="2376" y="1643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6" name="Freeform 306"/>
                <p:cNvSpPr/>
                <p:nvPr/>
              </p:nvSpPr>
              <p:spPr bwMode="auto">
                <a:xfrm>
                  <a:off x="2376" y="1643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7" name="Freeform 307"/>
                <p:cNvSpPr/>
                <p:nvPr/>
              </p:nvSpPr>
              <p:spPr bwMode="auto">
                <a:xfrm>
                  <a:off x="2520" y="1708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8" name="Freeform 308"/>
                <p:cNvSpPr/>
                <p:nvPr/>
              </p:nvSpPr>
              <p:spPr bwMode="auto">
                <a:xfrm>
                  <a:off x="2520" y="1708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417" name="Line 309"/>
            <p:cNvSpPr>
              <a:spLocks noChangeShapeType="1"/>
            </p:cNvSpPr>
            <p:nvPr/>
          </p:nvSpPr>
          <p:spPr bwMode="auto">
            <a:xfrm>
              <a:off x="2299" y="1697"/>
              <a:ext cx="1" cy="109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8" name="Line 310"/>
            <p:cNvSpPr>
              <a:spLocks noChangeShapeType="1"/>
            </p:cNvSpPr>
            <p:nvPr/>
          </p:nvSpPr>
          <p:spPr bwMode="auto">
            <a:xfrm>
              <a:off x="2736" y="1697"/>
              <a:ext cx="1" cy="109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37" name="Rectangle 311"/>
          <p:cNvSpPr>
            <a:spLocks noChangeArrowheads="1"/>
          </p:cNvSpPr>
          <p:nvPr/>
        </p:nvSpPr>
        <p:spPr bwMode="auto">
          <a:xfrm>
            <a:off x="5167372" y="1946608"/>
            <a:ext cx="489640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8" name="Rectangle 312"/>
          <p:cNvSpPr>
            <a:spLocks noChangeArrowheads="1"/>
          </p:cNvSpPr>
          <p:nvPr/>
        </p:nvSpPr>
        <p:spPr bwMode="auto">
          <a:xfrm>
            <a:off x="5181542" y="1916111"/>
            <a:ext cx="44884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1.1.1.4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9" name="Rectangle 313"/>
          <p:cNvSpPr>
            <a:spLocks noChangeArrowheads="1"/>
          </p:cNvSpPr>
          <p:nvPr/>
        </p:nvSpPr>
        <p:spPr bwMode="auto">
          <a:xfrm>
            <a:off x="4764574" y="2022286"/>
            <a:ext cx="199552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" name="Rectangle 314"/>
          <p:cNvSpPr>
            <a:spLocks noChangeArrowheads="1"/>
          </p:cNvSpPr>
          <p:nvPr/>
        </p:nvSpPr>
        <p:spPr bwMode="auto">
          <a:xfrm>
            <a:off x="4797210" y="2009142"/>
            <a:ext cx="1506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05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05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1" name="Oval 319"/>
          <p:cNvSpPr>
            <a:spLocks noChangeArrowheads="1"/>
          </p:cNvSpPr>
          <p:nvPr/>
        </p:nvSpPr>
        <p:spPr bwMode="auto">
          <a:xfrm>
            <a:off x="5095312" y="1972587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2" name="Oval 325"/>
          <p:cNvSpPr>
            <a:spLocks noChangeArrowheads="1"/>
          </p:cNvSpPr>
          <p:nvPr/>
        </p:nvSpPr>
        <p:spPr bwMode="auto">
          <a:xfrm>
            <a:off x="7561991" y="2704521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3" name="Oval 326"/>
          <p:cNvSpPr>
            <a:spLocks noChangeArrowheads="1"/>
          </p:cNvSpPr>
          <p:nvPr/>
        </p:nvSpPr>
        <p:spPr bwMode="auto">
          <a:xfrm>
            <a:off x="7588783" y="2334036"/>
            <a:ext cx="45268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4" name="Rectangle 327"/>
          <p:cNvSpPr>
            <a:spLocks noChangeArrowheads="1"/>
          </p:cNvSpPr>
          <p:nvPr/>
        </p:nvSpPr>
        <p:spPr bwMode="auto">
          <a:xfrm>
            <a:off x="6166054" y="2622065"/>
            <a:ext cx="488716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5" name="Rectangle 328"/>
          <p:cNvSpPr>
            <a:spLocks noChangeArrowheads="1"/>
          </p:cNvSpPr>
          <p:nvPr/>
        </p:nvSpPr>
        <p:spPr bwMode="auto">
          <a:xfrm>
            <a:off x="5912639" y="3114538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1.1.1.13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6" name="Rectangle 329"/>
          <p:cNvSpPr>
            <a:spLocks noChangeArrowheads="1"/>
          </p:cNvSpPr>
          <p:nvPr/>
        </p:nvSpPr>
        <p:spPr bwMode="auto">
          <a:xfrm>
            <a:off x="7534276" y="2884115"/>
            <a:ext cx="488717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7" name="Rectangle 330"/>
          <p:cNvSpPr>
            <a:spLocks noChangeArrowheads="1"/>
          </p:cNvSpPr>
          <p:nvPr/>
        </p:nvSpPr>
        <p:spPr bwMode="auto">
          <a:xfrm>
            <a:off x="7121563" y="2785847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1.1.1.10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8" name="Rectangle 331"/>
          <p:cNvSpPr>
            <a:spLocks noChangeArrowheads="1"/>
          </p:cNvSpPr>
          <p:nvPr/>
        </p:nvSpPr>
        <p:spPr bwMode="auto">
          <a:xfrm>
            <a:off x="7534276" y="2313704"/>
            <a:ext cx="488717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9" name="Rectangle 332"/>
          <p:cNvSpPr>
            <a:spLocks noChangeArrowheads="1"/>
          </p:cNvSpPr>
          <p:nvPr/>
        </p:nvSpPr>
        <p:spPr bwMode="auto">
          <a:xfrm>
            <a:off x="7611879" y="2381476"/>
            <a:ext cx="44884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1.1.1.9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0" name="Rectangle 334"/>
          <p:cNvSpPr>
            <a:spLocks noChangeArrowheads="1"/>
          </p:cNvSpPr>
          <p:nvPr/>
        </p:nvSpPr>
        <p:spPr bwMode="auto">
          <a:xfrm>
            <a:off x="6921131" y="3366423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1.1.1.12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1" name="Rectangle 335"/>
          <p:cNvSpPr>
            <a:spLocks noChangeArrowheads="1"/>
          </p:cNvSpPr>
          <p:nvPr/>
        </p:nvSpPr>
        <p:spPr bwMode="auto">
          <a:xfrm>
            <a:off x="5494415" y="3608142"/>
            <a:ext cx="488717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2" name="Rectangle 336"/>
          <p:cNvSpPr>
            <a:spLocks noChangeArrowheads="1"/>
          </p:cNvSpPr>
          <p:nvPr/>
        </p:nvSpPr>
        <p:spPr bwMode="auto">
          <a:xfrm>
            <a:off x="5893152" y="3353998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1.1.1.11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3" name="Oval 337"/>
          <p:cNvSpPr>
            <a:spLocks noChangeArrowheads="1"/>
          </p:cNvSpPr>
          <p:nvPr/>
        </p:nvSpPr>
        <p:spPr bwMode="auto">
          <a:xfrm>
            <a:off x="6821988" y="3439842"/>
            <a:ext cx="45268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4" name="Rectangle 338"/>
          <p:cNvSpPr>
            <a:spLocks noChangeArrowheads="1"/>
          </p:cNvSpPr>
          <p:nvPr/>
        </p:nvSpPr>
        <p:spPr bwMode="auto">
          <a:xfrm>
            <a:off x="6397940" y="2247062"/>
            <a:ext cx="434209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5" name="Rectangle 339"/>
          <p:cNvSpPr>
            <a:spLocks noChangeArrowheads="1"/>
          </p:cNvSpPr>
          <p:nvPr/>
        </p:nvSpPr>
        <p:spPr bwMode="auto">
          <a:xfrm>
            <a:off x="6587986" y="2058318"/>
            <a:ext cx="70224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1.1.1.8/29</a:t>
            </a:r>
            <a:endParaRPr lang="en-US" altLang="zh-CN" sz="105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6" name="Rectangle 340"/>
          <p:cNvSpPr>
            <a:spLocks noChangeArrowheads="1"/>
          </p:cNvSpPr>
          <p:nvPr/>
        </p:nvSpPr>
        <p:spPr bwMode="auto">
          <a:xfrm>
            <a:off x="6433047" y="2096835"/>
            <a:ext cx="349215" cy="181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7" name="Oval 396"/>
          <p:cNvSpPr>
            <a:spLocks noChangeArrowheads="1"/>
          </p:cNvSpPr>
          <p:nvPr/>
        </p:nvSpPr>
        <p:spPr bwMode="auto">
          <a:xfrm>
            <a:off x="4635235" y="3086301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8" name="Oval 397"/>
          <p:cNvSpPr>
            <a:spLocks noChangeArrowheads="1"/>
          </p:cNvSpPr>
          <p:nvPr/>
        </p:nvSpPr>
        <p:spPr bwMode="auto">
          <a:xfrm>
            <a:off x="5441756" y="3082912"/>
            <a:ext cx="45268" cy="46311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9" name="Oval 398"/>
          <p:cNvSpPr>
            <a:spLocks noChangeArrowheads="1"/>
          </p:cNvSpPr>
          <p:nvPr/>
        </p:nvSpPr>
        <p:spPr bwMode="auto">
          <a:xfrm>
            <a:off x="5641308" y="2899928"/>
            <a:ext cx="45268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0" name="Oval 399"/>
          <p:cNvSpPr>
            <a:spLocks noChangeArrowheads="1"/>
          </p:cNvSpPr>
          <p:nvPr/>
        </p:nvSpPr>
        <p:spPr bwMode="auto">
          <a:xfrm>
            <a:off x="5215413" y="2297891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1" name="Oval 400"/>
          <p:cNvSpPr>
            <a:spLocks noChangeArrowheads="1"/>
          </p:cNvSpPr>
          <p:nvPr/>
        </p:nvSpPr>
        <p:spPr bwMode="auto">
          <a:xfrm>
            <a:off x="4411663" y="2842323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2" name="Oval 401"/>
          <p:cNvSpPr>
            <a:spLocks noChangeArrowheads="1"/>
          </p:cNvSpPr>
          <p:nvPr/>
        </p:nvSpPr>
        <p:spPr bwMode="auto">
          <a:xfrm>
            <a:off x="4891142" y="2310315"/>
            <a:ext cx="44345" cy="46311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3" name="Rectangle 402"/>
          <p:cNvSpPr>
            <a:spLocks noChangeArrowheads="1"/>
          </p:cNvSpPr>
          <p:nvPr/>
        </p:nvSpPr>
        <p:spPr bwMode="auto">
          <a:xfrm>
            <a:off x="5298559" y="2127332"/>
            <a:ext cx="488717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4" name="Rectangle 403"/>
          <p:cNvSpPr>
            <a:spLocks noChangeArrowheads="1"/>
          </p:cNvSpPr>
          <p:nvPr/>
        </p:nvSpPr>
        <p:spPr bwMode="auto">
          <a:xfrm>
            <a:off x="5308722" y="2210917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1.1.1.24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5" name="Rectangle 404"/>
          <p:cNvSpPr>
            <a:spLocks noChangeArrowheads="1"/>
          </p:cNvSpPr>
          <p:nvPr/>
        </p:nvSpPr>
        <p:spPr bwMode="auto">
          <a:xfrm>
            <a:off x="4371938" y="2201881"/>
            <a:ext cx="487793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6" name="Rectangle 405"/>
          <p:cNvSpPr>
            <a:spLocks noChangeArrowheads="1"/>
          </p:cNvSpPr>
          <p:nvPr/>
        </p:nvSpPr>
        <p:spPr bwMode="auto">
          <a:xfrm>
            <a:off x="4362649" y="2195104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1.1.1.25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7" name="Rectangle 406"/>
          <p:cNvSpPr>
            <a:spLocks noChangeArrowheads="1"/>
          </p:cNvSpPr>
          <p:nvPr/>
        </p:nvSpPr>
        <p:spPr bwMode="auto">
          <a:xfrm>
            <a:off x="4015332" y="2539610"/>
            <a:ext cx="488716" cy="181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8" name="Rectangle 407"/>
          <p:cNvSpPr>
            <a:spLocks noChangeArrowheads="1"/>
          </p:cNvSpPr>
          <p:nvPr/>
        </p:nvSpPr>
        <p:spPr bwMode="auto">
          <a:xfrm>
            <a:off x="3944777" y="2674433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1.1.1.26</a:t>
            </a:r>
            <a:endParaRPr lang="en-US" altLang="zh-CN" sz="105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9" name="Rectangle 408"/>
          <p:cNvSpPr>
            <a:spLocks noChangeArrowheads="1"/>
          </p:cNvSpPr>
          <p:nvPr/>
        </p:nvSpPr>
        <p:spPr bwMode="auto">
          <a:xfrm>
            <a:off x="5631145" y="2471838"/>
            <a:ext cx="488717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0" name="Rectangle 409"/>
          <p:cNvSpPr>
            <a:spLocks noChangeArrowheads="1"/>
          </p:cNvSpPr>
          <p:nvPr/>
        </p:nvSpPr>
        <p:spPr bwMode="auto">
          <a:xfrm>
            <a:off x="5693967" y="2774551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1.1.1.25</a:t>
            </a:r>
            <a:endParaRPr lang="en-US" altLang="zh-CN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1" name="Rectangle 410"/>
          <p:cNvSpPr>
            <a:spLocks noChangeArrowheads="1"/>
          </p:cNvSpPr>
          <p:nvPr/>
        </p:nvSpPr>
        <p:spPr bwMode="auto">
          <a:xfrm>
            <a:off x="5366924" y="2925908"/>
            <a:ext cx="488717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2" name="Rectangle 411"/>
          <p:cNvSpPr>
            <a:spLocks noChangeArrowheads="1"/>
          </p:cNvSpPr>
          <p:nvPr/>
        </p:nvSpPr>
        <p:spPr bwMode="auto">
          <a:xfrm>
            <a:off x="5295788" y="3158590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1.1.1.26</a:t>
            </a:r>
            <a:endParaRPr lang="en-US" altLang="zh-CN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3" name="Rectangle 412"/>
          <p:cNvSpPr>
            <a:spLocks noChangeArrowheads="1"/>
          </p:cNvSpPr>
          <p:nvPr/>
        </p:nvSpPr>
        <p:spPr bwMode="auto">
          <a:xfrm>
            <a:off x="4505896" y="2925908"/>
            <a:ext cx="487793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4" name="Rectangle 413"/>
          <p:cNvSpPr>
            <a:spLocks noChangeArrowheads="1"/>
          </p:cNvSpPr>
          <p:nvPr/>
        </p:nvSpPr>
        <p:spPr bwMode="auto">
          <a:xfrm>
            <a:off x="4419054" y="3149554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1.1.1.27</a:t>
            </a:r>
            <a:endParaRPr lang="en-US" altLang="zh-CN" sz="105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5" name="Rectangle 414"/>
          <p:cNvSpPr>
            <a:spLocks noChangeArrowheads="1"/>
          </p:cNvSpPr>
          <p:nvPr/>
        </p:nvSpPr>
        <p:spPr bwMode="auto">
          <a:xfrm>
            <a:off x="2822591" y="2431699"/>
            <a:ext cx="488717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6" name="Rectangle 415"/>
          <p:cNvSpPr>
            <a:spLocks noChangeArrowheads="1"/>
          </p:cNvSpPr>
          <p:nvPr/>
        </p:nvSpPr>
        <p:spPr bwMode="auto">
          <a:xfrm>
            <a:off x="2852904" y="2455549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1.1.1.17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7" name="Rectangle 416"/>
          <p:cNvSpPr>
            <a:spLocks noChangeArrowheads="1"/>
          </p:cNvSpPr>
          <p:nvPr/>
        </p:nvSpPr>
        <p:spPr bwMode="auto">
          <a:xfrm>
            <a:off x="3801922" y="2958664"/>
            <a:ext cx="488717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8" name="Rectangle 417"/>
          <p:cNvSpPr>
            <a:spLocks noChangeArrowheads="1"/>
          </p:cNvSpPr>
          <p:nvPr/>
        </p:nvSpPr>
        <p:spPr bwMode="auto">
          <a:xfrm>
            <a:off x="3631876" y="3129549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1.1.1.19</a:t>
            </a:r>
            <a:endParaRPr lang="en-US" altLang="zh-CN" sz="105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9" name="Rectangle 418"/>
          <p:cNvSpPr>
            <a:spLocks noChangeArrowheads="1"/>
          </p:cNvSpPr>
          <p:nvPr/>
        </p:nvSpPr>
        <p:spPr bwMode="auto">
          <a:xfrm>
            <a:off x="2822591" y="3164762"/>
            <a:ext cx="488717" cy="181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0" name="Rectangle 419"/>
          <p:cNvSpPr>
            <a:spLocks noChangeArrowheads="1"/>
          </p:cNvSpPr>
          <p:nvPr/>
        </p:nvSpPr>
        <p:spPr bwMode="auto">
          <a:xfrm>
            <a:off x="2922380" y="3017614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1.1.1.18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1" name="Oval 421"/>
          <p:cNvSpPr>
            <a:spLocks noChangeArrowheads="1"/>
          </p:cNvSpPr>
          <p:nvPr/>
        </p:nvSpPr>
        <p:spPr bwMode="auto">
          <a:xfrm>
            <a:off x="3416419" y="2504298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2" name="Rectangle 423"/>
          <p:cNvSpPr>
            <a:spLocks noChangeArrowheads="1"/>
          </p:cNvSpPr>
          <p:nvPr/>
        </p:nvSpPr>
        <p:spPr bwMode="auto">
          <a:xfrm>
            <a:off x="4322974" y="2988031"/>
            <a:ext cx="200476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3" name="Rectangle 424"/>
          <p:cNvSpPr>
            <a:spLocks noChangeArrowheads="1"/>
          </p:cNvSpPr>
          <p:nvPr/>
        </p:nvSpPr>
        <p:spPr bwMode="auto">
          <a:xfrm>
            <a:off x="4477257" y="2873950"/>
            <a:ext cx="1506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05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05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4" name="Rectangle 427"/>
          <p:cNvSpPr>
            <a:spLocks noChangeArrowheads="1"/>
          </p:cNvSpPr>
          <p:nvPr/>
        </p:nvSpPr>
        <p:spPr bwMode="auto">
          <a:xfrm>
            <a:off x="5454690" y="2872820"/>
            <a:ext cx="1506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050" b="1" baseline="-250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050" b="1" baseline="-2500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5" name="Rectangle 429"/>
          <p:cNvSpPr>
            <a:spLocks noChangeArrowheads="1"/>
          </p:cNvSpPr>
          <p:nvPr/>
        </p:nvSpPr>
        <p:spPr bwMode="auto">
          <a:xfrm>
            <a:off x="3287338" y="1885613"/>
            <a:ext cx="435133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6" name="Rectangle 430"/>
          <p:cNvSpPr>
            <a:spLocks noChangeArrowheads="1"/>
          </p:cNvSpPr>
          <p:nvPr/>
        </p:nvSpPr>
        <p:spPr bwMode="auto">
          <a:xfrm>
            <a:off x="3330759" y="1837347"/>
            <a:ext cx="76302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1.1.1.16/29</a:t>
            </a:r>
            <a:endParaRPr lang="en-US" altLang="zh-CN" sz="105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7" name="Rectangle 431"/>
          <p:cNvSpPr>
            <a:spLocks noChangeArrowheads="1"/>
          </p:cNvSpPr>
          <p:nvPr/>
        </p:nvSpPr>
        <p:spPr bwMode="auto">
          <a:xfrm>
            <a:off x="3303044" y="1733128"/>
            <a:ext cx="348292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8" name="Rectangle 432"/>
          <p:cNvSpPr>
            <a:spLocks noChangeArrowheads="1"/>
          </p:cNvSpPr>
          <p:nvPr/>
        </p:nvSpPr>
        <p:spPr bwMode="auto">
          <a:xfrm>
            <a:off x="3345541" y="1684861"/>
            <a:ext cx="344646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LAN</a:t>
            </a:r>
            <a:r>
              <a:rPr lang="en-US" altLang="zh-CN" sz="1050" b="1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05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9" name="Rectangle 434"/>
          <p:cNvSpPr>
            <a:spLocks noChangeArrowheads="1"/>
          </p:cNvSpPr>
          <p:nvPr/>
        </p:nvSpPr>
        <p:spPr bwMode="auto">
          <a:xfrm>
            <a:off x="5013090" y="2653692"/>
            <a:ext cx="201399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0" name="Rectangle 438"/>
          <p:cNvSpPr>
            <a:spLocks noChangeArrowheads="1"/>
          </p:cNvSpPr>
          <p:nvPr/>
        </p:nvSpPr>
        <p:spPr bwMode="auto">
          <a:xfrm>
            <a:off x="5509197" y="2471838"/>
            <a:ext cx="16991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sz="1050" b="1" baseline="-25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050" b="1" baseline="-25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" name="Rectangle 440"/>
          <p:cNvSpPr>
            <a:spLocks noChangeArrowheads="1"/>
          </p:cNvSpPr>
          <p:nvPr/>
        </p:nvSpPr>
        <p:spPr bwMode="auto">
          <a:xfrm>
            <a:off x="4692514" y="2501206"/>
            <a:ext cx="200476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2" name="Rectangle 441"/>
          <p:cNvSpPr>
            <a:spLocks noChangeArrowheads="1"/>
          </p:cNvSpPr>
          <p:nvPr/>
        </p:nvSpPr>
        <p:spPr bwMode="auto">
          <a:xfrm>
            <a:off x="3823412" y="2428183"/>
            <a:ext cx="16991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sz="1050" b="1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05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3" name="Rectangle 444"/>
          <p:cNvSpPr>
            <a:spLocks noChangeArrowheads="1"/>
          </p:cNvSpPr>
          <p:nvPr/>
        </p:nvSpPr>
        <p:spPr bwMode="auto">
          <a:xfrm>
            <a:off x="4848006" y="3345394"/>
            <a:ext cx="72135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 b="1" u="sng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1.1.1.26/31</a:t>
            </a:r>
            <a:endParaRPr lang="en-US" altLang="zh-CN" sz="10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4" name="Rectangle 445"/>
          <p:cNvSpPr>
            <a:spLocks noChangeArrowheads="1"/>
          </p:cNvSpPr>
          <p:nvPr/>
        </p:nvSpPr>
        <p:spPr bwMode="auto">
          <a:xfrm>
            <a:off x="4834787" y="2501206"/>
            <a:ext cx="436057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5" name="Rectangle 446"/>
          <p:cNvSpPr>
            <a:spLocks noChangeArrowheads="1"/>
          </p:cNvSpPr>
          <p:nvPr/>
        </p:nvSpPr>
        <p:spPr bwMode="auto">
          <a:xfrm>
            <a:off x="3993712" y="2436809"/>
            <a:ext cx="72135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 b="1" u="sng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1.1.1.25/31</a:t>
            </a:r>
            <a:endParaRPr lang="en-US" altLang="zh-CN" sz="10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6" name="Rectangle 448"/>
          <p:cNvSpPr>
            <a:spLocks noChangeArrowheads="1"/>
          </p:cNvSpPr>
          <p:nvPr/>
        </p:nvSpPr>
        <p:spPr bwMode="auto">
          <a:xfrm>
            <a:off x="5685974" y="2479744"/>
            <a:ext cx="72135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 b="1" u="sng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1.1.1.24/31</a:t>
            </a:r>
            <a:endParaRPr lang="en-US" altLang="zh-CN" sz="10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7" name="Rectangle 435"/>
          <p:cNvSpPr>
            <a:spLocks noChangeArrowheads="1"/>
          </p:cNvSpPr>
          <p:nvPr/>
        </p:nvSpPr>
        <p:spPr bwMode="auto">
          <a:xfrm>
            <a:off x="4669080" y="3337488"/>
            <a:ext cx="16991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sz="1050" b="1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05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8" name="Line 460"/>
          <p:cNvSpPr>
            <a:spLocks noChangeShapeType="1"/>
          </p:cNvSpPr>
          <p:nvPr/>
        </p:nvSpPr>
        <p:spPr bwMode="auto">
          <a:xfrm>
            <a:off x="5843630" y="3062580"/>
            <a:ext cx="6707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9" name="Oval 29"/>
          <p:cNvSpPr>
            <a:spLocks noChangeArrowheads="1"/>
          </p:cNvSpPr>
          <p:nvPr/>
        </p:nvSpPr>
        <p:spPr bwMode="auto">
          <a:xfrm>
            <a:off x="5969274" y="3034342"/>
            <a:ext cx="58203" cy="60994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0" name="Rectangle 341"/>
          <p:cNvSpPr>
            <a:spLocks noChangeArrowheads="1"/>
          </p:cNvSpPr>
          <p:nvPr/>
        </p:nvSpPr>
        <p:spPr bwMode="auto">
          <a:xfrm>
            <a:off x="6650808" y="1896077"/>
            <a:ext cx="468706" cy="162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LAN</a:t>
            </a:r>
            <a:r>
              <a:rPr lang="en-US" altLang="zh-CN" sz="1050" b="1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05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1" name="Rectangle 323"/>
          <p:cNvSpPr>
            <a:spLocks noChangeArrowheads="1"/>
          </p:cNvSpPr>
          <p:nvPr/>
        </p:nvSpPr>
        <p:spPr bwMode="auto">
          <a:xfrm>
            <a:off x="3856420" y="1157681"/>
            <a:ext cx="344646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LAN</a:t>
            </a:r>
            <a:r>
              <a:rPr lang="en-US" altLang="zh-CN" sz="1050" b="1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05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2" name="Line 471"/>
          <p:cNvSpPr>
            <a:spLocks noChangeShapeType="1"/>
          </p:cNvSpPr>
          <p:nvPr/>
        </p:nvSpPr>
        <p:spPr bwMode="auto">
          <a:xfrm>
            <a:off x="4586271" y="1474466"/>
            <a:ext cx="419428" cy="30723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3" name="Oval 316"/>
          <p:cNvSpPr>
            <a:spLocks noChangeArrowheads="1"/>
          </p:cNvSpPr>
          <p:nvPr/>
        </p:nvSpPr>
        <p:spPr bwMode="auto">
          <a:xfrm>
            <a:off x="4700829" y="1551273"/>
            <a:ext cx="45268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4" name="Group 201"/>
          <p:cNvGrpSpPr/>
          <p:nvPr/>
        </p:nvGrpSpPr>
        <p:grpSpPr bwMode="auto">
          <a:xfrm>
            <a:off x="4419054" y="1270022"/>
            <a:ext cx="244820" cy="264309"/>
            <a:chOff x="1813" y="593"/>
            <a:chExt cx="343" cy="352"/>
          </a:xfrm>
        </p:grpSpPr>
        <p:grpSp>
          <p:nvGrpSpPr>
            <p:cNvPr id="505" name="Group 202"/>
            <p:cNvGrpSpPr/>
            <p:nvPr/>
          </p:nvGrpSpPr>
          <p:grpSpPr bwMode="auto">
            <a:xfrm>
              <a:off x="1821" y="599"/>
              <a:ext cx="335" cy="346"/>
              <a:chOff x="1821" y="599"/>
              <a:chExt cx="335" cy="346"/>
            </a:xfrm>
          </p:grpSpPr>
          <p:sp>
            <p:nvSpPr>
              <p:cNvPr id="519" name="Freeform 203"/>
              <p:cNvSpPr/>
              <p:nvPr/>
            </p:nvSpPr>
            <p:spPr bwMode="auto">
              <a:xfrm>
                <a:off x="1830" y="779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8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0" name="Freeform 204"/>
              <p:cNvSpPr/>
              <p:nvPr/>
            </p:nvSpPr>
            <p:spPr bwMode="auto">
              <a:xfrm>
                <a:off x="1830" y="779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8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1" name="Freeform 205"/>
              <p:cNvSpPr/>
              <p:nvPr/>
            </p:nvSpPr>
            <p:spPr bwMode="auto">
              <a:xfrm>
                <a:off x="1877" y="59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2" name="Freeform 206"/>
              <p:cNvSpPr/>
              <p:nvPr/>
            </p:nvSpPr>
            <p:spPr bwMode="auto">
              <a:xfrm>
                <a:off x="1877" y="59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3" name="Rectangle 207"/>
              <p:cNvSpPr>
                <a:spLocks noChangeArrowheads="1"/>
              </p:cNvSpPr>
              <p:nvPr/>
            </p:nvSpPr>
            <p:spPr bwMode="auto">
              <a:xfrm>
                <a:off x="1877" y="622"/>
                <a:ext cx="223" cy="17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4" name="Rectangle 208"/>
              <p:cNvSpPr>
                <a:spLocks noChangeArrowheads="1"/>
              </p:cNvSpPr>
              <p:nvPr/>
            </p:nvSpPr>
            <p:spPr bwMode="auto">
              <a:xfrm>
                <a:off x="1832" y="810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5" name="Rectangle 209"/>
              <p:cNvSpPr>
                <a:spLocks noChangeArrowheads="1"/>
              </p:cNvSpPr>
              <p:nvPr/>
            </p:nvSpPr>
            <p:spPr bwMode="auto">
              <a:xfrm>
                <a:off x="1898" y="644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6" name="Line 210"/>
              <p:cNvSpPr>
                <a:spLocks noChangeShapeType="1"/>
              </p:cNvSpPr>
              <p:nvPr/>
            </p:nvSpPr>
            <p:spPr bwMode="auto">
              <a:xfrm flipH="1">
                <a:off x="2047" y="840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27" name="Group 211"/>
              <p:cNvGrpSpPr/>
              <p:nvPr/>
            </p:nvGrpSpPr>
            <p:grpSpPr bwMode="auto">
              <a:xfrm>
                <a:off x="1821" y="895"/>
                <a:ext cx="335" cy="50"/>
                <a:chOff x="1821" y="895"/>
                <a:chExt cx="335" cy="50"/>
              </a:xfrm>
            </p:grpSpPr>
            <p:sp>
              <p:nvSpPr>
                <p:cNvPr id="528" name="Freeform 212"/>
                <p:cNvSpPr/>
                <p:nvPr/>
              </p:nvSpPr>
              <p:spPr bwMode="auto">
                <a:xfrm>
                  <a:off x="1821" y="895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9" name="Freeform 213"/>
                <p:cNvSpPr/>
                <p:nvPr/>
              </p:nvSpPr>
              <p:spPr bwMode="auto">
                <a:xfrm>
                  <a:off x="1821" y="895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0" name="Rectangle 214"/>
                <p:cNvSpPr>
                  <a:spLocks noChangeArrowheads="1"/>
                </p:cNvSpPr>
                <p:nvPr/>
              </p:nvSpPr>
              <p:spPr bwMode="auto">
                <a:xfrm>
                  <a:off x="1823" y="931"/>
                  <a:ext cx="331" cy="1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06" name="Group 215"/>
            <p:cNvGrpSpPr/>
            <p:nvPr/>
          </p:nvGrpSpPr>
          <p:grpSpPr bwMode="auto">
            <a:xfrm>
              <a:off x="1813" y="593"/>
              <a:ext cx="335" cy="346"/>
              <a:chOff x="1813" y="593"/>
              <a:chExt cx="335" cy="346"/>
            </a:xfrm>
          </p:grpSpPr>
          <p:sp>
            <p:nvSpPr>
              <p:cNvPr id="507" name="Freeform 216"/>
              <p:cNvSpPr/>
              <p:nvPr/>
            </p:nvSpPr>
            <p:spPr bwMode="auto">
              <a:xfrm>
                <a:off x="1821" y="77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8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8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8" name="Freeform 217"/>
              <p:cNvSpPr/>
              <p:nvPr/>
            </p:nvSpPr>
            <p:spPr bwMode="auto">
              <a:xfrm>
                <a:off x="1821" y="77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8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8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9" name="Freeform 218"/>
              <p:cNvSpPr/>
              <p:nvPr/>
            </p:nvSpPr>
            <p:spPr bwMode="auto">
              <a:xfrm>
                <a:off x="1869" y="593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0" name="Freeform 219"/>
              <p:cNvSpPr/>
              <p:nvPr/>
            </p:nvSpPr>
            <p:spPr bwMode="auto">
              <a:xfrm>
                <a:off x="1869" y="593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1" name="Rectangle 220"/>
              <p:cNvSpPr>
                <a:spLocks noChangeArrowheads="1"/>
              </p:cNvSpPr>
              <p:nvPr/>
            </p:nvSpPr>
            <p:spPr bwMode="auto">
              <a:xfrm>
                <a:off x="1869" y="616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2" name="Rectangle 221"/>
              <p:cNvSpPr>
                <a:spLocks noChangeArrowheads="1"/>
              </p:cNvSpPr>
              <p:nvPr/>
            </p:nvSpPr>
            <p:spPr bwMode="auto">
              <a:xfrm>
                <a:off x="1823" y="804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3" name="Rectangle 222"/>
              <p:cNvSpPr>
                <a:spLocks noChangeArrowheads="1"/>
              </p:cNvSpPr>
              <p:nvPr/>
            </p:nvSpPr>
            <p:spPr bwMode="auto">
              <a:xfrm>
                <a:off x="1890" y="637"/>
                <a:ext cx="181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4" name="Line 223"/>
              <p:cNvSpPr>
                <a:spLocks noChangeShapeType="1"/>
              </p:cNvSpPr>
              <p:nvPr/>
            </p:nvSpPr>
            <p:spPr bwMode="auto">
              <a:xfrm flipH="1">
                <a:off x="2038" y="834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15" name="Group 224"/>
              <p:cNvGrpSpPr/>
              <p:nvPr/>
            </p:nvGrpSpPr>
            <p:grpSpPr bwMode="auto">
              <a:xfrm>
                <a:off x="1813" y="888"/>
                <a:ext cx="335" cy="51"/>
                <a:chOff x="1813" y="888"/>
                <a:chExt cx="335" cy="51"/>
              </a:xfrm>
            </p:grpSpPr>
            <p:sp>
              <p:nvSpPr>
                <p:cNvPr id="516" name="Freeform 225"/>
                <p:cNvSpPr/>
                <p:nvPr/>
              </p:nvSpPr>
              <p:spPr bwMode="auto">
                <a:xfrm>
                  <a:off x="1813" y="888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7" name="Freeform 226"/>
                <p:cNvSpPr/>
                <p:nvPr/>
              </p:nvSpPr>
              <p:spPr bwMode="auto">
                <a:xfrm>
                  <a:off x="1813" y="888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8" name="Rectangle 227"/>
                <p:cNvSpPr>
                  <a:spLocks noChangeArrowheads="1"/>
                </p:cNvSpPr>
                <p:nvPr/>
              </p:nvSpPr>
              <p:spPr bwMode="auto">
                <a:xfrm>
                  <a:off x="1815" y="924"/>
                  <a:ext cx="331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531" name="Line 472"/>
          <p:cNvSpPr>
            <a:spLocks noChangeShapeType="1"/>
          </p:cNvSpPr>
          <p:nvPr/>
        </p:nvSpPr>
        <p:spPr bwMode="auto">
          <a:xfrm flipH="1">
            <a:off x="5256986" y="1597584"/>
            <a:ext cx="500727" cy="1841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2" name="Line 473"/>
          <p:cNvSpPr>
            <a:spLocks noChangeShapeType="1"/>
          </p:cNvSpPr>
          <p:nvPr/>
        </p:nvSpPr>
        <p:spPr bwMode="auto">
          <a:xfrm>
            <a:off x="5131343" y="1413471"/>
            <a:ext cx="0" cy="39985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3" name="Oval 317"/>
          <p:cNvSpPr>
            <a:spLocks noChangeArrowheads="1"/>
          </p:cNvSpPr>
          <p:nvPr/>
        </p:nvSpPr>
        <p:spPr bwMode="auto">
          <a:xfrm>
            <a:off x="5547075" y="1647284"/>
            <a:ext cx="44345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4" name="Group 230"/>
          <p:cNvGrpSpPr/>
          <p:nvPr/>
        </p:nvGrpSpPr>
        <p:grpSpPr bwMode="auto">
          <a:xfrm>
            <a:off x="5005699" y="1189825"/>
            <a:ext cx="244820" cy="264309"/>
            <a:chOff x="2868" y="593"/>
            <a:chExt cx="343" cy="352"/>
          </a:xfrm>
        </p:grpSpPr>
        <p:grpSp>
          <p:nvGrpSpPr>
            <p:cNvPr id="535" name="Group 231"/>
            <p:cNvGrpSpPr/>
            <p:nvPr/>
          </p:nvGrpSpPr>
          <p:grpSpPr bwMode="auto">
            <a:xfrm>
              <a:off x="2877" y="599"/>
              <a:ext cx="334" cy="346"/>
              <a:chOff x="2877" y="599"/>
              <a:chExt cx="334" cy="346"/>
            </a:xfrm>
          </p:grpSpPr>
          <p:sp>
            <p:nvSpPr>
              <p:cNvPr id="549" name="Freeform 232"/>
              <p:cNvSpPr/>
              <p:nvPr/>
            </p:nvSpPr>
            <p:spPr bwMode="auto">
              <a:xfrm>
                <a:off x="2885" y="779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9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0" name="Freeform 233"/>
              <p:cNvSpPr/>
              <p:nvPr/>
            </p:nvSpPr>
            <p:spPr bwMode="auto">
              <a:xfrm>
                <a:off x="2885" y="779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9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1" name="Freeform 234"/>
              <p:cNvSpPr/>
              <p:nvPr/>
            </p:nvSpPr>
            <p:spPr bwMode="auto">
              <a:xfrm>
                <a:off x="2932" y="59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7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7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2" name="Freeform 235"/>
              <p:cNvSpPr/>
              <p:nvPr/>
            </p:nvSpPr>
            <p:spPr bwMode="auto">
              <a:xfrm>
                <a:off x="2932" y="59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7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7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3" name="Rectangle 236"/>
              <p:cNvSpPr>
                <a:spLocks noChangeArrowheads="1"/>
              </p:cNvSpPr>
              <p:nvPr/>
            </p:nvSpPr>
            <p:spPr bwMode="auto">
              <a:xfrm>
                <a:off x="2932" y="622"/>
                <a:ext cx="223" cy="17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4" name="Rectangle 237"/>
              <p:cNvSpPr>
                <a:spLocks noChangeArrowheads="1"/>
              </p:cNvSpPr>
              <p:nvPr/>
            </p:nvSpPr>
            <p:spPr bwMode="auto">
              <a:xfrm>
                <a:off x="2887" y="810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5" name="Rectangle 238"/>
              <p:cNvSpPr>
                <a:spLocks noChangeArrowheads="1"/>
              </p:cNvSpPr>
              <p:nvPr/>
            </p:nvSpPr>
            <p:spPr bwMode="auto">
              <a:xfrm>
                <a:off x="2953" y="644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6" name="Line 239"/>
              <p:cNvSpPr>
                <a:spLocks noChangeShapeType="1"/>
              </p:cNvSpPr>
              <p:nvPr/>
            </p:nvSpPr>
            <p:spPr bwMode="auto">
              <a:xfrm flipH="1">
                <a:off x="3102" y="840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57" name="Group 240"/>
              <p:cNvGrpSpPr/>
              <p:nvPr/>
            </p:nvGrpSpPr>
            <p:grpSpPr bwMode="auto">
              <a:xfrm>
                <a:off x="2877" y="895"/>
                <a:ext cx="334" cy="50"/>
                <a:chOff x="2877" y="895"/>
                <a:chExt cx="334" cy="50"/>
              </a:xfrm>
            </p:grpSpPr>
            <p:sp>
              <p:nvSpPr>
                <p:cNvPr id="558" name="Freeform 241"/>
                <p:cNvSpPr/>
                <p:nvPr/>
              </p:nvSpPr>
              <p:spPr bwMode="auto">
                <a:xfrm>
                  <a:off x="2877" y="895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59" name="Freeform 242"/>
                <p:cNvSpPr/>
                <p:nvPr/>
              </p:nvSpPr>
              <p:spPr bwMode="auto">
                <a:xfrm>
                  <a:off x="2877" y="895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60" name="Rectangle 243"/>
                <p:cNvSpPr>
                  <a:spLocks noChangeArrowheads="1"/>
                </p:cNvSpPr>
                <p:nvPr/>
              </p:nvSpPr>
              <p:spPr bwMode="auto">
                <a:xfrm>
                  <a:off x="2879" y="931"/>
                  <a:ext cx="330" cy="1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36" name="Group 244"/>
            <p:cNvGrpSpPr/>
            <p:nvPr/>
          </p:nvGrpSpPr>
          <p:grpSpPr bwMode="auto">
            <a:xfrm>
              <a:off x="2868" y="593"/>
              <a:ext cx="335" cy="346"/>
              <a:chOff x="2868" y="593"/>
              <a:chExt cx="335" cy="346"/>
            </a:xfrm>
          </p:grpSpPr>
          <p:sp>
            <p:nvSpPr>
              <p:cNvPr id="537" name="Freeform 245"/>
              <p:cNvSpPr/>
              <p:nvPr/>
            </p:nvSpPr>
            <p:spPr bwMode="auto">
              <a:xfrm>
                <a:off x="2877" y="77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8" name="Freeform 246"/>
              <p:cNvSpPr/>
              <p:nvPr/>
            </p:nvSpPr>
            <p:spPr bwMode="auto">
              <a:xfrm>
                <a:off x="2877" y="77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9" name="Freeform 247"/>
              <p:cNvSpPr/>
              <p:nvPr/>
            </p:nvSpPr>
            <p:spPr bwMode="auto">
              <a:xfrm>
                <a:off x="2924" y="593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0" name="Freeform 248"/>
              <p:cNvSpPr/>
              <p:nvPr/>
            </p:nvSpPr>
            <p:spPr bwMode="auto">
              <a:xfrm>
                <a:off x="2924" y="593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1" name="Rectangle 249"/>
              <p:cNvSpPr>
                <a:spLocks noChangeArrowheads="1"/>
              </p:cNvSpPr>
              <p:nvPr/>
            </p:nvSpPr>
            <p:spPr bwMode="auto">
              <a:xfrm>
                <a:off x="2924" y="616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2" name="Rectangle 250"/>
              <p:cNvSpPr>
                <a:spLocks noChangeArrowheads="1"/>
              </p:cNvSpPr>
              <p:nvPr/>
            </p:nvSpPr>
            <p:spPr bwMode="auto">
              <a:xfrm>
                <a:off x="2879" y="804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3" name="Rectangle 251"/>
              <p:cNvSpPr>
                <a:spLocks noChangeArrowheads="1"/>
              </p:cNvSpPr>
              <p:nvPr/>
            </p:nvSpPr>
            <p:spPr bwMode="auto">
              <a:xfrm>
                <a:off x="2945" y="637"/>
                <a:ext cx="182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4" name="Line 252"/>
              <p:cNvSpPr>
                <a:spLocks noChangeShapeType="1"/>
              </p:cNvSpPr>
              <p:nvPr/>
            </p:nvSpPr>
            <p:spPr bwMode="auto">
              <a:xfrm flipH="1">
                <a:off x="3094" y="834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45" name="Group 253"/>
              <p:cNvGrpSpPr/>
              <p:nvPr/>
            </p:nvGrpSpPr>
            <p:grpSpPr bwMode="auto">
              <a:xfrm>
                <a:off x="2868" y="888"/>
                <a:ext cx="335" cy="51"/>
                <a:chOff x="2868" y="888"/>
                <a:chExt cx="335" cy="51"/>
              </a:xfrm>
            </p:grpSpPr>
            <p:sp>
              <p:nvSpPr>
                <p:cNvPr id="546" name="Freeform 254"/>
                <p:cNvSpPr/>
                <p:nvPr/>
              </p:nvSpPr>
              <p:spPr bwMode="auto">
                <a:xfrm>
                  <a:off x="2868" y="888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47" name="Freeform 255"/>
                <p:cNvSpPr/>
                <p:nvPr/>
              </p:nvSpPr>
              <p:spPr bwMode="auto">
                <a:xfrm>
                  <a:off x="2868" y="888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48" name="Rectangle 256"/>
                <p:cNvSpPr>
                  <a:spLocks noChangeArrowheads="1"/>
                </p:cNvSpPr>
                <p:nvPr/>
              </p:nvSpPr>
              <p:spPr bwMode="auto">
                <a:xfrm>
                  <a:off x="2870" y="924"/>
                  <a:ext cx="331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561" name="Oval 318"/>
          <p:cNvSpPr>
            <a:spLocks noChangeArrowheads="1"/>
          </p:cNvSpPr>
          <p:nvPr/>
        </p:nvSpPr>
        <p:spPr bwMode="auto">
          <a:xfrm>
            <a:off x="5110094" y="1546755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2" name="Group 257"/>
          <p:cNvGrpSpPr/>
          <p:nvPr/>
        </p:nvGrpSpPr>
        <p:grpSpPr bwMode="auto">
          <a:xfrm>
            <a:off x="5667175" y="1401047"/>
            <a:ext cx="244820" cy="264309"/>
            <a:chOff x="3915" y="593"/>
            <a:chExt cx="343" cy="352"/>
          </a:xfrm>
        </p:grpSpPr>
        <p:grpSp>
          <p:nvGrpSpPr>
            <p:cNvPr id="563" name="Group 258"/>
            <p:cNvGrpSpPr/>
            <p:nvPr/>
          </p:nvGrpSpPr>
          <p:grpSpPr bwMode="auto">
            <a:xfrm>
              <a:off x="3924" y="599"/>
              <a:ext cx="334" cy="346"/>
              <a:chOff x="3924" y="599"/>
              <a:chExt cx="334" cy="346"/>
            </a:xfrm>
          </p:grpSpPr>
          <p:sp>
            <p:nvSpPr>
              <p:cNvPr id="577" name="Freeform 259"/>
              <p:cNvSpPr/>
              <p:nvPr/>
            </p:nvSpPr>
            <p:spPr bwMode="auto">
              <a:xfrm>
                <a:off x="3932" y="779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9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8" name="Freeform 260"/>
              <p:cNvSpPr/>
              <p:nvPr/>
            </p:nvSpPr>
            <p:spPr bwMode="auto">
              <a:xfrm>
                <a:off x="3932" y="779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9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9" name="Freeform 261"/>
              <p:cNvSpPr/>
              <p:nvPr/>
            </p:nvSpPr>
            <p:spPr bwMode="auto">
              <a:xfrm>
                <a:off x="3979" y="59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7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7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0" name="Freeform 262"/>
              <p:cNvSpPr/>
              <p:nvPr/>
            </p:nvSpPr>
            <p:spPr bwMode="auto">
              <a:xfrm>
                <a:off x="3979" y="59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7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7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1" name="Rectangle 263"/>
              <p:cNvSpPr>
                <a:spLocks noChangeArrowheads="1"/>
              </p:cNvSpPr>
              <p:nvPr/>
            </p:nvSpPr>
            <p:spPr bwMode="auto">
              <a:xfrm>
                <a:off x="3979" y="622"/>
                <a:ext cx="223" cy="17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2" name="Rectangle 264"/>
              <p:cNvSpPr>
                <a:spLocks noChangeArrowheads="1"/>
              </p:cNvSpPr>
              <p:nvPr/>
            </p:nvSpPr>
            <p:spPr bwMode="auto">
              <a:xfrm>
                <a:off x="3934" y="810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3" name="Rectangle 265"/>
              <p:cNvSpPr>
                <a:spLocks noChangeArrowheads="1"/>
              </p:cNvSpPr>
              <p:nvPr/>
            </p:nvSpPr>
            <p:spPr bwMode="auto">
              <a:xfrm>
                <a:off x="4000" y="644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4" name="Line 266"/>
              <p:cNvSpPr>
                <a:spLocks noChangeShapeType="1"/>
              </p:cNvSpPr>
              <p:nvPr/>
            </p:nvSpPr>
            <p:spPr bwMode="auto">
              <a:xfrm flipH="1">
                <a:off x="4149" y="840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85" name="Group 267"/>
              <p:cNvGrpSpPr/>
              <p:nvPr/>
            </p:nvGrpSpPr>
            <p:grpSpPr bwMode="auto">
              <a:xfrm>
                <a:off x="3924" y="895"/>
                <a:ext cx="334" cy="50"/>
                <a:chOff x="3924" y="895"/>
                <a:chExt cx="334" cy="50"/>
              </a:xfrm>
            </p:grpSpPr>
            <p:sp>
              <p:nvSpPr>
                <p:cNvPr id="586" name="Freeform 268"/>
                <p:cNvSpPr/>
                <p:nvPr/>
              </p:nvSpPr>
              <p:spPr bwMode="auto">
                <a:xfrm>
                  <a:off x="3924" y="895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87" name="Freeform 269"/>
                <p:cNvSpPr/>
                <p:nvPr/>
              </p:nvSpPr>
              <p:spPr bwMode="auto">
                <a:xfrm>
                  <a:off x="3924" y="895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88" name="Rectangle 270"/>
                <p:cNvSpPr>
                  <a:spLocks noChangeArrowheads="1"/>
                </p:cNvSpPr>
                <p:nvPr/>
              </p:nvSpPr>
              <p:spPr bwMode="auto">
                <a:xfrm>
                  <a:off x="3926" y="931"/>
                  <a:ext cx="330" cy="1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64" name="Group 271"/>
            <p:cNvGrpSpPr/>
            <p:nvPr/>
          </p:nvGrpSpPr>
          <p:grpSpPr bwMode="auto">
            <a:xfrm>
              <a:off x="3915" y="593"/>
              <a:ext cx="335" cy="346"/>
              <a:chOff x="3915" y="593"/>
              <a:chExt cx="335" cy="346"/>
            </a:xfrm>
          </p:grpSpPr>
          <p:sp>
            <p:nvSpPr>
              <p:cNvPr id="565" name="Freeform 272"/>
              <p:cNvSpPr/>
              <p:nvPr/>
            </p:nvSpPr>
            <p:spPr bwMode="auto">
              <a:xfrm>
                <a:off x="3924" y="77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6" name="Freeform 273"/>
              <p:cNvSpPr/>
              <p:nvPr/>
            </p:nvSpPr>
            <p:spPr bwMode="auto">
              <a:xfrm>
                <a:off x="3924" y="77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7" name="Freeform 274"/>
              <p:cNvSpPr/>
              <p:nvPr/>
            </p:nvSpPr>
            <p:spPr bwMode="auto">
              <a:xfrm>
                <a:off x="3971" y="593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8" name="Freeform 275"/>
              <p:cNvSpPr/>
              <p:nvPr/>
            </p:nvSpPr>
            <p:spPr bwMode="auto">
              <a:xfrm>
                <a:off x="3971" y="593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9" name="Rectangle 276"/>
              <p:cNvSpPr>
                <a:spLocks noChangeArrowheads="1"/>
              </p:cNvSpPr>
              <p:nvPr/>
            </p:nvSpPr>
            <p:spPr bwMode="auto">
              <a:xfrm>
                <a:off x="3971" y="616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0" name="Rectangle 277"/>
              <p:cNvSpPr>
                <a:spLocks noChangeArrowheads="1"/>
              </p:cNvSpPr>
              <p:nvPr/>
            </p:nvSpPr>
            <p:spPr bwMode="auto">
              <a:xfrm>
                <a:off x="3926" y="804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1" name="Rectangle 278"/>
              <p:cNvSpPr>
                <a:spLocks noChangeArrowheads="1"/>
              </p:cNvSpPr>
              <p:nvPr/>
            </p:nvSpPr>
            <p:spPr bwMode="auto">
              <a:xfrm>
                <a:off x="3992" y="637"/>
                <a:ext cx="182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2" name="Line 279"/>
              <p:cNvSpPr>
                <a:spLocks noChangeShapeType="1"/>
              </p:cNvSpPr>
              <p:nvPr/>
            </p:nvSpPr>
            <p:spPr bwMode="auto">
              <a:xfrm flipH="1">
                <a:off x="4141" y="834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73" name="Group 280"/>
              <p:cNvGrpSpPr/>
              <p:nvPr/>
            </p:nvGrpSpPr>
            <p:grpSpPr bwMode="auto">
              <a:xfrm>
                <a:off x="3915" y="888"/>
                <a:ext cx="335" cy="51"/>
                <a:chOff x="3915" y="888"/>
                <a:chExt cx="335" cy="51"/>
              </a:xfrm>
            </p:grpSpPr>
            <p:sp>
              <p:nvSpPr>
                <p:cNvPr id="574" name="Freeform 281"/>
                <p:cNvSpPr/>
                <p:nvPr/>
              </p:nvSpPr>
              <p:spPr bwMode="auto">
                <a:xfrm>
                  <a:off x="3915" y="888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75" name="Freeform 282"/>
                <p:cNvSpPr/>
                <p:nvPr/>
              </p:nvSpPr>
              <p:spPr bwMode="auto">
                <a:xfrm>
                  <a:off x="3915" y="888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76" name="Rectangle 283"/>
                <p:cNvSpPr>
                  <a:spLocks noChangeArrowheads="1"/>
                </p:cNvSpPr>
                <p:nvPr/>
              </p:nvSpPr>
              <p:spPr bwMode="auto">
                <a:xfrm>
                  <a:off x="3917" y="924"/>
                  <a:ext cx="331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589" name="Group 370"/>
          <p:cNvGrpSpPr/>
          <p:nvPr/>
        </p:nvGrpSpPr>
        <p:grpSpPr bwMode="auto">
          <a:xfrm>
            <a:off x="5578486" y="2981254"/>
            <a:ext cx="314109" cy="197668"/>
            <a:chOff x="3488" y="2569"/>
            <a:chExt cx="439" cy="262"/>
          </a:xfrm>
        </p:grpSpPr>
        <p:sp>
          <p:nvSpPr>
            <p:cNvPr id="590" name="Oval 371"/>
            <p:cNvSpPr>
              <a:spLocks noChangeArrowheads="1"/>
            </p:cNvSpPr>
            <p:nvPr/>
          </p:nvSpPr>
          <p:spPr bwMode="auto">
            <a:xfrm>
              <a:off x="3489" y="2678"/>
              <a:ext cx="438" cy="153"/>
            </a:xfrm>
            <a:prstGeom prst="ellipse">
              <a:avLst/>
            </a:prstGeom>
            <a:solidFill>
              <a:srgbClr val="0078AA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1" name="Rectangle 372"/>
            <p:cNvSpPr>
              <a:spLocks noChangeArrowheads="1"/>
            </p:cNvSpPr>
            <p:nvPr/>
          </p:nvSpPr>
          <p:spPr bwMode="auto">
            <a:xfrm>
              <a:off x="3488" y="2647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2" name="Rectangle 373"/>
            <p:cNvSpPr>
              <a:spLocks noChangeArrowheads="1"/>
            </p:cNvSpPr>
            <p:nvPr/>
          </p:nvSpPr>
          <p:spPr bwMode="auto">
            <a:xfrm>
              <a:off x="3488" y="2647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3" name="Oval 374"/>
            <p:cNvSpPr>
              <a:spLocks noChangeArrowheads="1"/>
            </p:cNvSpPr>
            <p:nvPr/>
          </p:nvSpPr>
          <p:spPr bwMode="auto">
            <a:xfrm>
              <a:off x="3489" y="2569"/>
              <a:ext cx="438" cy="153"/>
            </a:xfrm>
            <a:prstGeom prst="ellipse">
              <a:avLst/>
            </a:prstGeom>
            <a:solidFill>
              <a:srgbClr val="00B4FF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94" name="Group 375"/>
            <p:cNvGrpSpPr/>
            <p:nvPr/>
          </p:nvGrpSpPr>
          <p:grpSpPr bwMode="auto">
            <a:xfrm>
              <a:off x="3555" y="2587"/>
              <a:ext cx="304" cy="117"/>
              <a:chOff x="3555" y="2587"/>
              <a:chExt cx="304" cy="117"/>
            </a:xfrm>
          </p:grpSpPr>
          <p:grpSp>
            <p:nvGrpSpPr>
              <p:cNvPr id="597" name="Group 376"/>
              <p:cNvGrpSpPr/>
              <p:nvPr/>
            </p:nvGrpSpPr>
            <p:grpSpPr bwMode="auto">
              <a:xfrm>
                <a:off x="3555" y="2587"/>
                <a:ext cx="301" cy="115"/>
                <a:chOff x="3555" y="2587"/>
                <a:chExt cx="301" cy="115"/>
              </a:xfrm>
            </p:grpSpPr>
            <p:sp>
              <p:nvSpPr>
                <p:cNvPr id="607" name="Freeform 377"/>
                <p:cNvSpPr/>
                <p:nvPr/>
              </p:nvSpPr>
              <p:spPr bwMode="auto">
                <a:xfrm>
                  <a:off x="3712" y="2590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8" name="Freeform 378"/>
                <p:cNvSpPr/>
                <p:nvPr/>
              </p:nvSpPr>
              <p:spPr bwMode="auto">
                <a:xfrm>
                  <a:off x="3712" y="2590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9" name="Freeform 379"/>
                <p:cNvSpPr/>
                <p:nvPr/>
              </p:nvSpPr>
              <p:spPr bwMode="auto">
                <a:xfrm>
                  <a:off x="3555" y="2647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8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8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0" name="Freeform 380"/>
                <p:cNvSpPr/>
                <p:nvPr/>
              </p:nvSpPr>
              <p:spPr bwMode="auto">
                <a:xfrm>
                  <a:off x="3555" y="2647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8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8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1" name="Freeform 381"/>
                <p:cNvSpPr/>
                <p:nvPr/>
              </p:nvSpPr>
              <p:spPr bwMode="auto">
                <a:xfrm>
                  <a:off x="3563" y="2587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4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4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2" name="Freeform 382"/>
                <p:cNvSpPr/>
                <p:nvPr/>
              </p:nvSpPr>
              <p:spPr bwMode="auto">
                <a:xfrm>
                  <a:off x="3563" y="2587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4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4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3" name="Freeform 383"/>
                <p:cNvSpPr/>
                <p:nvPr/>
              </p:nvSpPr>
              <p:spPr bwMode="auto">
                <a:xfrm>
                  <a:off x="3707" y="2653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6 h 49"/>
                    <a:gd name="T6" fmla="*/ 0 w 144"/>
                    <a:gd name="T7" fmla="*/ 27 h 49"/>
                    <a:gd name="T8" fmla="*/ 18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6"/>
                      </a:lnTo>
                      <a:lnTo>
                        <a:pt x="0" y="27"/>
                      </a:lnTo>
                      <a:lnTo>
                        <a:pt x="18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4" name="Freeform 384"/>
                <p:cNvSpPr/>
                <p:nvPr/>
              </p:nvSpPr>
              <p:spPr bwMode="auto">
                <a:xfrm>
                  <a:off x="3707" y="2653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6 h 49"/>
                    <a:gd name="T6" fmla="*/ 0 w 144"/>
                    <a:gd name="T7" fmla="*/ 27 h 49"/>
                    <a:gd name="T8" fmla="*/ 18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6"/>
                      </a:lnTo>
                      <a:lnTo>
                        <a:pt x="0" y="27"/>
                      </a:lnTo>
                      <a:lnTo>
                        <a:pt x="18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98" name="Group 385"/>
              <p:cNvGrpSpPr/>
              <p:nvPr/>
            </p:nvGrpSpPr>
            <p:grpSpPr bwMode="auto">
              <a:xfrm>
                <a:off x="3557" y="2590"/>
                <a:ext cx="302" cy="114"/>
                <a:chOff x="3557" y="2590"/>
                <a:chExt cx="302" cy="114"/>
              </a:xfrm>
            </p:grpSpPr>
            <p:sp>
              <p:nvSpPr>
                <p:cNvPr id="599" name="Freeform 386"/>
                <p:cNvSpPr/>
                <p:nvPr/>
              </p:nvSpPr>
              <p:spPr bwMode="auto">
                <a:xfrm>
                  <a:off x="3715" y="259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0" name="Freeform 387"/>
                <p:cNvSpPr/>
                <p:nvPr/>
              </p:nvSpPr>
              <p:spPr bwMode="auto">
                <a:xfrm>
                  <a:off x="3715" y="259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1" name="Freeform 388"/>
                <p:cNvSpPr/>
                <p:nvPr/>
              </p:nvSpPr>
              <p:spPr bwMode="auto">
                <a:xfrm>
                  <a:off x="3557" y="265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2" name="Freeform 389"/>
                <p:cNvSpPr/>
                <p:nvPr/>
              </p:nvSpPr>
              <p:spPr bwMode="auto">
                <a:xfrm>
                  <a:off x="3557" y="265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3" name="Freeform 390"/>
                <p:cNvSpPr/>
                <p:nvPr/>
              </p:nvSpPr>
              <p:spPr bwMode="auto">
                <a:xfrm>
                  <a:off x="3565" y="259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4" name="Freeform 391"/>
                <p:cNvSpPr/>
                <p:nvPr/>
              </p:nvSpPr>
              <p:spPr bwMode="auto">
                <a:xfrm>
                  <a:off x="3565" y="259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5" name="Freeform 392"/>
                <p:cNvSpPr/>
                <p:nvPr/>
              </p:nvSpPr>
              <p:spPr bwMode="auto">
                <a:xfrm>
                  <a:off x="3709" y="2655"/>
                  <a:ext cx="144" cy="49"/>
                </a:xfrm>
                <a:custGeom>
                  <a:avLst/>
                  <a:gdLst>
                    <a:gd name="T0" fmla="*/ 144 w 144"/>
                    <a:gd name="T1" fmla="*/ 39 h 49"/>
                    <a:gd name="T2" fmla="*/ 112 w 144"/>
                    <a:gd name="T3" fmla="*/ 49 h 49"/>
                    <a:gd name="T4" fmla="*/ 38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9 h 49"/>
                    <a:gd name="T14" fmla="*/ 144 w 144"/>
                    <a:gd name="T15" fmla="*/ 39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9"/>
                      </a:moveTo>
                      <a:lnTo>
                        <a:pt x="112" y="49"/>
                      </a:lnTo>
                      <a:lnTo>
                        <a:pt x="38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9"/>
                      </a:lnTo>
                      <a:lnTo>
                        <a:pt x="144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6" name="Freeform 393"/>
                <p:cNvSpPr/>
                <p:nvPr/>
              </p:nvSpPr>
              <p:spPr bwMode="auto">
                <a:xfrm>
                  <a:off x="3709" y="2655"/>
                  <a:ext cx="144" cy="49"/>
                </a:xfrm>
                <a:custGeom>
                  <a:avLst/>
                  <a:gdLst>
                    <a:gd name="T0" fmla="*/ 144 w 144"/>
                    <a:gd name="T1" fmla="*/ 39 h 49"/>
                    <a:gd name="T2" fmla="*/ 112 w 144"/>
                    <a:gd name="T3" fmla="*/ 49 h 49"/>
                    <a:gd name="T4" fmla="*/ 38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9 h 49"/>
                    <a:gd name="T14" fmla="*/ 144 w 144"/>
                    <a:gd name="T15" fmla="*/ 39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9"/>
                      </a:moveTo>
                      <a:lnTo>
                        <a:pt x="112" y="49"/>
                      </a:lnTo>
                      <a:lnTo>
                        <a:pt x="38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9"/>
                      </a:lnTo>
                      <a:lnTo>
                        <a:pt x="144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95" name="Line 394"/>
            <p:cNvSpPr>
              <a:spLocks noChangeShapeType="1"/>
            </p:cNvSpPr>
            <p:nvPr/>
          </p:nvSpPr>
          <p:spPr bwMode="auto">
            <a:xfrm>
              <a:off x="3488" y="2645"/>
              <a:ext cx="1" cy="108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6" name="Line 395"/>
            <p:cNvSpPr>
              <a:spLocks noChangeShapeType="1"/>
            </p:cNvSpPr>
            <p:nvPr/>
          </p:nvSpPr>
          <p:spPr bwMode="auto">
            <a:xfrm>
              <a:off x="3925" y="2645"/>
              <a:ext cx="1" cy="108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5" name="Line 474"/>
          <p:cNvSpPr>
            <a:spLocks noChangeShapeType="1"/>
          </p:cNvSpPr>
          <p:nvPr/>
        </p:nvSpPr>
        <p:spPr bwMode="auto">
          <a:xfrm>
            <a:off x="3656878" y="2957865"/>
            <a:ext cx="631914" cy="13747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6" name="Group 344"/>
          <p:cNvGrpSpPr/>
          <p:nvPr/>
        </p:nvGrpSpPr>
        <p:grpSpPr bwMode="auto">
          <a:xfrm>
            <a:off x="4171462" y="2981254"/>
            <a:ext cx="314109" cy="197668"/>
            <a:chOff x="1304" y="2569"/>
            <a:chExt cx="439" cy="262"/>
          </a:xfrm>
        </p:grpSpPr>
        <p:sp>
          <p:nvSpPr>
            <p:cNvPr id="617" name="Oval 345"/>
            <p:cNvSpPr>
              <a:spLocks noChangeArrowheads="1"/>
            </p:cNvSpPr>
            <p:nvPr/>
          </p:nvSpPr>
          <p:spPr bwMode="auto">
            <a:xfrm>
              <a:off x="1305" y="2678"/>
              <a:ext cx="438" cy="153"/>
            </a:xfrm>
            <a:prstGeom prst="ellipse">
              <a:avLst/>
            </a:prstGeom>
            <a:solidFill>
              <a:srgbClr val="0078AA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8" name="Rectangle 346"/>
            <p:cNvSpPr>
              <a:spLocks noChangeArrowheads="1"/>
            </p:cNvSpPr>
            <p:nvPr/>
          </p:nvSpPr>
          <p:spPr bwMode="auto">
            <a:xfrm>
              <a:off x="1304" y="2647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9" name="Rectangle 347"/>
            <p:cNvSpPr>
              <a:spLocks noChangeArrowheads="1"/>
            </p:cNvSpPr>
            <p:nvPr/>
          </p:nvSpPr>
          <p:spPr bwMode="auto">
            <a:xfrm>
              <a:off x="1304" y="2647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0" name="Oval 348"/>
            <p:cNvSpPr>
              <a:spLocks noChangeArrowheads="1"/>
            </p:cNvSpPr>
            <p:nvPr/>
          </p:nvSpPr>
          <p:spPr bwMode="auto">
            <a:xfrm>
              <a:off x="1305" y="2569"/>
              <a:ext cx="438" cy="153"/>
            </a:xfrm>
            <a:prstGeom prst="ellipse">
              <a:avLst/>
            </a:prstGeom>
            <a:solidFill>
              <a:srgbClr val="00B4FF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1" name="Group 349"/>
            <p:cNvGrpSpPr/>
            <p:nvPr/>
          </p:nvGrpSpPr>
          <p:grpSpPr bwMode="auto">
            <a:xfrm>
              <a:off x="1371" y="2587"/>
              <a:ext cx="304" cy="117"/>
              <a:chOff x="1371" y="2587"/>
              <a:chExt cx="304" cy="117"/>
            </a:xfrm>
          </p:grpSpPr>
          <p:grpSp>
            <p:nvGrpSpPr>
              <p:cNvPr id="624" name="Group 350"/>
              <p:cNvGrpSpPr/>
              <p:nvPr/>
            </p:nvGrpSpPr>
            <p:grpSpPr bwMode="auto">
              <a:xfrm>
                <a:off x="1371" y="2587"/>
                <a:ext cx="301" cy="115"/>
                <a:chOff x="1371" y="2587"/>
                <a:chExt cx="301" cy="115"/>
              </a:xfrm>
            </p:grpSpPr>
            <p:sp>
              <p:nvSpPr>
                <p:cNvPr id="634" name="Freeform 351"/>
                <p:cNvSpPr/>
                <p:nvPr/>
              </p:nvSpPr>
              <p:spPr bwMode="auto">
                <a:xfrm>
                  <a:off x="1528" y="2590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5" name="Freeform 352"/>
                <p:cNvSpPr/>
                <p:nvPr/>
              </p:nvSpPr>
              <p:spPr bwMode="auto">
                <a:xfrm>
                  <a:off x="1528" y="2590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6" name="Freeform 353"/>
                <p:cNvSpPr/>
                <p:nvPr/>
              </p:nvSpPr>
              <p:spPr bwMode="auto">
                <a:xfrm>
                  <a:off x="1371" y="2647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8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8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7" name="Freeform 354"/>
                <p:cNvSpPr/>
                <p:nvPr/>
              </p:nvSpPr>
              <p:spPr bwMode="auto">
                <a:xfrm>
                  <a:off x="1371" y="2647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8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8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8" name="Freeform 355"/>
                <p:cNvSpPr/>
                <p:nvPr/>
              </p:nvSpPr>
              <p:spPr bwMode="auto">
                <a:xfrm>
                  <a:off x="1379" y="2587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4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4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9" name="Freeform 356"/>
                <p:cNvSpPr/>
                <p:nvPr/>
              </p:nvSpPr>
              <p:spPr bwMode="auto">
                <a:xfrm>
                  <a:off x="1379" y="2587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4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4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0" name="Freeform 357"/>
                <p:cNvSpPr/>
                <p:nvPr/>
              </p:nvSpPr>
              <p:spPr bwMode="auto">
                <a:xfrm>
                  <a:off x="1523" y="2653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6 h 49"/>
                    <a:gd name="T6" fmla="*/ 0 w 144"/>
                    <a:gd name="T7" fmla="*/ 27 h 49"/>
                    <a:gd name="T8" fmla="*/ 18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6"/>
                      </a:lnTo>
                      <a:lnTo>
                        <a:pt x="0" y="27"/>
                      </a:lnTo>
                      <a:lnTo>
                        <a:pt x="18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1" name="Freeform 358"/>
                <p:cNvSpPr/>
                <p:nvPr/>
              </p:nvSpPr>
              <p:spPr bwMode="auto">
                <a:xfrm>
                  <a:off x="1523" y="2653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6 h 49"/>
                    <a:gd name="T6" fmla="*/ 0 w 144"/>
                    <a:gd name="T7" fmla="*/ 27 h 49"/>
                    <a:gd name="T8" fmla="*/ 18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6"/>
                      </a:lnTo>
                      <a:lnTo>
                        <a:pt x="0" y="27"/>
                      </a:lnTo>
                      <a:lnTo>
                        <a:pt x="18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25" name="Group 359"/>
              <p:cNvGrpSpPr/>
              <p:nvPr/>
            </p:nvGrpSpPr>
            <p:grpSpPr bwMode="auto">
              <a:xfrm>
                <a:off x="1373" y="2590"/>
                <a:ext cx="302" cy="114"/>
                <a:chOff x="1373" y="2590"/>
                <a:chExt cx="302" cy="114"/>
              </a:xfrm>
            </p:grpSpPr>
            <p:sp>
              <p:nvSpPr>
                <p:cNvPr id="626" name="Freeform 360"/>
                <p:cNvSpPr/>
                <p:nvPr/>
              </p:nvSpPr>
              <p:spPr bwMode="auto">
                <a:xfrm>
                  <a:off x="1531" y="259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27" name="Freeform 361"/>
                <p:cNvSpPr/>
                <p:nvPr/>
              </p:nvSpPr>
              <p:spPr bwMode="auto">
                <a:xfrm>
                  <a:off x="1531" y="259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28" name="Freeform 362"/>
                <p:cNvSpPr/>
                <p:nvPr/>
              </p:nvSpPr>
              <p:spPr bwMode="auto">
                <a:xfrm>
                  <a:off x="1373" y="265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29" name="Freeform 363"/>
                <p:cNvSpPr/>
                <p:nvPr/>
              </p:nvSpPr>
              <p:spPr bwMode="auto">
                <a:xfrm>
                  <a:off x="1373" y="265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0" name="Freeform 364"/>
                <p:cNvSpPr/>
                <p:nvPr/>
              </p:nvSpPr>
              <p:spPr bwMode="auto">
                <a:xfrm>
                  <a:off x="1381" y="259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1" name="Freeform 365"/>
                <p:cNvSpPr/>
                <p:nvPr/>
              </p:nvSpPr>
              <p:spPr bwMode="auto">
                <a:xfrm>
                  <a:off x="1381" y="259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2" name="Freeform 366"/>
                <p:cNvSpPr/>
                <p:nvPr/>
              </p:nvSpPr>
              <p:spPr bwMode="auto">
                <a:xfrm>
                  <a:off x="1525" y="2655"/>
                  <a:ext cx="144" cy="49"/>
                </a:xfrm>
                <a:custGeom>
                  <a:avLst/>
                  <a:gdLst>
                    <a:gd name="T0" fmla="*/ 144 w 144"/>
                    <a:gd name="T1" fmla="*/ 39 h 49"/>
                    <a:gd name="T2" fmla="*/ 112 w 144"/>
                    <a:gd name="T3" fmla="*/ 49 h 49"/>
                    <a:gd name="T4" fmla="*/ 38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9 h 49"/>
                    <a:gd name="T14" fmla="*/ 144 w 144"/>
                    <a:gd name="T15" fmla="*/ 39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9"/>
                      </a:moveTo>
                      <a:lnTo>
                        <a:pt x="112" y="49"/>
                      </a:lnTo>
                      <a:lnTo>
                        <a:pt x="38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9"/>
                      </a:lnTo>
                      <a:lnTo>
                        <a:pt x="144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3" name="Freeform 367"/>
                <p:cNvSpPr/>
                <p:nvPr/>
              </p:nvSpPr>
              <p:spPr bwMode="auto">
                <a:xfrm>
                  <a:off x="1525" y="2655"/>
                  <a:ext cx="144" cy="49"/>
                </a:xfrm>
                <a:custGeom>
                  <a:avLst/>
                  <a:gdLst>
                    <a:gd name="T0" fmla="*/ 144 w 144"/>
                    <a:gd name="T1" fmla="*/ 39 h 49"/>
                    <a:gd name="T2" fmla="*/ 112 w 144"/>
                    <a:gd name="T3" fmla="*/ 49 h 49"/>
                    <a:gd name="T4" fmla="*/ 38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9 h 49"/>
                    <a:gd name="T14" fmla="*/ 144 w 144"/>
                    <a:gd name="T15" fmla="*/ 39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9"/>
                      </a:moveTo>
                      <a:lnTo>
                        <a:pt x="112" y="49"/>
                      </a:lnTo>
                      <a:lnTo>
                        <a:pt x="38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9"/>
                      </a:lnTo>
                      <a:lnTo>
                        <a:pt x="144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22" name="Line 368"/>
            <p:cNvSpPr>
              <a:spLocks noChangeShapeType="1"/>
            </p:cNvSpPr>
            <p:nvPr/>
          </p:nvSpPr>
          <p:spPr bwMode="auto">
            <a:xfrm>
              <a:off x="1304" y="2645"/>
              <a:ext cx="1" cy="108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3" name="Line 369"/>
            <p:cNvSpPr>
              <a:spLocks noChangeShapeType="1"/>
            </p:cNvSpPr>
            <p:nvPr/>
          </p:nvSpPr>
          <p:spPr bwMode="auto">
            <a:xfrm>
              <a:off x="1741" y="2645"/>
              <a:ext cx="1" cy="108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42" name="Oval 422"/>
          <p:cNvSpPr>
            <a:spLocks noChangeArrowheads="1"/>
          </p:cNvSpPr>
          <p:nvPr/>
        </p:nvSpPr>
        <p:spPr bwMode="auto">
          <a:xfrm>
            <a:off x="4028268" y="3023463"/>
            <a:ext cx="44345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4" name="Rectangle 468"/>
          <p:cNvSpPr>
            <a:spLocks noChangeArrowheads="1"/>
          </p:cNvSpPr>
          <p:nvPr/>
        </p:nvSpPr>
        <p:spPr bwMode="auto">
          <a:xfrm>
            <a:off x="6939979" y="1353899"/>
            <a:ext cx="53860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网络地址</a:t>
            </a:r>
            <a:endParaRPr lang="zh-CN" altLang="en-US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5" name="Rectangle 468"/>
          <p:cNvSpPr>
            <a:spLocks noChangeArrowheads="1"/>
          </p:cNvSpPr>
          <p:nvPr/>
        </p:nvSpPr>
        <p:spPr bwMode="auto">
          <a:xfrm>
            <a:off x="7485071" y="1571605"/>
            <a:ext cx="40235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lang="zh-CN" altLang="en-US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6" name="Line 469"/>
          <p:cNvSpPr>
            <a:spLocks noChangeShapeType="1"/>
          </p:cNvSpPr>
          <p:nvPr/>
        </p:nvSpPr>
        <p:spPr bwMode="auto">
          <a:xfrm flipH="1">
            <a:off x="7012040" y="1558343"/>
            <a:ext cx="168141" cy="5128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7" name="Line 469"/>
          <p:cNvSpPr>
            <a:spLocks noChangeShapeType="1"/>
          </p:cNvSpPr>
          <p:nvPr/>
        </p:nvSpPr>
        <p:spPr bwMode="auto">
          <a:xfrm flipH="1">
            <a:off x="7605412" y="1757977"/>
            <a:ext cx="76679" cy="5478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0" name="Oval 316"/>
          <p:cNvSpPr>
            <a:spLocks noChangeArrowheads="1"/>
          </p:cNvSpPr>
          <p:nvPr/>
        </p:nvSpPr>
        <p:spPr bwMode="auto">
          <a:xfrm>
            <a:off x="3237400" y="2910820"/>
            <a:ext cx="45268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51" name="Picture 58"/>
          <p:cNvPicPr>
            <a:picLocks noChangeArrowheads="1"/>
          </p:cNvPicPr>
          <p:nvPr/>
        </p:nvPicPr>
        <p:blipFill>
          <a:blip/>
          <a:srcRect/>
          <a:stretch>
            <a:fillRect/>
          </a:stretch>
        </p:blipFill>
        <p:spPr bwMode="auto">
          <a:xfrm>
            <a:off x="7142563" y="2397289"/>
            <a:ext cx="338129" cy="195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2" name="Group 30"/>
          <p:cNvGrpSpPr/>
          <p:nvPr/>
        </p:nvGrpSpPr>
        <p:grpSpPr bwMode="auto">
          <a:xfrm>
            <a:off x="2944549" y="2679365"/>
            <a:ext cx="244820" cy="265439"/>
            <a:chOff x="101" y="2294"/>
            <a:chExt cx="343" cy="353"/>
          </a:xfrm>
        </p:grpSpPr>
        <p:grpSp>
          <p:nvGrpSpPr>
            <p:cNvPr id="243" name="Group 31"/>
            <p:cNvGrpSpPr/>
            <p:nvPr/>
          </p:nvGrpSpPr>
          <p:grpSpPr bwMode="auto">
            <a:xfrm>
              <a:off x="109" y="2301"/>
              <a:ext cx="335" cy="346"/>
              <a:chOff x="109" y="2301"/>
              <a:chExt cx="335" cy="346"/>
            </a:xfrm>
          </p:grpSpPr>
          <p:sp>
            <p:nvSpPr>
              <p:cNvPr id="257" name="Freeform 32"/>
              <p:cNvSpPr/>
              <p:nvPr/>
            </p:nvSpPr>
            <p:spPr bwMode="auto">
              <a:xfrm>
                <a:off x="118" y="2480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8" name="Freeform 33"/>
              <p:cNvSpPr/>
              <p:nvPr/>
            </p:nvSpPr>
            <p:spPr bwMode="auto">
              <a:xfrm>
                <a:off x="118" y="2480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9" name="Freeform 34"/>
              <p:cNvSpPr/>
              <p:nvPr/>
            </p:nvSpPr>
            <p:spPr bwMode="auto">
              <a:xfrm>
                <a:off x="165" y="2301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0" name="Freeform 35"/>
              <p:cNvSpPr/>
              <p:nvPr/>
            </p:nvSpPr>
            <p:spPr bwMode="auto">
              <a:xfrm>
                <a:off x="165" y="2301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1" name="Rectangle 36"/>
              <p:cNvSpPr>
                <a:spLocks noChangeArrowheads="1"/>
              </p:cNvSpPr>
              <p:nvPr/>
            </p:nvSpPr>
            <p:spPr bwMode="auto">
              <a:xfrm>
                <a:off x="165" y="2324"/>
                <a:ext cx="223" cy="1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2" name="Rectangle 37"/>
              <p:cNvSpPr>
                <a:spLocks noChangeArrowheads="1"/>
              </p:cNvSpPr>
              <p:nvPr/>
            </p:nvSpPr>
            <p:spPr bwMode="auto">
              <a:xfrm>
                <a:off x="120" y="2512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3" name="Rectangle 38"/>
              <p:cNvSpPr>
                <a:spLocks noChangeArrowheads="1"/>
              </p:cNvSpPr>
              <p:nvPr/>
            </p:nvSpPr>
            <p:spPr bwMode="auto">
              <a:xfrm>
                <a:off x="186" y="2345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4" name="Line 39"/>
              <p:cNvSpPr>
                <a:spLocks noChangeShapeType="1"/>
              </p:cNvSpPr>
              <p:nvPr/>
            </p:nvSpPr>
            <p:spPr bwMode="auto">
              <a:xfrm flipH="1">
                <a:off x="335" y="2541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65" name="Group 40"/>
              <p:cNvGrpSpPr/>
              <p:nvPr/>
            </p:nvGrpSpPr>
            <p:grpSpPr bwMode="auto">
              <a:xfrm>
                <a:off x="109" y="2596"/>
                <a:ext cx="335" cy="51"/>
                <a:chOff x="109" y="2596"/>
                <a:chExt cx="335" cy="51"/>
              </a:xfrm>
            </p:grpSpPr>
            <p:sp>
              <p:nvSpPr>
                <p:cNvPr id="266" name="Freeform 41"/>
                <p:cNvSpPr/>
                <p:nvPr/>
              </p:nvSpPr>
              <p:spPr bwMode="auto">
                <a:xfrm>
                  <a:off x="109" y="2596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7" name="Freeform 42"/>
                <p:cNvSpPr/>
                <p:nvPr/>
              </p:nvSpPr>
              <p:spPr bwMode="auto">
                <a:xfrm>
                  <a:off x="109" y="2596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8" name="Rectangle 43"/>
                <p:cNvSpPr>
                  <a:spLocks noChangeArrowheads="1"/>
                </p:cNvSpPr>
                <p:nvPr/>
              </p:nvSpPr>
              <p:spPr bwMode="auto">
                <a:xfrm>
                  <a:off x="112" y="2632"/>
                  <a:ext cx="330" cy="1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44" name="Group 44"/>
            <p:cNvGrpSpPr/>
            <p:nvPr/>
          </p:nvGrpSpPr>
          <p:grpSpPr bwMode="auto">
            <a:xfrm>
              <a:off x="101" y="2294"/>
              <a:ext cx="335" cy="347"/>
              <a:chOff x="101" y="2294"/>
              <a:chExt cx="335" cy="347"/>
            </a:xfrm>
          </p:grpSpPr>
          <p:sp>
            <p:nvSpPr>
              <p:cNvPr id="245" name="Freeform 45"/>
              <p:cNvSpPr/>
              <p:nvPr/>
            </p:nvSpPr>
            <p:spPr bwMode="auto">
              <a:xfrm>
                <a:off x="109" y="2474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8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8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" name="Freeform 46"/>
              <p:cNvSpPr/>
              <p:nvPr/>
            </p:nvSpPr>
            <p:spPr bwMode="auto">
              <a:xfrm>
                <a:off x="109" y="2474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8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8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7" name="Freeform 47"/>
              <p:cNvSpPr/>
              <p:nvPr/>
            </p:nvSpPr>
            <p:spPr bwMode="auto">
              <a:xfrm>
                <a:off x="157" y="2294"/>
                <a:ext cx="223" cy="24"/>
              </a:xfrm>
              <a:custGeom>
                <a:avLst/>
                <a:gdLst>
                  <a:gd name="T0" fmla="*/ 0 w 223"/>
                  <a:gd name="T1" fmla="*/ 24 h 24"/>
                  <a:gd name="T2" fmla="*/ 27 w 223"/>
                  <a:gd name="T3" fmla="*/ 0 h 24"/>
                  <a:gd name="T4" fmla="*/ 196 w 223"/>
                  <a:gd name="T5" fmla="*/ 0 h 24"/>
                  <a:gd name="T6" fmla="*/ 223 w 223"/>
                  <a:gd name="T7" fmla="*/ 24 h 24"/>
                  <a:gd name="T8" fmla="*/ 0 w 223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4"/>
                  <a:gd name="T17" fmla="*/ 223 w 22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4">
                    <a:moveTo>
                      <a:pt x="0" y="24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8" name="Freeform 48"/>
              <p:cNvSpPr/>
              <p:nvPr/>
            </p:nvSpPr>
            <p:spPr bwMode="auto">
              <a:xfrm>
                <a:off x="157" y="2294"/>
                <a:ext cx="223" cy="24"/>
              </a:xfrm>
              <a:custGeom>
                <a:avLst/>
                <a:gdLst>
                  <a:gd name="T0" fmla="*/ 0 w 223"/>
                  <a:gd name="T1" fmla="*/ 24 h 24"/>
                  <a:gd name="T2" fmla="*/ 27 w 223"/>
                  <a:gd name="T3" fmla="*/ 0 h 24"/>
                  <a:gd name="T4" fmla="*/ 196 w 223"/>
                  <a:gd name="T5" fmla="*/ 0 h 24"/>
                  <a:gd name="T6" fmla="*/ 223 w 223"/>
                  <a:gd name="T7" fmla="*/ 24 h 24"/>
                  <a:gd name="T8" fmla="*/ 0 w 223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4"/>
                  <a:gd name="T17" fmla="*/ 223 w 22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4">
                    <a:moveTo>
                      <a:pt x="0" y="24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9" name="Rectangle 49"/>
              <p:cNvSpPr>
                <a:spLocks noChangeArrowheads="1"/>
              </p:cNvSpPr>
              <p:nvPr/>
            </p:nvSpPr>
            <p:spPr bwMode="auto">
              <a:xfrm>
                <a:off x="157" y="2318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0" name="Rectangle 50"/>
              <p:cNvSpPr>
                <a:spLocks noChangeArrowheads="1"/>
              </p:cNvSpPr>
              <p:nvPr/>
            </p:nvSpPr>
            <p:spPr bwMode="auto">
              <a:xfrm>
                <a:off x="112" y="2506"/>
                <a:ext cx="313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1" name="Rectangle 51"/>
              <p:cNvSpPr>
                <a:spLocks noChangeArrowheads="1"/>
              </p:cNvSpPr>
              <p:nvPr/>
            </p:nvSpPr>
            <p:spPr bwMode="auto">
              <a:xfrm>
                <a:off x="178" y="2339"/>
                <a:ext cx="181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2" name="Line 52"/>
              <p:cNvSpPr>
                <a:spLocks noChangeShapeType="1"/>
              </p:cNvSpPr>
              <p:nvPr/>
            </p:nvSpPr>
            <p:spPr bwMode="auto">
              <a:xfrm flipH="1">
                <a:off x="326" y="2535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53" name="Group 53"/>
              <p:cNvGrpSpPr/>
              <p:nvPr/>
            </p:nvGrpSpPr>
            <p:grpSpPr bwMode="auto">
              <a:xfrm>
                <a:off x="101" y="2590"/>
                <a:ext cx="335" cy="51"/>
                <a:chOff x="101" y="2590"/>
                <a:chExt cx="335" cy="51"/>
              </a:xfrm>
            </p:grpSpPr>
            <p:sp>
              <p:nvSpPr>
                <p:cNvPr id="254" name="Freeform 54"/>
                <p:cNvSpPr/>
                <p:nvPr/>
              </p:nvSpPr>
              <p:spPr bwMode="auto">
                <a:xfrm>
                  <a:off x="101" y="2590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5" name="Freeform 55"/>
                <p:cNvSpPr/>
                <p:nvPr/>
              </p:nvSpPr>
              <p:spPr bwMode="auto">
                <a:xfrm>
                  <a:off x="101" y="2590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6" name="Rectangle 56"/>
                <p:cNvSpPr>
                  <a:spLocks noChangeArrowheads="1"/>
                </p:cNvSpPr>
                <p:nvPr/>
              </p:nvSpPr>
              <p:spPr bwMode="auto">
                <a:xfrm>
                  <a:off x="103" y="2626"/>
                  <a:ext cx="331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680" name="Text Box 438"/>
          <p:cNvSpPr txBox="1">
            <a:spLocks noChangeArrowheads="1"/>
          </p:cNvSpPr>
          <p:nvPr/>
        </p:nvSpPr>
        <p:spPr bwMode="auto">
          <a:xfrm>
            <a:off x="696234" y="1828010"/>
            <a:ext cx="1866218" cy="90486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2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路由器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的每一个接口都有一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网络号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1" name="矩形 476"/>
          <p:cNvSpPr>
            <a:spLocks noChangeArrowheads="1"/>
          </p:cNvSpPr>
          <p:nvPr/>
        </p:nvSpPr>
        <p:spPr bwMode="auto">
          <a:xfrm>
            <a:off x="3480534" y="3636941"/>
            <a:ext cx="1298933" cy="503769"/>
          </a:xfrm>
          <a:prstGeom prst="rect">
            <a:avLst/>
          </a:prstGeom>
          <a:noFill/>
          <a:ln w="9525" cmpd="dbl" algn="ctr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2" name="Rectangle 27"/>
          <p:cNvSpPr>
            <a:spLocks noChangeArrowheads="1"/>
          </p:cNvSpPr>
          <p:nvPr/>
        </p:nvSpPr>
        <p:spPr bwMode="auto">
          <a:xfrm>
            <a:off x="3931352" y="3912547"/>
            <a:ext cx="807913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以太网交换机</a:t>
            </a:r>
            <a:endParaRPr lang="en-US" altLang="zh-CN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83" name="Group 344"/>
          <p:cNvGrpSpPr/>
          <p:nvPr/>
        </p:nvGrpSpPr>
        <p:grpSpPr bwMode="auto">
          <a:xfrm>
            <a:off x="3595071" y="3710360"/>
            <a:ext cx="242049" cy="128766"/>
            <a:chOff x="1304" y="2569"/>
            <a:chExt cx="439" cy="262"/>
          </a:xfrm>
        </p:grpSpPr>
        <p:sp>
          <p:nvSpPr>
            <p:cNvPr id="684" name="Oval 345"/>
            <p:cNvSpPr>
              <a:spLocks noChangeArrowheads="1"/>
            </p:cNvSpPr>
            <p:nvPr/>
          </p:nvSpPr>
          <p:spPr bwMode="auto">
            <a:xfrm>
              <a:off x="1305" y="2678"/>
              <a:ext cx="438" cy="153"/>
            </a:xfrm>
            <a:prstGeom prst="ellipse">
              <a:avLst/>
            </a:prstGeom>
            <a:solidFill>
              <a:srgbClr val="0078AA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5" name="Rectangle 346"/>
            <p:cNvSpPr>
              <a:spLocks noChangeArrowheads="1"/>
            </p:cNvSpPr>
            <p:nvPr/>
          </p:nvSpPr>
          <p:spPr bwMode="auto">
            <a:xfrm>
              <a:off x="1304" y="2647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6" name="Rectangle 347"/>
            <p:cNvSpPr>
              <a:spLocks noChangeArrowheads="1"/>
            </p:cNvSpPr>
            <p:nvPr/>
          </p:nvSpPr>
          <p:spPr bwMode="auto">
            <a:xfrm>
              <a:off x="1304" y="2647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7" name="Oval 348"/>
            <p:cNvSpPr>
              <a:spLocks noChangeArrowheads="1"/>
            </p:cNvSpPr>
            <p:nvPr/>
          </p:nvSpPr>
          <p:spPr bwMode="auto">
            <a:xfrm>
              <a:off x="1305" y="2569"/>
              <a:ext cx="438" cy="153"/>
            </a:xfrm>
            <a:prstGeom prst="ellipse">
              <a:avLst/>
            </a:prstGeom>
            <a:solidFill>
              <a:srgbClr val="00B4FF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88" name="Group 349"/>
            <p:cNvGrpSpPr/>
            <p:nvPr/>
          </p:nvGrpSpPr>
          <p:grpSpPr bwMode="auto">
            <a:xfrm>
              <a:off x="1371" y="2587"/>
              <a:ext cx="304" cy="117"/>
              <a:chOff x="1371" y="2587"/>
              <a:chExt cx="304" cy="117"/>
            </a:xfrm>
          </p:grpSpPr>
          <p:grpSp>
            <p:nvGrpSpPr>
              <p:cNvPr id="691" name="Group 350"/>
              <p:cNvGrpSpPr/>
              <p:nvPr/>
            </p:nvGrpSpPr>
            <p:grpSpPr bwMode="auto">
              <a:xfrm>
                <a:off x="1371" y="2587"/>
                <a:ext cx="301" cy="115"/>
                <a:chOff x="1371" y="2587"/>
                <a:chExt cx="301" cy="115"/>
              </a:xfrm>
            </p:grpSpPr>
            <p:sp>
              <p:nvSpPr>
                <p:cNvPr id="701" name="Freeform 351"/>
                <p:cNvSpPr/>
                <p:nvPr/>
              </p:nvSpPr>
              <p:spPr bwMode="auto">
                <a:xfrm>
                  <a:off x="1528" y="2590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2" name="Freeform 352"/>
                <p:cNvSpPr/>
                <p:nvPr/>
              </p:nvSpPr>
              <p:spPr bwMode="auto">
                <a:xfrm>
                  <a:off x="1528" y="2590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3" name="Freeform 353"/>
                <p:cNvSpPr/>
                <p:nvPr/>
              </p:nvSpPr>
              <p:spPr bwMode="auto">
                <a:xfrm>
                  <a:off x="1371" y="2647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8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8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4" name="Freeform 354"/>
                <p:cNvSpPr/>
                <p:nvPr/>
              </p:nvSpPr>
              <p:spPr bwMode="auto">
                <a:xfrm>
                  <a:off x="1371" y="2647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8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8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5" name="Freeform 355"/>
                <p:cNvSpPr/>
                <p:nvPr/>
              </p:nvSpPr>
              <p:spPr bwMode="auto">
                <a:xfrm>
                  <a:off x="1379" y="2587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4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4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6" name="Freeform 356"/>
                <p:cNvSpPr/>
                <p:nvPr/>
              </p:nvSpPr>
              <p:spPr bwMode="auto">
                <a:xfrm>
                  <a:off x="1379" y="2587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4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4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7" name="Freeform 357"/>
                <p:cNvSpPr/>
                <p:nvPr/>
              </p:nvSpPr>
              <p:spPr bwMode="auto">
                <a:xfrm>
                  <a:off x="1523" y="2653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6 h 49"/>
                    <a:gd name="T6" fmla="*/ 0 w 144"/>
                    <a:gd name="T7" fmla="*/ 27 h 49"/>
                    <a:gd name="T8" fmla="*/ 18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6"/>
                      </a:lnTo>
                      <a:lnTo>
                        <a:pt x="0" y="27"/>
                      </a:lnTo>
                      <a:lnTo>
                        <a:pt x="18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8" name="Freeform 358"/>
                <p:cNvSpPr/>
                <p:nvPr/>
              </p:nvSpPr>
              <p:spPr bwMode="auto">
                <a:xfrm>
                  <a:off x="1523" y="2653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6 h 49"/>
                    <a:gd name="T6" fmla="*/ 0 w 144"/>
                    <a:gd name="T7" fmla="*/ 27 h 49"/>
                    <a:gd name="T8" fmla="*/ 18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6"/>
                      </a:lnTo>
                      <a:lnTo>
                        <a:pt x="0" y="27"/>
                      </a:lnTo>
                      <a:lnTo>
                        <a:pt x="18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92" name="Group 359"/>
              <p:cNvGrpSpPr/>
              <p:nvPr/>
            </p:nvGrpSpPr>
            <p:grpSpPr bwMode="auto">
              <a:xfrm>
                <a:off x="1373" y="2590"/>
                <a:ext cx="302" cy="114"/>
                <a:chOff x="1373" y="2590"/>
                <a:chExt cx="302" cy="114"/>
              </a:xfrm>
            </p:grpSpPr>
            <p:sp>
              <p:nvSpPr>
                <p:cNvPr id="693" name="Freeform 360"/>
                <p:cNvSpPr/>
                <p:nvPr/>
              </p:nvSpPr>
              <p:spPr bwMode="auto">
                <a:xfrm>
                  <a:off x="1531" y="259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4" name="Freeform 361"/>
                <p:cNvSpPr/>
                <p:nvPr/>
              </p:nvSpPr>
              <p:spPr bwMode="auto">
                <a:xfrm>
                  <a:off x="1531" y="259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5" name="Freeform 362"/>
                <p:cNvSpPr/>
                <p:nvPr/>
              </p:nvSpPr>
              <p:spPr bwMode="auto">
                <a:xfrm>
                  <a:off x="1373" y="265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6" name="Freeform 363"/>
                <p:cNvSpPr/>
                <p:nvPr/>
              </p:nvSpPr>
              <p:spPr bwMode="auto">
                <a:xfrm>
                  <a:off x="1373" y="265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7" name="Freeform 364"/>
                <p:cNvSpPr/>
                <p:nvPr/>
              </p:nvSpPr>
              <p:spPr bwMode="auto">
                <a:xfrm>
                  <a:off x="1381" y="259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8" name="Freeform 365"/>
                <p:cNvSpPr/>
                <p:nvPr/>
              </p:nvSpPr>
              <p:spPr bwMode="auto">
                <a:xfrm>
                  <a:off x="1381" y="259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9" name="Freeform 366"/>
                <p:cNvSpPr/>
                <p:nvPr/>
              </p:nvSpPr>
              <p:spPr bwMode="auto">
                <a:xfrm>
                  <a:off x="1525" y="2655"/>
                  <a:ext cx="144" cy="49"/>
                </a:xfrm>
                <a:custGeom>
                  <a:avLst/>
                  <a:gdLst>
                    <a:gd name="T0" fmla="*/ 144 w 144"/>
                    <a:gd name="T1" fmla="*/ 39 h 49"/>
                    <a:gd name="T2" fmla="*/ 112 w 144"/>
                    <a:gd name="T3" fmla="*/ 49 h 49"/>
                    <a:gd name="T4" fmla="*/ 38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9 h 49"/>
                    <a:gd name="T14" fmla="*/ 144 w 144"/>
                    <a:gd name="T15" fmla="*/ 39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9"/>
                      </a:moveTo>
                      <a:lnTo>
                        <a:pt x="112" y="49"/>
                      </a:lnTo>
                      <a:lnTo>
                        <a:pt x="38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9"/>
                      </a:lnTo>
                      <a:lnTo>
                        <a:pt x="144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0" name="Freeform 367"/>
                <p:cNvSpPr/>
                <p:nvPr/>
              </p:nvSpPr>
              <p:spPr bwMode="auto">
                <a:xfrm>
                  <a:off x="1525" y="2655"/>
                  <a:ext cx="144" cy="49"/>
                </a:xfrm>
                <a:custGeom>
                  <a:avLst/>
                  <a:gdLst>
                    <a:gd name="T0" fmla="*/ 144 w 144"/>
                    <a:gd name="T1" fmla="*/ 39 h 49"/>
                    <a:gd name="T2" fmla="*/ 112 w 144"/>
                    <a:gd name="T3" fmla="*/ 49 h 49"/>
                    <a:gd name="T4" fmla="*/ 38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9 h 49"/>
                    <a:gd name="T14" fmla="*/ 144 w 144"/>
                    <a:gd name="T15" fmla="*/ 39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9"/>
                      </a:moveTo>
                      <a:lnTo>
                        <a:pt x="112" y="49"/>
                      </a:lnTo>
                      <a:lnTo>
                        <a:pt x="38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9"/>
                      </a:lnTo>
                      <a:lnTo>
                        <a:pt x="144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89" name="Line 368"/>
            <p:cNvSpPr>
              <a:spLocks noChangeShapeType="1"/>
            </p:cNvSpPr>
            <p:nvPr/>
          </p:nvSpPr>
          <p:spPr bwMode="auto">
            <a:xfrm>
              <a:off x="1304" y="2645"/>
              <a:ext cx="1" cy="108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0" name="Line 369"/>
            <p:cNvSpPr>
              <a:spLocks noChangeShapeType="1"/>
            </p:cNvSpPr>
            <p:nvPr/>
          </p:nvSpPr>
          <p:spPr bwMode="auto">
            <a:xfrm>
              <a:off x="1741" y="2645"/>
              <a:ext cx="1" cy="108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10" name="Rectangle 27"/>
          <p:cNvSpPr>
            <a:spLocks noChangeArrowheads="1"/>
          </p:cNvSpPr>
          <p:nvPr/>
        </p:nvSpPr>
        <p:spPr bwMode="auto">
          <a:xfrm>
            <a:off x="3931352" y="3708101"/>
            <a:ext cx="40395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50" b="1">
                <a:latin typeface="微软雅黑" panose="020B0503020204020204" pitchFamily="34" charset="-122"/>
                <a:ea typeface="微软雅黑" panose="020B0503020204020204" pitchFamily="34" charset="-122"/>
              </a:rPr>
              <a:t>路由器</a:t>
            </a:r>
            <a:endParaRPr lang="en-US" altLang="zh-CN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52" name="Picture 58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294" y="1711264"/>
            <a:ext cx="397338" cy="18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3" name="Picture 58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363" y="3920189"/>
            <a:ext cx="292813" cy="161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4" name="Picture 58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7" y="2855922"/>
            <a:ext cx="397338" cy="18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" name="Picture 58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681" y="2984123"/>
            <a:ext cx="397338" cy="18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6" name="Picture 58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747" y="2457355"/>
            <a:ext cx="397338" cy="18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圆角矩形 219"/>
          <p:cNvSpPr/>
          <p:nvPr/>
        </p:nvSpPr>
        <p:spPr>
          <a:xfrm>
            <a:off x="597048" y="996680"/>
            <a:ext cx="8053711" cy="330991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5" name="AutoShape 5"/>
          <p:cNvSpPr>
            <a:spLocks noChangeArrowheads="1"/>
          </p:cNvSpPr>
          <p:nvPr/>
        </p:nvSpPr>
        <p:spPr bwMode="auto">
          <a:xfrm>
            <a:off x="545144" y="624674"/>
            <a:ext cx="8053712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616085" y="574698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注意：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4" name="椭圆 223"/>
          <p:cNvSpPr/>
          <p:nvPr/>
        </p:nvSpPr>
        <p:spPr bwMode="auto">
          <a:xfrm rot="19311755">
            <a:off x="5944139" y="2386474"/>
            <a:ext cx="2370599" cy="1274073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" name="Line 472"/>
          <p:cNvSpPr>
            <a:spLocks noChangeShapeType="1"/>
          </p:cNvSpPr>
          <p:nvPr/>
        </p:nvSpPr>
        <p:spPr bwMode="auto">
          <a:xfrm flipH="1">
            <a:off x="6724060" y="2550905"/>
            <a:ext cx="544147" cy="46084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6" name="Line 472"/>
          <p:cNvSpPr>
            <a:spLocks noChangeShapeType="1"/>
          </p:cNvSpPr>
          <p:nvPr/>
        </p:nvSpPr>
        <p:spPr bwMode="auto">
          <a:xfrm flipH="1" flipV="1">
            <a:off x="7352277" y="2550905"/>
            <a:ext cx="363073" cy="26656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7" name="Line 472"/>
          <p:cNvSpPr>
            <a:spLocks noChangeShapeType="1"/>
          </p:cNvSpPr>
          <p:nvPr/>
        </p:nvSpPr>
        <p:spPr bwMode="auto">
          <a:xfrm flipH="1">
            <a:off x="7394775" y="2243674"/>
            <a:ext cx="374159" cy="25527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8" name="椭圆 227"/>
          <p:cNvSpPr/>
          <p:nvPr/>
        </p:nvSpPr>
        <p:spPr bwMode="auto">
          <a:xfrm rot="5400000">
            <a:off x="2635410" y="2144584"/>
            <a:ext cx="1278671" cy="1097332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9" name="Line 471"/>
          <p:cNvSpPr>
            <a:spLocks noChangeShapeType="1"/>
          </p:cNvSpPr>
          <p:nvPr/>
        </p:nvSpPr>
        <p:spPr bwMode="auto">
          <a:xfrm>
            <a:off x="3094243" y="2878324"/>
            <a:ext cx="405529" cy="12265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0" name="Line 471"/>
          <p:cNvSpPr>
            <a:spLocks noChangeShapeType="1"/>
          </p:cNvSpPr>
          <p:nvPr/>
        </p:nvSpPr>
        <p:spPr bwMode="auto">
          <a:xfrm>
            <a:off x="3390756" y="2360852"/>
            <a:ext cx="182925" cy="56219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1" name="椭圆 230"/>
          <p:cNvSpPr/>
          <p:nvPr/>
        </p:nvSpPr>
        <p:spPr bwMode="auto">
          <a:xfrm>
            <a:off x="4209341" y="1155939"/>
            <a:ext cx="1844004" cy="831332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2" name="Line 467"/>
          <p:cNvSpPr>
            <a:spLocks noChangeShapeType="1"/>
          </p:cNvSpPr>
          <p:nvPr/>
        </p:nvSpPr>
        <p:spPr bwMode="auto">
          <a:xfrm>
            <a:off x="6724060" y="3114538"/>
            <a:ext cx="181998" cy="54104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3" name="Line 466"/>
          <p:cNvSpPr>
            <a:spLocks noChangeShapeType="1"/>
          </p:cNvSpPr>
          <p:nvPr/>
        </p:nvSpPr>
        <p:spPr bwMode="auto">
          <a:xfrm flipH="1">
            <a:off x="6407179" y="3112279"/>
            <a:ext cx="183846" cy="54443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4" name="Freeform 6"/>
          <p:cNvSpPr/>
          <p:nvPr/>
        </p:nvSpPr>
        <p:spPr bwMode="auto">
          <a:xfrm>
            <a:off x="4650941" y="3047897"/>
            <a:ext cx="813911" cy="131025"/>
          </a:xfrm>
          <a:custGeom>
            <a:avLst/>
            <a:gdLst>
              <a:gd name="T0" fmla="*/ 2147483647 w 1138"/>
              <a:gd name="T1" fmla="*/ 2147483647 h 174"/>
              <a:gd name="T2" fmla="*/ 2147483647 w 1138"/>
              <a:gd name="T3" fmla="*/ 2147483647 h 174"/>
              <a:gd name="T4" fmla="*/ 2147483647 w 1138"/>
              <a:gd name="T5" fmla="*/ 2147483647 h 174"/>
              <a:gd name="T6" fmla="*/ 2147483647 w 1138"/>
              <a:gd name="T7" fmla="*/ 2147483647 h 174"/>
              <a:gd name="T8" fmla="*/ 2147483647 w 1138"/>
              <a:gd name="T9" fmla="*/ 0 h 174"/>
              <a:gd name="T10" fmla="*/ 2147483647 w 1138"/>
              <a:gd name="T11" fmla="*/ 0 h 174"/>
              <a:gd name="T12" fmla="*/ 2147483647 w 1138"/>
              <a:gd name="T13" fmla="*/ 0 h 174"/>
              <a:gd name="T14" fmla="*/ 2147483647 w 1138"/>
              <a:gd name="T15" fmla="*/ 0 h 174"/>
              <a:gd name="T16" fmla="*/ 2147483647 w 1138"/>
              <a:gd name="T17" fmla="*/ 2147483647 h 174"/>
              <a:gd name="T18" fmla="*/ 2147483647 w 1138"/>
              <a:gd name="T19" fmla="*/ 2147483647 h 174"/>
              <a:gd name="T20" fmla="*/ 2147483647 w 1138"/>
              <a:gd name="T21" fmla="*/ 2147483647 h 174"/>
              <a:gd name="T22" fmla="*/ 2147483647 w 1138"/>
              <a:gd name="T23" fmla="*/ 2147483647 h 174"/>
              <a:gd name="T24" fmla="*/ 2147483647 w 1138"/>
              <a:gd name="T25" fmla="*/ 2147483647 h 174"/>
              <a:gd name="T26" fmla="*/ 2147483647 w 1138"/>
              <a:gd name="T27" fmla="*/ 2147483647 h 174"/>
              <a:gd name="T28" fmla="*/ 2147483647 w 1138"/>
              <a:gd name="T29" fmla="*/ 2147483647 h 174"/>
              <a:gd name="T30" fmla="*/ 2147483647 w 1138"/>
              <a:gd name="T31" fmla="*/ 2147483647 h 174"/>
              <a:gd name="T32" fmla="*/ 2147483647 w 1138"/>
              <a:gd name="T33" fmla="*/ 2147483647 h 174"/>
              <a:gd name="T34" fmla="*/ 2147483647 w 1138"/>
              <a:gd name="T35" fmla="*/ 2147483647 h 174"/>
              <a:gd name="T36" fmla="*/ 2147483647 w 1138"/>
              <a:gd name="T37" fmla="*/ 2147483647 h 174"/>
              <a:gd name="T38" fmla="*/ 2147483647 w 1138"/>
              <a:gd name="T39" fmla="*/ 2147483647 h 174"/>
              <a:gd name="T40" fmla="*/ 2147483647 w 1138"/>
              <a:gd name="T41" fmla="*/ 2147483647 h 174"/>
              <a:gd name="T42" fmla="*/ 2147483647 w 1138"/>
              <a:gd name="T43" fmla="*/ 2147483647 h 174"/>
              <a:gd name="T44" fmla="*/ 2147483647 w 1138"/>
              <a:gd name="T45" fmla="*/ 2147483647 h 174"/>
              <a:gd name="T46" fmla="*/ 2147483647 w 1138"/>
              <a:gd name="T47" fmla="*/ 2147483647 h 174"/>
              <a:gd name="T48" fmla="*/ 2147483647 w 1138"/>
              <a:gd name="T49" fmla="*/ 2147483647 h 174"/>
              <a:gd name="T50" fmla="*/ 2147483647 w 1138"/>
              <a:gd name="T51" fmla="*/ 2147483647 h 174"/>
              <a:gd name="T52" fmla="*/ 2147483647 w 1138"/>
              <a:gd name="T53" fmla="*/ 2147483647 h 174"/>
              <a:gd name="T54" fmla="*/ 2147483647 w 1138"/>
              <a:gd name="T55" fmla="*/ 2147483647 h 174"/>
              <a:gd name="T56" fmla="*/ 2147483647 w 1138"/>
              <a:gd name="T57" fmla="*/ 2147483647 h 174"/>
              <a:gd name="T58" fmla="*/ 2147483647 w 1138"/>
              <a:gd name="T59" fmla="*/ 2147483647 h 174"/>
              <a:gd name="T60" fmla="*/ 2147483647 w 1138"/>
              <a:gd name="T61" fmla="*/ 2147483647 h 174"/>
              <a:gd name="T62" fmla="*/ 2147483647 w 1138"/>
              <a:gd name="T63" fmla="*/ 2147483647 h 174"/>
              <a:gd name="T64" fmla="*/ 2147483647 w 1138"/>
              <a:gd name="T65" fmla="*/ 2147483647 h 174"/>
              <a:gd name="T66" fmla="*/ 2147483647 w 1138"/>
              <a:gd name="T67" fmla="*/ 2147483647 h 174"/>
              <a:gd name="T68" fmla="*/ 2147483647 w 1138"/>
              <a:gd name="T69" fmla="*/ 2147483647 h 174"/>
              <a:gd name="T70" fmla="*/ 2147483647 w 1138"/>
              <a:gd name="T71" fmla="*/ 2147483647 h 174"/>
              <a:gd name="T72" fmla="*/ 2147483647 w 1138"/>
              <a:gd name="T73" fmla="*/ 2147483647 h 174"/>
              <a:gd name="T74" fmla="*/ 2147483647 w 1138"/>
              <a:gd name="T75" fmla="*/ 2147483647 h 174"/>
              <a:gd name="T76" fmla="*/ 2147483647 w 1138"/>
              <a:gd name="T77" fmla="*/ 2147483647 h 174"/>
              <a:gd name="T78" fmla="*/ 2147483647 w 1138"/>
              <a:gd name="T79" fmla="*/ 2147483647 h 174"/>
              <a:gd name="T80" fmla="*/ 2147483647 w 1138"/>
              <a:gd name="T81" fmla="*/ 2147483647 h 174"/>
              <a:gd name="T82" fmla="*/ 2147483647 w 1138"/>
              <a:gd name="T83" fmla="*/ 2147483647 h 174"/>
              <a:gd name="T84" fmla="*/ 2147483647 w 1138"/>
              <a:gd name="T85" fmla="*/ 2147483647 h 174"/>
              <a:gd name="T86" fmla="*/ 2147483647 w 1138"/>
              <a:gd name="T87" fmla="*/ 2147483647 h 174"/>
              <a:gd name="T88" fmla="*/ 2147483647 w 1138"/>
              <a:gd name="T89" fmla="*/ 2147483647 h 174"/>
              <a:gd name="T90" fmla="*/ 2147483647 w 1138"/>
              <a:gd name="T91" fmla="*/ 2147483647 h 174"/>
              <a:gd name="T92" fmla="*/ 2147483647 w 1138"/>
              <a:gd name="T93" fmla="*/ 2147483647 h 174"/>
              <a:gd name="T94" fmla="*/ 2147483647 w 1138"/>
              <a:gd name="T95" fmla="*/ 2147483647 h 174"/>
              <a:gd name="T96" fmla="*/ 2147483647 w 1138"/>
              <a:gd name="T97" fmla="*/ 2147483647 h 174"/>
              <a:gd name="T98" fmla="*/ 2147483647 w 1138"/>
              <a:gd name="T99" fmla="*/ 2147483647 h 174"/>
              <a:gd name="T100" fmla="*/ 2147483647 w 1138"/>
              <a:gd name="T101" fmla="*/ 2147483647 h 174"/>
              <a:gd name="T102" fmla="*/ 2147483647 w 1138"/>
              <a:gd name="T103" fmla="*/ 2147483647 h 174"/>
              <a:gd name="T104" fmla="*/ 2147483647 w 1138"/>
              <a:gd name="T105" fmla="*/ 2147483647 h 174"/>
              <a:gd name="T106" fmla="*/ 2147483647 w 1138"/>
              <a:gd name="T107" fmla="*/ 2147483647 h 174"/>
              <a:gd name="T108" fmla="*/ 2147483647 w 1138"/>
              <a:gd name="T109" fmla="*/ 2147483647 h 174"/>
              <a:gd name="T110" fmla="*/ 0 w 1138"/>
              <a:gd name="T111" fmla="*/ 2147483647 h 174"/>
              <a:gd name="T112" fmla="*/ 0 w 1138"/>
              <a:gd name="T113" fmla="*/ 2147483647 h 174"/>
              <a:gd name="T114" fmla="*/ 2147483647 w 1138"/>
              <a:gd name="T115" fmla="*/ 2147483647 h 174"/>
              <a:gd name="T116" fmla="*/ 2147483647 w 1138"/>
              <a:gd name="T117" fmla="*/ 2147483647 h 174"/>
              <a:gd name="T118" fmla="*/ 2147483647 w 1138"/>
              <a:gd name="T119" fmla="*/ 2147483647 h 174"/>
              <a:gd name="T120" fmla="*/ 2147483647 w 1138"/>
              <a:gd name="T121" fmla="*/ 2147483647 h 174"/>
              <a:gd name="T122" fmla="*/ 2147483647 w 1138"/>
              <a:gd name="T123" fmla="*/ 2147483647 h 174"/>
              <a:gd name="T124" fmla="*/ 2147483647 w 1138"/>
              <a:gd name="T125" fmla="*/ 2147483647 h 17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138"/>
              <a:gd name="T190" fmla="*/ 0 h 174"/>
              <a:gd name="T191" fmla="*/ 1138 w 1138"/>
              <a:gd name="T192" fmla="*/ 174 h 17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138" h="174">
                <a:moveTo>
                  <a:pt x="45" y="21"/>
                </a:moveTo>
                <a:lnTo>
                  <a:pt x="60" y="10"/>
                </a:lnTo>
                <a:lnTo>
                  <a:pt x="77" y="4"/>
                </a:lnTo>
                <a:lnTo>
                  <a:pt x="87" y="2"/>
                </a:lnTo>
                <a:lnTo>
                  <a:pt x="99" y="0"/>
                </a:lnTo>
                <a:lnTo>
                  <a:pt x="116" y="0"/>
                </a:lnTo>
                <a:lnTo>
                  <a:pt x="137" y="0"/>
                </a:lnTo>
                <a:lnTo>
                  <a:pt x="160" y="0"/>
                </a:lnTo>
                <a:lnTo>
                  <a:pt x="189" y="2"/>
                </a:lnTo>
                <a:lnTo>
                  <a:pt x="218" y="6"/>
                </a:lnTo>
                <a:lnTo>
                  <a:pt x="251" y="8"/>
                </a:lnTo>
                <a:lnTo>
                  <a:pt x="288" y="12"/>
                </a:lnTo>
                <a:lnTo>
                  <a:pt x="324" y="16"/>
                </a:lnTo>
                <a:lnTo>
                  <a:pt x="403" y="21"/>
                </a:lnTo>
                <a:lnTo>
                  <a:pt x="442" y="21"/>
                </a:lnTo>
                <a:lnTo>
                  <a:pt x="486" y="23"/>
                </a:lnTo>
                <a:lnTo>
                  <a:pt x="575" y="23"/>
                </a:lnTo>
                <a:lnTo>
                  <a:pt x="668" y="23"/>
                </a:lnTo>
                <a:lnTo>
                  <a:pt x="764" y="21"/>
                </a:lnTo>
                <a:lnTo>
                  <a:pt x="814" y="18"/>
                </a:lnTo>
                <a:lnTo>
                  <a:pt x="866" y="16"/>
                </a:lnTo>
                <a:lnTo>
                  <a:pt x="972" y="10"/>
                </a:lnTo>
                <a:lnTo>
                  <a:pt x="1024" y="6"/>
                </a:lnTo>
                <a:lnTo>
                  <a:pt x="1063" y="9"/>
                </a:lnTo>
                <a:lnTo>
                  <a:pt x="1102" y="15"/>
                </a:lnTo>
                <a:lnTo>
                  <a:pt x="1138" y="84"/>
                </a:lnTo>
                <a:lnTo>
                  <a:pt x="1096" y="138"/>
                </a:lnTo>
                <a:lnTo>
                  <a:pt x="1009" y="159"/>
                </a:lnTo>
                <a:lnTo>
                  <a:pt x="918" y="162"/>
                </a:lnTo>
                <a:lnTo>
                  <a:pt x="864" y="158"/>
                </a:lnTo>
                <a:lnTo>
                  <a:pt x="808" y="155"/>
                </a:lnTo>
                <a:lnTo>
                  <a:pt x="693" y="151"/>
                </a:lnTo>
                <a:lnTo>
                  <a:pt x="639" y="149"/>
                </a:lnTo>
                <a:lnTo>
                  <a:pt x="585" y="149"/>
                </a:lnTo>
                <a:lnTo>
                  <a:pt x="531" y="151"/>
                </a:lnTo>
                <a:lnTo>
                  <a:pt x="477" y="153"/>
                </a:lnTo>
                <a:lnTo>
                  <a:pt x="421" y="158"/>
                </a:lnTo>
                <a:lnTo>
                  <a:pt x="367" y="162"/>
                </a:lnTo>
                <a:lnTo>
                  <a:pt x="317" y="166"/>
                </a:lnTo>
                <a:lnTo>
                  <a:pt x="270" y="170"/>
                </a:lnTo>
                <a:lnTo>
                  <a:pt x="226" y="172"/>
                </a:lnTo>
                <a:lnTo>
                  <a:pt x="191" y="174"/>
                </a:lnTo>
                <a:lnTo>
                  <a:pt x="162" y="174"/>
                </a:lnTo>
                <a:lnTo>
                  <a:pt x="141" y="174"/>
                </a:lnTo>
                <a:lnTo>
                  <a:pt x="124" y="172"/>
                </a:lnTo>
                <a:lnTo>
                  <a:pt x="112" y="170"/>
                </a:lnTo>
                <a:lnTo>
                  <a:pt x="104" y="168"/>
                </a:lnTo>
                <a:lnTo>
                  <a:pt x="93" y="166"/>
                </a:lnTo>
                <a:lnTo>
                  <a:pt x="85" y="162"/>
                </a:lnTo>
                <a:lnTo>
                  <a:pt x="74" y="158"/>
                </a:lnTo>
                <a:lnTo>
                  <a:pt x="50" y="147"/>
                </a:lnTo>
                <a:lnTo>
                  <a:pt x="27" y="133"/>
                </a:lnTo>
                <a:lnTo>
                  <a:pt x="16" y="124"/>
                </a:lnTo>
                <a:lnTo>
                  <a:pt x="8" y="116"/>
                </a:lnTo>
                <a:lnTo>
                  <a:pt x="2" y="108"/>
                </a:lnTo>
                <a:lnTo>
                  <a:pt x="0" y="99"/>
                </a:lnTo>
                <a:lnTo>
                  <a:pt x="0" y="91"/>
                </a:lnTo>
                <a:lnTo>
                  <a:pt x="2" y="81"/>
                </a:lnTo>
                <a:lnTo>
                  <a:pt x="6" y="68"/>
                </a:lnTo>
                <a:lnTo>
                  <a:pt x="12" y="58"/>
                </a:lnTo>
                <a:lnTo>
                  <a:pt x="29" y="37"/>
                </a:lnTo>
                <a:lnTo>
                  <a:pt x="37" y="29"/>
                </a:lnTo>
                <a:lnTo>
                  <a:pt x="45" y="21"/>
                </a:lnTo>
                <a:close/>
              </a:path>
            </a:pathLst>
          </a:custGeom>
          <a:solidFill>
            <a:srgbClr val="FF99CC"/>
          </a:solidFill>
          <a:ln>
            <a:noFill/>
          </a:ln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" name="Line 450"/>
          <p:cNvSpPr>
            <a:spLocks noChangeShapeType="1"/>
          </p:cNvSpPr>
          <p:nvPr/>
        </p:nvSpPr>
        <p:spPr bwMode="auto">
          <a:xfrm>
            <a:off x="4445846" y="3106632"/>
            <a:ext cx="1167746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6" name="Freeform 4"/>
          <p:cNvSpPr/>
          <p:nvPr/>
        </p:nvSpPr>
        <p:spPr bwMode="auto">
          <a:xfrm>
            <a:off x="4429217" y="2313704"/>
            <a:ext cx="529366" cy="560245"/>
          </a:xfrm>
          <a:custGeom>
            <a:avLst/>
            <a:gdLst>
              <a:gd name="T0" fmla="*/ 2147483647 w 741"/>
              <a:gd name="T1" fmla="*/ 2147483647 h 744"/>
              <a:gd name="T2" fmla="*/ 2147483647 w 741"/>
              <a:gd name="T3" fmla="*/ 2147483647 h 744"/>
              <a:gd name="T4" fmla="*/ 2147483647 w 741"/>
              <a:gd name="T5" fmla="*/ 2147483647 h 744"/>
              <a:gd name="T6" fmla="*/ 2147483647 w 741"/>
              <a:gd name="T7" fmla="*/ 2147483647 h 744"/>
              <a:gd name="T8" fmla="*/ 2147483647 w 741"/>
              <a:gd name="T9" fmla="*/ 2147483647 h 744"/>
              <a:gd name="T10" fmla="*/ 2147483647 w 741"/>
              <a:gd name="T11" fmla="*/ 2147483647 h 744"/>
              <a:gd name="T12" fmla="*/ 2147483647 w 741"/>
              <a:gd name="T13" fmla="*/ 2147483647 h 744"/>
              <a:gd name="T14" fmla="*/ 2147483647 w 741"/>
              <a:gd name="T15" fmla="*/ 2147483647 h 744"/>
              <a:gd name="T16" fmla="*/ 2147483647 w 741"/>
              <a:gd name="T17" fmla="*/ 2147483647 h 744"/>
              <a:gd name="T18" fmla="*/ 2147483647 w 741"/>
              <a:gd name="T19" fmla="*/ 2147483647 h 744"/>
              <a:gd name="T20" fmla="*/ 2147483647 w 741"/>
              <a:gd name="T21" fmla="*/ 2147483647 h 744"/>
              <a:gd name="T22" fmla="*/ 2147483647 w 741"/>
              <a:gd name="T23" fmla="*/ 2147483647 h 744"/>
              <a:gd name="T24" fmla="*/ 2147483647 w 741"/>
              <a:gd name="T25" fmla="*/ 2147483647 h 744"/>
              <a:gd name="T26" fmla="*/ 2147483647 w 741"/>
              <a:gd name="T27" fmla="*/ 2147483647 h 744"/>
              <a:gd name="T28" fmla="*/ 2147483647 w 741"/>
              <a:gd name="T29" fmla="*/ 2147483647 h 744"/>
              <a:gd name="T30" fmla="*/ 2147483647 w 741"/>
              <a:gd name="T31" fmla="*/ 2147483647 h 744"/>
              <a:gd name="T32" fmla="*/ 2147483647 w 741"/>
              <a:gd name="T33" fmla="*/ 2147483647 h 744"/>
              <a:gd name="T34" fmla="*/ 2147483647 w 741"/>
              <a:gd name="T35" fmla="*/ 2147483647 h 744"/>
              <a:gd name="T36" fmla="*/ 2147483647 w 741"/>
              <a:gd name="T37" fmla="*/ 2147483647 h 744"/>
              <a:gd name="T38" fmla="*/ 2147483647 w 741"/>
              <a:gd name="T39" fmla="*/ 2147483647 h 744"/>
              <a:gd name="T40" fmla="*/ 2147483647 w 741"/>
              <a:gd name="T41" fmla="*/ 2147483647 h 744"/>
              <a:gd name="T42" fmla="*/ 2147483647 w 741"/>
              <a:gd name="T43" fmla="*/ 2147483647 h 744"/>
              <a:gd name="T44" fmla="*/ 2147483647 w 741"/>
              <a:gd name="T45" fmla="*/ 2147483647 h 744"/>
              <a:gd name="T46" fmla="*/ 2147483647 w 741"/>
              <a:gd name="T47" fmla="*/ 2147483647 h 744"/>
              <a:gd name="T48" fmla="*/ 2147483647 w 741"/>
              <a:gd name="T49" fmla="*/ 2147483647 h 744"/>
              <a:gd name="T50" fmla="*/ 2147483647 w 741"/>
              <a:gd name="T51" fmla="*/ 2147483647 h 744"/>
              <a:gd name="T52" fmla="*/ 2147483647 w 741"/>
              <a:gd name="T53" fmla="*/ 2147483647 h 744"/>
              <a:gd name="T54" fmla="*/ 2147483647 w 741"/>
              <a:gd name="T55" fmla="*/ 0 h 744"/>
              <a:gd name="T56" fmla="*/ 2147483647 w 741"/>
              <a:gd name="T57" fmla="*/ 2147483647 h 744"/>
              <a:gd name="T58" fmla="*/ 2147483647 w 741"/>
              <a:gd name="T59" fmla="*/ 2147483647 h 744"/>
              <a:gd name="T60" fmla="*/ 2147483647 w 741"/>
              <a:gd name="T61" fmla="*/ 2147483647 h 744"/>
              <a:gd name="T62" fmla="*/ 2147483647 w 741"/>
              <a:gd name="T63" fmla="*/ 2147483647 h 744"/>
              <a:gd name="T64" fmla="*/ 2147483647 w 741"/>
              <a:gd name="T65" fmla="*/ 2147483647 h 744"/>
              <a:gd name="T66" fmla="*/ 2147483647 w 741"/>
              <a:gd name="T67" fmla="*/ 2147483647 h 744"/>
              <a:gd name="T68" fmla="*/ 2147483647 w 741"/>
              <a:gd name="T69" fmla="*/ 2147483647 h 744"/>
              <a:gd name="T70" fmla="*/ 2147483647 w 741"/>
              <a:gd name="T71" fmla="*/ 2147483647 h 744"/>
              <a:gd name="T72" fmla="*/ 2147483647 w 741"/>
              <a:gd name="T73" fmla="*/ 2147483647 h 744"/>
              <a:gd name="T74" fmla="*/ 2147483647 w 741"/>
              <a:gd name="T75" fmla="*/ 2147483647 h 744"/>
              <a:gd name="T76" fmla="*/ 2147483647 w 741"/>
              <a:gd name="T77" fmla="*/ 2147483647 h 744"/>
              <a:gd name="T78" fmla="*/ 2147483647 w 741"/>
              <a:gd name="T79" fmla="*/ 2147483647 h 744"/>
              <a:gd name="T80" fmla="*/ 2147483647 w 741"/>
              <a:gd name="T81" fmla="*/ 2147483647 h 744"/>
              <a:gd name="T82" fmla="*/ 2147483647 w 741"/>
              <a:gd name="T83" fmla="*/ 2147483647 h 744"/>
              <a:gd name="T84" fmla="*/ 2147483647 w 741"/>
              <a:gd name="T85" fmla="*/ 2147483647 h 744"/>
              <a:gd name="T86" fmla="*/ 0 w 741"/>
              <a:gd name="T87" fmla="*/ 2147483647 h 744"/>
              <a:gd name="T88" fmla="*/ 2147483647 w 741"/>
              <a:gd name="T89" fmla="*/ 2147483647 h 744"/>
              <a:gd name="T90" fmla="*/ 2147483647 w 741"/>
              <a:gd name="T91" fmla="*/ 2147483647 h 744"/>
              <a:gd name="T92" fmla="*/ 2147483647 w 741"/>
              <a:gd name="T93" fmla="*/ 2147483647 h 744"/>
              <a:gd name="T94" fmla="*/ 2147483647 w 741"/>
              <a:gd name="T95" fmla="*/ 2147483647 h 74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741"/>
              <a:gd name="T145" fmla="*/ 0 h 744"/>
              <a:gd name="T146" fmla="*/ 741 w 741"/>
              <a:gd name="T147" fmla="*/ 744 h 744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741" h="744">
                <a:moveTo>
                  <a:pt x="204" y="648"/>
                </a:moveTo>
                <a:lnTo>
                  <a:pt x="303" y="534"/>
                </a:lnTo>
                <a:lnTo>
                  <a:pt x="324" y="501"/>
                </a:lnTo>
                <a:lnTo>
                  <a:pt x="390" y="423"/>
                </a:lnTo>
                <a:lnTo>
                  <a:pt x="406" y="402"/>
                </a:lnTo>
                <a:lnTo>
                  <a:pt x="444" y="363"/>
                </a:lnTo>
                <a:lnTo>
                  <a:pt x="483" y="323"/>
                </a:lnTo>
                <a:lnTo>
                  <a:pt x="527" y="284"/>
                </a:lnTo>
                <a:lnTo>
                  <a:pt x="568" y="249"/>
                </a:lnTo>
                <a:lnTo>
                  <a:pt x="591" y="234"/>
                </a:lnTo>
                <a:lnTo>
                  <a:pt x="614" y="220"/>
                </a:lnTo>
                <a:lnTo>
                  <a:pt x="664" y="193"/>
                </a:lnTo>
                <a:lnTo>
                  <a:pt x="687" y="180"/>
                </a:lnTo>
                <a:lnTo>
                  <a:pt x="707" y="168"/>
                </a:lnTo>
                <a:lnTo>
                  <a:pt x="724" y="155"/>
                </a:lnTo>
                <a:lnTo>
                  <a:pt x="734" y="141"/>
                </a:lnTo>
                <a:lnTo>
                  <a:pt x="741" y="126"/>
                </a:lnTo>
                <a:lnTo>
                  <a:pt x="741" y="110"/>
                </a:lnTo>
                <a:lnTo>
                  <a:pt x="738" y="93"/>
                </a:lnTo>
                <a:lnTo>
                  <a:pt x="732" y="77"/>
                </a:lnTo>
                <a:lnTo>
                  <a:pt x="724" y="60"/>
                </a:lnTo>
                <a:lnTo>
                  <a:pt x="714" y="45"/>
                </a:lnTo>
                <a:lnTo>
                  <a:pt x="703" y="35"/>
                </a:lnTo>
                <a:lnTo>
                  <a:pt x="693" y="25"/>
                </a:lnTo>
                <a:lnTo>
                  <a:pt x="680" y="16"/>
                </a:lnTo>
                <a:lnTo>
                  <a:pt x="666" y="10"/>
                </a:lnTo>
                <a:lnTo>
                  <a:pt x="630" y="2"/>
                </a:lnTo>
                <a:lnTo>
                  <a:pt x="612" y="0"/>
                </a:lnTo>
                <a:lnTo>
                  <a:pt x="573" y="24"/>
                </a:lnTo>
                <a:lnTo>
                  <a:pt x="475" y="110"/>
                </a:lnTo>
                <a:lnTo>
                  <a:pt x="460" y="128"/>
                </a:lnTo>
                <a:lnTo>
                  <a:pt x="442" y="147"/>
                </a:lnTo>
                <a:lnTo>
                  <a:pt x="423" y="168"/>
                </a:lnTo>
                <a:lnTo>
                  <a:pt x="379" y="216"/>
                </a:lnTo>
                <a:lnTo>
                  <a:pt x="334" y="261"/>
                </a:lnTo>
                <a:lnTo>
                  <a:pt x="311" y="282"/>
                </a:lnTo>
                <a:lnTo>
                  <a:pt x="290" y="303"/>
                </a:lnTo>
                <a:lnTo>
                  <a:pt x="267" y="321"/>
                </a:lnTo>
                <a:lnTo>
                  <a:pt x="242" y="338"/>
                </a:lnTo>
                <a:lnTo>
                  <a:pt x="192" y="369"/>
                </a:lnTo>
                <a:lnTo>
                  <a:pt x="126" y="441"/>
                </a:lnTo>
                <a:lnTo>
                  <a:pt x="72" y="519"/>
                </a:lnTo>
                <a:lnTo>
                  <a:pt x="27" y="603"/>
                </a:lnTo>
                <a:lnTo>
                  <a:pt x="0" y="675"/>
                </a:lnTo>
                <a:lnTo>
                  <a:pt x="15" y="735"/>
                </a:lnTo>
                <a:lnTo>
                  <a:pt x="36" y="744"/>
                </a:lnTo>
                <a:lnTo>
                  <a:pt x="105" y="744"/>
                </a:lnTo>
                <a:lnTo>
                  <a:pt x="204" y="648"/>
                </a:lnTo>
                <a:close/>
              </a:path>
            </a:pathLst>
          </a:custGeom>
          <a:solidFill>
            <a:srgbClr val="FF99CC"/>
          </a:solidFill>
          <a:ln>
            <a:noFill/>
          </a:ln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7" name="Freeform 5"/>
          <p:cNvSpPr/>
          <p:nvPr/>
        </p:nvSpPr>
        <p:spPr bwMode="auto">
          <a:xfrm>
            <a:off x="5206174" y="2311445"/>
            <a:ext cx="470240" cy="626887"/>
          </a:xfrm>
          <a:custGeom>
            <a:avLst/>
            <a:gdLst>
              <a:gd name="T0" fmla="*/ 2147483647 w 657"/>
              <a:gd name="T1" fmla="*/ 2147483647 h 832"/>
              <a:gd name="T2" fmla="*/ 2147483647 w 657"/>
              <a:gd name="T3" fmla="*/ 2147483647 h 832"/>
              <a:gd name="T4" fmla="*/ 2147483647 w 657"/>
              <a:gd name="T5" fmla="*/ 2147483647 h 832"/>
              <a:gd name="T6" fmla="*/ 2147483647 w 657"/>
              <a:gd name="T7" fmla="*/ 2147483647 h 832"/>
              <a:gd name="T8" fmla="*/ 2147483647 w 657"/>
              <a:gd name="T9" fmla="*/ 0 h 832"/>
              <a:gd name="T10" fmla="*/ 2147483647 w 657"/>
              <a:gd name="T11" fmla="*/ 2147483647 h 832"/>
              <a:gd name="T12" fmla="*/ 2147483647 w 657"/>
              <a:gd name="T13" fmla="*/ 2147483647 h 832"/>
              <a:gd name="T14" fmla="*/ 2147483647 w 657"/>
              <a:gd name="T15" fmla="*/ 2147483647 h 832"/>
              <a:gd name="T16" fmla="*/ 2147483647 w 657"/>
              <a:gd name="T17" fmla="*/ 2147483647 h 832"/>
              <a:gd name="T18" fmla="*/ 2147483647 w 657"/>
              <a:gd name="T19" fmla="*/ 2147483647 h 832"/>
              <a:gd name="T20" fmla="*/ 2147483647 w 657"/>
              <a:gd name="T21" fmla="*/ 2147483647 h 832"/>
              <a:gd name="T22" fmla="*/ 2147483647 w 657"/>
              <a:gd name="T23" fmla="*/ 2147483647 h 832"/>
              <a:gd name="T24" fmla="*/ 2147483647 w 657"/>
              <a:gd name="T25" fmla="*/ 2147483647 h 832"/>
              <a:gd name="T26" fmla="*/ 2147483647 w 657"/>
              <a:gd name="T27" fmla="*/ 2147483647 h 832"/>
              <a:gd name="T28" fmla="*/ 2147483647 w 657"/>
              <a:gd name="T29" fmla="*/ 2147483647 h 832"/>
              <a:gd name="T30" fmla="*/ 2147483647 w 657"/>
              <a:gd name="T31" fmla="*/ 2147483647 h 832"/>
              <a:gd name="T32" fmla="*/ 2147483647 w 657"/>
              <a:gd name="T33" fmla="*/ 2147483647 h 832"/>
              <a:gd name="T34" fmla="*/ 2147483647 w 657"/>
              <a:gd name="T35" fmla="*/ 2147483647 h 832"/>
              <a:gd name="T36" fmla="*/ 2147483647 w 657"/>
              <a:gd name="T37" fmla="*/ 2147483647 h 832"/>
              <a:gd name="T38" fmla="*/ 2147483647 w 657"/>
              <a:gd name="T39" fmla="*/ 2147483647 h 832"/>
              <a:gd name="T40" fmla="*/ 2147483647 w 657"/>
              <a:gd name="T41" fmla="*/ 2147483647 h 832"/>
              <a:gd name="T42" fmla="*/ 2147483647 w 657"/>
              <a:gd name="T43" fmla="*/ 2147483647 h 832"/>
              <a:gd name="T44" fmla="*/ 0 w 657"/>
              <a:gd name="T45" fmla="*/ 2147483647 h 832"/>
              <a:gd name="T46" fmla="*/ 2147483647 w 657"/>
              <a:gd name="T47" fmla="*/ 2147483647 h 832"/>
              <a:gd name="T48" fmla="*/ 2147483647 w 657"/>
              <a:gd name="T49" fmla="*/ 2147483647 h 832"/>
              <a:gd name="T50" fmla="*/ 2147483647 w 657"/>
              <a:gd name="T51" fmla="*/ 2147483647 h 832"/>
              <a:gd name="T52" fmla="*/ 2147483647 w 657"/>
              <a:gd name="T53" fmla="*/ 2147483647 h 83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657"/>
              <a:gd name="T82" fmla="*/ 0 h 832"/>
              <a:gd name="T83" fmla="*/ 657 w 657"/>
              <a:gd name="T84" fmla="*/ 832 h 83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657" h="832">
                <a:moveTo>
                  <a:pt x="39" y="17"/>
                </a:moveTo>
                <a:lnTo>
                  <a:pt x="49" y="10"/>
                </a:lnTo>
                <a:lnTo>
                  <a:pt x="60" y="4"/>
                </a:lnTo>
                <a:lnTo>
                  <a:pt x="72" y="2"/>
                </a:lnTo>
                <a:lnTo>
                  <a:pt x="87" y="0"/>
                </a:lnTo>
                <a:lnTo>
                  <a:pt x="161" y="36"/>
                </a:lnTo>
                <a:lnTo>
                  <a:pt x="289" y="168"/>
                </a:lnTo>
                <a:lnTo>
                  <a:pt x="421" y="320"/>
                </a:lnTo>
                <a:lnTo>
                  <a:pt x="513" y="472"/>
                </a:lnTo>
                <a:lnTo>
                  <a:pt x="657" y="756"/>
                </a:lnTo>
                <a:lnTo>
                  <a:pt x="629" y="832"/>
                </a:lnTo>
                <a:lnTo>
                  <a:pt x="541" y="824"/>
                </a:lnTo>
                <a:lnTo>
                  <a:pt x="433" y="672"/>
                </a:lnTo>
                <a:lnTo>
                  <a:pt x="381" y="556"/>
                </a:lnTo>
                <a:lnTo>
                  <a:pt x="285" y="416"/>
                </a:lnTo>
                <a:lnTo>
                  <a:pt x="237" y="344"/>
                </a:lnTo>
                <a:lnTo>
                  <a:pt x="197" y="304"/>
                </a:lnTo>
                <a:lnTo>
                  <a:pt x="153" y="268"/>
                </a:lnTo>
                <a:lnTo>
                  <a:pt x="124" y="232"/>
                </a:lnTo>
                <a:lnTo>
                  <a:pt x="91" y="214"/>
                </a:lnTo>
                <a:lnTo>
                  <a:pt x="62" y="197"/>
                </a:lnTo>
                <a:lnTo>
                  <a:pt x="33" y="168"/>
                </a:lnTo>
                <a:lnTo>
                  <a:pt x="0" y="91"/>
                </a:lnTo>
                <a:lnTo>
                  <a:pt x="6" y="73"/>
                </a:lnTo>
                <a:lnTo>
                  <a:pt x="27" y="42"/>
                </a:lnTo>
                <a:lnTo>
                  <a:pt x="35" y="27"/>
                </a:lnTo>
                <a:lnTo>
                  <a:pt x="39" y="17"/>
                </a:lnTo>
                <a:close/>
              </a:path>
            </a:pathLst>
          </a:custGeom>
          <a:solidFill>
            <a:srgbClr val="FF99CC"/>
          </a:solidFill>
          <a:ln>
            <a:noFill/>
          </a:ln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8" name="Freeform 10"/>
          <p:cNvSpPr/>
          <p:nvPr/>
        </p:nvSpPr>
        <p:spPr bwMode="auto">
          <a:xfrm>
            <a:off x="4289715" y="2190586"/>
            <a:ext cx="766795" cy="842627"/>
          </a:xfrm>
          <a:custGeom>
            <a:avLst/>
            <a:gdLst>
              <a:gd name="T0" fmla="*/ 0 w 945"/>
              <a:gd name="T1" fmla="*/ 2147483647 h 888"/>
              <a:gd name="T2" fmla="*/ 2147483647 w 945"/>
              <a:gd name="T3" fmla="*/ 2147483647 h 888"/>
              <a:gd name="T4" fmla="*/ 2147483647 w 945"/>
              <a:gd name="T5" fmla="*/ 2147483647 h 888"/>
              <a:gd name="T6" fmla="*/ 2147483647 w 945"/>
              <a:gd name="T7" fmla="*/ 0 h 888"/>
              <a:gd name="T8" fmla="*/ 0 w 945"/>
              <a:gd name="T9" fmla="*/ 2147483647 h 8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45"/>
              <a:gd name="T16" fmla="*/ 0 h 888"/>
              <a:gd name="T17" fmla="*/ 945 w 945"/>
              <a:gd name="T18" fmla="*/ 888 h 8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45" h="888">
                <a:moveTo>
                  <a:pt x="0" y="876"/>
                </a:moveTo>
                <a:lnTo>
                  <a:pt x="12" y="888"/>
                </a:lnTo>
                <a:lnTo>
                  <a:pt x="945" y="12"/>
                </a:lnTo>
                <a:lnTo>
                  <a:pt x="932" y="0"/>
                </a:lnTo>
                <a:lnTo>
                  <a:pt x="0" y="876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round/>
          </a:ln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9" name="Freeform 15"/>
          <p:cNvSpPr/>
          <p:nvPr/>
        </p:nvSpPr>
        <p:spPr bwMode="auto">
          <a:xfrm>
            <a:off x="5141505" y="2181549"/>
            <a:ext cx="574635" cy="816648"/>
          </a:xfrm>
          <a:custGeom>
            <a:avLst/>
            <a:gdLst>
              <a:gd name="T0" fmla="*/ 2147483647 w 1094"/>
              <a:gd name="T1" fmla="*/ 2147483647 h 901"/>
              <a:gd name="T2" fmla="*/ 2147483647 w 1094"/>
              <a:gd name="T3" fmla="*/ 2147483647 h 901"/>
              <a:gd name="T4" fmla="*/ 2147483647 w 1094"/>
              <a:gd name="T5" fmla="*/ 0 h 901"/>
              <a:gd name="T6" fmla="*/ 0 w 1094"/>
              <a:gd name="T7" fmla="*/ 2147483647 h 901"/>
              <a:gd name="T8" fmla="*/ 2147483647 w 1094"/>
              <a:gd name="T9" fmla="*/ 2147483647 h 9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94"/>
              <a:gd name="T16" fmla="*/ 0 h 901"/>
              <a:gd name="T17" fmla="*/ 1094 w 1094"/>
              <a:gd name="T18" fmla="*/ 901 h 90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94" h="901">
                <a:moveTo>
                  <a:pt x="1082" y="901"/>
                </a:moveTo>
                <a:lnTo>
                  <a:pt x="1094" y="887"/>
                </a:lnTo>
                <a:lnTo>
                  <a:pt x="12" y="0"/>
                </a:lnTo>
                <a:lnTo>
                  <a:pt x="0" y="15"/>
                </a:lnTo>
                <a:lnTo>
                  <a:pt x="1082" y="901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round/>
          </a:ln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1" name="Oval 28"/>
          <p:cNvSpPr>
            <a:spLocks noChangeArrowheads="1"/>
          </p:cNvSpPr>
          <p:nvPr/>
        </p:nvSpPr>
        <p:spPr bwMode="auto">
          <a:xfrm>
            <a:off x="6444133" y="3435324"/>
            <a:ext cx="57279" cy="60994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9" name="Group 57"/>
          <p:cNvGrpSpPr/>
          <p:nvPr/>
        </p:nvGrpSpPr>
        <p:grpSpPr bwMode="auto">
          <a:xfrm>
            <a:off x="6270449" y="3566349"/>
            <a:ext cx="243896" cy="265439"/>
            <a:chOff x="3891" y="3616"/>
            <a:chExt cx="342" cy="353"/>
          </a:xfrm>
        </p:grpSpPr>
        <p:grpSp>
          <p:nvGrpSpPr>
            <p:cNvPr id="270" name="Group 58"/>
            <p:cNvGrpSpPr/>
            <p:nvPr/>
          </p:nvGrpSpPr>
          <p:grpSpPr bwMode="auto">
            <a:xfrm>
              <a:off x="3899" y="3622"/>
              <a:ext cx="334" cy="347"/>
              <a:chOff x="3899" y="3622"/>
              <a:chExt cx="334" cy="347"/>
            </a:xfrm>
          </p:grpSpPr>
          <p:sp>
            <p:nvSpPr>
              <p:cNvPr id="284" name="Freeform 59"/>
              <p:cNvSpPr/>
              <p:nvPr/>
            </p:nvSpPr>
            <p:spPr bwMode="auto">
              <a:xfrm>
                <a:off x="3907" y="380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5" name="Freeform 60"/>
              <p:cNvSpPr/>
              <p:nvPr/>
            </p:nvSpPr>
            <p:spPr bwMode="auto">
              <a:xfrm>
                <a:off x="3907" y="380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6" name="Freeform 61"/>
              <p:cNvSpPr/>
              <p:nvPr/>
            </p:nvSpPr>
            <p:spPr bwMode="auto">
              <a:xfrm>
                <a:off x="3955" y="3622"/>
                <a:ext cx="223" cy="24"/>
              </a:xfrm>
              <a:custGeom>
                <a:avLst/>
                <a:gdLst>
                  <a:gd name="T0" fmla="*/ 0 w 223"/>
                  <a:gd name="T1" fmla="*/ 24 h 24"/>
                  <a:gd name="T2" fmla="*/ 26 w 223"/>
                  <a:gd name="T3" fmla="*/ 0 h 24"/>
                  <a:gd name="T4" fmla="*/ 196 w 223"/>
                  <a:gd name="T5" fmla="*/ 0 h 24"/>
                  <a:gd name="T6" fmla="*/ 223 w 223"/>
                  <a:gd name="T7" fmla="*/ 24 h 24"/>
                  <a:gd name="T8" fmla="*/ 0 w 223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4"/>
                  <a:gd name="T17" fmla="*/ 223 w 22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4">
                    <a:moveTo>
                      <a:pt x="0" y="24"/>
                    </a:moveTo>
                    <a:lnTo>
                      <a:pt x="26" y="0"/>
                    </a:lnTo>
                    <a:lnTo>
                      <a:pt x="196" y="0"/>
                    </a:lnTo>
                    <a:lnTo>
                      <a:pt x="223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7" name="Freeform 62"/>
              <p:cNvSpPr/>
              <p:nvPr/>
            </p:nvSpPr>
            <p:spPr bwMode="auto">
              <a:xfrm>
                <a:off x="3955" y="3622"/>
                <a:ext cx="223" cy="24"/>
              </a:xfrm>
              <a:custGeom>
                <a:avLst/>
                <a:gdLst>
                  <a:gd name="T0" fmla="*/ 0 w 223"/>
                  <a:gd name="T1" fmla="*/ 24 h 24"/>
                  <a:gd name="T2" fmla="*/ 26 w 223"/>
                  <a:gd name="T3" fmla="*/ 0 h 24"/>
                  <a:gd name="T4" fmla="*/ 196 w 223"/>
                  <a:gd name="T5" fmla="*/ 0 h 24"/>
                  <a:gd name="T6" fmla="*/ 223 w 223"/>
                  <a:gd name="T7" fmla="*/ 24 h 24"/>
                  <a:gd name="T8" fmla="*/ 0 w 223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4"/>
                  <a:gd name="T17" fmla="*/ 223 w 22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4">
                    <a:moveTo>
                      <a:pt x="0" y="24"/>
                    </a:moveTo>
                    <a:lnTo>
                      <a:pt x="26" y="0"/>
                    </a:lnTo>
                    <a:lnTo>
                      <a:pt x="196" y="0"/>
                    </a:lnTo>
                    <a:lnTo>
                      <a:pt x="223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8" name="Rectangle 63"/>
              <p:cNvSpPr>
                <a:spLocks noChangeArrowheads="1"/>
              </p:cNvSpPr>
              <p:nvPr/>
            </p:nvSpPr>
            <p:spPr bwMode="auto">
              <a:xfrm>
                <a:off x="3955" y="3646"/>
                <a:ext cx="223" cy="1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9" name="Rectangle 64"/>
              <p:cNvSpPr>
                <a:spLocks noChangeArrowheads="1"/>
              </p:cNvSpPr>
              <p:nvPr/>
            </p:nvSpPr>
            <p:spPr bwMode="auto">
              <a:xfrm>
                <a:off x="3909" y="3833"/>
                <a:ext cx="314" cy="7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0" name="Rectangle 65"/>
              <p:cNvSpPr>
                <a:spLocks noChangeArrowheads="1"/>
              </p:cNvSpPr>
              <p:nvPr/>
            </p:nvSpPr>
            <p:spPr bwMode="auto">
              <a:xfrm>
                <a:off x="3975" y="3667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1" name="Line 66"/>
              <p:cNvSpPr>
                <a:spLocks noChangeShapeType="1"/>
              </p:cNvSpPr>
              <p:nvPr/>
            </p:nvSpPr>
            <p:spPr bwMode="auto">
              <a:xfrm flipH="1">
                <a:off x="4124" y="3863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92" name="Group 67"/>
              <p:cNvGrpSpPr/>
              <p:nvPr/>
            </p:nvGrpSpPr>
            <p:grpSpPr bwMode="auto">
              <a:xfrm>
                <a:off x="3899" y="3918"/>
                <a:ext cx="334" cy="51"/>
                <a:chOff x="3899" y="3918"/>
                <a:chExt cx="334" cy="51"/>
              </a:xfrm>
            </p:grpSpPr>
            <p:sp>
              <p:nvSpPr>
                <p:cNvPr id="293" name="Freeform 68"/>
                <p:cNvSpPr/>
                <p:nvPr/>
              </p:nvSpPr>
              <p:spPr bwMode="auto">
                <a:xfrm>
                  <a:off x="3899" y="3918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94" name="Freeform 69"/>
                <p:cNvSpPr/>
                <p:nvPr/>
              </p:nvSpPr>
              <p:spPr bwMode="auto">
                <a:xfrm>
                  <a:off x="3899" y="3918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95" name="Rectangle 70"/>
                <p:cNvSpPr>
                  <a:spLocks noChangeArrowheads="1"/>
                </p:cNvSpPr>
                <p:nvPr/>
              </p:nvSpPr>
              <p:spPr bwMode="auto">
                <a:xfrm>
                  <a:off x="3901" y="3954"/>
                  <a:ext cx="330" cy="1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71" name="Group 71"/>
            <p:cNvGrpSpPr/>
            <p:nvPr/>
          </p:nvGrpSpPr>
          <p:grpSpPr bwMode="auto">
            <a:xfrm>
              <a:off x="3891" y="3616"/>
              <a:ext cx="334" cy="346"/>
              <a:chOff x="3891" y="3616"/>
              <a:chExt cx="334" cy="346"/>
            </a:xfrm>
          </p:grpSpPr>
          <p:sp>
            <p:nvSpPr>
              <p:cNvPr id="272" name="Freeform 72"/>
              <p:cNvSpPr/>
              <p:nvPr/>
            </p:nvSpPr>
            <p:spPr bwMode="auto">
              <a:xfrm>
                <a:off x="3899" y="3795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3" name="Freeform 73"/>
              <p:cNvSpPr/>
              <p:nvPr/>
            </p:nvSpPr>
            <p:spPr bwMode="auto">
              <a:xfrm>
                <a:off x="3899" y="3795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4" name="Freeform 74"/>
              <p:cNvSpPr/>
              <p:nvPr/>
            </p:nvSpPr>
            <p:spPr bwMode="auto">
              <a:xfrm>
                <a:off x="3946" y="3616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7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7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5" name="Freeform 75"/>
              <p:cNvSpPr/>
              <p:nvPr/>
            </p:nvSpPr>
            <p:spPr bwMode="auto">
              <a:xfrm>
                <a:off x="3946" y="3616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7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7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6" name="Rectangle 76"/>
              <p:cNvSpPr>
                <a:spLocks noChangeArrowheads="1"/>
              </p:cNvSpPr>
              <p:nvPr/>
            </p:nvSpPr>
            <p:spPr bwMode="auto">
              <a:xfrm>
                <a:off x="3946" y="3639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7" name="Rectangle 77"/>
              <p:cNvSpPr>
                <a:spLocks noChangeArrowheads="1"/>
              </p:cNvSpPr>
              <p:nvPr/>
            </p:nvSpPr>
            <p:spPr bwMode="auto">
              <a:xfrm>
                <a:off x="3901" y="3827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8" name="Rectangle 78"/>
              <p:cNvSpPr>
                <a:spLocks noChangeArrowheads="1"/>
              </p:cNvSpPr>
              <p:nvPr/>
            </p:nvSpPr>
            <p:spPr bwMode="auto">
              <a:xfrm>
                <a:off x="3967" y="3660"/>
                <a:ext cx="182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9" name="Line 79"/>
              <p:cNvSpPr>
                <a:spLocks noChangeShapeType="1"/>
              </p:cNvSpPr>
              <p:nvPr/>
            </p:nvSpPr>
            <p:spPr bwMode="auto">
              <a:xfrm flipH="1">
                <a:off x="4116" y="3857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80" name="Group 80"/>
              <p:cNvGrpSpPr/>
              <p:nvPr/>
            </p:nvGrpSpPr>
            <p:grpSpPr bwMode="auto">
              <a:xfrm>
                <a:off x="3891" y="3912"/>
                <a:ext cx="334" cy="50"/>
                <a:chOff x="3891" y="3912"/>
                <a:chExt cx="334" cy="50"/>
              </a:xfrm>
            </p:grpSpPr>
            <p:sp>
              <p:nvSpPr>
                <p:cNvPr id="281" name="Freeform 81"/>
                <p:cNvSpPr/>
                <p:nvPr/>
              </p:nvSpPr>
              <p:spPr bwMode="auto">
                <a:xfrm>
                  <a:off x="3891" y="3912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2" name="Freeform 82"/>
                <p:cNvSpPr/>
                <p:nvPr/>
              </p:nvSpPr>
              <p:spPr bwMode="auto">
                <a:xfrm>
                  <a:off x="3891" y="3912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3" name="Rectangle 83"/>
                <p:cNvSpPr>
                  <a:spLocks noChangeArrowheads="1"/>
                </p:cNvSpPr>
                <p:nvPr/>
              </p:nvSpPr>
              <p:spPr bwMode="auto">
                <a:xfrm>
                  <a:off x="3893" y="3947"/>
                  <a:ext cx="330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296" name="Group 84"/>
          <p:cNvGrpSpPr/>
          <p:nvPr/>
        </p:nvGrpSpPr>
        <p:grpSpPr bwMode="auto">
          <a:xfrm>
            <a:off x="6784110" y="3544889"/>
            <a:ext cx="244820" cy="265438"/>
            <a:chOff x="4752" y="3605"/>
            <a:chExt cx="343" cy="353"/>
          </a:xfrm>
        </p:grpSpPr>
        <p:grpSp>
          <p:nvGrpSpPr>
            <p:cNvPr id="297" name="Group 85"/>
            <p:cNvGrpSpPr/>
            <p:nvPr/>
          </p:nvGrpSpPr>
          <p:grpSpPr bwMode="auto">
            <a:xfrm>
              <a:off x="4760" y="3612"/>
              <a:ext cx="335" cy="346"/>
              <a:chOff x="4760" y="3612"/>
              <a:chExt cx="335" cy="346"/>
            </a:xfrm>
          </p:grpSpPr>
          <p:sp>
            <p:nvSpPr>
              <p:cNvPr id="311" name="Freeform 86"/>
              <p:cNvSpPr/>
              <p:nvPr/>
            </p:nvSpPr>
            <p:spPr bwMode="auto">
              <a:xfrm>
                <a:off x="4768" y="3791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2" name="Freeform 87"/>
              <p:cNvSpPr/>
              <p:nvPr/>
            </p:nvSpPr>
            <p:spPr bwMode="auto">
              <a:xfrm>
                <a:off x="4768" y="3791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3" name="Freeform 88"/>
              <p:cNvSpPr/>
              <p:nvPr/>
            </p:nvSpPr>
            <p:spPr bwMode="auto">
              <a:xfrm>
                <a:off x="4816" y="3612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4" name="Freeform 89"/>
              <p:cNvSpPr/>
              <p:nvPr/>
            </p:nvSpPr>
            <p:spPr bwMode="auto">
              <a:xfrm>
                <a:off x="4816" y="3612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5" name="Rectangle 90"/>
              <p:cNvSpPr>
                <a:spLocks noChangeArrowheads="1"/>
              </p:cNvSpPr>
              <p:nvPr/>
            </p:nvSpPr>
            <p:spPr bwMode="auto">
              <a:xfrm>
                <a:off x="4816" y="3635"/>
                <a:ext cx="223" cy="1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6" name="Rectangle 91"/>
              <p:cNvSpPr>
                <a:spLocks noChangeArrowheads="1"/>
              </p:cNvSpPr>
              <p:nvPr/>
            </p:nvSpPr>
            <p:spPr bwMode="auto">
              <a:xfrm>
                <a:off x="4770" y="3823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7" name="Rectangle 92"/>
              <p:cNvSpPr>
                <a:spLocks noChangeArrowheads="1"/>
              </p:cNvSpPr>
              <p:nvPr/>
            </p:nvSpPr>
            <p:spPr bwMode="auto">
              <a:xfrm>
                <a:off x="4836" y="3656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8" name="Line 93"/>
              <p:cNvSpPr>
                <a:spLocks noChangeShapeType="1"/>
              </p:cNvSpPr>
              <p:nvPr/>
            </p:nvSpPr>
            <p:spPr bwMode="auto">
              <a:xfrm flipH="1">
                <a:off x="4985" y="3852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19" name="Group 94"/>
              <p:cNvGrpSpPr/>
              <p:nvPr/>
            </p:nvGrpSpPr>
            <p:grpSpPr bwMode="auto">
              <a:xfrm>
                <a:off x="4760" y="3907"/>
                <a:ext cx="335" cy="51"/>
                <a:chOff x="4760" y="3907"/>
                <a:chExt cx="335" cy="51"/>
              </a:xfrm>
            </p:grpSpPr>
            <p:sp>
              <p:nvSpPr>
                <p:cNvPr id="320" name="Freeform 95"/>
                <p:cNvSpPr/>
                <p:nvPr/>
              </p:nvSpPr>
              <p:spPr bwMode="auto">
                <a:xfrm>
                  <a:off x="4760" y="3907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1" name="Freeform 96"/>
                <p:cNvSpPr/>
                <p:nvPr/>
              </p:nvSpPr>
              <p:spPr bwMode="auto">
                <a:xfrm>
                  <a:off x="4760" y="3907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2" name="Rectangle 97"/>
                <p:cNvSpPr>
                  <a:spLocks noChangeArrowheads="1"/>
                </p:cNvSpPr>
                <p:nvPr/>
              </p:nvSpPr>
              <p:spPr bwMode="auto">
                <a:xfrm>
                  <a:off x="4762" y="3943"/>
                  <a:ext cx="331" cy="1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98" name="Group 98"/>
            <p:cNvGrpSpPr/>
            <p:nvPr/>
          </p:nvGrpSpPr>
          <p:grpSpPr bwMode="auto">
            <a:xfrm>
              <a:off x="4752" y="3605"/>
              <a:ext cx="334" cy="347"/>
              <a:chOff x="4752" y="3605"/>
              <a:chExt cx="334" cy="347"/>
            </a:xfrm>
          </p:grpSpPr>
          <p:sp>
            <p:nvSpPr>
              <p:cNvPr id="299" name="Freeform 99"/>
              <p:cNvSpPr/>
              <p:nvPr/>
            </p:nvSpPr>
            <p:spPr bwMode="auto">
              <a:xfrm>
                <a:off x="4760" y="3785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0" name="Freeform 100"/>
              <p:cNvSpPr/>
              <p:nvPr/>
            </p:nvSpPr>
            <p:spPr bwMode="auto">
              <a:xfrm>
                <a:off x="4760" y="3785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1" name="Freeform 101"/>
              <p:cNvSpPr/>
              <p:nvPr/>
            </p:nvSpPr>
            <p:spPr bwMode="auto">
              <a:xfrm>
                <a:off x="4808" y="3605"/>
                <a:ext cx="223" cy="24"/>
              </a:xfrm>
              <a:custGeom>
                <a:avLst/>
                <a:gdLst>
                  <a:gd name="T0" fmla="*/ 0 w 223"/>
                  <a:gd name="T1" fmla="*/ 24 h 24"/>
                  <a:gd name="T2" fmla="*/ 26 w 223"/>
                  <a:gd name="T3" fmla="*/ 0 h 24"/>
                  <a:gd name="T4" fmla="*/ 196 w 223"/>
                  <a:gd name="T5" fmla="*/ 0 h 24"/>
                  <a:gd name="T6" fmla="*/ 223 w 223"/>
                  <a:gd name="T7" fmla="*/ 24 h 24"/>
                  <a:gd name="T8" fmla="*/ 0 w 223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4"/>
                  <a:gd name="T17" fmla="*/ 223 w 22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4">
                    <a:moveTo>
                      <a:pt x="0" y="24"/>
                    </a:moveTo>
                    <a:lnTo>
                      <a:pt x="26" y="0"/>
                    </a:lnTo>
                    <a:lnTo>
                      <a:pt x="196" y="0"/>
                    </a:lnTo>
                    <a:lnTo>
                      <a:pt x="223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2" name="Freeform 102"/>
              <p:cNvSpPr/>
              <p:nvPr/>
            </p:nvSpPr>
            <p:spPr bwMode="auto">
              <a:xfrm>
                <a:off x="4808" y="3605"/>
                <a:ext cx="223" cy="24"/>
              </a:xfrm>
              <a:custGeom>
                <a:avLst/>
                <a:gdLst>
                  <a:gd name="T0" fmla="*/ 0 w 223"/>
                  <a:gd name="T1" fmla="*/ 24 h 24"/>
                  <a:gd name="T2" fmla="*/ 26 w 223"/>
                  <a:gd name="T3" fmla="*/ 0 h 24"/>
                  <a:gd name="T4" fmla="*/ 196 w 223"/>
                  <a:gd name="T5" fmla="*/ 0 h 24"/>
                  <a:gd name="T6" fmla="*/ 223 w 223"/>
                  <a:gd name="T7" fmla="*/ 24 h 24"/>
                  <a:gd name="T8" fmla="*/ 0 w 223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4"/>
                  <a:gd name="T17" fmla="*/ 223 w 22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4">
                    <a:moveTo>
                      <a:pt x="0" y="24"/>
                    </a:moveTo>
                    <a:lnTo>
                      <a:pt x="26" y="0"/>
                    </a:lnTo>
                    <a:lnTo>
                      <a:pt x="196" y="0"/>
                    </a:lnTo>
                    <a:lnTo>
                      <a:pt x="223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3" name="Rectangle 103"/>
              <p:cNvSpPr>
                <a:spLocks noChangeArrowheads="1"/>
              </p:cNvSpPr>
              <p:nvPr/>
            </p:nvSpPr>
            <p:spPr bwMode="auto">
              <a:xfrm>
                <a:off x="4808" y="3629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4" name="Rectangle 104"/>
              <p:cNvSpPr>
                <a:spLocks noChangeArrowheads="1"/>
              </p:cNvSpPr>
              <p:nvPr/>
            </p:nvSpPr>
            <p:spPr bwMode="auto">
              <a:xfrm>
                <a:off x="4762" y="3817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5" name="Rectangle 105"/>
              <p:cNvSpPr>
                <a:spLocks noChangeArrowheads="1"/>
              </p:cNvSpPr>
              <p:nvPr/>
            </p:nvSpPr>
            <p:spPr bwMode="auto">
              <a:xfrm>
                <a:off x="4828" y="3650"/>
                <a:ext cx="182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6" name="Line 106"/>
              <p:cNvSpPr>
                <a:spLocks noChangeShapeType="1"/>
              </p:cNvSpPr>
              <p:nvPr/>
            </p:nvSpPr>
            <p:spPr bwMode="auto">
              <a:xfrm flipH="1">
                <a:off x="4977" y="3846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07" name="Group 107"/>
              <p:cNvGrpSpPr/>
              <p:nvPr/>
            </p:nvGrpSpPr>
            <p:grpSpPr bwMode="auto">
              <a:xfrm>
                <a:off x="4752" y="3901"/>
                <a:ext cx="334" cy="51"/>
                <a:chOff x="4752" y="3901"/>
                <a:chExt cx="334" cy="51"/>
              </a:xfrm>
            </p:grpSpPr>
            <p:sp>
              <p:nvSpPr>
                <p:cNvPr id="308" name="Freeform 108"/>
                <p:cNvSpPr/>
                <p:nvPr/>
              </p:nvSpPr>
              <p:spPr bwMode="auto">
                <a:xfrm>
                  <a:off x="4752" y="3901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9" name="Freeform 109"/>
                <p:cNvSpPr/>
                <p:nvPr/>
              </p:nvSpPr>
              <p:spPr bwMode="auto">
                <a:xfrm>
                  <a:off x="4752" y="3901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0" name="Rectangle 110"/>
                <p:cNvSpPr>
                  <a:spLocks noChangeArrowheads="1"/>
                </p:cNvSpPr>
                <p:nvPr/>
              </p:nvSpPr>
              <p:spPr bwMode="auto">
                <a:xfrm>
                  <a:off x="4754" y="3937"/>
                  <a:ext cx="330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323" name="Group 111"/>
          <p:cNvGrpSpPr/>
          <p:nvPr/>
        </p:nvGrpSpPr>
        <p:grpSpPr bwMode="auto">
          <a:xfrm>
            <a:off x="3252685" y="2154439"/>
            <a:ext cx="244820" cy="265438"/>
            <a:chOff x="101" y="1539"/>
            <a:chExt cx="343" cy="352"/>
          </a:xfrm>
        </p:grpSpPr>
        <p:grpSp>
          <p:nvGrpSpPr>
            <p:cNvPr id="324" name="Group 112"/>
            <p:cNvGrpSpPr/>
            <p:nvPr/>
          </p:nvGrpSpPr>
          <p:grpSpPr bwMode="auto">
            <a:xfrm>
              <a:off x="109" y="1545"/>
              <a:ext cx="335" cy="346"/>
              <a:chOff x="109" y="1545"/>
              <a:chExt cx="335" cy="346"/>
            </a:xfrm>
          </p:grpSpPr>
          <p:sp>
            <p:nvSpPr>
              <p:cNvPr id="338" name="Freeform 113"/>
              <p:cNvSpPr/>
              <p:nvPr/>
            </p:nvSpPr>
            <p:spPr bwMode="auto">
              <a:xfrm>
                <a:off x="118" y="1724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9" name="Freeform 114"/>
              <p:cNvSpPr/>
              <p:nvPr/>
            </p:nvSpPr>
            <p:spPr bwMode="auto">
              <a:xfrm>
                <a:off x="118" y="1724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0" name="Freeform 115"/>
              <p:cNvSpPr/>
              <p:nvPr/>
            </p:nvSpPr>
            <p:spPr bwMode="auto">
              <a:xfrm>
                <a:off x="165" y="1545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1" name="Freeform 116"/>
              <p:cNvSpPr/>
              <p:nvPr/>
            </p:nvSpPr>
            <p:spPr bwMode="auto">
              <a:xfrm>
                <a:off x="165" y="1545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2" name="Rectangle 117"/>
              <p:cNvSpPr>
                <a:spLocks noChangeArrowheads="1"/>
              </p:cNvSpPr>
              <p:nvPr/>
            </p:nvSpPr>
            <p:spPr bwMode="auto">
              <a:xfrm>
                <a:off x="165" y="1568"/>
                <a:ext cx="223" cy="1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3" name="Rectangle 118"/>
              <p:cNvSpPr>
                <a:spLocks noChangeArrowheads="1"/>
              </p:cNvSpPr>
              <p:nvPr/>
            </p:nvSpPr>
            <p:spPr bwMode="auto">
              <a:xfrm>
                <a:off x="120" y="1756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4" name="Rectangle 119"/>
              <p:cNvSpPr>
                <a:spLocks noChangeArrowheads="1"/>
              </p:cNvSpPr>
              <p:nvPr/>
            </p:nvSpPr>
            <p:spPr bwMode="auto">
              <a:xfrm>
                <a:off x="186" y="1589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5" name="Line 120"/>
              <p:cNvSpPr>
                <a:spLocks noChangeShapeType="1"/>
              </p:cNvSpPr>
              <p:nvPr/>
            </p:nvSpPr>
            <p:spPr bwMode="auto">
              <a:xfrm flipH="1">
                <a:off x="335" y="1786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46" name="Group 121"/>
              <p:cNvGrpSpPr/>
              <p:nvPr/>
            </p:nvGrpSpPr>
            <p:grpSpPr bwMode="auto">
              <a:xfrm>
                <a:off x="109" y="1841"/>
                <a:ext cx="335" cy="50"/>
                <a:chOff x="109" y="1841"/>
                <a:chExt cx="335" cy="50"/>
              </a:xfrm>
            </p:grpSpPr>
            <p:sp>
              <p:nvSpPr>
                <p:cNvPr id="347" name="Freeform 122"/>
                <p:cNvSpPr/>
                <p:nvPr/>
              </p:nvSpPr>
              <p:spPr bwMode="auto">
                <a:xfrm>
                  <a:off x="109" y="1841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8" name="Freeform 123"/>
                <p:cNvSpPr/>
                <p:nvPr/>
              </p:nvSpPr>
              <p:spPr bwMode="auto">
                <a:xfrm>
                  <a:off x="109" y="1841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9" name="Rectangle 124"/>
                <p:cNvSpPr>
                  <a:spLocks noChangeArrowheads="1"/>
                </p:cNvSpPr>
                <p:nvPr/>
              </p:nvSpPr>
              <p:spPr bwMode="auto">
                <a:xfrm>
                  <a:off x="112" y="1876"/>
                  <a:ext cx="330" cy="1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325" name="Group 125"/>
            <p:cNvGrpSpPr/>
            <p:nvPr/>
          </p:nvGrpSpPr>
          <p:grpSpPr bwMode="auto">
            <a:xfrm>
              <a:off x="101" y="1539"/>
              <a:ext cx="335" cy="346"/>
              <a:chOff x="101" y="1539"/>
              <a:chExt cx="335" cy="346"/>
            </a:xfrm>
          </p:grpSpPr>
          <p:sp>
            <p:nvSpPr>
              <p:cNvPr id="326" name="Freeform 126"/>
              <p:cNvSpPr/>
              <p:nvPr/>
            </p:nvSpPr>
            <p:spPr bwMode="auto">
              <a:xfrm>
                <a:off x="109" y="1718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8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8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7" name="Freeform 127"/>
              <p:cNvSpPr/>
              <p:nvPr/>
            </p:nvSpPr>
            <p:spPr bwMode="auto">
              <a:xfrm>
                <a:off x="109" y="1718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8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8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8" name="Freeform 128"/>
              <p:cNvSpPr/>
              <p:nvPr/>
            </p:nvSpPr>
            <p:spPr bwMode="auto">
              <a:xfrm>
                <a:off x="157" y="153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9" name="Freeform 129"/>
              <p:cNvSpPr/>
              <p:nvPr/>
            </p:nvSpPr>
            <p:spPr bwMode="auto">
              <a:xfrm>
                <a:off x="157" y="153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0" name="Rectangle 130"/>
              <p:cNvSpPr>
                <a:spLocks noChangeArrowheads="1"/>
              </p:cNvSpPr>
              <p:nvPr/>
            </p:nvSpPr>
            <p:spPr bwMode="auto">
              <a:xfrm>
                <a:off x="157" y="1562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1" name="Rectangle 131"/>
              <p:cNvSpPr>
                <a:spLocks noChangeArrowheads="1"/>
              </p:cNvSpPr>
              <p:nvPr/>
            </p:nvSpPr>
            <p:spPr bwMode="auto">
              <a:xfrm>
                <a:off x="112" y="1750"/>
                <a:ext cx="313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2" name="Rectangle 132"/>
              <p:cNvSpPr>
                <a:spLocks noChangeArrowheads="1"/>
              </p:cNvSpPr>
              <p:nvPr/>
            </p:nvSpPr>
            <p:spPr bwMode="auto">
              <a:xfrm>
                <a:off x="178" y="1583"/>
                <a:ext cx="181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3" name="Line 133"/>
              <p:cNvSpPr>
                <a:spLocks noChangeShapeType="1"/>
              </p:cNvSpPr>
              <p:nvPr/>
            </p:nvSpPr>
            <p:spPr bwMode="auto">
              <a:xfrm flipH="1">
                <a:off x="326" y="1779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34" name="Group 134"/>
              <p:cNvGrpSpPr/>
              <p:nvPr/>
            </p:nvGrpSpPr>
            <p:grpSpPr bwMode="auto">
              <a:xfrm>
                <a:off x="101" y="1834"/>
                <a:ext cx="335" cy="51"/>
                <a:chOff x="101" y="1834"/>
                <a:chExt cx="335" cy="51"/>
              </a:xfrm>
            </p:grpSpPr>
            <p:sp>
              <p:nvSpPr>
                <p:cNvPr id="335" name="Freeform 135"/>
                <p:cNvSpPr/>
                <p:nvPr/>
              </p:nvSpPr>
              <p:spPr bwMode="auto">
                <a:xfrm>
                  <a:off x="101" y="1834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6" name="Freeform 136"/>
                <p:cNvSpPr/>
                <p:nvPr/>
              </p:nvSpPr>
              <p:spPr bwMode="auto">
                <a:xfrm>
                  <a:off x="101" y="1834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7" name="Rectangle 137"/>
                <p:cNvSpPr>
                  <a:spLocks noChangeArrowheads="1"/>
                </p:cNvSpPr>
                <p:nvPr/>
              </p:nvSpPr>
              <p:spPr bwMode="auto">
                <a:xfrm>
                  <a:off x="103" y="1870"/>
                  <a:ext cx="331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350" name="Group 138"/>
          <p:cNvGrpSpPr/>
          <p:nvPr/>
        </p:nvGrpSpPr>
        <p:grpSpPr bwMode="auto">
          <a:xfrm>
            <a:off x="7667310" y="2607381"/>
            <a:ext cx="245744" cy="264309"/>
            <a:chOff x="5237" y="2322"/>
            <a:chExt cx="343" cy="352"/>
          </a:xfrm>
        </p:grpSpPr>
        <p:grpSp>
          <p:nvGrpSpPr>
            <p:cNvPr id="351" name="Group 139"/>
            <p:cNvGrpSpPr/>
            <p:nvPr/>
          </p:nvGrpSpPr>
          <p:grpSpPr bwMode="auto">
            <a:xfrm>
              <a:off x="5245" y="2328"/>
              <a:ext cx="335" cy="346"/>
              <a:chOff x="5245" y="2328"/>
              <a:chExt cx="335" cy="346"/>
            </a:xfrm>
          </p:grpSpPr>
          <p:sp>
            <p:nvSpPr>
              <p:cNvPr id="365" name="Freeform 140"/>
              <p:cNvSpPr/>
              <p:nvPr/>
            </p:nvSpPr>
            <p:spPr bwMode="auto">
              <a:xfrm>
                <a:off x="5254" y="2508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8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6" name="Freeform 141"/>
              <p:cNvSpPr/>
              <p:nvPr/>
            </p:nvSpPr>
            <p:spPr bwMode="auto">
              <a:xfrm>
                <a:off x="5254" y="2508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8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7" name="Freeform 142"/>
              <p:cNvSpPr/>
              <p:nvPr/>
            </p:nvSpPr>
            <p:spPr bwMode="auto">
              <a:xfrm>
                <a:off x="5301" y="2328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8" name="Freeform 143"/>
              <p:cNvSpPr/>
              <p:nvPr/>
            </p:nvSpPr>
            <p:spPr bwMode="auto">
              <a:xfrm>
                <a:off x="5301" y="2328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9" name="Rectangle 144"/>
              <p:cNvSpPr>
                <a:spLocks noChangeArrowheads="1"/>
              </p:cNvSpPr>
              <p:nvPr/>
            </p:nvSpPr>
            <p:spPr bwMode="auto">
              <a:xfrm>
                <a:off x="5301" y="2351"/>
                <a:ext cx="223" cy="17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0" name="Rectangle 145"/>
              <p:cNvSpPr>
                <a:spLocks noChangeArrowheads="1"/>
              </p:cNvSpPr>
              <p:nvPr/>
            </p:nvSpPr>
            <p:spPr bwMode="auto">
              <a:xfrm>
                <a:off x="5256" y="2539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1" name="Rectangle 146"/>
              <p:cNvSpPr>
                <a:spLocks noChangeArrowheads="1"/>
              </p:cNvSpPr>
              <p:nvPr/>
            </p:nvSpPr>
            <p:spPr bwMode="auto">
              <a:xfrm>
                <a:off x="5322" y="2373"/>
                <a:ext cx="181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2" name="Line 147"/>
              <p:cNvSpPr>
                <a:spLocks noChangeShapeType="1"/>
              </p:cNvSpPr>
              <p:nvPr/>
            </p:nvSpPr>
            <p:spPr bwMode="auto">
              <a:xfrm flipH="1">
                <a:off x="5470" y="2569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73" name="Group 148"/>
              <p:cNvGrpSpPr/>
              <p:nvPr/>
            </p:nvGrpSpPr>
            <p:grpSpPr bwMode="auto">
              <a:xfrm>
                <a:off x="5245" y="2624"/>
                <a:ext cx="335" cy="50"/>
                <a:chOff x="5245" y="2624"/>
                <a:chExt cx="335" cy="50"/>
              </a:xfrm>
            </p:grpSpPr>
            <p:sp>
              <p:nvSpPr>
                <p:cNvPr id="374" name="Freeform 149"/>
                <p:cNvSpPr/>
                <p:nvPr/>
              </p:nvSpPr>
              <p:spPr bwMode="auto">
                <a:xfrm>
                  <a:off x="5245" y="2624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5" name="Freeform 150"/>
                <p:cNvSpPr/>
                <p:nvPr/>
              </p:nvSpPr>
              <p:spPr bwMode="auto">
                <a:xfrm>
                  <a:off x="5245" y="2624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6" name="Rectangle 151"/>
                <p:cNvSpPr>
                  <a:spLocks noChangeArrowheads="1"/>
                </p:cNvSpPr>
                <p:nvPr/>
              </p:nvSpPr>
              <p:spPr bwMode="auto">
                <a:xfrm>
                  <a:off x="5247" y="2660"/>
                  <a:ext cx="331" cy="1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352" name="Group 152"/>
            <p:cNvGrpSpPr/>
            <p:nvPr/>
          </p:nvGrpSpPr>
          <p:grpSpPr bwMode="auto">
            <a:xfrm>
              <a:off x="5237" y="2322"/>
              <a:ext cx="335" cy="346"/>
              <a:chOff x="5237" y="2322"/>
              <a:chExt cx="335" cy="346"/>
            </a:xfrm>
          </p:grpSpPr>
          <p:sp>
            <p:nvSpPr>
              <p:cNvPr id="353" name="Freeform 153"/>
              <p:cNvSpPr/>
              <p:nvPr/>
            </p:nvSpPr>
            <p:spPr bwMode="auto">
              <a:xfrm>
                <a:off x="5245" y="2501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4" name="Freeform 154"/>
              <p:cNvSpPr/>
              <p:nvPr/>
            </p:nvSpPr>
            <p:spPr bwMode="auto">
              <a:xfrm>
                <a:off x="5245" y="2501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5" name="Freeform 155"/>
              <p:cNvSpPr/>
              <p:nvPr/>
            </p:nvSpPr>
            <p:spPr bwMode="auto">
              <a:xfrm>
                <a:off x="5293" y="2322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6" name="Freeform 156"/>
              <p:cNvSpPr/>
              <p:nvPr/>
            </p:nvSpPr>
            <p:spPr bwMode="auto">
              <a:xfrm>
                <a:off x="5293" y="2322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7" name="Rectangle 157"/>
              <p:cNvSpPr>
                <a:spLocks noChangeArrowheads="1"/>
              </p:cNvSpPr>
              <p:nvPr/>
            </p:nvSpPr>
            <p:spPr bwMode="auto">
              <a:xfrm>
                <a:off x="5293" y="2345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8" name="Rectangle 158"/>
              <p:cNvSpPr>
                <a:spLocks noChangeArrowheads="1"/>
              </p:cNvSpPr>
              <p:nvPr/>
            </p:nvSpPr>
            <p:spPr bwMode="auto">
              <a:xfrm>
                <a:off x="5247" y="2533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9" name="Rectangle 159"/>
              <p:cNvSpPr>
                <a:spLocks noChangeArrowheads="1"/>
              </p:cNvSpPr>
              <p:nvPr/>
            </p:nvSpPr>
            <p:spPr bwMode="auto">
              <a:xfrm>
                <a:off x="5313" y="2366"/>
                <a:ext cx="182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0" name="Line 160"/>
              <p:cNvSpPr>
                <a:spLocks noChangeShapeType="1"/>
              </p:cNvSpPr>
              <p:nvPr/>
            </p:nvSpPr>
            <p:spPr bwMode="auto">
              <a:xfrm flipH="1">
                <a:off x="5462" y="2563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61" name="Group 161"/>
              <p:cNvGrpSpPr/>
              <p:nvPr/>
            </p:nvGrpSpPr>
            <p:grpSpPr bwMode="auto">
              <a:xfrm>
                <a:off x="5237" y="2617"/>
                <a:ext cx="335" cy="51"/>
                <a:chOff x="5237" y="2617"/>
                <a:chExt cx="335" cy="51"/>
              </a:xfrm>
            </p:grpSpPr>
            <p:sp>
              <p:nvSpPr>
                <p:cNvPr id="362" name="Freeform 162"/>
                <p:cNvSpPr/>
                <p:nvPr/>
              </p:nvSpPr>
              <p:spPr bwMode="auto">
                <a:xfrm>
                  <a:off x="5237" y="2617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3" name="Freeform 163"/>
                <p:cNvSpPr/>
                <p:nvPr/>
              </p:nvSpPr>
              <p:spPr bwMode="auto">
                <a:xfrm>
                  <a:off x="5237" y="2617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4" name="Rectangle 164"/>
                <p:cNvSpPr>
                  <a:spLocks noChangeArrowheads="1"/>
                </p:cNvSpPr>
                <p:nvPr/>
              </p:nvSpPr>
              <p:spPr bwMode="auto">
                <a:xfrm>
                  <a:off x="5239" y="2653"/>
                  <a:ext cx="331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377" name="Group 165"/>
          <p:cNvGrpSpPr/>
          <p:nvPr/>
        </p:nvGrpSpPr>
        <p:grpSpPr bwMode="auto">
          <a:xfrm>
            <a:off x="7667310" y="2053913"/>
            <a:ext cx="245744" cy="265438"/>
            <a:chOff x="5237" y="1587"/>
            <a:chExt cx="343" cy="353"/>
          </a:xfrm>
        </p:grpSpPr>
        <p:grpSp>
          <p:nvGrpSpPr>
            <p:cNvPr id="378" name="Group 166"/>
            <p:cNvGrpSpPr/>
            <p:nvPr/>
          </p:nvGrpSpPr>
          <p:grpSpPr bwMode="auto">
            <a:xfrm>
              <a:off x="5245" y="1594"/>
              <a:ext cx="335" cy="346"/>
              <a:chOff x="5245" y="1594"/>
              <a:chExt cx="335" cy="346"/>
            </a:xfrm>
          </p:grpSpPr>
          <p:sp>
            <p:nvSpPr>
              <p:cNvPr id="392" name="Freeform 167"/>
              <p:cNvSpPr/>
              <p:nvPr/>
            </p:nvSpPr>
            <p:spPr bwMode="auto">
              <a:xfrm>
                <a:off x="5254" y="1773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3" name="Freeform 168"/>
              <p:cNvSpPr/>
              <p:nvPr/>
            </p:nvSpPr>
            <p:spPr bwMode="auto">
              <a:xfrm>
                <a:off x="5254" y="1773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4" name="Freeform 169"/>
              <p:cNvSpPr/>
              <p:nvPr/>
            </p:nvSpPr>
            <p:spPr bwMode="auto">
              <a:xfrm>
                <a:off x="5301" y="1594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5" name="Freeform 170"/>
              <p:cNvSpPr/>
              <p:nvPr/>
            </p:nvSpPr>
            <p:spPr bwMode="auto">
              <a:xfrm>
                <a:off x="5301" y="1594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6" name="Rectangle 171"/>
              <p:cNvSpPr>
                <a:spLocks noChangeArrowheads="1"/>
              </p:cNvSpPr>
              <p:nvPr/>
            </p:nvSpPr>
            <p:spPr bwMode="auto">
              <a:xfrm>
                <a:off x="5301" y="1617"/>
                <a:ext cx="223" cy="1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7" name="Rectangle 172"/>
              <p:cNvSpPr>
                <a:spLocks noChangeArrowheads="1"/>
              </p:cNvSpPr>
              <p:nvPr/>
            </p:nvSpPr>
            <p:spPr bwMode="auto">
              <a:xfrm>
                <a:off x="5256" y="1805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8" name="Rectangle 173"/>
              <p:cNvSpPr>
                <a:spLocks noChangeArrowheads="1"/>
              </p:cNvSpPr>
              <p:nvPr/>
            </p:nvSpPr>
            <p:spPr bwMode="auto">
              <a:xfrm>
                <a:off x="5322" y="1638"/>
                <a:ext cx="181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9" name="Line 174"/>
              <p:cNvSpPr>
                <a:spLocks noChangeShapeType="1"/>
              </p:cNvSpPr>
              <p:nvPr/>
            </p:nvSpPr>
            <p:spPr bwMode="auto">
              <a:xfrm flipH="1">
                <a:off x="5470" y="1834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00" name="Group 175"/>
              <p:cNvGrpSpPr/>
              <p:nvPr/>
            </p:nvGrpSpPr>
            <p:grpSpPr bwMode="auto">
              <a:xfrm>
                <a:off x="5245" y="1889"/>
                <a:ext cx="335" cy="51"/>
                <a:chOff x="5245" y="1889"/>
                <a:chExt cx="335" cy="51"/>
              </a:xfrm>
            </p:grpSpPr>
            <p:sp>
              <p:nvSpPr>
                <p:cNvPr id="401" name="Freeform 176"/>
                <p:cNvSpPr/>
                <p:nvPr/>
              </p:nvSpPr>
              <p:spPr bwMode="auto">
                <a:xfrm>
                  <a:off x="5245" y="1889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2" name="Freeform 177"/>
                <p:cNvSpPr/>
                <p:nvPr/>
              </p:nvSpPr>
              <p:spPr bwMode="auto">
                <a:xfrm>
                  <a:off x="5245" y="1889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3" name="Rectangle 178"/>
                <p:cNvSpPr>
                  <a:spLocks noChangeArrowheads="1"/>
                </p:cNvSpPr>
                <p:nvPr/>
              </p:nvSpPr>
              <p:spPr bwMode="auto">
                <a:xfrm>
                  <a:off x="5247" y="1925"/>
                  <a:ext cx="331" cy="1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379" name="Group 179"/>
            <p:cNvGrpSpPr/>
            <p:nvPr/>
          </p:nvGrpSpPr>
          <p:grpSpPr bwMode="auto">
            <a:xfrm>
              <a:off x="5237" y="1587"/>
              <a:ext cx="335" cy="346"/>
              <a:chOff x="5237" y="1587"/>
              <a:chExt cx="335" cy="346"/>
            </a:xfrm>
          </p:grpSpPr>
          <p:sp>
            <p:nvSpPr>
              <p:cNvPr id="380" name="Freeform 180"/>
              <p:cNvSpPr/>
              <p:nvPr/>
            </p:nvSpPr>
            <p:spPr bwMode="auto">
              <a:xfrm>
                <a:off x="5245" y="1767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9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1" name="Freeform 181"/>
              <p:cNvSpPr/>
              <p:nvPr/>
            </p:nvSpPr>
            <p:spPr bwMode="auto">
              <a:xfrm>
                <a:off x="5245" y="1767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9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2" name="Freeform 182"/>
              <p:cNvSpPr/>
              <p:nvPr/>
            </p:nvSpPr>
            <p:spPr bwMode="auto">
              <a:xfrm>
                <a:off x="5293" y="1587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3" name="Freeform 183"/>
              <p:cNvSpPr/>
              <p:nvPr/>
            </p:nvSpPr>
            <p:spPr bwMode="auto">
              <a:xfrm>
                <a:off x="5293" y="1587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4" name="Rectangle 184"/>
              <p:cNvSpPr>
                <a:spLocks noChangeArrowheads="1"/>
              </p:cNvSpPr>
              <p:nvPr/>
            </p:nvSpPr>
            <p:spPr bwMode="auto">
              <a:xfrm>
                <a:off x="5293" y="1610"/>
                <a:ext cx="223" cy="176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5" name="Rectangle 185"/>
              <p:cNvSpPr>
                <a:spLocks noChangeArrowheads="1"/>
              </p:cNvSpPr>
              <p:nvPr/>
            </p:nvSpPr>
            <p:spPr bwMode="auto">
              <a:xfrm>
                <a:off x="5247" y="1798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6" name="Rectangle 186"/>
              <p:cNvSpPr>
                <a:spLocks noChangeArrowheads="1"/>
              </p:cNvSpPr>
              <p:nvPr/>
            </p:nvSpPr>
            <p:spPr bwMode="auto">
              <a:xfrm>
                <a:off x="5313" y="1632"/>
                <a:ext cx="182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7" name="Line 187"/>
              <p:cNvSpPr>
                <a:spLocks noChangeShapeType="1"/>
              </p:cNvSpPr>
              <p:nvPr/>
            </p:nvSpPr>
            <p:spPr bwMode="auto">
              <a:xfrm flipH="1">
                <a:off x="5462" y="1828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88" name="Group 188"/>
              <p:cNvGrpSpPr/>
              <p:nvPr/>
            </p:nvGrpSpPr>
            <p:grpSpPr bwMode="auto">
              <a:xfrm>
                <a:off x="5237" y="1883"/>
                <a:ext cx="335" cy="50"/>
                <a:chOff x="5237" y="1883"/>
                <a:chExt cx="335" cy="50"/>
              </a:xfrm>
            </p:grpSpPr>
            <p:sp>
              <p:nvSpPr>
                <p:cNvPr id="389" name="Freeform 189"/>
                <p:cNvSpPr/>
                <p:nvPr/>
              </p:nvSpPr>
              <p:spPr bwMode="auto">
                <a:xfrm>
                  <a:off x="5237" y="1883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0" name="Freeform 190"/>
                <p:cNvSpPr/>
                <p:nvPr/>
              </p:nvSpPr>
              <p:spPr bwMode="auto">
                <a:xfrm>
                  <a:off x="5237" y="1883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1" name="Rectangle 191"/>
                <p:cNvSpPr>
                  <a:spLocks noChangeArrowheads="1"/>
                </p:cNvSpPr>
                <p:nvPr/>
              </p:nvSpPr>
              <p:spPr bwMode="auto">
                <a:xfrm>
                  <a:off x="5239" y="1919"/>
                  <a:ext cx="331" cy="14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404" name="Rectangle 193"/>
          <p:cNvSpPr>
            <a:spLocks noChangeArrowheads="1"/>
          </p:cNvSpPr>
          <p:nvPr/>
        </p:nvSpPr>
        <p:spPr bwMode="auto">
          <a:xfrm>
            <a:off x="3546430" y="1311297"/>
            <a:ext cx="679673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1.1.1.0/29</a:t>
            </a:r>
            <a:endParaRPr lang="en-US" altLang="zh-CN" sz="105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5" name="Rectangle 194"/>
          <p:cNvSpPr>
            <a:spLocks noChangeArrowheads="1"/>
          </p:cNvSpPr>
          <p:nvPr/>
        </p:nvSpPr>
        <p:spPr bwMode="auto">
          <a:xfrm>
            <a:off x="4823700" y="1490279"/>
            <a:ext cx="488717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6" name="Rectangle 195"/>
          <p:cNvSpPr>
            <a:spLocks noChangeArrowheads="1"/>
          </p:cNvSpPr>
          <p:nvPr/>
        </p:nvSpPr>
        <p:spPr bwMode="auto">
          <a:xfrm>
            <a:off x="5479634" y="1681169"/>
            <a:ext cx="44884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</a:t>
            </a:r>
            <a:endParaRPr lang="en-US" altLang="zh-CN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7" name="Rectangle 196"/>
          <p:cNvSpPr>
            <a:spLocks noChangeArrowheads="1"/>
          </p:cNvSpPr>
          <p:nvPr/>
        </p:nvSpPr>
        <p:spPr bwMode="auto">
          <a:xfrm>
            <a:off x="5572019" y="1490279"/>
            <a:ext cx="487793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8" name="Rectangle 197"/>
          <p:cNvSpPr>
            <a:spLocks noChangeArrowheads="1"/>
          </p:cNvSpPr>
          <p:nvPr/>
        </p:nvSpPr>
        <p:spPr bwMode="auto">
          <a:xfrm>
            <a:off x="5180307" y="1476725"/>
            <a:ext cx="44884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</a:t>
            </a:r>
            <a:endParaRPr lang="en-US" altLang="zh-CN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9" name="Rectangle 199"/>
          <p:cNvSpPr>
            <a:spLocks noChangeArrowheads="1"/>
          </p:cNvSpPr>
          <p:nvPr/>
        </p:nvSpPr>
        <p:spPr bwMode="auto">
          <a:xfrm>
            <a:off x="4291220" y="1588857"/>
            <a:ext cx="44884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1.1.1.3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" name="Rectangle 284"/>
          <p:cNvSpPr>
            <a:spLocks noChangeArrowheads="1"/>
          </p:cNvSpPr>
          <p:nvPr/>
        </p:nvSpPr>
        <p:spPr bwMode="auto">
          <a:xfrm>
            <a:off x="5114713" y="1826878"/>
            <a:ext cx="12934" cy="276734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1" name="Group 285"/>
          <p:cNvGrpSpPr/>
          <p:nvPr/>
        </p:nvGrpSpPr>
        <p:grpSpPr bwMode="auto">
          <a:xfrm>
            <a:off x="4946573" y="2079892"/>
            <a:ext cx="314109" cy="197668"/>
            <a:chOff x="2299" y="1622"/>
            <a:chExt cx="439" cy="262"/>
          </a:xfrm>
        </p:grpSpPr>
        <p:sp>
          <p:nvSpPr>
            <p:cNvPr id="412" name="Oval 286"/>
            <p:cNvSpPr>
              <a:spLocks noChangeArrowheads="1"/>
            </p:cNvSpPr>
            <p:nvPr/>
          </p:nvSpPr>
          <p:spPr bwMode="auto">
            <a:xfrm>
              <a:off x="2300" y="1731"/>
              <a:ext cx="438" cy="153"/>
            </a:xfrm>
            <a:prstGeom prst="ellipse">
              <a:avLst/>
            </a:prstGeom>
            <a:solidFill>
              <a:srgbClr val="0078AA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3" name="Rectangle 287"/>
            <p:cNvSpPr>
              <a:spLocks noChangeArrowheads="1"/>
            </p:cNvSpPr>
            <p:nvPr/>
          </p:nvSpPr>
          <p:spPr bwMode="auto">
            <a:xfrm>
              <a:off x="2299" y="1700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4" name="Rectangle 288"/>
            <p:cNvSpPr>
              <a:spLocks noChangeArrowheads="1"/>
            </p:cNvSpPr>
            <p:nvPr/>
          </p:nvSpPr>
          <p:spPr bwMode="auto">
            <a:xfrm>
              <a:off x="2299" y="1700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5" name="Oval 289"/>
            <p:cNvSpPr>
              <a:spLocks noChangeArrowheads="1"/>
            </p:cNvSpPr>
            <p:nvPr/>
          </p:nvSpPr>
          <p:spPr bwMode="auto">
            <a:xfrm>
              <a:off x="2300" y="1622"/>
              <a:ext cx="438" cy="153"/>
            </a:xfrm>
            <a:prstGeom prst="ellipse">
              <a:avLst/>
            </a:prstGeom>
            <a:solidFill>
              <a:srgbClr val="00B4FF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16" name="Group 290"/>
            <p:cNvGrpSpPr/>
            <p:nvPr/>
          </p:nvGrpSpPr>
          <p:grpSpPr bwMode="auto">
            <a:xfrm>
              <a:off x="2365" y="1640"/>
              <a:ext cx="304" cy="117"/>
              <a:chOff x="2365" y="1640"/>
              <a:chExt cx="304" cy="117"/>
            </a:xfrm>
          </p:grpSpPr>
          <p:grpSp>
            <p:nvGrpSpPr>
              <p:cNvPr id="419" name="Group 291"/>
              <p:cNvGrpSpPr/>
              <p:nvPr/>
            </p:nvGrpSpPr>
            <p:grpSpPr bwMode="auto">
              <a:xfrm>
                <a:off x="2365" y="1640"/>
                <a:ext cx="302" cy="115"/>
                <a:chOff x="2365" y="1640"/>
                <a:chExt cx="302" cy="115"/>
              </a:xfrm>
            </p:grpSpPr>
            <p:sp>
              <p:nvSpPr>
                <p:cNvPr id="429" name="Freeform 292"/>
                <p:cNvSpPr/>
                <p:nvPr/>
              </p:nvSpPr>
              <p:spPr bwMode="auto">
                <a:xfrm>
                  <a:off x="2523" y="164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0" name="Freeform 293"/>
                <p:cNvSpPr/>
                <p:nvPr/>
              </p:nvSpPr>
              <p:spPr bwMode="auto">
                <a:xfrm>
                  <a:off x="2523" y="164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1" name="Freeform 294"/>
                <p:cNvSpPr/>
                <p:nvPr/>
              </p:nvSpPr>
              <p:spPr bwMode="auto">
                <a:xfrm>
                  <a:off x="2365" y="170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2" name="Freeform 295"/>
                <p:cNvSpPr/>
                <p:nvPr/>
              </p:nvSpPr>
              <p:spPr bwMode="auto">
                <a:xfrm>
                  <a:off x="2365" y="170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3" name="Freeform 296"/>
                <p:cNvSpPr/>
                <p:nvPr/>
              </p:nvSpPr>
              <p:spPr bwMode="auto">
                <a:xfrm>
                  <a:off x="2373" y="164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4" name="Freeform 297"/>
                <p:cNvSpPr/>
                <p:nvPr/>
              </p:nvSpPr>
              <p:spPr bwMode="auto">
                <a:xfrm>
                  <a:off x="2373" y="164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5" name="Freeform 298"/>
                <p:cNvSpPr/>
                <p:nvPr/>
              </p:nvSpPr>
              <p:spPr bwMode="auto">
                <a:xfrm>
                  <a:off x="2517" y="1706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8 w 144"/>
                    <a:gd name="T5" fmla="*/ 16 h 49"/>
                    <a:gd name="T6" fmla="*/ 0 w 144"/>
                    <a:gd name="T7" fmla="*/ 27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8" y="16"/>
                      </a:lnTo>
                      <a:lnTo>
                        <a:pt x="0" y="27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6" name="Freeform 299"/>
                <p:cNvSpPr/>
                <p:nvPr/>
              </p:nvSpPr>
              <p:spPr bwMode="auto">
                <a:xfrm>
                  <a:off x="2517" y="1706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8 w 144"/>
                    <a:gd name="T5" fmla="*/ 16 h 49"/>
                    <a:gd name="T6" fmla="*/ 0 w 144"/>
                    <a:gd name="T7" fmla="*/ 27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8" y="16"/>
                      </a:lnTo>
                      <a:lnTo>
                        <a:pt x="0" y="27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420" name="Group 300"/>
              <p:cNvGrpSpPr/>
              <p:nvPr/>
            </p:nvGrpSpPr>
            <p:grpSpPr bwMode="auto">
              <a:xfrm>
                <a:off x="2368" y="1643"/>
                <a:ext cx="301" cy="114"/>
                <a:chOff x="2368" y="1643"/>
                <a:chExt cx="301" cy="114"/>
              </a:xfrm>
            </p:grpSpPr>
            <p:sp>
              <p:nvSpPr>
                <p:cNvPr id="421" name="Freeform 301"/>
                <p:cNvSpPr/>
                <p:nvPr/>
              </p:nvSpPr>
              <p:spPr bwMode="auto">
                <a:xfrm>
                  <a:off x="2525" y="1646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10 w 144"/>
                    <a:gd name="T5" fmla="*/ 16 h 49"/>
                    <a:gd name="T6" fmla="*/ 144 w 144"/>
                    <a:gd name="T7" fmla="*/ 27 h 49"/>
                    <a:gd name="T8" fmla="*/ 126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10" y="16"/>
                      </a:lnTo>
                      <a:lnTo>
                        <a:pt x="144" y="27"/>
                      </a:lnTo>
                      <a:lnTo>
                        <a:pt x="126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2" name="Freeform 302"/>
                <p:cNvSpPr/>
                <p:nvPr/>
              </p:nvSpPr>
              <p:spPr bwMode="auto">
                <a:xfrm>
                  <a:off x="2525" y="1646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10 w 144"/>
                    <a:gd name="T5" fmla="*/ 16 h 49"/>
                    <a:gd name="T6" fmla="*/ 144 w 144"/>
                    <a:gd name="T7" fmla="*/ 27 h 49"/>
                    <a:gd name="T8" fmla="*/ 126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10" y="16"/>
                      </a:lnTo>
                      <a:lnTo>
                        <a:pt x="144" y="27"/>
                      </a:lnTo>
                      <a:lnTo>
                        <a:pt x="126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3" name="Freeform 303"/>
                <p:cNvSpPr/>
                <p:nvPr/>
              </p:nvSpPr>
              <p:spPr bwMode="auto">
                <a:xfrm>
                  <a:off x="2368" y="1703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4" name="Freeform 304"/>
                <p:cNvSpPr/>
                <p:nvPr/>
              </p:nvSpPr>
              <p:spPr bwMode="auto">
                <a:xfrm>
                  <a:off x="2368" y="1703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5" name="Freeform 305"/>
                <p:cNvSpPr/>
                <p:nvPr/>
              </p:nvSpPr>
              <p:spPr bwMode="auto">
                <a:xfrm>
                  <a:off x="2376" y="1643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6" name="Freeform 306"/>
                <p:cNvSpPr/>
                <p:nvPr/>
              </p:nvSpPr>
              <p:spPr bwMode="auto">
                <a:xfrm>
                  <a:off x="2376" y="1643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7" name="Freeform 307"/>
                <p:cNvSpPr/>
                <p:nvPr/>
              </p:nvSpPr>
              <p:spPr bwMode="auto">
                <a:xfrm>
                  <a:off x="2520" y="1708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8" name="Freeform 308"/>
                <p:cNvSpPr/>
                <p:nvPr/>
              </p:nvSpPr>
              <p:spPr bwMode="auto">
                <a:xfrm>
                  <a:off x="2520" y="1708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417" name="Line 309"/>
            <p:cNvSpPr>
              <a:spLocks noChangeShapeType="1"/>
            </p:cNvSpPr>
            <p:nvPr/>
          </p:nvSpPr>
          <p:spPr bwMode="auto">
            <a:xfrm>
              <a:off x="2299" y="1697"/>
              <a:ext cx="1" cy="109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8" name="Line 310"/>
            <p:cNvSpPr>
              <a:spLocks noChangeShapeType="1"/>
            </p:cNvSpPr>
            <p:nvPr/>
          </p:nvSpPr>
          <p:spPr bwMode="auto">
            <a:xfrm>
              <a:off x="2736" y="1697"/>
              <a:ext cx="1" cy="109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37" name="Rectangle 311"/>
          <p:cNvSpPr>
            <a:spLocks noChangeArrowheads="1"/>
          </p:cNvSpPr>
          <p:nvPr/>
        </p:nvSpPr>
        <p:spPr bwMode="auto">
          <a:xfrm>
            <a:off x="5167372" y="1946608"/>
            <a:ext cx="489640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8" name="Rectangle 312"/>
          <p:cNvSpPr>
            <a:spLocks noChangeArrowheads="1"/>
          </p:cNvSpPr>
          <p:nvPr/>
        </p:nvSpPr>
        <p:spPr bwMode="auto">
          <a:xfrm>
            <a:off x="5181542" y="1916111"/>
            <a:ext cx="44884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1.1.1.4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9" name="Rectangle 313"/>
          <p:cNvSpPr>
            <a:spLocks noChangeArrowheads="1"/>
          </p:cNvSpPr>
          <p:nvPr/>
        </p:nvSpPr>
        <p:spPr bwMode="auto">
          <a:xfrm>
            <a:off x="4764574" y="2022286"/>
            <a:ext cx="199552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" name="Rectangle 314"/>
          <p:cNvSpPr>
            <a:spLocks noChangeArrowheads="1"/>
          </p:cNvSpPr>
          <p:nvPr/>
        </p:nvSpPr>
        <p:spPr bwMode="auto">
          <a:xfrm>
            <a:off x="4797210" y="2009142"/>
            <a:ext cx="1506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05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05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1" name="Oval 319"/>
          <p:cNvSpPr>
            <a:spLocks noChangeArrowheads="1"/>
          </p:cNvSpPr>
          <p:nvPr/>
        </p:nvSpPr>
        <p:spPr bwMode="auto">
          <a:xfrm>
            <a:off x="5095312" y="1972587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2" name="Oval 325"/>
          <p:cNvSpPr>
            <a:spLocks noChangeArrowheads="1"/>
          </p:cNvSpPr>
          <p:nvPr/>
        </p:nvSpPr>
        <p:spPr bwMode="auto">
          <a:xfrm>
            <a:off x="7561991" y="2704521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3" name="Oval 326"/>
          <p:cNvSpPr>
            <a:spLocks noChangeArrowheads="1"/>
          </p:cNvSpPr>
          <p:nvPr/>
        </p:nvSpPr>
        <p:spPr bwMode="auto">
          <a:xfrm>
            <a:off x="7588783" y="2334036"/>
            <a:ext cx="45268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4" name="Rectangle 327"/>
          <p:cNvSpPr>
            <a:spLocks noChangeArrowheads="1"/>
          </p:cNvSpPr>
          <p:nvPr/>
        </p:nvSpPr>
        <p:spPr bwMode="auto">
          <a:xfrm>
            <a:off x="6166054" y="2622065"/>
            <a:ext cx="488716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5" name="Rectangle 328"/>
          <p:cNvSpPr>
            <a:spLocks noChangeArrowheads="1"/>
          </p:cNvSpPr>
          <p:nvPr/>
        </p:nvSpPr>
        <p:spPr bwMode="auto">
          <a:xfrm>
            <a:off x="5912639" y="3114538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1.1.1.13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6" name="Rectangle 329"/>
          <p:cNvSpPr>
            <a:spLocks noChangeArrowheads="1"/>
          </p:cNvSpPr>
          <p:nvPr/>
        </p:nvSpPr>
        <p:spPr bwMode="auto">
          <a:xfrm>
            <a:off x="7534276" y="2884115"/>
            <a:ext cx="488717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7" name="Rectangle 330"/>
          <p:cNvSpPr>
            <a:spLocks noChangeArrowheads="1"/>
          </p:cNvSpPr>
          <p:nvPr/>
        </p:nvSpPr>
        <p:spPr bwMode="auto">
          <a:xfrm>
            <a:off x="7121563" y="2785847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1.1.1.10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8" name="Rectangle 331"/>
          <p:cNvSpPr>
            <a:spLocks noChangeArrowheads="1"/>
          </p:cNvSpPr>
          <p:nvPr/>
        </p:nvSpPr>
        <p:spPr bwMode="auto">
          <a:xfrm>
            <a:off x="7534276" y="2313704"/>
            <a:ext cx="488717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9" name="Rectangle 332"/>
          <p:cNvSpPr>
            <a:spLocks noChangeArrowheads="1"/>
          </p:cNvSpPr>
          <p:nvPr/>
        </p:nvSpPr>
        <p:spPr bwMode="auto">
          <a:xfrm>
            <a:off x="7611879" y="2381476"/>
            <a:ext cx="448841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1.1.1.9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0" name="Rectangle 334"/>
          <p:cNvSpPr>
            <a:spLocks noChangeArrowheads="1"/>
          </p:cNvSpPr>
          <p:nvPr/>
        </p:nvSpPr>
        <p:spPr bwMode="auto">
          <a:xfrm>
            <a:off x="6921131" y="3366423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1.1.1.12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1" name="Rectangle 335"/>
          <p:cNvSpPr>
            <a:spLocks noChangeArrowheads="1"/>
          </p:cNvSpPr>
          <p:nvPr/>
        </p:nvSpPr>
        <p:spPr bwMode="auto">
          <a:xfrm>
            <a:off x="5494415" y="3608142"/>
            <a:ext cx="488717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2" name="Rectangle 336"/>
          <p:cNvSpPr>
            <a:spLocks noChangeArrowheads="1"/>
          </p:cNvSpPr>
          <p:nvPr/>
        </p:nvSpPr>
        <p:spPr bwMode="auto">
          <a:xfrm>
            <a:off x="5893152" y="3353998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1.1.1.11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3" name="Oval 337"/>
          <p:cNvSpPr>
            <a:spLocks noChangeArrowheads="1"/>
          </p:cNvSpPr>
          <p:nvPr/>
        </p:nvSpPr>
        <p:spPr bwMode="auto">
          <a:xfrm>
            <a:off x="6821988" y="3439842"/>
            <a:ext cx="45268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4" name="Rectangle 338"/>
          <p:cNvSpPr>
            <a:spLocks noChangeArrowheads="1"/>
          </p:cNvSpPr>
          <p:nvPr/>
        </p:nvSpPr>
        <p:spPr bwMode="auto">
          <a:xfrm>
            <a:off x="6397940" y="2247062"/>
            <a:ext cx="434209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5" name="Rectangle 339"/>
          <p:cNvSpPr>
            <a:spLocks noChangeArrowheads="1"/>
          </p:cNvSpPr>
          <p:nvPr/>
        </p:nvSpPr>
        <p:spPr bwMode="auto">
          <a:xfrm>
            <a:off x="6587986" y="2058318"/>
            <a:ext cx="70224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1.1.1.8/29</a:t>
            </a:r>
            <a:endParaRPr lang="en-US" altLang="zh-CN" sz="105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6" name="Rectangle 340"/>
          <p:cNvSpPr>
            <a:spLocks noChangeArrowheads="1"/>
          </p:cNvSpPr>
          <p:nvPr/>
        </p:nvSpPr>
        <p:spPr bwMode="auto">
          <a:xfrm>
            <a:off x="6433047" y="2096835"/>
            <a:ext cx="349215" cy="181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7" name="Oval 396"/>
          <p:cNvSpPr>
            <a:spLocks noChangeArrowheads="1"/>
          </p:cNvSpPr>
          <p:nvPr/>
        </p:nvSpPr>
        <p:spPr bwMode="auto">
          <a:xfrm>
            <a:off x="4635235" y="3086301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8" name="Oval 397"/>
          <p:cNvSpPr>
            <a:spLocks noChangeArrowheads="1"/>
          </p:cNvSpPr>
          <p:nvPr/>
        </p:nvSpPr>
        <p:spPr bwMode="auto">
          <a:xfrm>
            <a:off x="5441756" y="3082912"/>
            <a:ext cx="45268" cy="46311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9" name="Oval 398"/>
          <p:cNvSpPr>
            <a:spLocks noChangeArrowheads="1"/>
          </p:cNvSpPr>
          <p:nvPr/>
        </p:nvSpPr>
        <p:spPr bwMode="auto">
          <a:xfrm>
            <a:off x="5641308" y="2899928"/>
            <a:ext cx="45268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0" name="Oval 399"/>
          <p:cNvSpPr>
            <a:spLocks noChangeArrowheads="1"/>
          </p:cNvSpPr>
          <p:nvPr/>
        </p:nvSpPr>
        <p:spPr bwMode="auto">
          <a:xfrm>
            <a:off x="5215413" y="2297891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1" name="Oval 400"/>
          <p:cNvSpPr>
            <a:spLocks noChangeArrowheads="1"/>
          </p:cNvSpPr>
          <p:nvPr/>
        </p:nvSpPr>
        <p:spPr bwMode="auto">
          <a:xfrm>
            <a:off x="4411663" y="2842323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2" name="Oval 401"/>
          <p:cNvSpPr>
            <a:spLocks noChangeArrowheads="1"/>
          </p:cNvSpPr>
          <p:nvPr/>
        </p:nvSpPr>
        <p:spPr bwMode="auto">
          <a:xfrm>
            <a:off x="4891142" y="2310315"/>
            <a:ext cx="44345" cy="46311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3" name="Rectangle 402"/>
          <p:cNvSpPr>
            <a:spLocks noChangeArrowheads="1"/>
          </p:cNvSpPr>
          <p:nvPr/>
        </p:nvSpPr>
        <p:spPr bwMode="auto">
          <a:xfrm>
            <a:off x="5298559" y="2127332"/>
            <a:ext cx="488717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4" name="Rectangle 403"/>
          <p:cNvSpPr>
            <a:spLocks noChangeArrowheads="1"/>
          </p:cNvSpPr>
          <p:nvPr/>
        </p:nvSpPr>
        <p:spPr bwMode="auto">
          <a:xfrm>
            <a:off x="5308722" y="2210917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1.1.1.24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5" name="Rectangle 404"/>
          <p:cNvSpPr>
            <a:spLocks noChangeArrowheads="1"/>
          </p:cNvSpPr>
          <p:nvPr/>
        </p:nvSpPr>
        <p:spPr bwMode="auto">
          <a:xfrm>
            <a:off x="4371938" y="2201881"/>
            <a:ext cx="487793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6" name="Rectangle 405"/>
          <p:cNvSpPr>
            <a:spLocks noChangeArrowheads="1"/>
          </p:cNvSpPr>
          <p:nvPr/>
        </p:nvSpPr>
        <p:spPr bwMode="auto">
          <a:xfrm>
            <a:off x="4362649" y="2195104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1.1.1.25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7" name="Rectangle 406"/>
          <p:cNvSpPr>
            <a:spLocks noChangeArrowheads="1"/>
          </p:cNvSpPr>
          <p:nvPr/>
        </p:nvSpPr>
        <p:spPr bwMode="auto">
          <a:xfrm>
            <a:off x="4015332" y="2539610"/>
            <a:ext cx="488716" cy="181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8" name="Rectangle 407"/>
          <p:cNvSpPr>
            <a:spLocks noChangeArrowheads="1"/>
          </p:cNvSpPr>
          <p:nvPr/>
        </p:nvSpPr>
        <p:spPr bwMode="auto">
          <a:xfrm>
            <a:off x="3944777" y="2674433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1.1.1.26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9" name="Rectangle 408"/>
          <p:cNvSpPr>
            <a:spLocks noChangeArrowheads="1"/>
          </p:cNvSpPr>
          <p:nvPr/>
        </p:nvSpPr>
        <p:spPr bwMode="auto">
          <a:xfrm>
            <a:off x="5631145" y="2471838"/>
            <a:ext cx="488717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0" name="Rectangle 409"/>
          <p:cNvSpPr>
            <a:spLocks noChangeArrowheads="1"/>
          </p:cNvSpPr>
          <p:nvPr/>
        </p:nvSpPr>
        <p:spPr bwMode="auto">
          <a:xfrm>
            <a:off x="5693967" y="2774551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1.1.1.25</a:t>
            </a:r>
            <a:endParaRPr lang="en-US" altLang="zh-CN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1" name="Rectangle 410"/>
          <p:cNvSpPr>
            <a:spLocks noChangeArrowheads="1"/>
          </p:cNvSpPr>
          <p:nvPr/>
        </p:nvSpPr>
        <p:spPr bwMode="auto">
          <a:xfrm>
            <a:off x="5366924" y="2925908"/>
            <a:ext cx="488717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2" name="Rectangle 411"/>
          <p:cNvSpPr>
            <a:spLocks noChangeArrowheads="1"/>
          </p:cNvSpPr>
          <p:nvPr/>
        </p:nvSpPr>
        <p:spPr bwMode="auto">
          <a:xfrm>
            <a:off x="5295788" y="3158590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1.1.1.26</a:t>
            </a:r>
            <a:endParaRPr lang="en-US" altLang="zh-CN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3" name="Rectangle 412"/>
          <p:cNvSpPr>
            <a:spLocks noChangeArrowheads="1"/>
          </p:cNvSpPr>
          <p:nvPr/>
        </p:nvSpPr>
        <p:spPr bwMode="auto">
          <a:xfrm>
            <a:off x="4505896" y="2925908"/>
            <a:ext cx="487793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4" name="Rectangle 413"/>
          <p:cNvSpPr>
            <a:spLocks noChangeArrowheads="1"/>
          </p:cNvSpPr>
          <p:nvPr/>
        </p:nvSpPr>
        <p:spPr bwMode="auto">
          <a:xfrm>
            <a:off x="4419054" y="3149554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latin typeface="微软雅黑" panose="020B0503020204020204" pitchFamily="34" charset="-122"/>
                <a:ea typeface="微软雅黑" panose="020B0503020204020204" pitchFamily="34" charset="-122"/>
              </a:rPr>
              <a:t>1.1.1.27</a:t>
            </a:r>
            <a:endParaRPr lang="en-US" altLang="zh-CN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5" name="Rectangle 414"/>
          <p:cNvSpPr>
            <a:spLocks noChangeArrowheads="1"/>
          </p:cNvSpPr>
          <p:nvPr/>
        </p:nvSpPr>
        <p:spPr bwMode="auto">
          <a:xfrm>
            <a:off x="2822591" y="2431699"/>
            <a:ext cx="488717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6" name="Rectangle 415"/>
          <p:cNvSpPr>
            <a:spLocks noChangeArrowheads="1"/>
          </p:cNvSpPr>
          <p:nvPr/>
        </p:nvSpPr>
        <p:spPr bwMode="auto">
          <a:xfrm>
            <a:off x="2852904" y="2455549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1.1.1.17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7" name="Rectangle 416"/>
          <p:cNvSpPr>
            <a:spLocks noChangeArrowheads="1"/>
          </p:cNvSpPr>
          <p:nvPr/>
        </p:nvSpPr>
        <p:spPr bwMode="auto">
          <a:xfrm>
            <a:off x="3801922" y="2958664"/>
            <a:ext cx="488717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8" name="Rectangle 417"/>
          <p:cNvSpPr>
            <a:spLocks noChangeArrowheads="1"/>
          </p:cNvSpPr>
          <p:nvPr/>
        </p:nvSpPr>
        <p:spPr bwMode="auto">
          <a:xfrm>
            <a:off x="3631876" y="3129549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1.1.1.19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9" name="Rectangle 418"/>
          <p:cNvSpPr>
            <a:spLocks noChangeArrowheads="1"/>
          </p:cNvSpPr>
          <p:nvPr/>
        </p:nvSpPr>
        <p:spPr bwMode="auto">
          <a:xfrm>
            <a:off x="2822591" y="3164762"/>
            <a:ext cx="488717" cy="181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0" name="Rectangle 419"/>
          <p:cNvSpPr>
            <a:spLocks noChangeArrowheads="1"/>
          </p:cNvSpPr>
          <p:nvPr/>
        </p:nvSpPr>
        <p:spPr bwMode="auto">
          <a:xfrm>
            <a:off x="2922380" y="3017614"/>
            <a:ext cx="53219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1.1.1.18</a:t>
            </a:r>
            <a:endParaRPr lang="en-US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1" name="Oval 421"/>
          <p:cNvSpPr>
            <a:spLocks noChangeArrowheads="1"/>
          </p:cNvSpPr>
          <p:nvPr/>
        </p:nvSpPr>
        <p:spPr bwMode="auto">
          <a:xfrm>
            <a:off x="3416419" y="2504298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2" name="Rectangle 423"/>
          <p:cNvSpPr>
            <a:spLocks noChangeArrowheads="1"/>
          </p:cNvSpPr>
          <p:nvPr/>
        </p:nvSpPr>
        <p:spPr bwMode="auto">
          <a:xfrm>
            <a:off x="4322974" y="2988031"/>
            <a:ext cx="200476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3" name="Rectangle 424"/>
          <p:cNvSpPr>
            <a:spLocks noChangeArrowheads="1"/>
          </p:cNvSpPr>
          <p:nvPr/>
        </p:nvSpPr>
        <p:spPr bwMode="auto">
          <a:xfrm>
            <a:off x="4477257" y="2873950"/>
            <a:ext cx="1506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05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05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4" name="Rectangle 427"/>
          <p:cNvSpPr>
            <a:spLocks noChangeArrowheads="1"/>
          </p:cNvSpPr>
          <p:nvPr/>
        </p:nvSpPr>
        <p:spPr bwMode="auto">
          <a:xfrm>
            <a:off x="5454690" y="2872820"/>
            <a:ext cx="150682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050" b="1" baseline="-250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050" b="1" baseline="-2500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5" name="Rectangle 429"/>
          <p:cNvSpPr>
            <a:spLocks noChangeArrowheads="1"/>
          </p:cNvSpPr>
          <p:nvPr/>
        </p:nvSpPr>
        <p:spPr bwMode="auto">
          <a:xfrm>
            <a:off x="3287338" y="1885613"/>
            <a:ext cx="435133" cy="1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6" name="Rectangle 430"/>
          <p:cNvSpPr>
            <a:spLocks noChangeArrowheads="1"/>
          </p:cNvSpPr>
          <p:nvPr/>
        </p:nvSpPr>
        <p:spPr bwMode="auto">
          <a:xfrm>
            <a:off x="3330759" y="1837347"/>
            <a:ext cx="76302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1.1.1.16/29</a:t>
            </a:r>
            <a:endParaRPr lang="en-US" altLang="zh-CN" sz="105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7" name="Rectangle 431"/>
          <p:cNvSpPr>
            <a:spLocks noChangeArrowheads="1"/>
          </p:cNvSpPr>
          <p:nvPr/>
        </p:nvSpPr>
        <p:spPr bwMode="auto">
          <a:xfrm>
            <a:off x="3303044" y="1733128"/>
            <a:ext cx="348292" cy="18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8" name="Rectangle 432"/>
          <p:cNvSpPr>
            <a:spLocks noChangeArrowheads="1"/>
          </p:cNvSpPr>
          <p:nvPr/>
        </p:nvSpPr>
        <p:spPr bwMode="auto">
          <a:xfrm>
            <a:off x="3345541" y="1684861"/>
            <a:ext cx="344646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LAN</a:t>
            </a:r>
            <a:r>
              <a:rPr lang="en-US" altLang="zh-CN" sz="1050" b="1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05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9" name="Rectangle 434"/>
          <p:cNvSpPr>
            <a:spLocks noChangeArrowheads="1"/>
          </p:cNvSpPr>
          <p:nvPr/>
        </p:nvSpPr>
        <p:spPr bwMode="auto">
          <a:xfrm>
            <a:off x="5013090" y="2653692"/>
            <a:ext cx="201399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0" name="Rectangle 438"/>
          <p:cNvSpPr>
            <a:spLocks noChangeArrowheads="1"/>
          </p:cNvSpPr>
          <p:nvPr/>
        </p:nvSpPr>
        <p:spPr bwMode="auto">
          <a:xfrm>
            <a:off x="5509197" y="2471838"/>
            <a:ext cx="16991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sz="1050" b="1" baseline="-250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050" b="1" baseline="-250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" name="Rectangle 440"/>
          <p:cNvSpPr>
            <a:spLocks noChangeArrowheads="1"/>
          </p:cNvSpPr>
          <p:nvPr/>
        </p:nvSpPr>
        <p:spPr bwMode="auto">
          <a:xfrm>
            <a:off x="4692514" y="2501206"/>
            <a:ext cx="200476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2" name="Rectangle 441"/>
          <p:cNvSpPr>
            <a:spLocks noChangeArrowheads="1"/>
          </p:cNvSpPr>
          <p:nvPr/>
        </p:nvSpPr>
        <p:spPr bwMode="auto">
          <a:xfrm>
            <a:off x="3823412" y="2428183"/>
            <a:ext cx="16991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sz="1050" b="1" baseline="-25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050" b="1" baseline="-25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3" name="Rectangle 444"/>
          <p:cNvSpPr>
            <a:spLocks noChangeArrowheads="1"/>
          </p:cNvSpPr>
          <p:nvPr/>
        </p:nvSpPr>
        <p:spPr bwMode="auto">
          <a:xfrm>
            <a:off x="4848006" y="3345394"/>
            <a:ext cx="72135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 b="1" u="sng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1.1.1.26/31</a:t>
            </a:r>
            <a:endParaRPr lang="en-US" altLang="zh-CN" sz="1000" b="1" u="sng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4" name="Rectangle 445"/>
          <p:cNvSpPr>
            <a:spLocks noChangeArrowheads="1"/>
          </p:cNvSpPr>
          <p:nvPr/>
        </p:nvSpPr>
        <p:spPr bwMode="auto">
          <a:xfrm>
            <a:off x="4834787" y="2501206"/>
            <a:ext cx="436057" cy="1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5" name="Rectangle 446"/>
          <p:cNvSpPr>
            <a:spLocks noChangeArrowheads="1"/>
          </p:cNvSpPr>
          <p:nvPr/>
        </p:nvSpPr>
        <p:spPr bwMode="auto">
          <a:xfrm>
            <a:off x="3993712" y="2436809"/>
            <a:ext cx="72135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 b="1" u="sng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1.1.1.25/31</a:t>
            </a:r>
            <a:endParaRPr lang="en-US" altLang="zh-CN" sz="1000" b="1" u="sng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6" name="Rectangle 448"/>
          <p:cNvSpPr>
            <a:spLocks noChangeArrowheads="1"/>
          </p:cNvSpPr>
          <p:nvPr/>
        </p:nvSpPr>
        <p:spPr bwMode="auto">
          <a:xfrm>
            <a:off x="5685974" y="2479744"/>
            <a:ext cx="72135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 b="1" u="sng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1.1.1.24/31</a:t>
            </a:r>
            <a:endParaRPr lang="en-US" altLang="zh-CN" sz="1000" b="1" u="sng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7" name="Rectangle 435"/>
          <p:cNvSpPr>
            <a:spLocks noChangeArrowheads="1"/>
          </p:cNvSpPr>
          <p:nvPr/>
        </p:nvSpPr>
        <p:spPr bwMode="auto">
          <a:xfrm>
            <a:off x="4669080" y="3337488"/>
            <a:ext cx="169918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sz="1050" b="1" baseline="-25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050" b="1" baseline="-25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8" name="Line 460"/>
          <p:cNvSpPr>
            <a:spLocks noChangeShapeType="1"/>
          </p:cNvSpPr>
          <p:nvPr/>
        </p:nvSpPr>
        <p:spPr bwMode="auto">
          <a:xfrm>
            <a:off x="5843630" y="3062580"/>
            <a:ext cx="67071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9" name="Oval 29"/>
          <p:cNvSpPr>
            <a:spLocks noChangeArrowheads="1"/>
          </p:cNvSpPr>
          <p:nvPr/>
        </p:nvSpPr>
        <p:spPr bwMode="auto">
          <a:xfrm>
            <a:off x="5969274" y="3034342"/>
            <a:ext cx="58203" cy="60994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0" name="Rectangle 341"/>
          <p:cNvSpPr>
            <a:spLocks noChangeArrowheads="1"/>
          </p:cNvSpPr>
          <p:nvPr/>
        </p:nvSpPr>
        <p:spPr bwMode="auto">
          <a:xfrm>
            <a:off x="6650808" y="1896077"/>
            <a:ext cx="468706" cy="162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LAN</a:t>
            </a:r>
            <a:r>
              <a:rPr lang="en-US" altLang="zh-CN" sz="1050" b="1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05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1" name="Rectangle 323"/>
          <p:cNvSpPr>
            <a:spLocks noChangeArrowheads="1"/>
          </p:cNvSpPr>
          <p:nvPr/>
        </p:nvSpPr>
        <p:spPr bwMode="auto">
          <a:xfrm>
            <a:off x="3856420" y="1157681"/>
            <a:ext cx="344646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LAN</a:t>
            </a:r>
            <a:r>
              <a:rPr lang="en-US" altLang="zh-CN" sz="1050" b="1" baseline="-25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05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2" name="Line 471"/>
          <p:cNvSpPr>
            <a:spLocks noChangeShapeType="1"/>
          </p:cNvSpPr>
          <p:nvPr/>
        </p:nvSpPr>
        <p:spPr bwMode="auto">
          <a:xfrm>
            <a:off x="4586271" y="1474466"/>
            <a:ext cx="419428" cy="30723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3" name="Oval 316"/>
          <p:cNvSpPr>
            <a:spLocks noChangeArrowheads="1"/>
          </p:cNvSpPr>
          <p:nvPr/>
        </p:nvSpPr>
        <p:spPr bwMode="auto">
          <a:xfrm>
            <a:off x="4700829" y="1551273"/>
            <a:ext cx="45268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4" name="Group 201"/>
          <p:cNvGrpSpPr/>
          <p:nvPr/>
        </p:nvGrpSpPr>
        <p:grpSpPr bwMode="auto">
          <a:xfrm>
            <a:off x="4419054" y="1270022"/>
            <a:ext cx="244820" cy="264309"/>
            <a:chOff x="1813" y="593"/>
            <a:chExt cx="343" cy="352"/>
          </a:xfrm>
        </p:grpSpPr>
        <p:grpSp>
          <p:nvGrpSpPr>
            <p:cNvPr id="505" name="Group 202"/>
            <p:cNvGrpSpPr/>
            <p:nvPr/>
          </p:nvGrpSpPr>
          <p:grpSpPr bwMode="auto">
            <a:xfrm>
              <a:off x="1821" y="599"/>
              <a:ext cx="335" cy="346"/>
              <a:chOff x="1821" y="599"/>
              <a:chExt cx="335" cy="346"/>
            </a:xfrm>
          </p:grpSpPr>
          <p:sp>
            <p:nvSpPr>
              <p:cNvPr id="519" name="Freeform 203"/>
              <p:cNvSpPr/>
              <p:nvPr/>
            </p:nvSpPr>
            <p:spPr bwMode="auto">
              <a:xfrm>
                <a:off x="1830" y="779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8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0" name="Freeform 204"/>
              <p:cNvSpPr/>
              <p:nvPr/>
            </p:nvSpPr>
            <p:spPr bwMode="auto">
              <a:xfrm>
                <a:off x="1830" y="779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8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1" name="Freeform 205"/>
              <p:cNvSpPr/>
              <p:nvPr/>
            </p:nvSpPr>
            <p:spPr bwMode="auto">
              <a:xfrm>
                <a:off x="1877" y="59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2" name="Freeform 206"/>
              <p:cNvSpPr/>
              <p:nvPr/>
            </p:nvSpPr>
            <p:spPr bwMode="auto">
              <a:xfrm>
                <a:off x="1877" y="59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3" name="Rectangle 207"/>
              <p:cNvSpPr>
                <a:spLocks noChangeArrowheads="1"/>
              </p:cNvSpPr>
              <p:nvPr/>
            </p:nvSpPr>
            <p:spPr bwMode="auto">
              <a:xfrm>
                <a:off x="1877" y="622"/>
                <a:ext cx="223" cy="17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4" name="Rectangle 208"/>
              <p:cNvSpPr>
                <a:spLocks noChangeArrowheads="1"/>
              </p:cNvSpPr>
              <p:nvPr/>
            </p:nvSpPr>
            <p:spPr bwMode="auto">
              <a:xfrm>
                <a:off x="1832" y="810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5" name="Rectangle 209"/>
              <p:cNvSpPr>
                <a:spLocks noChangeArrowheads="1"/>
              </p:cNvSpPr>
              <p:nvPr/>
            </p:nvSpPr>
            <p:spPr bwMode="auto">
              <a:xfrm>
                <a:off x="1898" y="644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6" name="Line 210"/>
              <p:cNvSpPr>
                <a:spLocks noChangeShapeType="1"/>
              </p:cNvSpPr>
              <p:nvPr/>
            </p:nvSpPr>
            <p:spPr bwMode="auto">
              <a:xfrm flipH="1">
                <a:off x="2047" y="840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27" name="Group 211"/>
              <p:cNvGrpSpPr/>
              <p:nvPr/>
            </p:nvGrpSpPr>
            <p:grpSpPr bwMode="auto">
              <a:xfrm>
                <a:off x="1821" y="895"/>
                <a:ext cx="335" cy="50"/>
                <a:chOff x="1821" y="895"/>
                <a:chExt cx="335" cy="50"/>
              </a:xfrm>
            </p:grpSpPr>
            <p:sp>
              <p:nvSpPr>
                <p:cNvPr id="528" name="Freeform 212"/>
                <p:cNvSpPr/>
                <p:nvPr/>
              </p:nvSpPr>
              <p:spPr bwMode="auto">
                <a:xfrm>
                  <a:off x="1821" y="895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9" name="Freeform 213"/>
                <p:cNvSpPr/>
                <p:nvPr/>
              </p:nvSpPr>
              <p:spPr bwMode="auto">
                <a:xfrm>
                  <a:off x="1821" y="895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0" name="Rectangle 214"/>
                <p:cNvSpPr>
                  <a:spLocks noChangeArrowheads="1"/>
                </p:cNvSpPr>
                <p:nvPr/>
              </p:nvSpPr>
              <p:spPr bwMode="auto">
                <a:xfrm>
                  <a:off x="1823" y="931"/>
                  <a:ext cx="331" cy="1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06" name="Group 215"/>
            <p:cNvGrpSpPr/>
            <p:nvPr/>
          </p:nvGrpSpPr>
          <p:grpSpPr bwMode="auto">
            <a:xfrm>
              <a:off x="1813" y="593"/>
              <a:ext cx="335" cy="346"/>
              <a:chOff x="1813" y="593"/>
              <a:chExt cx="335" cy="346"/>
            </a:xfrm>
          </p:grpSpPr>
          <p:sp>
            <p:nvSpPr>
              <p:cNvPr id="507" name="Freeform 216"/>
              <p:cNvSpPr/>
              <p:nvPr/>
            </p:nvSpPr>
            <p:spPr bwMode="auto">
              <a:xfrm>
                <a:off x="1821" y="77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8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8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8" name="Freeform 217"/>
              <p:cNvSpPr/>
              <p:nvPr/>
            </p:nvSpPr>
            <p:spPr bwMode="auto">
              <a:xfrm>
                <a:off x="1821" y="77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8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8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9" name="Freeform 218"/>
              <p:cNvSpPr/>
              <p:nvPr/>
            </p:nvSpPr>
            <p:spPr bwMode="auto">
              <a:xfrm>
                <a:off x="1869" y="593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0" name="Freeform 219"/>
              <p:cNvSpPr/>
              <p:nvPr/>
            </p:nvSpPr>
            <p:spPr bwMode="auto">
              <a:xfrm>
                <a:off x="1869" y="593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1" name="Rectangle 220"/>
              <p:cNvSpPr>
                <a:spLocks noChangeArrowheads="1"/>
              </p:cNvSpPr>
              <p:nvPr/>
            </p:nvSpPr>
            <p:spPr bwMode="auto">
              <a:xfrm>
                <a:off x="1869" y="616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2" name="Rectangle 221"/>
              <p:cNvSpPr>
                <a:spLocks noChangeArrowheads="1"/>
              </p:cNvSpPr>
              <p:nvPr/>
            </p:nvSpPr>
            <p:spPr bwMode="auto">
              <a:xfrm>
                <a:off x="1823" y="804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3" name="Rectangle 222"/>
              <p:cNvSpPr>
                <a:spLocks noChangeArrowheads="1"/>
              </p:cNvSpPr>
              <p:nvPr/>
            </p:nvSpPr>
            <p:spPr bwMode="auto">
              <a:xfrm>
                <a:off x="1890" y="637"/>
                <a:ext cx="181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4" name="Line 223"/>
              <p:cNvSpPr>
                <a:spLocks noChangeShapeType="1"/>
              </p:cNvSpPr>
              <p:nvPr/>
            </p:nvSpPr>
            <p:spPr bwMode="auto">
              <a:xfrm flipH="1">
                <a:off x="2038" y="834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15" name="Group 224"/>
              <p:cNvGrpSpPr/>
              <p:nvPr/>
            </p:nvGrpSpPr>
            <p:grpSpPr bwMode="auto">
              <a:xfrm>
                <a:off x="1813" y="888"/>
                <a:ext cx="335" cy="51"/>
                <a:chOff x="1813" y="888"/>
                <a:chExt cx="335" cy="51"/>
              </a:xfrm>
            </p:grpSpPr>
            <p:sp>
              <p:nvSpPr>
                <p:cNvPr id="516" name="Freeform 225"/>
                <p:cNvSpPr/>
                <p:nvPr/>
              </p:nvSpPr>
              <p:spPr bwMode="auto">
                <a:xfrm>
                  <a:off x="1813" y="888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7" name="Freeform 226"/>
                <p:cNvSpPr/>
                <p:nvPr/>
              </p:nvSpPr>
              <p:spPr bwMode="auto">
                <a:xfrm>
                  <a:off x="1813" y="888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8" name="Rectangle 227"/>
                <p:cNvSpPr>
                  <a:spLocks noChangeArrowheads="1"/>
                </p:cNvSpPr>
                <p:nvPr/>
              </p:nvSpPr>
              <p:spPr bwMode="auto">
                <a:xfrm>
                  <a:off x="1815" y="924"/>
                  <a:ext cx="331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531" name="Line 472"/>
          <p:cNvSpPr>
            <a:spLocks noChangeShapeType="1"/>
          </p:cNvSpPr>
          <p:nvPr/>
        </p:nvSpPr>
        <p:spPr bwMode="auto">
          <a:xfrm flipH="1">
            <a:off x="5256986" y="1597584"/>
            <a:ext cx="500727" cy="1841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2" name="Line 473"/>
          <p:cNvSpPr>
            <a:spLocks noChangeShapeType="1"/>
          </p:cNvSpPr>
          <p:nvPr/>
        </p:nvSpPr>
        <p:spPr bwMode="auto">
          <a:xfrm>
            <a:off x="5131343" y="1413471"/>
            <a:ext cx="0" cy="39985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3" name="Oval 317"/>
          <p:cNvSpPr>
            <a:spLocks noChangeArrowheads="1"/>
          </p:cNvSpPr>
          <p:nvPr/>
        </p:nvSpPr>
        <p:spPr bwMode="auto">
          <a:xfrm>
            <a:off x="5547075" y="1647284"/>
            <a:ext cx="44345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4" name="Group 230"/>
          <p:cNvGrpSpPr/>
          <p:nvPr/>
        </p:nvGrpSpPr>
        <p:grpSpPr bwMode="auto">
          <a:xfrm>
            <a:off x="5005699" y="1189825"/>
            <a:ext cx="244820" cy="264309"/>
            <a:chOff x="2868" y="593"/>
            <a:chExt cx="343" cy="352"/>
          </a:xfrm>
        </p:grpSpPr>
        <p:grpSp>
          <p:nvGrpSpPr>
            <p:cNvPr id="535" name="Group 231"/>
            <p:cNvGrpSpPr/>
            <p:nvPr/>
          </p:nvGrpSpPr>
          <p:grpSpPr bwMode="auto">
            <a:xfrm>
              <a:off x="2877" y="599"/>
              <a:ext cx="334" cy="346"/>
              <a:chOff x="2877" y="599"/>
              <a:chExt cx="334" cy="346"/>
            </a:xfrm>
          </p:grpSpPr>
          <p:sp>
            <p:nvSpPr>
              <p:cNvPr id="549" name="Freeform 232"/>
              <p:cNvSpPr/>
              <p:nvPr/>
            </p:nvSpPr>
            <p:spPr bwMode="auto">
              <a:xfrm>
                <a:off x="2885" y="779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9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0" name="Freeform 233"/>
              <p:cNvSpPr/>
              <p:nvPr/>
            </p:nvSpPr>
            <p:spPr bwMode="auto">
              <a:xfrm>
                <a:off x="2885" y="779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9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1" name="Freeform 234"/>
              <p:cNvSpPr/>
              <p:nvPr/>
            </p:nvSpPr>
            <p:spPr bwMode="auto">
              <a:xfrm>
                <a:off x="2932" y="59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7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7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2" name="Freeform 235"/>
              <p:cNvSpPr/>
              <p:nvPr/>
            </p:nvSpPr>
            <p:spPr bwMode="auto">
              <a:xfrm>
                <a:off x="2932" y="59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7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7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3" name="Rectangle 236"/>
              <p:cNvSpPr>
                <a:spLocks noChangeArrowheads="1"/>
              </p:cNvSpPr>
              <p:nvPr/>
            </p:nvSpPr>
            <p:spPr bwMode="auto">
              <a:xfrm>
                <a:off x="2932" y="622"/>
                <a:ext cx="223" cy="17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4" name="Rectangle 237"/>
              <p:cNvSpPr>
                <a:spLocks noChangeArrowheads="1"/>
              </p:cNvSpPr>
              <p:nvPr/>
            </p:nvSpPr>
            <p:spPr bwMode="auto">
              <a:xfrm>
                <a:off x="2887" y="810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5" name="Rectangle 238"/>
              <p:cNvSpPr>
                <a:spLocks noChangeArrowheads="1"/>
              </p:cNvSpPr>
              <p:nvPr/>
            </p:nvSpPr>
            <p:spPr bwMode="auto">
              <a:xfrm>
                <a:off x="2953" y="644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6" name="Line 239"/>
              <p:cNvSpPr>
                <a:spLocks noChangeShapeType="1"/>
              </p:cNvSpPr>
              <p:nvPr/>
            </p:nvSpPr>
            <p:spPr bwMode="auto">
              <a:xfrm flipH="1">
                <a:off x="3102" y="840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57" name="Group 240"/>
              <p:cNvGrpSpPr/>
              <p:nvPr/>
            </p:nvGrpSpPr>
            <p:grpSpPr bwMode="auto">
              <a:xfrm>
                <a:off x="2877" y="895"/>
                <a:ext cx="334" cy="50"/>
                <a:chOff x="2877" y="895"/>
                <a:chExt cx="334" cy="50"/>
              </a:xfrm>
            </p:grpSpPr>
            <p:sp>
              <p:nvSpPr>
                <p:cNvPr id="558" name="Freeform 241"/>
                <p:cNvSpPr/>
                <p:nvPr/>
              </p:nvSpPr>
              <p:spPr bwMode="auto">
                <a:xfrm>
                  <a:off x="2877" y="895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59" name="Freeform 242"/>
                <p:cNvSpPr/>
                <p:nvPr/>
              </p:nvSpPr>
              <p:spPr bwMode="auto">
                <a:xfrm>
                  <a:off x="2877" y="895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60" name="Rectangle 243"/>
                <p:cNvSpPr>
                  <a:spLocks noChangeArrowheads="1"/>
                </p:cNvSpPr>
                <p:nvPr/>
              </p:nvSpPr>
              <p:spPr bwMode="auto">
                <a:xfrm>
                  <a:off x="2879" y="931"/>
                  <a:ext cx="330" cy="1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36" name="Group 244"/>
            <p:cNvGrpSpPr/>
            <p:nvPr/>
          </p:nvGrpSpPr>
          <p:grpSpPr bwMode="auto">
            <a:xfrm>
              <a:off x="2868" y="593"/>
              <a:ext cx="335" cy="346"/>
              <a:chOff x="2868" y="593"/>
              <a:chExt cx="335" cy="346"/>
            </a:xfrm>
          </p:grpSpPr>
          <p:sp>
            <p:nvSpPr>
              <p:cNvPr id="537" name="Freeform 245"/>
              <p:cNvSpPr/>
              <p:nvPr/>
            </p:nvSpPr>
            <p:spPr bwMode="auto">
              <a:xfrm>
                <a:off x="2877" y="77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8" name="Freeform 246"/>
              <p:cNvSpPr/>
              <p:nvPr/>
            </p:nvSpPr>
            <p:spPr bwMode="auto">
              <a:xfrm>
                <a:off x="2877" y="77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9" name="Freeform 247"/>
              <p:cNvSpPr/>
              <p:nvPr/>
            </p:nvSpPr>
            <p:spPr bwMode="auto">
              <a:xfrm>
                <a:off x="2924" y="593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0" name="Freeform 248"/>
              <p:cNvSpPr/>
              <p:nvPr/>
            </p:nvSpPr>
            <p:spPr bwMode="auto">
              <a:xfrm>
                <a:off x="2924" y="593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1" name="Rectangle 249"/>
              <p:cNvSpPr>
                <a:spLocks noChangeArrowheads="1"/>
              </p:cNvSpPr>
              <p:nvPr/>
            </p:nvSpPr>
            <p:spPr bwMode="auto">
              <a:xfrm>
                <a:off x="2924" y="616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2" name="Rectangle 250"/>
              <p:cNvSpPr>
                <a:spLocks noChangeArrowheads="1"/>
              </p:cNvSpPr>
              <p:nvPr/>
            </p:nvSpPr>
            <p:spPr bwMode="auto">
              <a:xfrm>
                <a:off x="2879" y="804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3" name="Rectangle 251"/>
              <p:cNvSpPr>
                <a:spLocks noChangeArrowheads="1"/>
              </p:cNvSpPr>
              <p:nvPr/>
            </p:nvSpPr>
            <p:spPr bwMode="auto">
              <a:xfrm>
                <a:off x="2945" y="637"/>
                <a:ext cx="182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4" name="Line 252"/>
              <p:cNvSpPr>
                <a:spLocks noChangeShapeType="1"/>
              </p:cNvSpPr>
              <p:nvPr/>
            </p:nvSpPr>
            <p:spPr bwMode="auto">
              <a:xfrm flipH="1">
                <a:off x="3094" y="834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45" name="Group 253"/>
              <p:cNvGrpSpPr/>
              <p:nvPr/>
            </p:nvGrpSpPr>
            <p:grpSpPr bwMode="auto">
              <a:xfrm>
                <a:off x="2868" y="888"/>
                <a:ext cx="335" cy="51"/>
                <a:chOff x="2868" y="888"/>
                <a:chExt cx="335" cy="51"/>
              </a:xfrm>
            </p:grpSpPr>
            <p:sp>
              <p:nvSpPr>
                <p:cNvPr id="546" name="Freeform 254"/>
                <p:cNvSpPr/>
                <p:nvPr/>
              </p:nvSpPr>
              <p:spPr bwMode="auto">
                <a:xfrm>
                  <a:off x="2868" y="888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47" name="Freeform 255"/>
                <p:cNvSpPr/>
                <p:nvPr/>
              </p:nvSpPr>
              <p:spPr bwMode="auto">
                <a:xfrm>
                  <a:off x="2868" y="888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48" name="Rectangle 256"/>
                <p:cNvSpPr>
                  <a:spLocks noChangeArrowheads="1"/>
                </p:cNvSpPr>
                <p:nvPr/>
              </p:nvSpPr>
              <p:spPr bwMode="auto">
                <a:xfrm>
                  <a:off x="2870" y="924"/>
                  <a:ext cx="331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561" name="Oval 318"/>
          <p:cNvSpPr>
            <a:spLocks noChangeArrowheads="1"/>
          </p:cNvSpPr>
          <p:nvPr/>
        </p:nvSpPr>
        <p:spPr bwMode="auto">
          <a:xfrm>
            <a:off x="5110094" y="1546755"/>
            <a:ext cx="45269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2" name="Group 257"/>
          <p:cNvGrpSpPr/>
          <p:nvPr/>
        </p:nvGrpSpPr>
        <p:grpSpPr bwMode="auto">
          <a:xfrm>
            <a:off x="5667175" y="1401047"/>
            <a:ext cx="244820" cy="264309"/>
            <a:chOff x="3915" y="593"/>
            <a:chExt cx="343" cy="352"/>
          </a:xfrm>
        </p:grpSpPr>
        <p:grpSp>
          <p:nvGrpSpPr>
            <p:cNvPr id="563" name="Group 258"/>
            <p:cNvGrpSpPr/>
            <p:nvPr/>
          </p:nvGrpSpPr>
          <p:grpSpPr bwMode="auto">
            <a:xfrm>
              <a:off x="3924" y="599"/>
              <a:ext cx="334" cy="346"/>
              <a:chOff x="3924" y="599"/>
              <a:chExt cx="334" cy="346"/>
            </a:xfrm>
          </p:grpSpPr>
          <p:sp>
            <p:nvSpPr>
              <p:cNvPr id="577" name="Freeform 259"/>
              <p:cNvSpPr/>
              <p:nvPr/>
            </p:nvSpPr>
            <p:spPr bwMode="auto">
              <a:xfrm>
                <a:off x="3932" y="779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9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8" name="Freeform 260"/>
              <p:cNvSpPr/>
              <p:nvPr/>
            </p:nvSpPr>
            <p:spPr bwMode="auto">
              <a:xfrm>
                <a:off x="3932" y="779"/>
                <a:ext cx="316" cy="33"/>
              </a:xfrm>
              <a:custGeom>
                <a:avLst/>
                <a:gdLst>
                  <a:gd name="T0" fmla="*/ 0 w 316"/>
                  <a:gd name="T1" fmla="*/ 33 h 33"/>
                  <a:gd name="T2" fmla="*/ 37 w 316"/>
                  <a:gd name="T3" fmla="*/ 0 h 33"/>
                  <a:gd name="T4" fmla="*/ 279 w 316"/>
                  <a:gd name="T5" fmla="*/ 0 h 33"/>
                  <a:gd name="T6" fmla="*/ 316 w 316"/>
                  <a:gd name="T7" fmla="*/ 33 h 33"/>
                  <a:gd name="T8" fmla="*/ 0 w 316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3"/>
                  <a:gd name="T17" fmla="*/ 316 w 31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3">
                    <a:moveTo>
                      <a:pt x="0" y="33"/>
                    </a:moveTo>
                    <a:lnTo>
                      <a:pt x="37" y="0"/>
                    </a:lnTo>
                    <a:lnTo>
                      <a:pt x="279" y="0"/>
                    </a:lnTo>
                    <a:lnTo>
                      <a:pt x="316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9" name="Freeform 261"/>
              <p:cNvSpPr/>
              <p:nvPr/>
            </p:nvSpPr>
            <p:spPr bwMode="auto">
              <a:xfrm>
                <a:off x="3979" y="59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7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7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0" name="Freeform 262"/>
              <p:cNvSpPr/>
              <p:nvPr/>
            </p:nvSpPr>
            <p:spPr bwMode="auto">
              <a:xfrm>
                <a:off x="3979" y="599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7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7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1" name="Rectangle 263"/>
              <p:cNvSpPr>
                <a:spLocks noChangeArrowheads="1"/>
              </p:cNvSpPr>
              <p:nvPr/>
            </p:nvSpPr>
            <p:spPr bwMode="auto">
              <a:xfrm>
                <a:off x="3979" y="622"/>
                <a:ext cx="223" cy="17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2" name="Rectangle 264"/>
              <p:cNvSpPr>
                <a:spLocks noChangeArrowheads="1"/>
              </p:cNvSpPr>
              <p:nvPr/>
            </p:nvSpPr>
            <p:spPr bwMode="auto">
              <a:xfrm>
                <a:off x="3934" y="810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3" name="Rectangle 265"/>
              <p:cNvSpPr>
                <a:spLocks noChangeArrowheads="1"/>
              </p:cNvSpPr>
              <p:nvPr/>
            </p:nvSpPr>
            <p:spPr bwMode="auto">
              <a:xfrm>
                <a:off x="4000" y="644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4" name="Line 266"/>
              <p:cNvSpPr>
                <a:spLocks noChangeShapeType="1"/>
              </p:cNvSpPr>
              <p:nvPr/>
            </p:nvSpPr>
            <p:spPr bwMode="auto">
              <a:xfrm flipH="1">
                <a:off x="4149" y="840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85" name="Group 267"/>
              <p:cNvGrpSpPr/>
              <p:nvPr/>
            </p:nvGrpSpPr>
            <p:grpSpPr bwMode="auto">
              <a:xfrm>
                <a:off x="3924" y="895"/>
                <a:ext cx="334" cy="50"/>
                <a:chOff x="3924" y="895"/>
                <a:chExt cx="334" cy="50"/>
              </a:xfrm>
            </p:grpSpPr>
            <p:sp>
              <p:nvSpPr>
                <p:cNvPr id="586" name="Freeform 268"/>
                <p:cNvSpPr/>
                <p:nvPr/>
              </p:nvSpPr>
              <p:spPr bwMode="auto">
                <a:xfrm>
                  <a:off x="3924" y="895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87" name="Freeform 269"/>
                <p:cNvSpPr/>
                <p:nvPr/>
              </p:nvSpPr>
              <p:spPr bwMode="auto">
                <a:xfrm>
                  <a:off x="3924" y="895"/>
                  <a:ext cx="334" cy="38"/>
                </a:xfrm>
                <a:custGeom>
                  <a:avLst/>
                  <a:gdLst>
                    <a:gd name="T0" fmla="*/ 0 w 334"/>
                    <a:gd name="T1" fmla="*/ 38 h 38"/>
                    <a:gd name="T2" fmla="*/ 39 w 334"/>
                    <a:gd name="T3" fmla="*/ 0 h 38"/>
                    <a:gd name="T4" fmla="*/ 295 w 334"/>
                    <a:gd name="T5" fmla="*/ 0 h 38"/>
                    <a:gd name="T6" fmla="*/ 334 w 334"/>
                    <a:gd name="T7" fmla="*/ 38 h 38"/>
                    <a:gd name="T8" fmla="*/ 0 w 334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4"/>
                    <a:gd name="T16" fmla="*/ 0 h 38"/>
                    <a:gd name="T17" fmla="*/ 334 w 33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4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4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88" name="Rectangle 270"/>
                <p:cNvSpPr>
                  <a:spLocks noChangeArrowheads="1"/>
                </p:cNvSpPr>
                <p:nvPr/>
              </p:nvSpPr>
              <p:spPr bwMode="auto">
                <a:xfrm>
                  <a:off x="3926" y="931"/>
                  <a:ext cx="330" cy="14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64" name="Group 271"/>
            <p:cNvGrpSpPr/>
            <p:nvPr/>
          </p:nvGrpSpPr>
          <p:grpSpPr bwMode="auto">
            <a:xfrm>
              <a:off x="3915" y="593"/>
              <a:ext cx="335" cy="346"/>
              <a:chOff x="3915" y="593"/>
              <a:chExt cx="335" cy="346"/>
            </a:xfrm>
          </p:grpSpPr>
          <p:sp>
            <p:nvSpPr>
              <p:cNvPr id="565" name="Freeform 272"/>
              <p:cNvSpPr/>
              <p:nvPr/>
            </p:nvSpPr>
            <p:spPr bwMode="auto">
              <a:xfrm>
                <a:off x="3924" y="77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6" name="Freeform 273"/>
              <p:cNvSpPr/>
              <p:nvPr/>
            </p:nvSpPr>
            <p:spPr bwMode="auto">
              <a:xfrm>
                <a:off x="3924" y="772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7" name="Freeform 274"/>
              <p:cNvSpPr/>
              <p:nvPr/>
            </p:nvSpPr>
            <p:spPr bwMode="auto">
              <a:xfrm>
                <a:off x="3971" y="593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8" name="Freeform 275"/>
              <p:cNvSpPr/>
              <p:nvPr/>
            </p:nvSpPr>
            <p:spPr bwMode="auto">
              <a:xfrm>
                <a:off x="3971" y="593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9" name="Rectangle 276"/>
              <p:cNvSpPr>
                <a:spLocks noChangeArrowheads="1"/>
              </p:cNvSpPr>
              <p:nvPr/>
            </p:nvSpPr>
            <p:spPr bwMode="auto">
              <a:xfrm>
                <a:off x="3971" y="616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0" name="Rectangle 277"/>
              <p:cNvSpPr>
                <a:spLocks noChangeArrowheads="1"/>
              </p:cNvSpPr>
              <p:nvPr/>
            </p:nvSpPr>
            <p:spPr bwMode="auto">
              <a:xfrm>
                <a:off x="3926" y="804"/>
                <a:ext cx="314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1" name="Rectangle 278"/>
              <p:cNvSpPr>
                <a:spLocks noChangeArrowheads="1"/>
              </p:cNvSpPr>
              <p:nvPr/>
            </p:nvSpPr>
            <p:spPr bwMode="auto">
              <a:xfrm>
                <a:off x="3992" y="637"/>
                <a:ext cx="182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2" name="Line 279"/>
              <p:cNvSpPr>
                <a:spLocks noChangeShapeType="1"/>
              </p:cNvSpPr>
              <p:nvPr/>
            </p:nvSpPr>
            <p:spPr bwMode="auto">
              <a:xfrm flipH="1">
                <a:off x="4141" y="834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73" name="Group 280"/>
              <p:cNvGrpSpPr/>
              <p:nvPr/>
            </p:nvGrpSpPr>
            <p:grpSpPr bwMode="auto">
              <a:xfrm>
                <a:off x="3915" y="888"/>
                <a:ext cx="335" cy="51"/>
                <a:chOff x="3915" y="888"/>
                <a:chExt cx="335" cy="51"/>
              </a:xfrm>
            </p:grpSpPr>
            <p:sp>
              <p:nvSpPr>
                <p:cNvPr id="574" name="Freeform 281"/>
                <p:cNvSpPr/>
                <p:nvPr/>
              </p:nvSpPr>
              <p:spPr bwMode="auto">
                <a:xfrm>
                  <a:off x="3915" y="888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75" name="Freeform 282"/>
                <p:cNvSpPr/>
                <p:nvPr/>
              </p:nvSpPr>
              <p:spPr bwMode="auto">
                <a:xfrm>
                  <a:off x="3915" y="888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76" name="Rectangle 283"/>
                <p:cNvSpPr>
                  <a:spLocks noChangeArrowheads="1"/>
                </p:cNvSpPr>
                <p:nvPr/>
              </p:nvSpPr>
              <p:spPr bwMode="auto">
                <a:xfrm>
                  <a:off x="3917" y="924"/>
                  <a:ext cx="331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grpSp>
        <p:nvGrpSpPr>
          <p:cNvPr id="589" name="Group 370"/>
          <p:cNvGrpSpPr/>
          <p:nvPr/>
        </p:nvGrpSpPr>
        <p:grpSpPr bwMode="auto">
          <a:xfrm>
            <a:off x="5578486" y="2981254"/>
            <a:ext cx="314109" cy="197668"/>
            <a:chOff x="3488" y="2569"/>
            <a:chExt cx="439" cy="262"/>
          </a:xfrm>
        </p:grpSpPr>
        <p:sp>
          <p:nvSpPr>
            <p:cNvPr id="590" name="Oval 371"/>
            <p:cNvSpPr>
              <a:spLocks noChangeArrowheads="1"/>
            </p:cNvSpPr>
            <p:nvPr/>
          </p:nvSpPr>
          <p:spPr bwMode="auto">
            <a:xfrm>
              <a:off x="3489" y="2678"/>
              <a:ext cx="438" cy="153"/>
            </a:xfrm>
            <a:prstGeom prst="ellipse">
              <a:avLst/>
            </a:prstGeom>
            <a:solidFill>
              <a:srgbClr val="0078AA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1" name="Rectangle 372"/>
            <p:cNvSpPr>
              <a:spLocks noChangeArrowheads="1"/>
            </p:cNvSpPr>
            <p:nvPr/>
          </p:nvSpPr>
          <p:spPr bwMode="auto">
            <a:xfrm>
              <a:off x="3488" y="2647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2" name="Rectangle 373"/>
            <p:cNvSpPr>
              <a:spLocks noChangeArrowheads="1"/>
            </p:cNvSpPr>
            <p:nvPr/>
          </p:nvSpPr>
          <p:spPr bwMode="auto">
            <a:xfrm>
              <a:off x="3488" y="2647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3" name="Oval 374"/>
            <p:cNvSpPr>
              <a:spLocks noChangeArrowheads="1"/>
            </p:cNvSpPr>
            <p:nvPr/>
          </p:nvSpPr>
          <p:spPr bwMode="auto">
            <a:xfrm>
              <a:off x="3489" y="2569"/>
              <a:ext cx="438" cy="153"/>
            </a:xfrm>
            <a:prstGeom prst="ellipse">
              <a:avLst/>
            </a:prstGeom>
            <a:solidFill>
              <a:srgbClr val="00B4FF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94" name="Group 375"/>
            <p:cNvGrpSpPr/>
            <p:nvPr/>
          </p:nvGrpSpPr>
          <p:grpSpPr bwMode="auto">
            <a:xfrm>
              <a:off x="3555" y="2587"/>
              <a:ext cx="304" cy="117"/>
              <a:chOff x="3555" y="2587"/>
              <a:chExt cx="304" cy="117"/>
            </a:xfrm>
          </p:grpSpPr>
          <p:grpSp>
            <p:nvGrpSpPr>
              <p:cNvPr id="597" name="Group 376"/>
              <p:cNvGrpSpPr/>
              <p:nvPr/>
            </p:nvGrpSpPr>
            <p:grpSpPr bwMode="auto">
              <a:xfrm>
                <a:off x="3555" y="2587"/>
                <a:ext cx="301" cy="115"/>
                <a:chOff x="3555" y="2587"/>
                <a:chExt cx="301" cy="115"/>
              </a:xfrm>
            </p:grpSpPr>
            <p:sp>
              <p:nvSpPr>
                <p:cNvPr id="607" name="Freeform 377"/>
                <p:cNvSpPr/>
                <p:nvPr/>
              </p:nvSpPr>
              <p:spPr bwMode="auto">
                <a:xfrm>
                  <a:off x="3712" y="2590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8" name="Freeform 378"/>
                <p:cNvSpPr/>
                <p:nvPr/>
              </p:nvSpPr>
              <p:spPr bwMode="auto">
                <a:xfrm>
                  <a:off x="3712" y="2590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9" name="Freeform 379"/>
                <p:cNvSpPr/>
                <p:nvPr/>
              </p:nvSpPr>
              <p:spPr bwMode="auto">
                <a:xfrm>
                  <a:off x="3555" y="2647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8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8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0" name="Freeform 380"/>
                <p:cNvSpPr/>
                <p:nvPr/>
              </p:nvSpPr>
              <p:spPr bwMode="auto">
                <a:xfrm>
                  <a:off x="3555" y="2647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8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8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1" name="Freeform 381"/>
                <p:cNvSpPr/>
                <p:nvPr/>
              </p:nvSpPr>
              <p:spPr bwMode="auto">
                <a:xfrm>
                  <a:off x="3563" y="2587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4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4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2" name="Freeform 382"/>
                <p:cNvSpPr/>
                <p:nvPr/>
              </p:nvSpPr>
              <p:spPr bwMode="auto">
                <a:xfrm>
                  <a:off x="3563" y="2587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4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4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3" name="Freeform 383"/>
                <p:cNvSpPr/>
                <p:nvPr/>
              </p:nvSpPr>
              <p:spPr bwMode="auto">
                <a:xfrm>
                  <a:off x="3707" y="2653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6 h 49"/>
                    <a:gd name="T6" fmla="*/ 0 w 144"/>
                    <a:gd name="T7" fmla="*/ 27 h 49"/>
                    <a:gd name="T8" fmla="*/ 18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6"/>
                      </a:lnTo>
                      <a:lnTo>
                        <a:pt x="0" y="27"/>
                      </a:lnTo>
                      <a:lnTo>
                        <a:pt x="18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4" name="Freeform 384"/>
                <p:cNvSpPr/>
                <p:nvPr/>
              </p:nvSpPr>
              <p:spPr bwMode="auto">
                <a:xfrm>
                  <a:off x="3707" y="2653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6 h 49"/>
                    <a:gd name="T6" fmla="*/ 0 w 144"/>
                    <a:gd name="T7" fmla="*/ 27 h 49"/>
                    <a:gd name="T8" fmla="*/ 18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6"/>
                      </a:lnTo>
                      <a:lnTo>
                        <a:pt x="0" y="27"/>
                      </a:lnTo>
                      <a:lnTo>
                        <a:pt x="18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98" name="Group 385"/>
              <p:cNvGrpSpPr/>
              <p:nvPr/>
            </p:nvGrpSpPr>
            <p:grpSpPr bwMode="auto">
              <a:xfrm>
                <a:off x="3557" y="2590"/>
                <a:ext cx="302" cy="114"/>
                <a:chOff x="3557" y="2590"/>
                <a:chExt cx="302" cy="114"/>
              </a:xfrm>
            </p:grpSpPr>
            <p:sp>
              <p:nvSpPr>
                <p:cNvPr id="599" name="Freeform 386"/>
                <p:cNvSpPr/>
                <p:nvPr/>
              </p:nvSpPr>
              <p:spPr bwMode="auto">
                <a:xfrm>
                  <a:off x="3715" y="259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0" name="Freeform 387"/>
                <p:cNvSpPr/>
                <p:nvPr/>
              </p:nvSpPr>
              <p:spPr bwMode="auto">
                <a:xfrm>
                  <a:off x="3715" y="259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1" name="Freeform 388"/>
                <p:cNvSpPr/>
                <p:nvPr/>
              </p:nvSpPr>
              <p:spPr bwMode="auto">
                <a:xfrm>
                  <a:off x="3557" y="265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2" name="Freeform 389"/>
                <p:cNvSpPr/>
                <p:nvPr/>
              </p:nvSpPr>
              <p:spPr bwMode="auto">
                <a:xfrm>
                  <a:off x="3557" y="265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3" name="Freeform 390"/>
                <p:cNvSpPr/>
                <p:nvPr/>
              </p:nvSpPr>
              <p:spPr bwMode="auto">
                <a:xfrm>
                  <a:off x="3565" y="259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4" name="Freeform 391"/>
                <p:cNvSpPr/>
                <p:nvPr/>
              </p:nvSpPr>
              <p:spPr bwMode="auto">
                <a:xfrm>
                  <a:off x="3565" y="259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5" name="Freeform 392"/>
                <p:cNvSpPr/>
                <p:nvPr/>
              </p:nvSpPr>
              <p:spPr bwMode="auto">
                <a:xfrm>
                  <a:off x="3709" y="2655"/>
                  <a:ext cx="144" cy="49"/>
                </a:xfrm>
                <a:custGeom>
                  <a:avLst/>
                  <a:gdLst>
                    <a:gd name="T0" fmla="*/ 144 w 144"/>
                    <a:gd name="T1" fmla="*/ 39 h 49"/>
                    <a:gd name="T2" fmla="*/ 112 w 144"/>
                    <a:gd name="T3" fmla="*/ 49 h 49"/>
                    <a:gd name="T4" fmla="*/ 38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9 h 49"/>
                    <a:gd name="T14" fmla="*/ 144 w 144"/>
                    <a:gd name="T15" fmla="*/ 39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9"/>
                      </a:moveTo>
                      <a:lnTo>
                        <a:pt x="112" y="49"/>
                      </a:lnTo>
                      <a:lnTo>
                        <a:pt x="38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9"/>
                      </a:lnTo>
                      <a:lnTo>
                        <a:pt x="144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6" name="Freeform 393"/>
                <p:cNvSpPr/>
                <p:nvPr/>
              </p:nvSpPr>
              <p:spPr bwMode="auto">
                <a:xfrm>
                  <a:off x="3709" y="2655"/>
                  <a:ext cx="144" cy="49"/>
                </a:xfrm>
                <a:custGeom>
                  <a:avLst/>
                  <a:gdLst>
                    <a:gd name="T0" fmla="*/ 144 w 144"/>
                    <a:gd name="T1" fmla="*/ 39 h 49"/>
                    <a:gd name="T2" fmla="*/ 112 w 144"/>
                    <a:gd name="T3" fmla="*/ 49 h 49"/>
                    <a:gd name="T4" fmla="*/ 38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9 h 49"/>
                    <a:gd name="T14" fmla="*/ 144 w 144"/>
                    <a:gd name="T15" fmla="*/ 39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9"/>
                      </a:moveTo>
                      <a:lnTo>
                        <a:pt x="112" y="49"/>
                      </a:lnTo>
                      <a:lnTo>
                        <a:pt x="38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9"/>
                      </a:lnTo>
                      <a:lnTo>
                        <a:pt x="144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95" name="Line 394"/>
            <p:cNvSpPr>
              <a:spLocks noChangeShapeType="1"/>
            </p:cNvSpPr>
            <p:nvPr/>
          </p:nvSpPr>
          <p:spPr bwMode="auto">
            <a:xfrm>
              <a:off x="3488" y="2645"/>
              <a:ext cx="1" cy="108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6" name="Line 395"/>
            <p:cNvSpPr>
              <a:spLocks noChangeShapeType="1"/>
            </p:cNvSpPr>
            <p:nvPr/>
          </p:nvSpPr>
          <p:spPr bwMode="auto">
            <a:xfrm>
              <a:off x="3925" y="2645"/>
              <a:ext cx="1" cy="108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5" name="Line 474"/>
          <p:cNvSpPr>
            <a:spLocks noChangeShapeType="1"/>
          </p:cNvSpPr>
          <p:nvPr/>
        </p:nvSpPr>
        <p:spPr bwMode="auto">
          <a:xfrm>
            <a:off x="3656878" y="2957865"/>
            <a:ext cx="631914" cy="13747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6" name="Group 344"/>
          <p:cNvGrpSpPr/>
          <p:nvPr/>
        </p:nvGrpSpPr>
        <p:grpSpPr bwMode="auto">
          <a:xfrm>
            <a:off x="4171462" y="2981254"/>
            <a:ext cx="314109" cy="197668"/>
            <a:chOff x="1304" y="2569"/>
            <a:chExt cx="439" cy="262"/>
          </a:xfrm>
        </p:grpSpPr>
        <p:sp>
          <p:nvSpPr>
            <p:cNvPr id="617" name="Oval 345"/>
            <p:cNvSpPr>
              <a:spLocks noChangeArrowheads="1"/>
            </p:cNvSpPr>
            <p:nvPr/>
          </p:nvSpPr>
          <p:spPr bwMode="auto">
            <a:xfrm>
              <a:off x="1305" y="2678"/>
              <a:ext cx="438" cy="153"/>
            </a:xfrm>
            <a:prstGeom prst="ellipse">
              <a:avLst/>
            </a:prstGeom>
            <a:solidFill>
              <a:srgbClr val="0078AA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8" name="Rectangle 346"/>
            <p:cNvSpPr>
              <a:spLocks noChangeArrowheads="1"/>
            </p:cNvSpPr>
            <p:nvPr/>
          </p:nvSpPr>
          <p:spPr bwMode="auto">
            <a:xfrm>
              <a:off x="1304" y="2647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9" name="Rectangle 347"/>
            <p:cNvSpPr>
              <a:spLocks noChangeArrowheads="1"/>
            </p:cNvSpPr>
            <p:nvPr/>
          </p:nvSpPr>
          <p:spPr bwMode="auto">
            <a:xfrm>
              <a:off x="1304" y="2647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0" name="Oval 348"/>
            <p:cNvSpPr>
              <a:spLocks noChangeArrowheads="1"/>
            </p:cNvSpPr>
            <p:nvPr/>
          </p:nvSpPr>
          <p:spPr bwMode="auto">
            <a:xfrm>
              <a:off x="1305" y="2569"/>
              <a:ext cx="438" cy="153"/>
            </a:xfrm>
            <a:prstGeom prst="ellipse">
              <a:avLst/>
            </a:prstGeom>
            <a:solidFill>
              <a:srgbClr val="00B4FF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1" name="Group 349"/>
            <p:cNvGrpSpPr/>
            <p:nvPr/>
          </p:nvGrpSpPr>
          <p:grpSpPr bwMode="auto">
            <a:xfrm>
              <a:off x="1371" y="2587"/>
              <a:ext cx="304" cy="117"/>
              <a:chOff x="1371" y="2587"/>
              <a:chExt cx="304" cy="117"/>
            </a:xfrm>
          </p:grpSpPr>
          <p:grpSp>
            <p:nvGrpSpPr>
              <p:cNvPr id="624" name="Group 350"/>
              <p:cNvGrpSpPr/>
              <p:nvPr/>
            </p:nvGrpSpPr>
            <p:grpSpPr bwMode="auto">
              <a:xfrm>
                <a:off x="1371" y="2587"/>
                <a:ext cx="301" cy="115"/>
                <a:chOff x="1371" y="2587"/>
                <a:chExt cx="301" cy="115"/>
              </a:xfrm>
            </p:grpSpPr>
            <p:sp>
              <p:nvSpPr>
                <p:cNvPr id="634" name="Freeform 351"/>
                <p:cNvSpPr/>
                <p:nvPr/>
              </p:nvSpPr>
              <p:spPr bwMode="auto">
                <a:xfrm>
                  <a:off x="1528" y="2590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5" name="Freeform 352"/>
                <p:cNvSpPr/>
                <p:nvPr/>
              </p:nvSpPr>
              <p:spPr bwMode="auto">
                <a:xfrm>
                  <a:off x="1528" y="2590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6" name="Freeform 353"/>
                <p:cNvSpPr/>
                <p:nvPr/>
              </p:nvSpPr>
              <p:spPr bwMode="auto">
                <a:xfrm>
                  <a:off x="1371" y="2647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8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8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7" name="Freeform 354"/>
                <p:cNvSpPr/>
                <p:nvPr/>
              </p:nvSpPr>
              <p:spPr bwMode="auto">
                <a:xfrm>
                  <a:off x="1371" y="2647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8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8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8" name="Freeform 355"/>
                <p:cNvSpPr/>
                <p:nvPr/>
              </p:nvSpPr>
              <p:spPr bwMode="auto">
                <a:xfrm>
                  <a:off x="1379" y="2587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4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4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9" name="Freeform 356"/>
                <p:cNvSpPr/>
                <p:nvPr/>
              </p:nvSpPr>
              <p:spPr bwMode="auto">
                <a:xfrm>
                  <a:off x="1379" y="2587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4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4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0" name="Freeform 357"/>
                <p:cNvSpPr/>
                <p:nvPr/>
              </p:nvSpPr>
              <p:spPr bwMode="auto">
                <a:xfrm>
                  <a:off x="1523" y="2653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6 h 49"/>
                    <a:gd name="T6" fmla="*/ 0 w 144"/>
                    <a:gd name="T7" fmla="*/ 27 h 49"/>
                    <a:gd name="T8" fmla="*/ 18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6"/>
                      </a:lnTo>
                      <a:lnTo>
                        <a:pt x="0" y="27"/>
                      </a:lnTo>
                      <a:lnTo>
                        <a:pt x="18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1" name="Freeform 358"/>
                <p:cNvSpPr/>
                <p:nvPr/>
              </p:nvSpPr>
              <p:spPr bwMode="auto">
                <a:xfrm>
                  <a:off x="1523" y="2653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6 h 49"/>
                    <a:gd name="T6" fmla="*/ 0 w 144"/>
                    <a:gd name="T7" fmla="*/ 27 h 49"/>
                    <a:gd name="T8" fmla="*/ 18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6"/>
                      </a:lnTo>
                      <a:lnTo>
                        <a:pt x="0" y="27"/>
                      </a:lnTo>
                      <a:lnTo>
                        <a:pt x="18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25" name="Group 359"/>
              <p:cNvGrpSpPr/>
              <p:nvPr/>
            </p:nvGrpSpPr>
            <p:grpSpPr bwMode="auto">
              <a:xfrm>
                <a:off x="1373" y="2590"/>
                <a:ext cx="302" cy="114"/>
                <a:chOff x="1373" y="2590"/>
                <a:chExt cx="302" cy="114"/>
              </a:xfrm>
            </p:grpSpPr>
            <p:sp>
              <p:nvSpPr>
                <p:cNvPr id="626" name="Freeform 360"/>
                <p:cNvSpPr/>
                <p:nvPr/>
              </p:nvSpPr>
              <p:spPr bwMode="auto">
                <a:xfrm>
                  <a:off x="1531" y="259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27" name="Freeform 361"/>
                <p:cNvSpPr/>
                <p:nvPr/>
              </p:nvSpPr>
              <p:spPr bwMode="auto">
                <a:xfrm>
                  <a:off x="1531" y="259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28" name="Freeform 362"/>
                <p:cNvSpPr/>
                <p:nvPr/>
              </p:nvSpPr>
              <p:spPr bwMode="auto">
                <a:xfrm>
                  <a:off x="1373" y="265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29" name="Freeform 363"/>
                <p:cNvSpPr/>
                <p:nvPr/>
              </p:nvSpPr>
              <p:spPr bwMode="auto">
                <a:xfrm>
                  <a:off x="1373" y="265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0" name="Freeform 364"/>
                <p:cNvSpPr/>
                <p:nvPr/>
              </p:nvSpPr>
              <p:spPr bwMode="auto">
                <a:xfrm>
                  <a:off x="1381" y="259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1" name="Freeform 365"/>
                <p:cNvSpPr/>
                <p:nvPr/>
              </p:nvSpPr>
              <p:spPr bwMode="auto">
                <a:xfrm>
                  <a:off x="1381" y="259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2" name="Freeform 366"/>
                <p:cNvSpPr/>
                <p:nvPr/>
              </p:nvSpPr>
              <p:spPr bwMode="auto">
                <a:xfrm>
                  <a:off x="1525" y="2655"/>
                  <a:ext cx="144" cy="49"/>
                </a:xfrm>
                <a:custGeom>
                  <a:avLst/>
                  <a:gdLst>
                    <a:gd name="T0" fmla="*/ 144 w 144"/>
                    <a:gd name="T1" fmla="*/ 39 h 49"/>
                    <a:gd name="T2" fmla="*/ 112 w 144"/>
                    <a:gd name="T3" fmla="*/ 49 h 49"/>
                    <a:gd name="T4" fmla="*/ 38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9 h 49"/>
                    <a:gd name="T14" fmla="*/ 144 w 144"/>
                    <a:gd name="T15" fmla="*/ 39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9"/>
                      </a:moveTo>
                      <a:lnTo>
                        <a:pt x="112" y="49"/>
                      </a:lnTo>
                      <a:lnTo>
                        <a:pt x="38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9"/>
                      </a:lnTo>
                      <a:lnTo>
                        <a:pt x="144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3" name="Freeform 367"/>
                <p:cNvSpPr/>
                <p:nvPr/>
              </p:nvSpPr>
              <p:spPr bwMode="auto">
                <a:xfrm>
                  <a:off x="1525" y="2655"/>
                  <a:ext cx="144" cy="49"/>
                </a:xfrm>
                <a:custGeom>
                  <a:avLst/>
                  <a:gdLst>
                    <a:gd name="T0" fmla="*/ 144 w 144"/>
                    <a:gd name="T1" fmla="*/ 39 h 49"/>
                    <a:gd name="T2" fmla="*/ 112 w 144"/>
                    <a:gd name="T3" fmla="*/ 49 h 49"/>
                    <a:gd name="T4" fmla="*/ 38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9 h 49"/>
                    <a:gd name="T14" fmla="*/ 144 w 144"/>
                    <a:gd name="T15" fmla="*/ 39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9"/>
                      </a:moveTo>
                      <a:lnTo>
                        <a:pt x="112" y="49"/>
                      </a:lnTo>
                      <a:lnTo>
                        <a:pt x="38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9"/>
                      </a:lnTo>
                      <a:lnTo>
                        <a:pt x="144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22" name="Line 368"/>
            <p:cNvSpPr>
              <a:spLocks noChangeShapeType="1"/>
            </p:cNvSpPr>
            <p:nvPr/>
          </p:nvSpPr>
          <p:spPr bwMode="auto">
            <a:xfrm>
              <a:off x="1304" y="2645"/>
              <a:ext cx="1" cy="108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3" name="Line 369"/>
            <p:cNvSpPr>
              <a:spLocks noChangeShapeType="1"/>
            </p:cNvSpPr>
            <p:nvPr/>
          </p:nvSpPr>
          <p:spPr bwMode="auto">
            <a:xfrm>
              <a:off x="1741" y="2645"/>
              <a:ext cx="1" cy="108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42" name="Oval 422"/>
          <p:cNvSpPr>
            <a:spLocks noChangeArrowheads="1"/>
          </p:cNvSpPr>
          <p:nvPr/>
        </p:nvSpPr>
        <p:spPr bwMode="auto">
          <a:xfrm>
            <a:off x="4028268" y="3023463"/>
            <a:ext cx="44345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4" name="Rectangle 468"/>
          <p:cNvSpPr>
            <a:spLocks noChangeArrowheads="1"/>
          </p:cNvSpPr>
          <p:nvPr/>
        </p:nvSpPr>
        <p:spPr bwMode="auto">
          <a:xfrm>
            <a:off x="6939979" y="1353899"/>
            <a:ext cx="538609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05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网络地址</a:t>
            </a:r>
            <a:endParaRPr lang="zh-CN" altLang="en-US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5" name="Rectangle 468"/>
          <p:cNvSpPr>
            <a:spLocks noChangeArrowheads="1"/>
          </p:cNvSpPr>
          <p:nvPr/>
        </p:nvSpPr>
        <p:spPr bwMode="auto">
          <a:xfrm>
            <a:off x="7485071" y="1571605"/>
            <a:ext cx="40235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lang="zh-CN" altLang="en-US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6" name="Line 469"/>
          <p:cNvSpPr>
            <a:spLocks noChangeShapeType="1"/>
          </p:cNvSpPr>
          <p:nvPr/>
        </p:nvSpPr>
        <p:spPr bwMode="auto">
          <a:xfrm flipH="1">
            <a:off x="7012040" y="1558343"/>
            <a:ext cx="168141" cy="5128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7" name="Line 469"/>
          <p:cNvSpPr>
            <a:spLocks noChangeShapeType="1"/>
          </p:cNvSpPr>
          <p:nvPr/>
        </p:nvSpPr>
        <p:spPr bwMode="auto">
          <a:xfrm flipH="1">
            <a:off x="7605412" y="1757977"/>
            <a:ext cx="76679" cy="5478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sm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0" name="Oval 316"/>
          <p:cNvSpPr>
            <a:spLocks noChangeArrowheads="1"/>
          </p:cNvSpPr>
          <p:nvPr/>
        </p:nvSpPr>
        <p:spPr bwMode="auto">
          <a:xfrm>
            <a:off x="3237400" y="2910820"/>
            <a:ext cx="45268" cy="47440"/>
          </a:xfrm>
          <a:prstGeom prst="ellipse">
            <a:avLst/>
          </a:prstGeom>
          <a:solidFill>
            <a:srgbClr val="FFFFFF"/>
          </a:solidFill>
          <a:ln w="30163">
            <a:solidFill>
              <a:srgbClr val="000000"/>
            </a:solidFill>
            <a:round/>
          </a:ln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2" name="Group 30"/>
          <p:cNvGrpSpPr/>
          <p:nvPr/>
        </p:nvGrpSpPr>
        <p:grpSpPr bwMode="auto">
          <a:xfrm>
            <a:off x="2944549" y="2679365"/>
            <a:ext cx="244820" cy="265439"/>
            <a:chOff x="101" y="2294"/>
            <a:chExt cx="343" cy="353"/>
          </a:xfrm>
        </p:grpSpPr>
        <p:grpSp>
          <p:nvGrpSpPr>
            <p:cNvPr id="243" name="Group 31"/>
            <p:cNvGrpSpPr/>
            <p:nvPr/>
          </p:nvGrpSpPr>
          <p:grpSpPr bwMode="auto">
            <a:xfrm>
              <a:off x="109" y="2301"/>
              <a:ext cx="335" cy="346"/>
              <a:chOff x="109" y="2301"/>
              <a:chExt cx="335" cy="346"/>
            </a:xfrm>
          </p:grpSpPr>
          <p:sp>
            <p:nvSpPr>
              <p:cNvPr id="257" name="Freeform 32"/>
              <p:cNvSpPr/>
              <p:nvPr/>
            </p:nvSpPr>
            <p:spPr bwMode="auto">
              <a:xfrm>
                <a:off x="118" y="2480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8" name="Freeform 33"/>
              <p:cNvSpPr/>
              <p:nvPr/>
            </p:nvSpPr>
            <p:spPr bwMode="auto">
              <a:xfrm>
                <a:off x="118" y="2480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7 w 316"/>
                  <a:gd name="T3" fmla="*/ 0 h 34"/>
                  <a:gd name="T4" fmla="*/ 278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7" y="0"/>
                    </a:lnTo>
                    <a:lnTo>
                      <a:pt x="278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9" name="Freeform 34"/>
              <p:cNvSpPr/>
              <p:nvPr/>
            </p:nvSpPr>
            <p:spPr bwMode="auto">
              <a:xfrm>
                <a:off x="165" y="2301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0" name="Freeform 35"/>
              <p:cNvSpPr/>
              <p:nvPr/>
            </p:nvSpPr>
            <p:spPr bwMode="auto">
              <a:xfrm>
                <a:off x="165" y="2301"/>
                <a:ext cx="223" cy="23"/>
              </a:xfrm>
              <a:custGeom>
                <a:avLst/>
                <a:gdLst>
                  <a:gd name="T0" fmla="*/ 0 w 223"/>
                  <a:gd name="T1" fmla="*/ 23 h 23"/>
                  <a:gd name="T2" fmla="*/ 27 w 223"/>
                  <a:gd name="T3" fmla="*/ 0 h 23"/>
                  <a:gd name="T4" fmla="*/ 196 w 223"/>
                  <a:gd name="T5" fmla="*/ 0 h 23"/>
                  <a:gd name="T6" fmla="*/ 223 w 223"/>
                  <a:gd name="T7" fmla="*/ 23 h 23"/>
                  <a:gd name="T8" fmla="*/ 0 w 223"/>
                  <a:gd name="T9" fmla="*/ 2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3"/>
                  <a:gd name="T17" fmla="*/ 223 w 2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3">
                    <a:moveTo>
                      <a:pt x="0" y="23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1" name="Rectangle 36"/>
              <p:cNvSpPr>
                <a:spLocks noChangeArrowheads="1"/>
              </p:cNvSpPr>
              <p:nvPr/>
            </p:nvSpPr>
            <p:spPr bwMode="auto">
              <a:xfrm>
                <a:off x="165" y="2324"/>
                <a:ext cx="223" cy="1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2" name="Rectangle 37"/>
              <p:cNvSpPr>
                <a:spLocks noChangeArrowheads="1"/>
              </p:cNvSpPr>
              <p:nvPr/>
            </p:nvSpPr>
            <p:spPr bwMode="auto">
              <a:xfrm>
                <a:off x="120" y="2512"/>
                <a:ext cx="314" cy="7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3" name="Rectangle 38"/>
              <p:cNvSpPr>
                <a:spLocks noChangeArrowheads="1"/>
              </p:cNvSpPr>
              <p:nvPr/>
            </p:nvSpPr>
            <p:spPr bwMode="auto">
              <a:xfrm>
                <a:off x="186" y="2345"/>
                <a:ext cx="182" cy="13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4" name="Line 39"/>
              <p:cNvSpPr>
                <a:spLocks noChangeShapeType="1"/>
              </p:cNvSpPr>
              <p:nvPr/>
            </p:nvSpPr>
            <p:spPr bwMode="auto">
              <a:xfrm flipH="1">
                <a:off x="335" y="2541"/>
                <a:ext cx="7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65" name="Group 40"/>
              <p:cNvGrpSpPr/>
              <p:nvPr/>
            </p:nvGrpSpPr>
            <p:grpSpPr bwMode="auto">
              <a:xfrm>
                <a:off x="109" y="2596"/>
                <a:ext cx="335" cy="51"/>
                <a:chOff x="109" y="2596"/>
                <a:chExt cx="335" cy="51"/>
              </a:xfrm>
            </p:grpSpPr>
            <p:sp>
              <p:nvSpPr>
                <p:cNvPr id="266" name="Freeform 41"/>
                <p:cNvSpPr/>
                <p:nvPr/>
              </p:nvSpPr>
              <p:spPr bwMode="auto">
                <a:xfrm>
                  <a:off x="109" y="2596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7" name="Freeform 42"/>
                <p:cNvSpPr/>
                <p:nvPr/>
              </p:nvSpPr>
              <p:spPr bwMode="auto">
                <a:xfrm>
                  <a:off x="109" y="2596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40 w 335"/>
                    <a:gd name="T3" fmla="*/ 0 h 38"/>
                    <a:gd name="T4" fmla="*/ 296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40" y="0"/>
                      </a:lnTo>
                      <a:lnTo>
                        <a:pt x="296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8" name="Rectangle 43"/>
                <p:cNvSpPr>
                  <a:spLocks noChangeArrowheads="1"/>
                </p:cNvSpPr>
                <p:nvPr/>
              </p:nvSpPr>
              <p:spPr bwMode="auto">
                <a:xfrm>
                  <a:off x="112" y="2632"/>
                  <a:ext cx="330" cy="15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44" name="Group 44"/>
            <p:cNvGrpSpPr/>
            <p:nvPr/>
          </p:nvGrpSpPr>
          <p:grpSpPr bwMode="auto">
            <a:xfrm>
              <a:off x="101" y="2294"/>
              <a:ext cx="335" cy="347"/>
              <a:chOff x="101" y="2294"/>
              <a:chExt cx="335" cy="347"/>
            </a:xfrm>
          </p:grpSpPr>
          <p:sp>
            <p:nvSpPr>
              <p:cNvPr id="245" name="Freeform 45"/>
              <p:cNvSpPr/>
              <p:nvPr/>
            </p:nvSpPr>
            <p:spPr bwMode="auto">
              <a:xfrm>
                <a:off x="109" y="2474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8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8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" name="Freeform 46"/>
              <p:cNvSpPr/>
              <p:nvPr/>
            </p:nvSpPr>
            <p:spPr bwMode="auto">
              <a:xfrm>
                <a:off x="109" y="2474"/>
                <a:ext cx="316" cy="34"/>
              </a:xfrm>
              <a:custGeom>
                <a:avLst/>
                <a:gdLst>
                  <a:gd name="T0" fmla="*/ 0 w 316"/>
                  <a:gd name="T1" fmla="*/ 34 h 34"/>
                  <a:gd name="T2" fmla="*/ 38 w 316"/>
                  <a:gd name="T3" fmla="*/ 0 h 34"/>
                  <a:gd name="T4" fmla="*/ 279 w 316"/>
                  <a:gd name="T5" fmla="*/ 0 h 34"/>
                  <a:gd name="T6" fmla="*/ 316 w 316"/>
                  <a:gd name="T7" fmla="*/ 34 h 34"/>
                  <a:gd name="T8" fmla="*/ 0 w 316"/>
                  <a:gd name="T9" fmla="*/ 34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"/>
                  <a:gd name="T17" fmla="*/ 316 w 31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">
                    <a:moveTo>
                      <a:pt x="0" y="34"/>
                    </a:moveTo>
                    <a:lnTo>
                      <a:pt x="38" y="0"/>
                    </a:lnTo>
                    <a:lnTo>
                      <a:pt x="279" y="0"/>
                    </a:lnTo>
                    <a:lnTo>
                      <a:pt x="316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7" name="Freeform 47"/>
              <p:cNvSpPr/>
              <p:nvPr/>
            </p:nvSpPr>
            <p:spPr bwMode="auto">
              <a:xfrm>
                <a:off x="157" y="2294"/>
                <a:ext cx="223" cy="24"/>
              </a:xfrm>
              <a:custGeom>
                <a:avLst/>
                <a:gdLst>
                  <a:gd name="T0" fmla="*/ 0 w 223"/>
                  <a:gd name="T1" fmla="*/ 24 h 24"/>
                  <a:gd name="T2" fmla="*/ 27 w 223"/>
                  <a:gd name="T3" fmla="*/ 0 h 24"/>
                  <a:gd name="T4" fmla="*/ 196 w 223"/>
                  <a:gd name="T5" fmla="*/ 0 h 24"/>
                  <a:gd name="T6" fmla="*/ 223 w 223"/>
                  <a:gd name="T7" fmla="*/ 24 h 24"/>
                  <a:gd name="T8" fmla="*/ 0 w 223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4"/>
                  <a:gd name="T17" fmla="*/ 223 w 22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4">
                    <a:moveTo>
                      <a:pt x="0" y="24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8" name="Freeform 48"/>
              <p:cNvSpPr/>
              <p:nvPr/>
            </p:nvSpPr>
            <p:spPr bwMode="auto">
              <a:xfrm>
                <a:off x="157" y="2294"/>
                <a:ext cx="223" cy="24"/>
              </a:xfrm>
              <a:custGeom>
                <a:avLst/>
                <a:gdLst>
                  <a:gd name="T0" fmla="*/ 0 w 223"/>
                  <a:gd name="T1" fmla="*/ 24 h 24"/>
                  <a:gd name="T2" fmla="*/ 27 w 223"/>
                  <a:gd name="T3" fmla="*/ 0 h 24"/>
                  <a:gd name="T4" fmla="*/ 196 w 223"/>
                  <a:gd name="T5" fmla="*/ 0 h 24"/>
                  <a:gd name="T6" fmla="*/ 223 w 223"/>
                  <a:gd name="T7" fmla="*/ 24 h 24"/>
                  <a:gd name="T8" fmla="*/ 0 w 223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"/>
                  <a:gd name="T16" fmla="*/ 0 h 24"/>
                  <a:gd name="T17" fmla="*/ 223 w 22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" h="24">
                    <a:moveTo>
                      <a:pt x="0" y="24"/>
                    </a:moveTo>
                    <a:lnTo>
                      <a:pt x="27" y="0"/>
                    </a:lnTo>
                    <a:lnTo>
                      <a:pt x="196" y="0"/>
                    </a:lnTo>
                    <a:lnTo>
                      <a:pt x="223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C9C9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9" name="Rectangle 49"/>
              <p:cNvSpPr>
                <a:spLocks noChangeArrowheads="1"/>
              </p:cNvSpPr>
              <p:nvPr/>
            </p:nvSpPr>
            <p:spPr bwMode="auto">
              <a:xfrm>
                <a:off x="157" y="2318"/>
                <a:ext cx="223" cy="175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0" name="Rectangle 50"/>
              <p:cNvSpPr>
                <a:spLocks noChangeArrowheads="1"/>
              </p:cNvSpPr>
              <p:nvPr/>
            </p:nvSpPr>
            <p:spPr bwMode="auto">
              <a:xfrm>
                <a:off x="112" y="2506"/>
                <a:ext cx="313" cy="78"/>
              </a:xfrm>
              <a:prstGeom prst="rect">
                <a:avLst/>
              </a:prstGeom>
              <a:solidFill>
                <a:srgbClr val="B7B7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1" name="Rectangle 51"/>
              <p:cNvSpPr>
                <a:spLocks noChangeArrowheads="1"/>
              </p:cNvSpPr>
              <p:nvPr/>
            </p:nvSpPr>
            <p:spPr bwMode="auto">
              <a:xfrm>
                <a:off x="178" y="2339"/>
                <a:ext cx="181" cy="1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2" name="Line 52"/>
              <p:cNvSpPr>
                <a:spLocks noChangeShapeType="1"/>
              </p:cNvSpPr>
              <p:nvPr/>
            </p:nvSpPr>
            <p:spPr bwMode="auto">
              <a:xfrm flipH="1">
                <a:off x="326" y="2535"/>
                <a:ext cx="7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53" name="Group 53"/>
              <p:cNvGrpSpPr/>
              <p:nvPr/>
            </p:nvGrpSpPr>
            <p:grpSpPr bwMode="auto">
              <a:xfrm>
                <a:off x="101" y="2590"/>
                <a:ext cx="335" cy="51"/>
                <a:chOff x="101" y="2590"/>
                <a:chExt cx="335" cy="51"/>
              </a:xfrm>
            </p:grpSpPr>
            <p:sp>
              <p:nvSpPr>
                <p:cNvPr id="254" name="Freeform 54"/>
                <p:cNvSpPr/>
                <p:nvPr/>
              </p:nvSpPr>
              <p:spPr bwMode="auto">
                <a:xfrm>
                  <a:off x="101" y="2590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5" name="Freeform 55"/>
                <p:cNvSpPr/>
                <p:nvPr/>
              </p:nvSpPr>
              <p:spPr bwMode="auto">
                <a:xfrm>
                  <a:off x="101" y="2590"/>
                  <a:ext cx="335" cy="38"/>
                </a:xfrm>
                <a:custGeom>
                  <a:avLst/>
                  <a:gdLst>
                    <a:gd name="T0" fmla="*/ 0 w 335"/>
                    <a:gd name="T1" fmla="*/ 38 h 38"/>
                    <a:gd name="T2" fmla="*/ 39 w 335"/>
                    <a:gd name="T3" fmla="*/ 0 h 38"/>
                    <a:gd name="T4" fmla="*/ 295 w 335"/>
                    <a:gd name="T5" fmla="*/ 0 h 38"/>
                    <a:gd name="T6" fmla="*/ 335 w 335"/>
                    <a:gd name="T7" fmla="*/ 38 h 38"/>
                    <a:gd name="T8" fmla="*/ 0 w 335"/>
                    <a:gd name="T9" fmla="*/ 38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5"/>
                    <a:gd name="T16" fmla="*/ 0 h 38"/>
                    <a:gd name="T17" fmla="*/ 335 w 335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5" h="38">
                      <a:moveTo>
                        <a:pt x="0" y="38"/>
                      </a:moveTo>
                      <a:lnTo>
                        <a:pt x="39" y="0"/>
                      </a:lnTo>
                      <a:lnTo>
                        <a:pt x="295" y="0"/>
                      </a:lnTo>
                      <a:lnTo>
                        <a:pt x="335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C9C9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6" name="Rectangle 56"/>
                <p:cNvSpPr>
                  <a:spLocks noChangeArrowheads="1"/>
                </p:cNvSpPr>
                <p:nvPr/>
              </p:nvSpPr>
              <p:spPr bwMode="auto">
                <a:xfrm>
                  <a:off x="103" y="2626"/>
                  <a:ext cx="331" cy="15"/>
                </a:xfrm>
                <a:prstGeom prst="rect">
                  <a:avLst/>
                </a:prstGeom>
                <a:solidFill>
                  <a:srgbClr val="BAB7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4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681" name="Text Box 438"/>
          <p:cNvSpPr txBox="1">
            <a:spLocks noChangeArrowheads="1"/>
          </p:cNvSpPr>
          <p:nvPr/>
        </p:nvSpPr>
        <p:spPr bwMode="auto">
          <a:xfrm>
            <a:off x="749294" y="1365908"/>
            <a:ext cx="1896400" cy="24622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2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两个路由器直接相连的接口处，可指明也可不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指明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地址。</a:t>
            </a:r>
            <a:endParaRPr lang="en-US" altLang="zh-CN" sz="1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如指明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，则这一段连线就构成了一种只包含一段线路的特殊“网络” 。这种网络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仅需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地址，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使用 </a:t>
            </a:r>
            <a:r>
              <a:rPr lang="en-US" altLang="zh-CN" sz="1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/31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块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。主机号可以是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或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2" name="矩形 476"/>
          <p:cNvSpPr>
            <a:spLocks noChangeArrowheads="1"/>
          </p:cNvSpPr>
          <p:nvPr/>
        </p:nvSpPr>
        <p:spPr bwMode="auto">
          <a:xfrm>
            <a:off x="3480534" y="3636941"/>
            <a:ext cx="1298933" cy="503769"/>
          </a:xfrm>
          <a:prstGeom prst="rect">
            <a:avLst/>
          </a:prstGeom>
          <a:noFill/>
          <a:ln w="9525" cmpd="dbl" algn="ctr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3" name="Rectangle 27"/>
          <p:cNvSpPr>
            <a:spLocks noChangeArrowheads="1"/>
          </p:cNvSpPr>
          <p:nvPr/>
        </p:nvSpPr>
        <p:spPr bwMode="auto">
          <a:xfrm>
            <a:off x="3931352" y="3912547"/>
            <a:ext cx="807913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5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以太网交换机</a:t>
            </a:r>
            <a:endParaRPr lang="en-US" altLang="zh-CN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84" name="Group 344"/>
          <p:cNvGrpSpPr/>
          <p:nvPr/>
        </p:nvGrpSpPr>
        <p:grpSpPr bwMode="auto">
          <a:xfrm>
            <a:off x="3595071" y="3710360"/>
            <a:ext cx="242049" cy="128766"/>
            <a:chOff x="1304" y="2569"/>
            <a:chExt cx="439" cy="262"/>
          </a:xfrm>
        </p:grpSpPr>
        <p:sp>
          <p:nvSpPr>
            <p:cNvPr id="685" name="Oval 345"/>
            <p:cNvSpPr>
              <a:spLocks noChangeArrowheads="1"/>
            </p:cNvSpPr>
            <p:nvPr/>
          </p:nvSpPr>
          <p:spPr bwMode="auto">
            <a:xfrm>
              <a:off x="1305" y="2678"/>
              <a:ext cx="438" cy="153"/>
            </a:xfrm>
            <a:prstGeom prst="ellipse">
              <a:avLst/>
            </a:prstGeom>
            <a:solidFill>
              <a:srgbClr val="0078AA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6" name="Rectangle 346"/>
            <p:cNvSpPr>
              <a:spLocks noChangeArrowheads="1"/>
            </p:cNvSpPr>
            <p:nvPr/>
          </p:nvSpPr>
          <p:spPr bwMode="auto">
            <a:xfrm>
              <a:off x="1304" y="2647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7" name="Rectangle 347"/>
            <p:cNvSpPr>
              <a:spLocks noChangeArrowheads="1"/>
            </p:cNvSpPr>
            <p:nvPr/>
          </p:nvSpPr>
          <p:spPr bwMode="auto">
            <a:xfrm>
              <a:off x="1304" y="2647"/>
              <a:ext cx="437" cy="109"/>
            </a:xfrm>
            <a:prstGeom prst="rect">
              <a:avLst/>
            </a:prstGeom>
            <a:solidFill>
              <a:srgbClr val="007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8" name="Oval 348"/>
            <p:cNvSpPr>
              <a:spLocks noChangeArrowheads="1"/>
            </p:cNvSpPr>
            <p:nvPr/>
          </p:nvSpPr>
          <p:spPr bwMode="auto">
            <a:xfrm>
              <a:off x="1305" y="2569"/>
              <a:ext cx="438" cy="153"/>
            </a:xfrm>
            <a:prstGeom prst="ellipse">
              <a:avLst/>
            </a:prstGeom>
            <a:solidFill>
              <a:srgbClr val="00B4FF"/>
            </a:solidFill>
            <a:ln w="4763">
              <a:solidFill>
                <a:srgbClr val="AAE6FF"/>
              </a:solidFill>
              <a:round/>
            </a:ln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89" name="Group 349"/>
            <p:cNvGrpSpPr/>
            <p:nvPr/>
          </p:nvGrpSpPr>
          <p:grpSpPr bwMode="auto">
            <a:xfrm>
              <a:off x="1371" y="2587"/>
              <a:ext cx="304" cy="117"/>
              <a:chOff x="1371" y="2587"/>
              <a:chExt cx="304" cy="117"/>
            </a:xfrm>
          </p:grpSpPr>
          <p:grpSp>
            <p:nvGrpSpPr>
              <p:cNvPr id="692" name="Group 350"/>
              <p:cNvGrpSpPr/>
              <p:nvPr/>
            </p:nvGrpSpPr>
            <p:grpSpPr bwMode="auto">
              <a:xfrm>
                <a:off x="1371" y="2587"/>
                <a:ext cx="301" cy="115"/>
                <a:chOff x="1371" y="2587"/>
                <a:chExt cx="301" cy="115"/>
              </a:xfrm>
            </p:grpSpPr>
            <p:sp>
              <p:nvSpPr>
                <p:cNvPr id="702" name="Freeform 351"/>
                <p:cNvSpPr/>
                <p:nvPr/>
              </p:nvSpPr>
              <p:spPr bwMode="auto">
                <a:xfrm>
                  <a:off x="1528" y="2590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3" name="Freeform 352"/>
                <p:cNvSpPr/>
                <p:nvPr/>
              </p:nvSpPr>
              <p:spPr bwMode="auto">
                <a:xfrm>
                  <a:off x="1528" y="2590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5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5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4" name="Freeform 353"/>
                <p:cNvSpPr/>
                <p:nvPr/>
              </p:nvSpPr>
              <p:spPr bwMode="auto">
                <a:xfrm>
                  <a:off x="1371" y="2647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8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8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5" name="Freeform 354"/>
                <p:cNvSpPr/>
                <p:nvPr/>
              </p:nvSpPr>
              <p:spPr bwMode="auto">
                <a:xfrm>
                  <a:off x="1371" y="2647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7 w 144"/>
                    <a:gd name="T5" fmla="*/ 33 h 52"/>
                    <a:gd name="T6" fmla="*/ 0 w 144"/>
                    <a:gd name="T7" fmla="*/ 22 h 52"/>
                    <a:gd name="T8" fmla="*/ 18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7" y="33"/>
                      </a:lnTo>
                      <a:lnTo>
                        <a:pt x="0" y="22"/>
                      </a:lnTo>
                      <a:lnTo>
                        <a:pt x="18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6" name="Freeform 355"/>
                <p:cNvSpPr/>
                <p:nvPr/>
              </p:nvSpPr>
              <p:spPr bwMode="auto">
                <a:xfrm>
                  <a:off x="1379" y="2587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4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4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7" name="Freeform 356"/>
                <p:cNvSpPr/>
                <p:nvPr/>
              </p:nvSpPr>
              <p:spPr bwMode="auto">
                <a:xfrm>
                  <a:off x="1379" y="2587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09 w 144"/>
                    <a:gd name="T5" fmla="*/ 30 h 49"/>
                    <a:gd name="T6" fmla="*/ 144 w 144"/>
                    <a:gd name="T7" fmla="*/ 22 h 49"/>
                    <a:gd name="T8" fmla="*/ 125 w 144"/>
                    <a:gd name="T9" fmla="*/ 49 h 49"/>
                    <a:gd name="T10" fmla="*/ 34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09" y="30"/>
                      </a:lnTo>
                      <a:lnTo>
                        <a:pt x="144" y="22"/>
                      </a:lnTo>
                      <a:lnTo>
                        <a:pt x="125" y="49"/>
                      </a:lnTo>
                      <a:lnTo>
                        <a:pt x="34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8" name="Freeform 357"/>
                <p:cNvSpPr/>
                <p:nvPr/>
              </p:nvSpPr>
              <p:spPr bwMode="auto">
                <a:xfrm>
                  <a:off x="1523" y="2653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6 h 49"/>
                    <a:gd name="T6" fmla="*/ 0 w 144"/>
                    <a:gd name="T7" fmla="*/ 27 h 49"/>
                    <a:gd name="T8" fmla="*/ 18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6"/>
                      </a:lnTo>
                      <a:lnTo>
                        <a:pt x="0" y="27"/>
                      </a:lnTo>
                      <a:lnTo>
                        <a:pt x="18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9" name="Freeform 358"/>
                <p:cNvSpPr/>
                <p:nvPr/>
              </p:nvSpPr>
              <p:spPr bwMode="auto">
                <a:xfrm>
                  <a:off x="1523" y="2653"/>
                  <a:ext cx="144" cy="49"/>
                </a:xfrm>
                <a:custGeom>
                  <a:avLst/>
                  <a:gdLst>
                    <a:gd name="T0" fmla="*/ 144 w 144"/>
                    <a:gd name="T1" fmla="*/ 38 h 49"/>
                    <a:gd name="T2" fmla="*/ 112 w 144"/>
                    <a:gd name="T3" fmla="*/ 49 h 49"/>
                    <a:gd name="T4" fmla="*/ 37 w 144"/>
                    <a:gd name="T5" fmla="*/ 16 h 49"/>
                    <a:gd name="T6" fmla="*/ 0 w 144"/>
                    <a:gd name="T7" fmla="*/ 27 h 49"/>
                    <a:gd name="T8" fmla="*/ 18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8 h 49"/>
                    <a:gd name="T14" fmla="*/ 144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8"/>
                      </a:moveTo>
                      <a:lnTo>
                        <a:pt x="112" y="49"/>
                      </a:lnTo>
                      <a:lnTo>
                        <a:pt x="37" y="16"/>
                      </a:lnTo>
                      <a:lnTo>
                        <a:pt x="0" y="27"/>
                      </a:lnTo>
                      <a:lnTo>
                        <a:pt x="18" y="0"/>
                      </a:lnTo>
                      <a:lnTo>
                        <a:pt x="112" y="0"/>
                      </a:lnTo>
                      <a:lnTo>
                        <a:pt x="72" y="8"/>
                      </a:lnTo>
                      <a:lnTo>
                        <a:pt x="144" y="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93" name="Group 359"/>
              <p:cNvGrpSpPr/>
              <p:nvPr/>
            </p:nvGrpSpPr>
            <p:grpSpPr bwMode="auto">
              <a:xfrm>
                <a:off x="1373" y="2590"/>
                <a:ext cx="302" cy="114"/>
                <a:chOff x="1373" y="2590"/>
                <a:chExt cx="302" cy="114"/>
              </a:xfrm>
            </p:grpSpPr>
            <p:sp>
              <p:nvSpPr>
                <p:cNvPr id="694" name="Freeform 360"/>
                <p:cNvSpPr/>
                <p:nvPr/>
              </p:nvSpPr>
              <p:spPr bwMode="auto">
                <a:xfrm>
                  <a:off x="1531" y="259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5" name="Freeform 361"/>
                <p:cNvSpPr/>
                <p:nvPr/>
              </p:nvSpPr>
              <p:spPr bwMode="auto">
                <a:xfrm>
                  <a:off x="1531" y="2593"/>
                  <a:ext cx="144" cy="49"/>
                </a:xfrm>
                <a:custGeom>
                  <a:avLst/>
                  <a:gdLst>
                    <a:gd name="T0" fmla="*/ 0 w 144"/>
                    <a:gd name="T1" fmla="*/ 38 h 49"/>
                    <a:gd name="T2" fmla="*/ 32 w 144"/>
                    <a:gd name="T3" fmla="*/ 49 h 49"/>
                    <a:gd name="T4" fmla="*/ 109 w 144"/>
                    <a:gd name="T5" fmla="*/ 16 h 49"/>
                    <a:gd name="T6" fmla="*/ 144 w 144"/>
                    <a:gd name="T7" fmla="*/ 27 h 49"/>
                    <a:gd name="T8" fmla="*/ 125 w 144"/>
                    <a:gd name="T9" fmla="*/ 0 h 49"/>
                    <a:gd name="T10" fmla="*/ 34 w 144"/>
                    <a:gd name="T11" fmla="*/ 0 h 49"/>
                    <a:gd name="T12" fmla="*/ 72 w 144"/>
                    <a:gd name="T13" fmla="*/ 8 h 49"/>
                    <a:gd name="T14" fmla="*/ 0 w 144"/>
                    <a:gd name="T15" fmla="*/ 38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38"/>
                      </a:moveTo>
                      <a:lnTo>
                        <a:pt x="32" y="49"/>
                      </a:lnTo>
                      <a:lnTo>
                        <a:pt x="109" y="16"/>
                      </a:lnTo>
                      <a:lnTo>
                        <a:pt x="144" y="27"/>
                      </a:lnTo>
                      <a:lnTo>
                        <a:pt x="125" y="0"/>
                      </a:lnTo>
                      <a:lnTo>
                        <a:pt x="34" y="0"/>
                      </a:lnTo>
                      <a:lnTo>
                        <a:pt x="72" y="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6" name="Freeform 362"/>
                <p:cNvSpPr/>
                <p:nvPr/>
              </p:nvSpPr>
              <p:spPr bwMode="auto">
                <a:xfrm>
                  <a:off x="1373" y="265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7" name="Freeform 363"/>
                <p:cNvSpPr/>
                <p:nvPr/>
              </p:nvSpPr>
              <p:spPr bwMode="auto">
                <a:xfrm>
                  <a:off x="1373" y="2650"/>
                  <a:ext cx="144" cy="52"/>
                </a:xfrm>
                <a:custGeom>
                  <a:avLst/>
                  <a:gdLst>
                    <a:gd name="T0" fmla="*/ 144 w 144"/>
                    <a:gd name="T1" fmla="*/ 11 h 52"/>
                    <a:gd name="T2" fmla="*/ 112 w 144"/>
                    <a:gd name="T3" fmla="*/ 0 h 52"/>
                    <a:gd name="T4" fmla="*/ 38 w 144"/>
                    <a:gd name="T5" fmla="*/ 33 h 52"/>
                    <a:gd name="T6" fmla="*/ 0 w 144"/>
                    <a:gd name="T7" fmla="*/ 22 h 52"/>
                    <a:gd name="T8" fmla="*/ 19 w 144"/>
                    <a:gd name="T9" fmla="*/ 52 h 52"/>
                    <a:gd name="T10" fmla="*/ 112 w 144"/>
                    <a:gd name="T11" fmla="*/ 52 h 52"/>
                    <a:gd name="T12" fmla="*/ 72 w 144"/>
                    <a:gd name="T13" fmla="*/ 41 h 52"/>
                    <a:gd name="T14" fmla="*/ 144 w 144"/>
                    <a:gd name="T15" fmla="*/ 11 h 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52"/>
                    <a:gd name="T26" fmla="*/ 144 w 144"/>
                    <a:gd name="T27" fmla="*/ 52 h 5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52">
                      <a:moveTo>
                        <a:pt x="144" y="11"/>
                      </a:moveTo>
                      <a:lnTo>
                        <a:pt x="112" y="0"/>
                      </a:lnTo>
                      <a:lnTo>
                        <a:pt x="38" y="33"/>
                      </a:lnTo>
                      <a:lnTo>
                        <a:pt x="0" y="22"/>
                      </a:lnTo>
                      <a:lnTo>
                        <a:pt x="19" y="52"/>
                      </a:lnTo>
                      <a:lnTo>
                        <a:pt x="112" y="52"/>
                      </a:lnTo>
                      <a:lnTo>
                        <a:pt x="72" y="41"/>
                      </a:lnTo>
                      <a:lnTo>
                        <a:pt x="14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8" name="Freeform 364"/>
                <p:cNvSpPr/>
                <p:nvPr/>
              </p:nvSpPr>
              <p:spPr bwMode="auto">
                <a:xfrm>
                  <a:off x="1381" y="259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9" name="Freeform 365"/>
                <p:cNvSpPr/>
                <p:nvPr/>
              </p:nvSpPr>
              <p:spPr bwMode="auto">
                <a:xfrm>
                  <a:off x="1381" y="2590"/>
                  <a:ext cx="144" cy="49"/>
                </a:xfrm>
                <a:custGeom>
                  <a:avLst/>
                  <a:gdLst>
                    <a:gd name="T0" fmla="*/ 0 w 144"/>
                    <a:gd name="T1" fmla="*/ 11 h 49"/>
                    <a:gd name="T2" fmla="*/ 32 w 144"/>
                    <a:gd name="T3" fmla="*/ 0 h 49"/>
                    <a:gd name="T4" fmla="*/ 110 w 144"/>
                    <a:gd name="T5" fmla="*/ 30 h 49"/>
                    <a:gd name="T6" fmla="*/ 144 w 144"/>
                    <a:gd name="T7" fmla="*/ 22 h 49"/>
                    <a:gd name="T8" fmla="*/ 126 w 144"/>
                    <a:gd name="T9" fmla="*/ 49 h 49"/>
                    <a:gd name="T10" fmla="*/ 35 w 144"/>
                    <a:gd name="T11" fmla="*/ 49 h 49"/>
                    <a:gd name="T12" fmla="*/ 72 w 144"/>
                    <a:gd name="T13" fmla="*/ 41 h 49"/>
                    <a:gd name="T14" fmla="*/ 0 w 144"/>
                    <a:gd name="T15" fmla="*/ 11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0" y="11"/>
                      </a:moveTo>
                      <a:lnTo>
                        <a:pt x="32" y="0"/>
                      </a:lnTo>
                      <a:lnTo>
                        <a:pt x="110" y="30"/>
                      </a:lnTo>
                      <a:lnTo>
                        <a:pt x="144" y="22"/>
                      </a:lnTo>
                      <a:lnTo>
                        <a:pt x="126" y="49"/>
                      </a:lnTo>
                      <a:lnTo>
                        <a:pt x="35" y="49"/>
                      </a:lnTo>
                      <a:lnTo>
                        <a:pt x="72" y="4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0" name="Freeform 366"/>
                <p:cNvSpPr/>
                <p:nvPr/>
              </p:nvSpPr>
              <p:spPr bwMode="auto">
                <a:xfrm>
                  <a:off x="1525" y="2655"/>
                  <a:ext cx="144" cy="49"/>
                </a:xfrm>
                <a:custGeom>
                  <a:avLst/>
                  <a:gdLst>
                    <a:gd name="T0" fmla="*/ 144 w 144"/>
                    <a:gd name="T1" fmla="*/ 39 h 49"/>
                    <a:gd name="T2" fmla="*/ 112 w 144"/>
                    <a:gd name="T3" fmla="*/ 49 h 49"/>
                    <a:gd name="T4" fmla="*/ 38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9 h 49"/>
                    <a:gd name="T14" fmla="*/ 144 w 144"/>
                    <a:gd name="T15" fmla="*/ 39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9"/>
                      </a:moveTo>
                      <a:lnTo>
                        <a:pt x="112" y="49"/>
                      </a:lnTo>
                      <a:lnTo>
                        <a:pt x="38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9"/>
                      </a:lnTo>
                      <a:lnTo>
                        <a:pt x="144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1" name="Freeform 367"/>
                <p:cNvSpPr/>
                <p:nvPr/>
              </p:nvSpPr>
              <p:spPr bwMode="auto">
                <a:xfrm>
                  <a:off x="1525" y="2655"/>
                  <a:ext cx="144" cy="49"/>
                </a:xfrm>
                <a:custGeom>
                  <a:avLst/>
                  <a:gdLst>
                    <a:gd name="T0" fmla="*/ 144 w 144"/>
                    <a:gd name="T1" fmla="*/ 39 h 49"/>
                    <a:gd name="T2" fmla="*/ 112 w 144"/>
                    <a:gd name="T3" fmla="*/ 49 h 49"/>
                    <a:gd name="T4" fmla="*/ 38 w 144"/>
                    <a:gd name="T5" fmla="*/ 17 h 49"/>
                    <a:gd name="T6" fmla="*/ 0 w 144"/>
                    <a:gd name="T7" fmla="*/ 28 h 49"/>
                    <a:gd name="T8" fmla="*/ 19 w 144"/>
                    <a:gd name="T9" fmla="*/ 0 h 49"/>
                    <a:gd name="T10" fmla="*/ 112 w 144"/>
                    <a:gd name="T11" fmla="*/ 0 h 49"/>
                    <a:gd name="T12" fmla="*/ 72 w 144"/>
                    <a:gd name="T13" fmla="*/ 9 h 49"/>
                    <a:gd name="T14" fmla="*/ 144 w 144"/>
                    <a:gd name="T15" fmla="*/ 39 h 4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4"/>
                    <a:gd name="T25" fmla="*/ 0 h 49"/>
                    <a:gd name="T26" fmla="*/ 144 w 144"/>
                    <a:gd name="T27" fmla="*/ 49 h 4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4" h="49">
                      <a:moveTo>
                        <a:pt x="144" y="39"/>
                      </a:moveTo>
                      <a:lnTo>
                        <a:pt x="112" y="49"/>
                      </a:lnTo>
                      <a:lnTo>
                        <a:pt x="38" y="17"/>
                      </a:lnTo>
                      <a:lnTo>
                        <a:pt x="0" y="28"/>
                      </a:lnTo>
                      <a:lnTo>
                        <a:pt x="19" y="0"/>
                      </a:lnTo>
                      <a:lnTo>
                        <a:pt x="112" y="0"/>
                      </a:lnTo>
                      <a:lnTo>
                        <a:pt x="72" y="9"/>
                      </a:lnTo>
                      <a:lnTo>
                        <a:pt x="144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690" name="Line 368"/>
            <p:cNvSpPr>
              <a:spLocks noChangeShapeType="1"/>
            </p:cNvSpPr>
            <p:nvPr/>
          </p:nvSpPr>
          <p:spPr bwMode="auto">
            <a:xfrm>
              <a:off x="1304" y="2645"/>
              <a:ext cx="1" cy="108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1" name="Line 369"/>
            <p:cNvSpPr>
              <a:spLocks noChangeShapeType="1"/>
            </p:cNvSpPr>
            <p:nvPr/>
          </p:nvSpPr>
          <p:spPr bwMode="auto">
            <a:xfrm>
              <a:off x="1741" y="2645"/>
              <a:ext cx="1" cy="108"/>
            </a:xfrm>
            <a:prstGeom prst="line">
              <a:avLst/>
            </a:prstGeom>
            <a:noFill/>
            <a:ln w="4763">
              <a:solidFill>
                <a:srgbClr val="AAE6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11" name="Rectangle 27"/>
          <p:cNvSpPr>
            <a:spLocks noChangeArrowheads="1"/>
          </p:cNvSpPr>
          <p:nvPr/>
        </p:nvSpPr>
        <p:spPr bwMode="auto">
          <a:xfrm>
            <a:off x="3931352" y="3708101"/>
            <a:ext cx="403957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50" b="1">
                <a:latin typeface="微软雅黑" panose="020B0503020204020204" pitchFamily="34" charset="-122"/>
                <a:ea typeface="微软雅黑" panose="020B0503020204020204" pitchFamily="34" charset="-122"/>
              </a:rPr>
              <a:t>路由器</a:t>
            </a:r>
            <a:endParaRPr lang="en-US" altLang="zh-CN" sz="10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52" name="Picture 58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294" y="1711264"/>
            <a:ext cx="397338" cy="18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4" name="Picture 58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363" y="3920189"/>
            <a:ext cx="292813" cy="161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" name="Picture 58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7" y="2855922"/>
            <a:ext cx="397338" cy="18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6" name="Picture 58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681" y="2984123"/>
            <a:ext cx="397338" cy="18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7" name="Picture 58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747" y="2457355"/>
            <a:ext cx="397338" cy="18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AutoShape 5"/>
          <p:cNvSpPr>
            <a:spLocks noChangeArrowheads="1"/>
          </p:cNvSpPr>
          <p:nvPr/>
        </p:nvSpPr>
        <p:spPr bwMode="auto">
          <a:xfrm>
            <a:off x="545144" y="620734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8" name="Rectangle 6"/>
          <p:cNvSpPr>
            <a:spLocks noChangeArrowheads="1"/>
          </p:cNvSpPr>
          <p:nvPr/>
        </p:nvSpPr>
        <p:spPr bwMode="auto">
          <a:xfrm>
            <a:off x="2583382" y="588663"/>
            <a:ext cx="39772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4.2.3  IP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 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图示 1"/>
          <p:cNvGraphicFramePr/>
          <p:nvPr/>
        </p:nvGraphicFramePr>
        <p:xfrm>
          <a:off x="1204825" y="1224955"/>
          <a:ext cx="6688348" cy="25447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56963" y="614644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907307" y="581433"/>
            <a:ext cx="334809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的区别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45144" y="1170432"/>
            <a:ext cx="8053712" cy="3200399"/>
          </a:xfrm>
          <a:prstGeom prst="roundRect">
            <a:avLst/>
          </a:prstGeom>
          <a:solidFill>
            <a:srgbClr val="C3E3F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2391321" y="3280921"/>
            <a:ext cx="3899100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2912547" y="2607995"/>
            <a:ext cx="2856649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3415963" y="1860543"/>
            <a:ext cx="2367481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220953" y="1773962"/>
            <a:ext cx="778870" cy="1249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176757" y="1717157"/>
            <a:ext cx="834266" cy="276999"/>
          </a:xfrm>
          <a:prstGeom prst="rect">
            <a:avLst/>
          </a:prstGeom>
          <a:solidFill>
            <a:srgbClr val="C3E3F9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TCP </a:t>
            </a:r>
            <a:r>
              <a:rPr kumimoji="1" lang="zh-CN" altLang="en-US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</a:t>
            </a:r>
            <a:endParaRPr kumimoji="1" lang="zh-CN" altLang="en-US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984681" y="2536757"/>
            <a:ext cx="723067" cy="1194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3977892" y="2463899"/>
            <a:ext cx="845103" cy="276999"/>
          </a:xfrm>
          <a:prstGeom prst="rect">
            <a:avLst/>
          </a:prstGeom>
          <a:solidFill>
            <a:srgbClr val="C3E3F9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kumimoji="1" lang="zh-CN" altLang="en-US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endParaRPr kumimoji="1" lang="zh-CN" altLang="en-US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4028611" y="3218451"/>
            <a:ext cx="613836" cy="1260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3997727" y="3133151"/>
            <a:ext cx="760849" cy="276999"/>
          </a:xfrm>
          <a:prstGeom prst="rect">
            <a:avLst/>
          </a:prstGeom>
          <a:solidFill>
            <a:srgbClr val="C3E3F9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kumimoji="1" lang="zh-CN" altLang="en-US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帧</a:t>
            </a:r>
            <a:endParaRPr kumimoji="1" lang="zh-CN" altLang="en-US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18"/>
          <p:cNvSpPr>
            <a:spLocks noChangeShapeType="1"/>
          </p:cNvSpPr>
          <p:nvPr/>
        </p:nvSpPr>
        <p:spPr bwMode="auto">
          <a:xfrm>
            <a:off x="2912547" y="2495110"/>
            <a:ext cx="0" cy="280569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Line 19"/>
          <p:cNvSpPr>
            <a:spLocks noChangeShapeType="1"/>
          </p:cNvSpPr>
          <p:nvPr/>
        </p:nvSpPr>
        <p:spPr bwMode="auto">
          <a:xfrm>
            <a:off x="5769195" y="2495110"/>
            <a:ext cx="0" cy="280569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Line 20"/>
          <p:cNvSpPr>
            <a:spLocks noChangeShapeType="1"/>
          </p:cNvSpPr>
          <p:nvPr/>
        </p:nvSpPr>
        <p:spPr bwMode="auto">
          <a:xfrm>
            <a:off x="3425461" y="1718067"/>
            <a:ext cx="9498" cy="38578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21"/>
          <p:cNvSpPr>
            <a:spLocks noChangeShapeType="1"/>
          </p:cNvSpPr>
          <p:nvPr/>
        </p:nvSpPr>
        <p:spPr bwMode="auto">
          <a:xfrm>
            <a:off x="5769195" y="1718067"/>
            <a:ext cx="0" cy="38578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Line 22"/>
          <p:cNvSpPr>
            <a:spLocks noChangeShapeType="1"/>
          </p:cNvSpPr>
          <p:nvPr/>
        </p:nvSpPr>
        <p:spPr bwMode="auto">
          <a:xfrm flipV="1">
            <a:off x="6043463" y="2620051"/>
            <a:ext cx="1722775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Rectangle 23"/>
          <p:cNvSpPr>
            <a:spLocks noChangeArrowheads="1"/>
          </p:cNvSpPr>
          <p:nvPr/>
        </p:nvSpPr>
        <p:spPr bwMode="auto">
          <a:xfrm>
            <a:off x="3425461" y="1376124"/>
            <a:ext cx="2343734" cy="336463"/>
          </a:xfrm>
          <a:prstGeom prst="rect">
            <a:avLst/>
          </a:prstGeom>
          <a:solidFill>
            <a:srgbClr val="66FF99"/>
          </a:solidFill>
          <a:ln w="1905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Line 24"/>
          <p:cNvSpPr>
            <a:spLocks noChangeShapeType="1"/>
          </p:cNvSpPr>
          <p:nvPr/>
        </p:nvSpPr>
        <p:spPr bwMode="auto">
          <a:xfrm flipH="1">
            <a:off x="3938376" y="1376124"/>
            <a:ext cx="0" cy="336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 Box 25"/>
          <p:cNvSpPr txBox="1">
            <a:spLocks noChangeArrowheads="1"/>
          </p:cNvSpPr>
          <p:nvPr/>
        </p:nvSpPr>
        <p:spPr bwMode="auto">
          <a:xfrm>
            <a:off x="4315937" y="1386273"/>
            <a:ext cx="108234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应用层数据</a:t>
            </a:r>
            <a:endParaRPr kumimoji="1"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 Box 26"/>
          <p:cNvSpPr txBox="1">
            <a:spLocks noChangeArrowheads="1"/>
          </p:cNvSpPr>
          <p:nvPr/>
        </p:nvSpPr>
        <p:spPr bwMode="auto">
          <a:xfrm>
            <a:off x="3406464" y="1387370"/>
            <a:ext cx="5437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首部</a:t>
            </a:r>
            <a:endParaRPr kumimoji="1"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27"/>
          <p:cNvSpPr>
            <a:spLocks noChangeArrowheads="1"/>
          </p:cNvSpPr>
          <p:nvPr/>
        </p:nvSpPr>
        <p:spPr bwMode="auto">
          <a:xfrm>
            <a:off x="2912547" y="2103849"/>
            <a:ext cx="2856649" cy="336463"/>
          </a:xfrm>
          <a:prstGeom prst="rect">
            <a:avLst/>
          </a:prstGeom>
          <a:solidFill>
            <a:srgbClr val="FF99FF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Line 28"/>
          <p:cNvSpPr>
            <a:spLocks noChangeShapeType="1"/>
          </p:cNvSpPr>
          <p:nvPr/>
        </p:nvSpPr>
        <p:spPr bwMode="auto">
          <a:xfrm>
            <a:off x="3425461" y="2103849"/>
            <a:ext cx="0" cy="336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Box 29"/>
          <p:cNvSpPr txBox="1">
            <a:spLocks noChangeArrowheads="1"/>
          </p:cNvSpPr>
          <p:nvPr/>
        </p:nvSpPr>
        <p:spPr bwMode="auto">
          <a:xfrm>
            <a:off x="2894737" y="2107422"/>
            <a:ext cx="5437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首部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30"/>
          <p:cNvSpPr>
            <a:spLocks noChangeArrowheads="1"/>
          </p:cNvSpPr>
          <p:nvPr/>
        </p:nvSpPr>
        <p:spPr bwMode="auto">
          <a:xfrm>
            <a:off x="2407944" y="2796502"/>
            <a:ext cx="511727" cy="315640"/>
          </a:xfrm>
          <a:prstGeom prst="rect">
            <a:avLst/>
          </a:prstGeom>
          <a:solidFill>
            <a:srgbClr val="66FFFF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31"/>
          <p:cNvSpPr>
            <a:spLocks noChangeArrowheads="1"/>
          </p:cNvSpPr>
          <p:nvPr/>
        </p:nvSpPr>
        <p:spPr bwMode="auto">
          <a:xfrm>
            <a:off x="2400820" y="2775679"/>
            <a:ext cx="3881290" cy="336463"/>
          </a:xfrm>
          <a:prstGeom prst="rect">
            <a:avLst/>
          </a:prstGeom>
          <a:solidFill>
            <a:srgbClr val="66FFFF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Line 32"/>
          <p:cNvSpPr>
            <a:spLocks noChangeShapeType="1"/>
          </p:cNvSpPr>
          <p:nvPr/>
        </p:nvSpPr>
        <p:spPr bwMode="auto">
          <a:xfrm>
            <a:off x="2912547" y="2775679"/>
            <a:ext cx="0" cy="336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Line 33"/>
          <p:cNvSpPr>
            <a:spLocks noChangeShapeType="1"/>
          </p:cNvSpPr>
          <p:nvPr/>
        </p:nvSpPr>
        <p:spPr bwMode="auto">
          <a:xfrm>
            <a:off x="5769195" y="2775679"/>
            <a:ext cx="0" cy="336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Box 34"/>
          <p:cNvSpPr txBox="1">
            <a:spLocks noChangeArrowheads="1"/>
          </p:cNvSpPr>
          <p:nvPr/>
        </p:nvSpPr>
        <p:spPr bwMode="auto">
          <a:xfrm>
            <a:off x="5745762" y="2777128"/>
            <a:ext cx="5437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尾部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 Box 35"/>
          <p:cNvSpPr txBox="1">
            <a:spLocks noChangeArrowheads="1"/>
          </p:cNvSpPr>
          <p:nvPr/>
        </p:nvSpPr>
        <p:spPr bwMode="auto">
          <a:xfrm>
            <a:off x="2392508" y="2781444"/>
            <a:ext cx="5437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首部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Group 49"/>
          <p:cNvGrpSpPr/>
          <p:nvPr/>
        </p:nvGrpSpPr>
        <p:grpSpPr bwMode="auto">
          <a:xfrm>
            <a:off x="1299003" y="2314278"/>
            <a:ext cx="6227405" cy="1154058"/>
            <a:chOff x="155" y="2425"/>
            <a:chExt cx="5245" cy="1053"/>
          </a:xfrm>
        </p:grpSpPr>
        <p:grpSp>
          <p:nvGrpSpPr>
            <p:cNvPr id="33" name="Group 45"/>
            <p:cNvGrpSpPr/>
            <p:nvPr/>
          </p:nvGrpSpPr>
          <p:grpSpPr bwMode="auto">
            <a:xfrm>
              <a:off x="4467" y="2709"/>
              <a:ext cx="933" cy="769"/>
              <a:chOff x="4467" y="2709"/>
              <a:chExt cx="933" cy="769"/>
            </a:xfrm>
          </p:grpSpPr>
          <p:sp>
            <p:nvSpPr>
              <p:cNvPr id="37" name="AutoShape 15"/>
              <p:cNvSpPr>
                <a:spLocks noChangeArrowheads="1"/>
              </p:cNvSpPr>
              <p:nvPr/>
            </p:nvSpPr>
            <p:spPr bwMode="auto">
              <a:xfrm flipV="1">
                <a:off x="4831" y="2709"/>
                <a:ext cx="186" cy="358"/>
              </a:xfrm>
              <a:prstGeom prst="upArrow">
                <a:avLst>
                  <a:gd name="adj1" fmla="val 50000"/>
                  <a:gd name="adj2" fmla="val 81801"/>
                </a:avLst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Text Box 17"/>
              <p:cNvSpPr txBox="1">
                <a:spLocks noChangeArrowheads="1"/>
              </p:cNvSpPr>
              <p:nvPr/>
            </p:nvSpPr>
            <p:spPr bwMode="auto">
              <a:xfrm>
                <a:off x="4467" y="3057"/>
                <a:ext cx="933" cy="4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kumimoji="1" lang="zh-CN" altLang="en-US" sz="1200" b="1" dirty="0" smtClean="0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数据链路层</a:t>
                </a:r>
                <a:endParaRPr kumimoji="1" lang="zh-CN" altLang="en-US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kumimoji="1" lang="zh-CN" altLang="en-US" sz="1200" b="1" dirty="0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使用硬件地址</a:t>
                </a:r>
                <a:endParaRPr kumimoji="1" lang="zh-CN" altLang="en-US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4" name="Group 47"/>
            <p:cNvGrpSpPr/>
            <p:nvPr/>
          </p:nvGrpSpPr>
          <p:grpSpPr bwMode="auto">
            <a:xfrm>
              <a:off x="155" y="2425"/>
              <a:ext cx="870" cy="281"/>
              <a:chOff x="155" y="2425"/>
              <a:chExt cx="870" cy="281"/>
            </a:xfrm>
          </p:grpSpPr>
          <p:sp>
            <p:nvSpPr>
              <p:cNvPr id="35" name="AutoShape 37"/>
              <p:cNvSpPr>
                <a:spLocks noChangeArrowheads="1"/>
              </p:cNvSpPr>
              <p:nvPr/>
            </p:nvSpPr>
            <p:spPr bwMode="auto">
              <a:xfrm>
                <a:off x="182" y="2427"/>
                <a:ext cx="802" cy="273"/>
              </a:xfrm>
              <a:prstGeom prst="wedgeRoundRectCallout">
                <a:avLst>
                  <a:gd name="adj1" fmla="val 72116"/>
                  <a:gd name="adj2" fmla="val 129167"/>
                  <a:gd name="adj3" fmla="val 16667"/>
                </a:avLst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/>
              <a:lstStyle/>
              <a:p>
                <a:pPr algn="ctr"/>
                <a:endParaRPr kumimoji="1" lang="zh-CN" altLang="zh-CN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Text Box 38"/>
              <p:cNvSpPr txBox="1">
                <a:spLocks noChangeArrowheads="1"/>
              </p:cNvSpPr>
              <p:nvPr/>
            </p:nvSpPr>
            <p:spPr bwMode="auto">
              <a:xfrm>
                <a:off x="155" y="2425"/>
                <a:ext cx="870" cy="2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400" b="1" dirty="0" smtClean="0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MAC </a:t>
                </a:r>
                <a:r>
                  <a:rPr kumimoji="1" lang="zh-CN" altLang="en-US" sz="1400" b="1" dirty="0" smtClean="0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地址</a:t>
                </a:r>
                <a:endParaRPr kumimoji="1" lang="zh-CN" altLang="en-US" sz="1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9" name="Group 48"/>
          <p:cNvGrpSpPr/>
          <p:nvPr/>
        </p:nvGrpSpPr>
        <p:grpSpPr bwMode="auto">
          <a:xfrm>
            <a:off x="2208477" y="1657788"/>
            <a:ext cx="5307246" cy="967742"/>
            <a:chOff x="921" y="1826"/>
            <a:chExt cx="4470" cy="883"/>
          </a:xfrm>
        </p:grpSpPr>
        <p:grpSp>
          <p:nvGrpSpPr>
            <p:cNvPr id="40" name="Group 44"/>
            <p:cNvGrpSpPr/>
            <p:nvPr/>
          </p:nvGrpSpPr>
          <p:grpSpPr bwMode="auto">
            <a:xfrm>
              <a:off x="4458" y="1990"/>
              <a:ext cx="933" cy="719"/>
              <a:chOff x="4458" y="1990"/>
              <a:chExt cx="933" cy="719"/>
            </a:xfrm>
          </p:grpSpPr>
          <p:sp>
            <p:nvSpPr>
              <p:cNvPr id="44" name="AutoShape 14"/>
              <p:cNvSpPr>
                <a:spLocks noChangeArrowheads="1"/>
              </p:cNvSpPr>
              <p:nvPr/>
            </p:nvSpPr>
            <p:spPr bwMode="auto">
              <a:xfrm>
                <a:off x="4831" y="2352"/>
                <a:ext cx="186" cy="357"/>
              </a:xfrm>
              <a:prstGeom prst="upArrow">
                <a:avLst>
                  <a:gd name="adj1" fmla="val 50000"/>
                  <a:gd name="adj2" fmla="val 69479"/>
                </a:avLst>
              </a:prstGeom>
              <a:solidFill>
                <a:srgbClr val="FF99FF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Text Box 16"/>
              <p:cNvSpPr txBox="1">
                <a:spLocks noChangeArrowheads="1"/>
              </p:cNvSpPr>
              <p:nvPr/>
            </p:nvSpPr>
            <p:spPr bwMode="auto">
              <a:xfrm>
                <a:off x="4458" y="1990"/>
                <a:ext cx="933" cy="4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kumimoji="1" lang="zh-CN" altLang="en-US" sz="1200" b="1" dirty="0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网络层及以上</a:t>
                </a:r>
                <a:endParaRPr kumimoji="1" lang="zh-CN" altLang="en-US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kumimoji="1" lang="zh-CN" altLang="en-US" sz="1200" b="1" dirty="0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使用 </a:t>
                </a:r>
                <a:r>
                  <a:rPr kumimoji="1" lang="en-US" altLang="zh-CN" sz="1200" b="1" dirty="0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IP </a:t>
                </a:r>
                <a:r>
                  <a:rPr kumimoji="1" lang="zh-CN" altLang="en-US" sz="1200" b="1" dirty="0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地址</a:t>
                </a:r>
                <a:endParaRPr kumimoji="1" lang="zh-CN" altLang="en-US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Group 46"/>
            <p:cNvGrpSpPr/>
            <p:nvPr/>
          </p:nvGrpSpPr>
          <p:grpSpPr bwMode="auto">
            <a:xfrm>
              <a:off x="921" y="1826"/>
              <a:ext cx="763" cy="326"/>
              <a:chOff x="921" y="1826"/>
              <a:chExt cx="763" cy="326"/>
            </a:xfrm>
          </p:grpSpPr>
          <p:sp>
            <p:nvSpPr>
              <p:cNvPr id="42" name="AutoShape 40"/>
              <p:cNvSpPr>
                <a:spLocks noChangeArrowheads="1"/>
              </p:cNvSpPr>
              <p:nvPr/>
            </p:nvSpPr>
            <p:spPr bwMode="auto">
              <a:xfrm>
                <a:off x="921" y="1826"/>
                <a:ext cx="654" cy="254"/>
              </a:xfrm>
              <a:prstGeom prst="wedgeRoundRectCallout">
                <a:avLst>
                  <a:gd name="adj1" fmla="val 72171"/>
                  <a:gd name="adj2" fmla="val 129134"/>
                  <a:gd name="adj3" fmla="val 16667"/>
                </a:avLst>
              </a:prstGeom>
              <a:solidFill>
                <a:srgbClr val="FF99FF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/>
              <a:lstStyle/>
              <a:p>
                <a:pPr algn="ctr"/>
                <a:endParaRPr kumimoji="1" lang="zh-CN" altLang="zh-CN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Text Box 41"/>
              <p:cNvSpPr txBox="1">
                <a:spLocks noChangeArrowheads="1"/>
              </p:cNvSpPr>
              <p:nvPr/>
            </p:nvSpPr>
            <p:spPr bwMode="auto">
              <a:xfrm>
                <a:off x="927" y="1827"/>
                <a:ext cx="757" cy="3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400" b="1" dirty="0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IP </a:t>
                </a:r>
                <a:r>
                  <a:rPr kumimoji="1" lang="zh-CN" altLang="en-US" sz="1400" b="1" dirty="0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地址</a:t>
                </a:r>
                <a:endParaRPr kumimoji="1" lang="zh-CN" altLang="en-US" sz="1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6" name="Rectangle 43"/>
          <p:cNvSpPr>
            <a:spLocks noChangeArrowheads="1"/>
          </p:cNvSpPr>
          <p:nvPr/>
        </p:nvSpPr>
        <p:spPr bwMode="auto">
          <a:xfrm>
            <a:off x="2927981" y="2796503"/>
            <a:ext cx="2841214" cy="2992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407944" y="3587964"/>
            <a:ext cx="4010710" cy="646331"/>
          </a:xfrm>
          <a:prstGeom prst="rect">
            <a:avLst/>
          </a:prstGeom>
          <a:solidFill>
            <a:srgbClr val="0000CC"/>
          </a:solidFill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</a:t>
            </a:r>
            <a:r>
              <a:rPr lang="zh-CN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IP </a:t>
            </a:r>
            <a:r>
              <a:rPr lang="zh-CN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r>
              <a:rPr lang="zh-CN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的首部</a:t>
            </a:r>
            <a:r>
              <a:rPr lang="zh-CN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则放</a:t>
            </a:r>
            <a:r>
              <a:rPr lang="zh-CN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MAC </a:t>
            </a:r>
            <a:r>
              <a:rPr lang="zh-CN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帧</a:t>
            </a:r>
            <a:r>
              <a:rPr lang="zh-CN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首部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圆角矩形 121"/>
          <p:cNvSpPr/>
          <p:nvPr/>
        </p:nvSpPr>
        <p:spPr>
          <a:xfrm>
            <a:off x="545144" y="620973"/>
            <a:ext cx="8053712" cy="374071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3" name="Text Box 108"/>
          <p:cNvSpPr txBox="1">
            <a:spLocks noChangeArrowheads="1"/>
          </p:cNvSpPr>
          <p:nvPr/>
        </p:nvSpPr>
        <p:spPr bwMode="auto">
          <a:xfrm>
            <a:off x="2491015" y="2110053"/>
            <a:ext cx="4265911" cy="701731"/>
          </a:xfrm>
          <a:prstGeom prst="rect">
            <a:avLst/>
          </a:prstGeom>
          <a:solidFill>
            <a:srgbClr val="0000CC"/>
          </a:solidFill>
          <a:ln w="9525">
            <a:solidFill>
              <a:srgbClr val="333399"/>
            </a:solidFill>
            <a:miter lim="800000"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通信的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路径：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  <a:spcAft>
                <a:spcPct val="30000"/>
              </a:spcAft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b="1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→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经过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转发→再经过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转发→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b="1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Text Box 112"/>
          <p:cNvSpPr txBox="1">
            <a:spLocks noChangeArrowheads="1"/>
          </p:cNvSpPr>
          <p:nvPr/>
        </p:nvSpPr>
        <p:spPr bwMode="auto">
          <a:xfrm>
            <a:off x="2884990" y="716860"/>
            <a:ext cx="1082348" cy="372410"/>
          </a:xfrm>
          <a:prstGeom prst="rect">
            <a:avLst/>
          </a:prstGeom>
          <a:solidFill>
            <a:srgbClr val="00FF99"/>
          </a:solidFill>
          <a:ln w="9525">
            <a:solidFill>
              <a:srgbClr val="333399"/>
            </a:solidFill>
            <a:miter lim="800000"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查找路由表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Text Box 113"/>
          <p:cNvSpPr txBox="1">
            <a:spLocks noChangeArrowheads="1"/>
          </p:cNvSpPr>
          <p:nvPr/>
        </p:nvSpPr>
        <p:spPr bwMode="auto">
          <a:xfrm>
            <a:off x="4776690" y="716860"/>
            <a:ext cx="1082348" cy="372410"/>
          </a:xfrm>
          <a:prstGeom prst="rect">
            <a:avLst/>
          </a:prstGeom>
          <a:solidFill>
            <a:srgbClr val="00FF99"/>
          </a:solidFill>
          <a:ln w="9525">
            <a:solidFill>
              <a:srgbClr val="333399"/>
            </a:solidFill>
            <a:miter lim="800000"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查找路由表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14301" y="708834"/>
            <a:ext cx="6169421" cy="1001954"/>
            <a:chOff x="1414301" y="708834"/>
            <a:chExt cx="6169421" cy="1001954"/>
          </a:xfrm>
        </p:grpSpPr>
        <p:sp>
          <p:nvSpPr>
            <p:cNvPr id="38" name="Freeform 2"/>
            <p:cNvSpPr/>
            <p:nvPr/>
          </p:nvSpPr>
          <p:spPr bwMode="auto">
            <a:xfrm>
              <a:off x="3120664" y="1412506"/>
              <a:ext cx="170724" cy="290325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3"/>
            <p:cNvSpPr/>
            <p:nvPr/>
          </p:nvSpPr>
          <p:spPr bwMode="auto">
            <a:xfrm>
              <a:off x="5000809" y="1412506"/>
              <a:ext cx="116354" cy="289461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Line 4"/>
            <p:cNvSpPr>
              <a:spLocks noChangeShapeType="1"/>
            </p:cNvSpPr>
            <p:nvPr/>
          </p:nvSpPr>
          <p:spPr bwMode="auto">
            <a:xfrm rot="16200000">
              <a:off x="7110950" y="1556581"/>
              <a:ext cx="290325" cy="2175"/>
            </a:xfrm>
            <a:prstGeom prst="line">
              <a:avLst/>
            </a:prstGeom>
            <a:noFill/>
            <a:ln w="28575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Line 5"/>
            <p:cNvSpPr>
              <a:spLocks noChangeShapeType="1"/>
            </p:cNvSpPr>
            <p:nvPr/>
          </p:nvSpPr>
          <p:spPr bwMode="auto">
            <a:xfrm rot="16200000">
              <a:off x="1525973" y="1556581"/>
              <a:ext cx="290325" cy="2175"/>
            </a:xfrm>
            <a:prstGeom prst="line">
              <a:avLst/>
            </a:prstGeom>
            <a:noFill/>
            <a:ln w="28575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Line 6"/>
            <p:cNvSpPr>
              <a:spLocks noChangeShapeType="1"/>
            </p:cNvSpPr>
            <p:nvPr/>
          </p:nvSpPr>
          <p:spPr bwMode="auto">
            <a:xfrm>
              <a:off x="1509111" y="1702831"/>
              <a:ext cx="1772490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Line 11"/>
            <p:cNvSpPr>
              <a:spLocks noChangeShapeType="1"/>
            </p:cNvSpPr>
            <p:nvPr/>
          </p:nvSpPr>
          <p:spPr bwMode="auto">
            <a:xfrm>
              <a:off x="5484709" y="1702831"/>
              <a:ext cx="1987799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Text Box 13"/>
            <p:cNvSpPr txBox="1">
              <a:spLocks noChangeArrowheads="1"/>
            </p:cNvSpPr>
            <p:nvPr/>
          </p:nvSpPr>
          <p:spPr bwMode="auto">
            <a:xfrm>
              <a:off x="1414301" y="755888"/>
              <a:ext cx="681597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Text Box 14"/>
            <p:cNvSpPr txBox="1">
              <a:spLocks noChangeArrowheads="1"/>
            </p:cNvSpPr>
            <p:nvPr/>
          </p:nvSpPr>
          <p:spPr bwMode="auto">
            <a:xfrm>
              <a:off x="6902125" y="755888"/>
              <a:ext cx="681597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Line 15"/>
            <p:cNvSpPr>
              <a:spLocks noChangeShapeType="1"/>
            </p:cNvSpPr>
            <p:nvPr/>
          </p:nvSpPr>
          <p:spPr bwMode="auto">
            <a:xfrm>
              <a:off x="3604564" y="1702831"/>
              <a:ext cx="1557182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16"/>
            <p:cNvSpPr/>
            <p:nvPr/>
          </p:nvSpPr>
          <p:spPr bwMode="auto">
            <a:xfrm flipH="1">
              <a:off x="5484709" y="1412506"/>
              <a:ext cx="160938" cy="290325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7"/>
            <p:cNvSpPr/>
            <p:nvPr/>
          </p:nvSpPr>
          <p:spPr bwMode="auto">
            <a:xfrm flipH="1">
              <a:off x="3648060" y="1412506"/>
              <a:ext cx="117441" cy="291189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Text Box 18"/>
            <p:cNvSpPr txBox="1">
              <a:spLocks noChangeArrowheads="1"/>
            </p:cNvSpPr>
            <p:nvPr/>
          </p:nvSpPr>
          <p:spPr bwMode="auto">
            <a:xfrm>
              <a:off x="3092658" y="1053174"/>
              <a:ext cx="805029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0" name="Picture 20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4092" y="1274256"/>
              <a:ext cx="528485" cy="2367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51" name="Picture 22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3734" y="1262159"/>
              <a:ext cx="527397" cy="2367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52" name="AutoShape 23"/>
            <p:cNvSpPr>
              <a:spLocks noChangeArrowheads="1"/>
            </p:cNvSpPr>
            <p:nvPr/>
          </p:nvSpPr>
          <p:spPr bwMode="auto">
            <a:xfrm flipV="1">
              <a:off x="2026444" y="1105322"/>
              <a:ext cx="824144" cy="183094"/>
            </a:xfrm>
            <a:prstGeom prst="wedgeRoundRectCallout">
              <a:avLst>
                <a:gd name="adj1" fmla="val -45890"/>
                <a:gd name="adj2" fmla="val -153208"/>
                <a:gd name="adj3" fmla="val 16667"/>
              </a:avLst>
            </a:prstGeom>
            <a:solidFill>
              <a:srgbClr val="66FFFF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rot="10800000" wrap="none" anchor="ctr"/>
            <a:lstStyle/>
            <a:p>
              <a:pPr algn="ctr"/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 </a:t>
              </a:r>
              <a:r>
                <a:rPr kumimoji="1" lang="zh-CN" altLang="en-US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Text Box 25"/>
            <p:cNvSpPr txBox="1">
              <a:spLocks noChangeArrowheads="1"/>
            </p:cNvSpPr>
            <p:nvPr/>
          </p:nvSpPr>
          <p:spPr bwMode="auto">
            <a:xfrm>
              <a:off x="4963812" y="1056629"/>
              <a:ext cx="805029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Text Box 29"/>
            <p:cNvSpPr txBox="1">
              <a:spLocks noChangeArrowheads="1"/>
            </p:cNvSpPr>
            <p:nvPr/>
          </p:nvSpPr>
          <p:spPr bwMode="auto">
            <a:xfrm>
              <a:off x="2139132" y="1433789"/>
              <a:ext cx="64633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局域网</a:t>
              </a:r>
              <a:endParaRPr kumimoji="1" lang="zh-CN" altLang="en-US" sz="12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Text Box 30"/>
            <p:cNvSpPr txBox="1">
              <a:spLocks noChangeArrowheads="1"/>
            </p:cNvSpPr>
            <p:nvPr/>
          </p:nvSpPr>
          <p:spPr bwMode="auto">
            <a:xfrm>
              <a:off x="4117311" y="1433789"/>
              <a:ext cx="64633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局域网</a:t>
              </a:r>
              <a:endParaRPr kumimoji="1" lang="zh-CN" altLang="en-US" sz="12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Text Box 31"/>
            <p:cNvSpPr txBox="1">
              <a:spLocks noChangeArrowheads="1"/>
            </p:cNvSpPr>
            <p:nvPr/>
          </p:nvSpPr>
          <p:spPr bwMode="auto">
            <a:xfrm>
              <a:off x="6137566" y="1433789"/>
              <a:ext cx="64633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局域网</a:t>
              </a:r>
              <a:endParaRPr kumimoji="1" lang="zh-CN" altLang="en-US" sz="12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Text Box 7"/>
            <p:cNvSpPr txBox="1">
              <a:spLocks noChangeArrowheads="1"/>
            </p:cNvSpPr>
            <p:nvPr/>
          </p:nvSpPr>
          <p:spPr bwMode="auto">
            <a:xfrm>
              <a:off x="1629867" y="1422876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Text Box 8"/>
            <p:cNvSpPr txBox="1">
              <a:spLocks noChangeArrowheads="1"/>
            </p:cNvSpPr>
            <p:nvPr/>
          </p:nvSpPr>
          <p:spPr bwMode="auto">
            <a:xfrm>
              <a:off x="4570245" y="14228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 Box 9"/>
            <p:cNvSpPr txBox="1">
              <a:spLocks noChangeArrowheads="1"/>
            </p:cNvSpPr>
            <p:nvPr/>
          </p:nvSpPr>
          <p:spPr bwMode="auto">
            <a:xfrm>
              <a:off x="3702485" y="14228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Text Box 10"/>
            <p:cNvSpPr txBox="1">
              <a:spLocks noChangeArrowheads="1"/>
            </p:cNvSpPr>
            <p:nvPr/>
          </p:nvSpPr>
          <p:spPr bwMode="auto">
            <a:xfrm>
              <a:off x="2612466" y="14228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Text Box 12"/>
            <p:cNvSpPr txBox="1">
              <a:spLocks noChangeArrowheads="1"/>
            </p:cNvSpPr>
            <p:nvPr/>
          </p:nvSpPr>
          <p:spPr bwMode="auto">
            <a:xfrm>
              <a:off x="5582630" y="14228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Text Box 26"/>
            <p:cNvSpPr txBox="1">
              <a:spLocks noChangeArrowheads="1"/>
            </p:cNvSpPr>
            <p:nvPr/>
          </p:nvSpPr>
          <p:spPr bwMode="auto">
            <a:xfrm>
              <a:off x="6812500" y="14228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3" name="Picture 246" descr="jisuanj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4263" y="996212"/>
              <a:ext cx="472829" cy="472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Text Box 27"/>
            <p:cNvSpPr txBox="1">
              <a:spLocks noChangeArrowheads="1"/>
            </p:cNvSpPr>
            <p:nvPr/>
          </p:nvSpPr>
          <p:spPr bwMode="auto">
            <a:xfrm>
              <a:off x="1505520" y="1052103"/>
              <a:ext cx="39946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200" b="1" baseline="-25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5" name="Picture 246" descr="jisuanj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0272" y="996212"/>
              <a:ext cx="472829" cy="472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" name="Text Box 28"/>
            <p:cNvSpPr txBox="1">
              <a:spLocks noChangeArrowheads="1"/>
            </p:cNvSpPr>
            <p:nvPr/>
          </p:nvSpPr>
          <p:spPr bwMode="auto">
            <a:xfrm>
              <a:off x="7062859" y="1050777"/>
              <a:ext cx="39946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200" b="1" baseline="-25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AutoShape 23"/>
            <p:cNvSpPr>
              <a:spLocks noChangeArrowheads="1"/>
            </p:cNvSpPr>
            <p:nvPr/>
          </p:nvSpPr>
          <p:spPr bwMode="auto">
            <a:xfrm flipV="1">
              <a:off x="2022885" y="708834"/>
              <a:ext cx="824144" cy="183094"/>
            </a:xfrm>
            <a:prstGeom prst="wedgeRoundRectCallout">
              <a:avLst>
                <a:gd name="adj1" fmla="val -77292"/>
                <a:gd name="adj2" fmla="val -176765"/>
                <a:gd name="adj3" fmla="val 16667"/>
              </a:avLst>
            </a:prstGeom>
            <a:solidFill>
              <a:srgbClr val="66FFFF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rot="10800000" wrap="none" anchor="ctr"/>
            <a:lstStyle/>
            <a:p>
              <a:pPr algn="ctr"/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kumimoji="1" lang="zh-CN" altLang="en-US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4" name="Arc 109"/>
          <p:cNvSpPr/>
          <p:nvPr/>
        </p:nvSpPr>
        <p:spPr bwMode="auto">
          <a:xfrm rot="2182693" flipV="1">
            <a:off x="1915570" y="1039536"/>
            <a:ext cx="1261851" cy="1017922"/>
          </a:xfrm>
          <a:custGeom>
            <a:avLst/>
            <a:gdLst>
              <a:gd name="G0" fmla="+- 6204 0 0"/>
              <a:gd name="G1" fmla="+- 21600 0 0"/>
              <a:gd name="G2" fmla="+- 21600 0 0"/>
              <a:gd name="T0" fmla="*/ 0 w 27804"/>
              <a:gd name="T1" fmla="*/ 910 h 26910"/>
              <a:gd name="T2" fmla="*/ 27141 w 27804"/>
              <a:gd name="T3" fmla="*/ 26910 h 26910"/>
              <a:gd name="T4" fmla="*/ 6204 w 27804"/>
              <a:gd name="T5" fmla="*/ 21600 h 26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804" h="26910" fill="none" extrusionOk="0">
                <a:moveTo>
                  <a:pt x="0" y="910"/>
                </a:moveTo>
                <a:cubicBezTo>
                  <a:pt x="2012" y="306"/>
                  <a:pt x="4102" y="-1"/>
                  <a:pt x="6204" y="0"/>
                </a:cubicBezTo>
                <a:cubicBezTo>
                  <a:pt x="18133" y="0"/>
                  <a:pt x="27804" y="9670"/>
                  <a:pt x="27804" y="21600"/>
                </a:cubicBezTo>
                <a:cubicBezTo>
                  <a:pt x="27804" y="23390"/>
                  <a:pt x="27581" y="25174"/>
                  <a:pt x="27141" y="26910"/>
                </a:cubicBezTo>
              </a:path>
              <a:path w="27804" h="26910" stroke="0" extrusionOk="0">
                <a:moveTo>
                  <a:pt x="0" y="910"/>
                </a:moveTo>
                <a:cubicBezTo>
                  <a:pt x="2012" y="306"/>
                  <a:pt x="4102" y="-1"/>
                  <a:pt x="6204" y="0"/>
                </a:cubicBezTo>
                <a:cubicBezTo>
                  <a:pt x="18133" y="0"/>
                  <a:pt x="27804" y="9670"/>
                  <a:pt x="27804" y="21600"/>
                </a:cubicBezTo>
                <a:cubicBezTo>
                  <a:pt x="27804" y="23390"/>
                  <a:pt x="27581" y="25174"/>
                  <a:pt x="27141" y="26910"/>
                </a:cubicBezTo>
                <a:lnTo>
                  <a:pt x="6204" y="21600"/>
                </a:lnTo>
                <a:close/>
              </a:path>
            </a:pathLst>
          </a:custGeom>
          <a:noFill/>
          <a:ln w="3810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b="1">
              <a:solidFill>
                <a:srgbClr val="0000CC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135" name="Arc 110"/>
          <p:cNvSpPr/>
          <p:nvPr/>
        </p:nvSpPr>
        <p:spPr bwMode="auto">
          <a:xfrm rot="2655715" flipV="1">
            <a:off x="3778906" y="913805"/>
            <a:ext cx="1209604" cy="1233693"/>
          </a:xfrm>
          <a:custGeom>
            <a:avLst/>
            <a:gdLst>
              <a:gd name="G0" fmla="+- 6204 0 0"/>
              <a:gd name="G1" fmla="+- 21600 0 0"/>
              <a:gd name="G2" fmla="+- 21600 0 0"/>
              <a:gd name="T0" fmla="*/ 0 w 27804"/>
              <a:gd name="T1" fmla="*/ 910 h 26910"/>
              <a:gd name="T2" fmla="*/ 27141 w 27804"/>
              <a:gd name="T3" fmla="*/ 26910 h 26910"/>
              <a:gd name="T4" fmla="*/ 6204 w 27804"/>
              <a:gd name="T5" fmla="*/ 21600 h 26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804" h="26910" fill="none" extrusionOk="0">
                <a:moveTo>
                  <a:pt x="0" y="910"/>
                </a:moveTo>
                <a:cubicBezTo>
                  <a:pt x="2012" y="306"/>
                  <a:pt x="4102" y="-1"/>
                  <a:pt x="6204" y="0"/>
                </a:cubicBezTo>
                <a:cubicBezTo>
                  <a:pt x="18133" y="0"/>
                  <a:pt x="27804" y="9670"/>
                  <a:pt x="27804" y="21600"/>
                </a:cubicBezTo>
                <a:cubicBezTo>
                  <a:pt x="27804" y="23390"/>
                  <a:pt x="27581" y="25174"/>
                  <a:pt x="27141" y="26910"/>
                </a:cubicBezTo>
              </a:path>
              <a:path w="27804" h="26910" stroke="0" extrusionOk="0">
                <a:moveTo>
                  <a:pt x="0" y="910"/>
                </a:moveTo>
                <a:cubicBezTo>
                  <a:pt x="2012" y="306"/>
                  <a:pt x="4102" y="-1"/>
                  <a:pt x="6204" y="0"/>
                </a:cubicBezTo>
                <a:cubicBezTo>
                  <a:pt x="18133" y="0"/>
                  <a:pt x="27804" y="9670"/>
                  <a:pt x="27804" y="21600"/>
                </a:cubicBezTo>
                <a:cubicBezTo>
                  <a:pt x="27804" y="23390"/>
                  <a:pt x="27581" y="25174"/>
                  <a:pt x="27141" y="26910"/>
                </a:cubicBezTo>
                <a:lnTo>
                  <a:pt x="6204" y="21600"/>
                </a:lnTo>
                <a:close/>
              </a:path>
            </a:pathLst>
          </a:custGeom>
          <a:noFill/>
          <a:ln w="3810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b="1">
              <a:solidFill>
                <a:srgbClr val="0000CC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136" name="Arc 111"/>
          <p:cNvSpPr/>
          <p:nvPr/>
        </p:nvSpPr>
        <p:spPr bwMode="auto">
          <a:xfrm rot="2655715" flipV="1">
            <a:off x="5727497" y="879465"/>
            <a:ext cx="1254695" cy="1263786"/>
          </a:xfrm>
          <a:custGeom>
            <a:avLst/>
            <a:gdLst>
              <a:gd name="G0" fmla="+- 6204 0 0"/>
              <a:gd name="G1" fmla="+- 21600 0 0"/>
              <a:gd name="G2" fmla="+- 21600 0 0"/>
              <a:gd name="T0" fmla="*/ 0 w 27804"/>
              <a:gd name="T1" fmla="*/ 910 h 26910"/>
              <a:gd name="T2" fmla="*/ 27141 w 27804"/>
              <a:gd name="T3" fmla="*/ 26910 h 26910"/>
              <a:gd name="T4" fmla="*/ 6204 w 27804"/>
              <a:gd name="T5" fmla="*/ 21600 h 26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804" h="26910" fill="none" extrusionOk="0">
                <a:moveTo>
                  <a:pt x="0" y="910"/>
                </a:moveTo>
                <a:cubicBezTo>
                  <a:pt x="2012" y="306"/>
                  <a:pt x="4102" y="-1"/>
                  <a:pt x="6204" y="0"/>
                </a:cubicBezTo>
                <a:cubicBezTo>
                  <a:pt x="18133" y="0"/>
                  <a:pt x="27804" y="9670"/>
                  <a:pt x="27804" y="21600"/>
                </a:cubicBezTo>
                <a:cubicBezTo>
                  <a:pt x="27804" y="23390"/>
                  <a:pt x="27581" y="25174"/>
                  <a:pt x="27141" y="26910"/>
                </a:cubicBezTo>
              </a:path>
              <a:path w="27804" h="26910" stroke="0" extrusionOk="0">
                <a:moveTo>
                  <a:pt x="0" y="910"/>
                </a:moveTo>
                <a:cubicBezTo>
                  <a:pt x="2012" y="306"/>
                  <a:pt x="4102" y="-1"/>
                  <a:pt x="6204" y="0"/>
                </a:cubicBezTo>
                <a:cubicBezTo>
                  <a:pt x="18133" y="0"/>
                  <a:pt x="27804" y="9670"/>
                  <a:pt x="27804" y="21600"/>
                </a:cubicBezTo>
                <a:cubicBezTo>
                  <a:pt x="27804" y="23390"/>
                  <a:pt x="27581" y="25174"/>
                  <a:pt x="27141" y="26910"/>
                </a:cubicBezTo>
                <a:lnTo>
                  <a:pt x="6204" y="21600"/>
                </a:lnTo>
                <a:close/>
              </a:path>
            </a:pathLst>
          </a:custGeom>
          <a:noFill/>
          <a:ln w="3810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b="1">
              <a:solidFill>
                <a:srgbClr val="0000CC"/>
              </a:solidFill>
              <a:latin typeface="+mn-lt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8" grpId="0" animBg="1"/>
      <p:bldP spid="138" grpId="1" animBg="1"/>
      <p:bldP spid="139" grpId="0" animBg="1"/>
      <p:bldP spid="139" grpId="1" animBg="1"/>
      <p:bldP spid="134" grpId="0" animBg="1"/>
      <p:bldP spid="134" grpId="1" animBg="1"/>
      <p:bldP spid="135" grpId="0" animBg="1"/>
      <p:bldP spid="135" grpId="1" animBg="1"/>
      <p:bldP spid="136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圆角矩形 174"/>
          <p:cNvSpPr/>
          <p:nvPr/>
        </p:nvSpPr>
        <p:spPr>
          <a:xfrm>
            <a:off x="545144" y="620973"/>
            <a:ext cx="8053712" cy="374071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6" name="Text Box 158"/>
          <p:cNvSpPr txBox="1">
            <a:spLocks noChangeArrowheads="1"/>
          </p:cNvSpPr>
          <p:nvPr/>
        </p:nvSpPr>
        <p:spPr bwMode="auto">
          <a:xfrm>
            <a:off x="2564396" y="728414"/>
            <a:ext cx="4004494" cy="338554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从协议栈的层次上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地址和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14301" y="755888"/>
            <a:ext cx="6169421" cy="954900"/>
            <a:chOff x="1414301" y="755888"/>
            <a:chExt cx="6169421" cy="954900"/>
          </a:xfrm>
        </p:grpSpPr>
        <p:sp>
          <p:nvSpPr>
            <p:cNvPr id="146" name="Freeform 2"/>
            <p:cNvSpPr/>
            <p:nvPr/>
          </p:nvSpPr>
          <p:spPr bwMode="auto">
            <a:xfrm>
              <a:off x="3120664" y="1412506"/>
              <a:ext cx="170724" cy="290325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7" name="Freeform 3"/>
            <p:cNvSpPr/>
            <p:nvPr/>
          </p:nvSpPr>
          <p:spPr bwMode="auto">
            <a:xfrm>
              <a:off x="5000809" y="1412506"/>
              <a:ext cx="116354" cy="289461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Line 4"/>
            <p:cNvSpPr>
              <a:spLocks noChangeShapeType="1"/>
            </p:cNvSpPr>
            <p:nvPr/>
          </p:nvSpPr>
          <p:spPr bwMode="auto">
            <a:xfrm rot="16200000">
              <a:off x="7110950" y="1556581"/>
              <a:ext cx="290325" cy="2175"/>
            </a:xfrm>
            <a:prstGeom prst="line">
              <a:avLst/>
            </a:prstGeom>
            <a:noFill/>
            <a:ln w="28575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9" name="Line 5"/>
            <p:cNvSpPr>
              <a:spLocks noChangeShapeType="1"/>
            </p:cNvSpPr>
            <p:nvPr/>
          </p:nvSpPr>
          <p:spPr bwMode="auto">
            <a:xfrm rot="16200000">
              <a:off x="1525973" y="1556581"/>
              <a:ext cx="290325" cy="2175"/>
            </a:xfrm>
            <a:prstGeom prst="line">
              <a:avLst/>
            </a:prstGeom>
            <a:noFill/>
            <a:ln w="28575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0" name="Line 6"/>
            <p:cNvSpPr>
              <a:spLocks noChangeShapeType="1"/>
            </p:cNvSpPr>
            <p:nvPr/>
          </p:nvSpPr>
          <p:spPr bwMode="auto">
            <a:xfrm>
              <a:off x="1509111" y="1702831"/>
              <a:ext cx="1772490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1" name="Line 11"/>
            <p:cNvSpPr>
              <a:spLocks noChangeShapeType="1"/>
            </p:cNvSpPr>
            <p:nvPr/>
          </p:nvSpPr>
          <p:spPr bwMode="auto">
            <a:xfrm>
              <a:off x="5484709" y="1702831"/>
              <a:ext cx="1987799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2" name="Text Box 13"/>
            <p:cNvSpPr txBox="1">
              <a:spLocks noChangeArrowheads="1"/>
            </p:cNvSpPr>
            <p:nvPr/>
          </p:nvSpPr>
          <p:spPr bwMode="auto">
            <a:xfrm>
              <a:off x="1414301" y="755888"/>
              <a:ext cx="681597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" name="Text Box 14"/>
            <p:cNvSpPr txBox="1">
              <a:spLocks noChangeArrowheads="1"/>
            </p:cNvSpPr>
            <p:nvPr/>
          </p:nvSpPr>
          <p:spPr bwMode="auto">
            <a:xfrm>
              <a:off x="6902125" y="755888"/>
              <a:ext cx="681597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4" name="Line 15"/>
            <p:cNvSpPr>
              <a:spLocks noChangeShapeType="1"/>
            </p:cNvSpPr>
            <p:nvPr/>
          </p:nvSpPr>
          <p:spPr bwMode="auto">
            <a:xfrm>
              <a:off x="3604564" y="1702831"/>
              <a:ext cx="1557182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5" name="Freeform 16"/>
            <p:cNvSpPr/>
            <p:nvPr/>
          </p:nvSpPr>
          <p:spPr bwMode="auto">
            <a:xfrm flipH="1">
              <a:off x="5484709" y="1412506"/>
              <a:ext cx="160938" cy="290325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6" name="Freeform 17"/>
            <p:cNvSpPr/>
            <p:nvPr/>
          </p:nvSpPr>
          <p:spPr bwMode="auto">
            <a:xfrm flipH="1">
              <a:off x="3648060" y="1412506"/>
              <a:ext cx="117441" cy="291189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7" name="Text Box 18"/>
            <p:cNvSpPr txBox="1">
              <a:spLocks noChangeArrowheads="1"/>
            </p:cNvSpPr>
            <p:nvPr/>
          </p:nvSpPr>
          <p:spPr bwMode="auto">
            <a:xfrm>
              <a:off x="3092658" y="1053174"/>
              <a:ext cx="805029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58" name="Picture 20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4092" y="1274256"/>
              <a:ext cx="528485" cy="2367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159" name="Picture 22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3734" y="1262159"/>
              <a:ext cx="527397" cy="2367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161" name="Text Box 25"/>
            <p:cNvSpPr txBox="1">
              <a:spLocks noChangeArrowheads="1"/>
            </p:cNvSpPr>
            <p:nvPr/>
          </p:nvSpPr>
          <p:spPr bwMode="auto">
            <a:xfrm>
              <a:off x="4963812" y="1056629"/>
              <a:ext cx="805029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2" name="Text Box 29"/>
            <p:cNvSpPr txBox="1">
              <a:spLocks noChangeArrowheads="1"/>
            </p:cNvSpPr>
            <p:nvPr/>
          </p:nvSpPr>
          <p:spPr bwMode="auto">
            <a:xfrm>
              <a:off x="2139132" y="1433789"/>
              <a:ext cx="64633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局域网</a:t>
              </a:r>
              <a:endParaRPr kumimoji="1" lang="zh-CN" altLang="en-US" sz="12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" name="Text Box 30"/>
            <p:cNvSpPr txBox="1">
              <a:spLocks noChangeArrowheads="1"/>
            </p:cNvSpPr>
            <p:nvPr/>
          </p:nvSpPr>
          <p:spPr bwMode="auto">
            <a:xfrm>
              <a:off x="4117311" y="1433789"/>
              <a:ext cx="64633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局域网</a:t>
              </a:r>
              <a:endParaRPr kumimoji="1" lang="zh-CN" altLang="en-US" sz="12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" name="Text Box 31"/>
            <p:cNvSpPr txBox="1">
              <a:spLocks noChangeArrowheads="1"/>
            </p:cNvSpPr>
            <p:nvPr/>
          </p:nvSpPr>
          <p:spPr bwMode="auto">
            <a:xfrm>
              <a:off x="6137566" y="1433789"/>
              <a:ext cx="64633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局域网</a:t>
              </a:r>
              <a:endParaRPr kumimoji="1" lang="zh-CN" altLang="en-US" sz="12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5" name="Text Box 7"/>
            <p:cNvSpPr txBox="1">
              <a:spLocks noChangeArrowheads="1"/>
            </p:cNvSpPr>
            <p:nvPr/>
          </p:nvSpPr>
          <p:spPr bwMode="auto">
            <a:xfrm>
              <a:off x="1629867" y="1422876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6" name="Text Box 8"/>
            <p:cNvSpPr txBox="1">
              <a:spLocks noChangeArrowheads="1"/>
            </p:cNvSpPr>
            <p:nvPr/>
          </p:nvSpPr>
          <p:spPr bwMode="auto">
            <a:xfrm>
              <a:off x="4570245" y="14228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7" name="Text Box 9"/>
            <p:cNvSpPr txBox="1">
              <a:spLocks noChangeArrowheads="1"/>
            </p:cNvSpPr>
            <p:nvPr/>
          </p:nvSpPr>
          <p:spPr bwMode="auto">
            <a:xfrm>
              <a:off x="3702485" y="14228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8" name="Text Box 10"/>
            <p:cNvSpPr txBox="1">
              <a:spLocks noChangeArrowheads="1"/>
            </p:cNvSpPr>
            <p:nvPr/>
          </p:nvSpPr>
          <p:spPr bwMode="auto">
            <a:xfrm>
              <a:off x="2612466" y="14228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9" name="Text Box 12"/>
            <p:cNvSpPr txBox="1">
              <a:spLocks noChangeArrowheads="1"/>
            </p:cNvSpPr>
            <p:nvPr/>
          </p:nvSpPr>
          <p:spPr bwMode="auto">
            <a:xfrm>
              <a:off x="5582630" y="14228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0" name="Text Box 26"/>
            <p:cNvSpPr txBox="1">
              <a:spLocks noChangeArrowheads="1"/>
            </p:cNvSpPr>
            <p:nvPr/>
          </p:nvSpPr>
          <p:spPr bwMode="auto">
            <a:xfrm>
              <a:off x="6812500" y="14228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1" name="Picture 246" descr="jisuanj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4263" y="996212"/>
              <a:ext cx="472829" cy="472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2" name="Text Box 27"/>
            <p:cNvSpPr txBox="1">
              <a:spLocks noChangeArrowheads="1"/>
            </p:cNvSpPr>
            <p:nvPr/>
          </p:nvSpPr>
          <p:spPr bwMode="auto">
            <a:xfrm>
              <a:off x="1505520" y="1052103"/>
              <a:ext cx="39946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200" b="1" baseline="-25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3" name="Picture 246" descr="jisuanj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0272" y="996212"/>
              <a:ext cx="472829" cy="472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4" name="Text Box 28"/>
            <p:cNvSpPr txBox="1">
              <a:spLocks noChangeArrowheads="1"/>
            </p:cNvSpPr>
            <p:nvPr/>
          </p:nvSpPr>
          <p:spPr bwMode="auto">
            <a:xfrm>
              <a:off x="7062859" y="1050777"/>
              <a:ext cx="39946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200" b="1" baseline="-25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74271" y="1800136"/>
            <a:ext cx="6248302" cy="2427741"/>
            <a:chOff x="1374271" y="1800136"/>
            <a:chExt cx="6248302" cy="2427741"/>
          </a:xfrm>
        </p:grpSpPr>
        <p:sp>
          <p:nvSpPr>
            <p:cNvPr id="61" name="Freeform 77"/>
            <p:cNvSpPr/>
            <p:nvPr/>
          </p:nvSpPr>
          <p:spPr bwMode="auto">
            <a:xfrm>
              <a:off x="2967337" y="3546743"/>
              <a:ext cx="270768" cy="152075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78"/>
            <p:cNvSpPr/>
            <p:nvPr/>
          </p:nvSpPr>
          <p:spPr bwMode="auto">
            <a:xfrm>
              <a:off x="4740916" y="3545879"/>
              <a:ext cx="270767" cy="152075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Line 79"/>
            <p:cNvSpPr>
              <a:spLocks noChangeShapeType="1"/>
            </p:cNvSpPr>
            <p:nvPr/>
          </p:nvSpPr>
          <p:spPr bwMode="auto">
            <a:xfrm rot="16200000">
              <a:off x="6944576" y="3552568"/>
              <a:ext cx="290325" cy="2175"/>
            </a:xfrm>
            <a:prstGeom prst="line">
              <a:avLst/>
            </a:prstGeom>
            <a:noFill/>
            <a:ln w="28575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Line 80"/>
            <p:cNvSpPr>
              <a:spLocks noChangeShapeType="1"/>
            </p:cNvSpPr>
            <p:nvPr/>
          </p:nvSpPr>
          <p:spPr bwMode="auto">
            <a:xfrm rot="16200000">
              <a:off x="1518361" y="3552568"/>
              <a:ext cx="290325" cy="2175"/>
            </a:xfrm>
            <a:prstGeom prst="line">
              <a:avLst/>
            </a:prstGeom>
            <a:noFill/>
            <a:ln w="28575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AutoShape 81"/>
            <p:cNvSpPr>
              <a:spLocks noChangeArrowheads="1"/>
            </p:cNvSpPr>
            <p:nvPr/>
          </p:nvSpPr>
          <p:spPr bwMode="auto">
            <a:xfrm>
              <a:off x="1505848" y="2537517"/>
              <a:ext cx="469764" cy="1036876"/>
            </a:xfrm>
            <a:prstGeom prst="cube">
              <a:avLst>
                <a:gd name="adj" fmla="val 25000"/>
              </a:avLst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AutoShape 82"/>
            <p:cNvSpPr>
              <a:spLocks noChangeArrowheads="1"/>
            </p:cNvSpPr>
            <p:nvPr/>
          </p:nvSpPr>
          <p:spPr bwMode="auto">
            <a:xfrm>
              <a:off x="3176122" y="2578992"/>
              <a:ext cx="469764" cy="1036876"/>
            </a:xfrm>
            <a:prstGeom prst="cube">
              <a:avLst>
                <a:gd name="adj" fmla="val 25000"/>
              </a:avLst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AutoShape 83"/>
            <p:cNvSpPr>
              <a:spLocks noChangeArrowheads="1"/>
            </p:cNvSpPr>
            <p:nvPr/>
          </p:nvSpPr>
          <p:spPr bwMode="auto">
            <a:xfrm>
              <a:off x="6934237" y="2537517"/>
              <a:ext cx="469764" cy="1036876"/>
            </a:xfrm>
            <a:prstGeom prst="cube">
              <a:avLst>
                <a:gd name="adj" fmla="val 25000"/>
              </a:avLst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AutoShape 84"/>
            <p:cNvSpPr>
              <a:spLocks noChangeArrowheads="1"/>
            </p:cNvSpPr>
            <p:nvPr/>
          </p:nvSpPr>
          <p:spPr bwMode="auto">
            <a:xfrm>
              <a:off x="5001896" y="2703417"/>
              <a:ext cx="469764" cy="912451"/>
            </a:xfrm>
            <a:prstGeom prst="cube">
              <a:avLst>
                <a:gd name="adj" fmla="val 25000"/>
              </a:avLst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9" name="Group 85"/>
            <p:cNvGrpSpPr/>
            <p:nvPr/>
          </p:nvGrpSpPr>
          <p:grpSpPr bwMode="auto">
            <a:xfrm>
              <a:off x="1374271" y="2055369"/>
              <a:ext cx="6248302" cy="1327202"/>
              <a:chOff x="96" y="1056"/>
              <a:chExt cx="5472" cy="1536"/>
            </a:xfrm>
            <a:solidFill>
              <a:srgbClr val="FFFF66"/>
            </a:solidFill>
          </p:grpSpPr>
          <p:sp>
            <p:nvSpPr>
              <p:cNvPr id="128" name="Oval 86"/>
              <p:cNvSpPr>
                <a:spLocks noChangeArrowheads="1"/>
              </p:cNvSpPr>
              <p:nvPr/>
            </p:nvSpPr>
            <p:spPr bwMode="auto">
              <a:xfrm>
                <a:off x="3662" y="1674"/>
                <a:ext cx="1906" cy="75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Oval 87"/>
              <p:cNvSpPr>
                <a:spLocks noChangeArrowheads="1"/>
              </p:cNvSpPr>
              <p:nvPr/>
            </p:nvSpPr>
            <p:spPr bwMode="auto">
              <a:xfrm>
                <a:off x="96" y="1430"/>
                <a:ext cx="1870" cy="760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0" name="Oval 88"/>
              <p:cNvSpPr>
                <a:spLocks noChangeArrowheads="1"/>
              </p:cNvSpPr>
              <p:nvPr/>
            </p:nvSpPr>
            <p:spPr bwMode="auto">
              <a:xfrm>
                <a:off x="3365" y="1163"/>
                <a:ext cx="1903" cy="73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Oval 89"/>
              <p:cNvSpPr>
                <a:spLocks noChangeArrowheads="1"/>
              </p:cNvSpPr>
              <p:nvPr/>
            </p:nvSpPr>
            <p:spPr bwMode="auto">
              <a:xfrm>
                <a:off x="2365" y="1821"/>
                <a:ext cx="1900" cy="77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2" name="Oval 90"/>
              <p:cNvSpPr>
                <a:spLocks noChangeArrowheads="1"/>
              </p:cNvSpPr>
              <p:nvPr/>
            </p:nvSpPr>
            <p:spPr bwMode="auto">
              <a:xfrm>
                <a:off x="729" y="1752"/>
                <a:ext cx="1900" cy="73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Oval 91"/>
              <p:cNvSpPr>
                <a:spLocks noChangeArrowheads="1"/>
              </p:cNvSpPr>
              <p:nvPr/>
            </p:nvSpPr>
            <p:spPr bwMode="auto">
              <a:xfrm>
                <a:off x="2197" y="1056"/>
                <a:ext cx="1870" cy="75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Oval 92"/>
              <p:cNvSpPr>
                <a:spLocks noChangeArrowheads="1"/>
              </p:cNvSpPr>
              <p:nvPr/>
            </p:nvSpPr>
            <p:spPr bwMode="auto">
              <a:xfrm>
                <a:off x="996" y="1056"/>
                <a:ext cx="1867" cy="73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Oval 93"/>
              <p:cNvSpPr>
                <a:spLocks noChangeArrowheads="1"/>
              </p:cNvSpPr>
              <p:nvPr/>
            </p:nvSpPr>
            <p:spPr bwMode="auto">
              <a:xfrm>
                <a:off x="597" y="1226"/>
                <a:ext cx="4536" cy="10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1453652" y="3698819"/>
              <a:ext cx="1774666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1" name="Group 95"/>
            <p:cNvGrpSpPr/>
            <p:nvPr/>
          </p:nvGrpSpPr>
          <p:grpSpPr bwMode="auto">
            <a:xfrm>
              <a:off x="1505848" y="2055369"/>
              <a:ext cx="469764" cy="788026"/>
              <a:chOff x="672" y="528"/>
              <a:chExt cx="432" cy="912"/>
            </a:xfrm>
          </p:grpSpPr>
          <p:sp>
            <p:nvSpPr>
              <p:cNvPr id="125" name="AutoShape 96"/>
              <p:cNvSpPr>
                <a:spLocks noChangeArrowheads="1"/>
              </p:cNvSpPr>
              <p:nvPr/>
            </p:nvSpPr>
            <p:spPr bwMode="auto">
              <a:xfrm>
                <a:off x="672" y="1008"/>
                <a:ext cx="432" cy="432"/>
              </a:xfrm>
              <a:prstGeom prst="cube">
                <a:avLst>
                  <a:gd name="adj" fmla="val 25000"/>
                </a:avLst>
              </a:prstGeom>
              <a:solidFill>
                <a:srgbClr val="92D05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AutoShape 97"/>
              <p:cNvSpPr>
                <a:spLocks noChangeArrowheads="1"/>
              </p:cNvSpPr>
              <p:nvPr/>
            </p:nvSpPr>
            <p:spPr bwMode="auto">
              <a:xfrm>
                <a:off x="672" y="720"/>
                <a:ext cx="432" cy="432"/>
              </a:xfrm>
              <a:prstGeom prst="cube">
                <a:avLst>
                  <a:gd name="adj" fmla="val 25000"/>
                </a:avLst>
              </a:prstGeom>
              <a:solidFill>
                <a:srgbClr val="92D05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7" name="AutoShape 98"/>
              <p:cNvSpPr>
                <a:spLocks noChangeArrowheads="1"/>
              </p:cNvSpPr>
              <p:nvPr/>
            </p:nvSpPr>
            <p:spPr bwMode="auto">
              <a:xfrm>
                <a:off x="672" y="528"/>
                <a:ext cx="432" cy="432"/>
              </a:xfrm>
              <a:prstGeom prst="cube">
                <a:avLst>
                  <a:gd name="adj" fmla="val 25000"/>
                </a:avLst>
              </a:prstGeom>
              <a:solidFill>
                <a:srgbClr val="92D05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2" name="Text Box 99"/>
            <p:cNvSpPr txBox="1">
              <a:spLocks noChangeArrowheads="1"/>
            </p:cNvSpPr>
            <p:nvPr/>
          </p:nvSpPr>
          <p:spPr bwMode="auto">
            <a:xfrm>
              <a:off x="1530859" y="2604914"/>
              <a:ext cx="383438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 Box 100"/>
            <p:cNvSpPr txBox="1">
              <a:spLocks noChangeArrowheads="1"/>
            </p:cNvSpPr>
            <p:nvPr/>
          </p:nvSpPr>
          <p:spPr bwMode="auto">
            <a:xfrm>
              <a:off x="1428141" y="33411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Text Box 101"/>
            <p:cNvSpPr txBox="1">
              <a:spLocks noChangeArrowheads="1"/>
            </p:cNvSpPr>
            <p:nvPr/>
          </p:nvSpPr>
          <p:spPr bwMode="auto">
            <a:xfrm>
              <a:off x="4505146" y="3320437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Text Box 102"/>
            <p:cNvSpPr txBox="1">
              <a:spLocks noChangeArrowheads="1"/>
            </p:cNvSpPr>
            <p:nvPr/>
          </p:nvSpPr>
          <p:spPr bwMode="auto">
            <a:xfrm>
              <a:off x="3583222" y="3316982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Text Box 103"/>
            <p:cNvSpPr txBox="1">
              <a:spLocks noChangeArrowheads="1"/>
            </p:cNvSpPr>
            <p:nvPr/>
          </p:nvSpPr>
          <p:spPr bwMode="auto">
            <a:xfrm>
              <a:off x="2670598" y="3316982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Line 104"/>
            <p:cNvSpPr>
              <a:spLocks noChangeShapeType="1"/>
            </p:cNvSpPr>
            <p:nvPr/>
          </p:nvSpPr>
          <p:spPr bwMode="auto">
            <a:xfrm>
              <a:off x="1923416" y="2703417"/>
              <a:ext cx="1304901" cy="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Line 105"/>
            <p:cNvSpPr>
              <a:spLocks noChangeShapeType="1"/>
            </p:cNvSpPr>
            <p:nvPr/>
          </p:nvSpPr>
          <p:spPr bwMode="auto">
            <a:xfrm>
              <a:off x="5420552" y="3698819"/>
              <a:ext cx="2035646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Text Box 106"/>
            <p:cNvSpPr txBox="1">
              <a:spLocks noChangeArrowheads="1"/>
            </p:cNvSpPr>
            <p:nvPr/>
          </p:nvSpPr>
          <p:spPr bwMode="auto">
            <a:xfrm>
              <a:off x="5418783" y="331352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Text Box 107"/>
            <p:cNvSpPr txBox="1">
              <a:spLocks noChangeArrowheads="1"/>
            </p:cNvSpPr>
            <p:nvPr/>
          </p:nvSpPr>
          <p:spPr bwMode="auto">
            <a:xfrm>
              <a:off x="6865082" y="332216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Text Box 108"/>
            <p:cNvSpPr txBox="1">
              <a:spLocks noChangeArrowheads="1"/>
            </p:cNvSpPr>
            <p:nvPr/>
          </p:nvSpPr>
          <p:spPr bwMode="auto">
            <a:xfrm>
              <a:off x="5391624" y="2756989"/>
              <a:ext cx="383438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100" b="1" baseline="-250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Text Box 109"/>
            <p:cNvSpPr txBox="1">
              <a:spLocks noChangeArrowheads="1"/>
            </p:cNvSpPr>
            <p:nvPr/>
          </p:nvSpPr>
          <p:spPr bwMode="auto">
            <a:xfrm>
              <a:off x="1423205" y="1813961"/>
              <a:ext cx="681597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Text Box 110"/>
            <p:cNvSpPr txBox="1">
              <a:spLocks noChangeArrowheads="1"/>
            </p:cNvSpPr>
            <p:nvPr/>
          </p:nvSpPr>
          <p:spPr bwMode="auto">
            <a:xfrm>
              <a:off x="6860648" y="1800136"/>
              <a:ext cx="681597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AutoShape 111"/>
            <p:cNvSpPr>
              <a:spLocks noChangeArrowheads="1"/>
            </p:cNvSpPr>
            <p:nvPr/>
          </p:nvSpPr>
          <p:spPr bwMode="auto">
            <a:xfrm>
              <a:off x="3176122" y="2511595"/>
              <a:ext cx="469764" cy="331800"/>
            </a:xfrm>
            <a:prstGeom prst="cube">
              <a:avLst>
                <a:gd name="adj" fmla="val 25000"/>
              </a:avLst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Text Box 112"/>
            <p:cNvSpPr txBox="1">
              <a:spLocks noChangeArrowheads="1"/>
            </p:cNvSpPr>
            <p:nvPr/>
          </p:nvSpPr>
          <p:spPr bwMode="auto">
            <a:xfrm>
              <a:off x="3114166" y="2264139"/>
              <a:ext cx="805029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Text Box 113"/>
            <p:cNvSpPr txBox="1">
              <a:spLocks noChangeArrowheads="1"/>
            </p:cNvSpPr>
            <p:nvPr/>
          </p:nvSpPr>
          <p:spPr bwMode="auto">
            <a:xfrm>
              <a:off x="4245130" y="2979997"/>
              <a:ext cx="1614545" cy="27699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333399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层上</a:t>
              </a:r>
              <a:r>
                <a:rPr kumimoji="1" lang="zh-CN" alt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虚拟</a:t>
              </a:r>
              <a:r>
                <a:rPr kumimoji="1" lang="zh-CN" alt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互联网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Text Box 114"/>
            <p:cNvSpPr txBox="1">
              <a:spLocks noChangeArrowheads="1"/>
            </p:cNvSpPr>
            <p:nvPr/>
          </p:nvSpPr>
          <p:spPr bwMode="auto">
            <a:xfrm>
              <a:off x="1973491" y="3966267"/>
              <a:ext cx="712054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 </a:t>
              </a:r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帧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8" name="Group 115"/>
            <p:cNvGrpSpPr/>
            <p:nvPr/>
          </p:nvGrpSpPr>
          <p:grpSpPr bwMode="auto">
            <a:xfrm>
              <a:off x="6934237" y="2055369"/>
              <a:ext cx="469764" cy="788026"/>
              <a:chOff x="672" y="528"/>
              <a:chExt cx="432" cy="912"/>
            </a:xfrm>
          </p:grpSpPr>
          <p:sp>
            <p:nvSpPr>
              <p:cNvPr id="122" name="AutoShape 116"/>
              <p:cNvSpPr>
                <a:spLocks noChangeArrowheads="1"/>
              </p:cNvSpPr>
              <p:nvPr/>
            </p:nvSpPr>
            <p:spPr bwMode="auto">
              <a:xfrm>
                <a:off x="672" y="1008"/>
                <a:ext cx="432" cy="432"/>
              </a:xfrm>
              <a:prstGeom prst="cube">
                <a:avLst>
                  <a:gd name="adj" fmla="val 25000"/>
                </a:avLst>
              </a:prstGeom>
              <a:solidFill>
                <a:srgbClr val="92D05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AutoShape 117"/>
              <p:cNvSpPr>
                <a:spLocks noChangeArrowheads="1"/>
              </p:cNvSpPr>
              <p:nvPr/>
            </p:nvSpPr>
            <p:spPr bwMode="auto">
              <a:xfrm>
                <a:off x="672" y="720"/>
                <a:ext cx="432" cy="432"/>
              </a:xfrm>
              <a:prstGeom prst="cube">
                <a:avLst>
                  <a:gd name="adj" fmla="val 25000"/>
                </a:avLst>
              </a:prstGeom>
              <a:solidFill>
                <a:srgbClr val="92D05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AutoShape 118"/>
              <p:cNvSpPr>
                <a:spLocks noChangeArrowheads="1"/>
              </p:cNvSpPr>
              <p:nvPr/>
            </p:nvSpPr>
            <p:spPr bwMode="auto">
              <a:xfrm>
                <a:off x="672" y="528"/>
                <a:ext cx="432" cy="432"/>
              </a:xfrm>
              <a:prstGeom prst="cube">
                <a:avLst>
                  <a:gd name="adj" fmla="val 25000"/>
                </a:avLst>
              </a:prstGeom>
              <a:solidFill>
                <a:srgbClr val="92D05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9" name="Text Box 119"/>
            <p:cNvSpPr txBox="1">
              <a:spLocks noChangeArrowheads="1"/>
            </p:cNvSpPr>
            <p:nvPr/>
          </p:nvSpPr>
          <p:spPr bwMode="auto">
            <a:xfrm>
              <a:off x="6967949" y="2607506"/>
              <a:ext cx="383438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Text Box 120"/>
            <p:cNvSpPr txBox="1">
              <a:spLocks noChangeArrowheads="1"/>
            </p:cNvSpPr>
            <p:nvPr/>
          </p:nvSpPr>
          <p:spPr bwMode="auto">
            <a:xfrm>
              <a:off x="3624138" y="2750077"/>
              <a:ext cx="383438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100" b="1" baseline="-2500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Text Box 121"/>
            <p:cNvSpPr txBox="1">
              <a:spLocks noChangeArrowheads="1"/>
            </p:cNvSpPr>
            <p:nvPr/>
          </p:nvSpPr>
          <p:spPr bwMode="auto">
            <a:xfrm>
              <a:off x="2915141" y="2750077"/>
              <a:ext cx="383438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100" b="1" baseline="-2500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Line 122"/>
            <p:cNvSpPr>
              <a:spLocks noChangeShapeType="1"/>
            </p:cNvSpPr>
            <p:nvPr/>
          </p:nvSpPr>
          <p:spPr bwMode="auto">
            <a:xfrm>
              <a:off x="3593690" y="2703417"/>
              <a:ext cx="1409293" cy="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AutoShape 123"/>
            <p:cNvSpPr>
              <a:spLocks noChangeArrowheads="1"/>
            </p:cNvSpPr>
            <p:nvPr/>
          </p:nvSpPr>
          <p:spPr bwMode="auto">
            <a:xfrm>
              <a:off x="5001896" y="2496042"/>
              <a:ext cx="469764" cy="331800"/>
            </a:xfrm>
            <a:prstGeom prst="cube">
              <a:avLst>
                <a:gd name="adj" fmla="val 25000"/>
              </a:avLst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Line 124"/>
            <p:cNvSpPr>
              <a:spLocks noChangeShapeType="1"/>
            </p:cNvSpPr>
            <p:nvPr/>
          </p:nvSpPr>
          <p:spPr bwMode="auto">
            <a:xfrm>
              <a:off x="5420552" y="2703417"/>
              <a:ext cx="1513685" cy="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Text Box 125"/>
            <p:cNvSpPr txBox="1">
              <a:spLocks noChangeArrowheads="1"/>
            </p:cNvSpPr>
            <p:nvPr/>
          </p:nvSpPr>
          <p:spPr bwMode="auto">
            <a:xfrm>
              <a:off x="4742004" y="2750077"/>
              <a:ext cx="383438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100" b="1" baseline="-2500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Line 126"/>
            <p:cNvSpPr>
              <a:spLocks noChangeShapeType="1"/>
            </p:cNvSpPr>
            <p:nvPr/>
          </p:nvSpPr>
          <p:spPr bwMode="auto">
            <a:xfrm>
              <a:off x="3645886" y="3698819"/>
              <a:ext cx="1304901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 127"/>
            <p:cNvSpPr/>
            <p:nvPr/>
          </p:nvSpPr>
          <p:spPr bwMode="auto">
            <a:xfrm flipH="1">
              <a:off x="5405328" y="3544151"/>
              <a:ext cx="233795" cy="154668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Freeform 128"/>
            <p:cNvSpPr/>
            <p:nvPr/>
          </p:nvSpPr>
          <p:spPr bwMode="auto">
            <a:xfrm flipH="1">
              <a:off x="3564330" y="3547607"/>
              <a:ext cx="290340" cy="152075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Text Box 129"/>
            <p:cNvSpPr txBox="1">
              <a:spLocks noChangeArrowheads="1"/>
            </p:cNvSpPr>
            <p:nvPr/>
          </p:nvSpPr>
          <p:spPr bwMode="auto">
            <a:xfrm>
              <a:off x="4896444" y="2250313"/>
              <a:ext cx="805029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 </a:t>
              </a:r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Text Box 148"/>
            <p:cNvSpPr txBox="1">
              <a:spLocks noChangeArrowheads="1"/>
            </p:cNvSpPr>
            <p:nvPr/>
          </p:nvSpPr>
          <p:spPr bwMode="auto">
            <a:xfrm>
              <a:off x="5956374" y="3966267"/>
              <a:ext cx="712054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 </a:t>
              </a:r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帧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Text Box 149"/>
            <p:cNvSpPr txBox="1">
              <a:spLocks noChangeArrowheads="1"/>
            </p:cNvSpPr>
            <p:nvPr/>
          </p:nvSpPr>
          <p:spPr bwMode="auto">
            <a:xfrm>
              <a:off x="3973658" y="3966267"/>
              <a:ext cx="712054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 </a:t>
              </a:r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帧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7" name="Group 224"/>
            <p:cNvGrpSpPr/>
            <p:nvPr/>
          </p:nvGrpSpPr>
          <p:grpSpPr bwMode="auto">
            <a:xfrm>
              <a:off x="2132745" y="2423009"/>
              <a:ext cx="959442" cy="261275"/>
              <a:chOff x="870" y="693"/>
              <a:chExt cx="761" cy="306"/>
            </a:xfrm>
            <a:solidFill>
              <a:srgbClr val="66FF99"/>
            </a:solidFill>
          </p:grpSpPr>
          <p:sp>
            <p:nvSpPr>
              <p:cNvPr id="178" name="AutoShape 193"/>
              <p:cNvSpPr>
                <a:spLocks noChangeArrowheads="1"/>
              </p:cNvSpPr>
              <p:nvPr/>
            </p:nvSpPr>
            <p:spPr bwMode="auto">
              <a:xfrm>
                <a:off x="1467" y="777"/>
                <a:ext cx="164" cy="150"/>
              </a:xfrm>
              <a:prstGeom prst="rightArrow">
                <a:avLst>
                  <a:gd name="adj1" fmla="val 50000"/>
                  <a:gd name="adj2" fmla="val 54167"/>
                </a:avLst>
              </a:prstGeom>
              <a:grpFill/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9" name="Rectangle 190"/>
              <p:cNvSpPr>
                <a:spLocks noChangeArrowheads="1"/>
              </p:cNvSpPr>
              <p:nvPr/>
            </p:nvSpPr>
            <p:spPr bwMode="auto">
              <a:xfrm>
                <a:off x="870" y="720"/>
                <a:ext cx="643" cy="25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/>
                <a:endParaRPr lang="zh-CN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0" name="Text Box 219"/>
              <p:cNvSpPr txBox="1">
                <a:spLocks noChangeArrowheads="1"/>
              </p:cNvSpPr>
              <p:nvPr/>
            </p:nvSpPr>
            <p:spPr bwMode="auto">
              <a:xfrm>
                <a:off x="1087" y="693"/>
                <a:ext cx="495" cy="30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IP</a:t>
                </a:r>
                <a:r>
                  <a:rPr lang="en-US" altLang="zh-CN" sz="11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IP</a:t>
                </a:r>
                <a:r>
                  <a:rPr lang="en-US" altLang="zh-CN" sz="11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1" name="Line 221"/>
              <p:cNvSpPr>
                <a:spLocks noChangeShapeType="1"/>
              </p:cNvSpPr>
              <p:nvPr/>
            </p:nvSpPr>
            <p:spPr bwMode="auto">
              <a:xfrm>
                <a:off x="1323" y="720"/>
                <a:ext cx="0" cy="24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2" name="Line 222"/>
              <p:cNvSpPr>
                <a:spLocks noChangeShapeType="1"/>
              </p:cNvSpPr>
              <p:nvPr/>
            </p:nvSpPr>
            <p:spPr bwMode="auto">
              <a:xfrm>
                <a:off x="1143" y="717"/>
                <a:ext cx="0" cy="243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3" name="Group 224"/>
            <p:cNvGrpSpPr/>
            <p:nvPr/>
          </p:nvGrpSpPr>
          <p:grpSpPr bwMode="auto">
            <a:xfrm>
              <a:off x="3876651" y="2423009"/>
              <a:ext cx="959442" cy="261275"/>
              <a:chOff x="870" y="693"/>
              <a:chExt cx="761" cy="306"/>
            </a:xfrm>
            <a:solidFill>
              <a:srgbClr val="66FF99"/>
            </a:solidFill>
          </p:grpSpPr>
          <p:sp>
            <p:nvSpPr>
              <p:cNvPr id="184" name="AutoShape 193"/>
              <p:cNvSpPr>
                <a:spLocks noChangeArrowheads="1"/>
              </p:cNvSpPr>
              <p:nvPr/>
            </p:nvSpPr>
            <p:spPr bwMode="auto">
              <a:xfrm>
                <a:off x="1467" y="777"/>
                <a:ext cx="164" cy="150"/>
              </a:xfrm>
              <a:prstGeom prst="rightArrow">
                <a:avLst>
                  <a:gd name="adj1" fmla="val 50000"/>
                  <a:gd name="adj2" fmla="val 54167"/>
                </a:avLst>
              </a:prstGeom>
              <a:grpFill/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" name="Rectangle 190"/>
              <p:cNvSpPr>
                <a:spLocks noChangeArrowheads="1"/>
              </p:cNvSpPr>
              <p:nvPr/>
            </p:nvSpPr>
            <p:spPr bwMode="auto">
              <a:xfrm>
                <a:off x="870" y="720"/>
                <a:ext cx="643" cy="25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/>
                <a:endParaRPr lang="zh-CN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6" name="Text Box 219"/>
              <p:cNvSpPr txBox="1">
                <a:spLocks noChangeArrowheads="1"/>
              </p:cNvSpPr>
              <p:nvPr/>
            </p:nvSpPr>
            <p:spPr bwMode="auto">
              <a:xfrm>
                <a:off x="1087" y="693"/>
                <a:ext cx="495" cy="30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IP</a:t>
                </a:r>
                <a:r>
                  <a:rPr lang="en-US" altLang="zh-CN" sz="11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IP</a:t>
                </a:r>
                <a:r>
                  <a:rPr lang="en-US" altLang="zh-CN" sz="11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7" name="Line 221"/>
              <p:cNvSpPr>
                <a:spLocks noChangeShapeType="1"/>
              </p:cNvSpPr>
              <p:nvPr/>
            </p:nvSpPr>
            <p:spPr bwMode="auto">
              <a:xfrm>
                <a:off x="1323" y="720"/>
                <a:ext cx="0" cy="24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8" name="Line 222"/>
              <p:cNvSpPr>
                <a:spLocks noChangeShapeType="1"/>
              </p:cNvSpPr>
              <p:nvPr/>
            </p:nvSpPr>
            <p:spPr bwMode="auto">
              <a:xfrm>
                <a:off x="1143" y="717"/>
                <a:ext cx="0" cy="243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9" name="Group 224"/>
            <p:cNvGrpSpPr/>
            <p:nvPr/>
          </p:nvGrpSpPr>
          <p:grpSpPr bwMode="auto">
            <a:xfrm>
              <a:off x="5731087" y="2423009"/>
              <a:ext cx="959442" cy="261275"/>
              <a:chOff x="870" y="693"/>
              <a:chExt cx="761" cy="306"/>
            </a:xfrm>
            <a:solidFill>
              <a:srgbClr val="66FF99"/>
            </a:solidFill>
          </p:grpSpPr>
          <p:sp>
            <p:nvSpPr>
              <p:cNvPr id="190" name="AutoShape 193"/>
              <p:cNvSpPr>
                <a:spLocks noChangeArrowheads="1"/>
              </p:cNvSpPr>
              <p:nvPr/>
            </p:nvSpPr>
            <p:spPr bwMode="auto">
              <a:xfrm>
                <a:off x="1467" y="777"/>
                <a:ext cx="164" cy="150"/>
              </a:xfrm>
              <a:prstGeom prst="rightArrow">
                <a:avLst>
                  <a:gd name="adj1" fmla="val 50000"/>
                  <a:gd name="adj2" fmla="val 54167"/>
                </a:avLst>
              </a:prstGeom>
              <a:grpFill/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1" name="Rectangle 190"/>
              <p:cNvSpPr>
                <a:spLocks noChangeArrowheads="1"/>
              </p:cNvSpPr>
              <p:nvPr/>
            </p:nvSpPr>
            <p:spPr bwMode="auto">
              <a:xfrm>
                <a:off x="870" y="720"/>
                <a:ext cx="643" cy="25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/>
                <a:endParaRPr lang="zh-CN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2" name="Text Box 219"/>
              <p:cNvSpPr txBox="1">
                <a:spLocks noChangeArrowheads="1"/>
              </p:cNvSpPr>
              <p:nvPr/>
            </p:nvSpPr>
            <p:spPr bwMode="auto">
              <a:xfrm>
                <a:off x="1087" y="693"/>
                <a:ext cx="495" cy="30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IP</a:t>
                </a:r>
                <a:r>
                  <a:rPr lang="en-US" altLang="zh-CN" sz="11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IP</a:t>
                </a:r>
                <a:r>
                  <a:rPr lang="en-US" altLang="zh-CN" sz="11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3" name="Line 221"/>
              <p:cNvSpPr>
                <a:spLocks noChangeShapeType="1"/>
              </p:cNvSpPr>
              <p:nvPr/>
            </p:nvSpPr>
            <p:spPr bwMode="auto">
              <a:xfrm>
                <a:off x="1323" y="720"/>
                <a:ext cx="0" cy="24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" name="Line 222"/>
              <p:cNvSpPr>
                <a:spLocks noChangeShapeType="1"/>
              </p:cNvSpPr>
              <p:nvPr/>
            </p:nvSpPr>
            <p:spPr bwMode="auto">
              <a:xfrm>
                <a:off x="1143" y="717"/>
                <a:ext cx="0" cy="243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5" name="组合 103"/>
            <p:cNvGrpSpPr/>
            <p:nvPr/>
          </p:nvGrpSpPr>
          <p:grpSpPr bwMode="auto">
            <a:xfrm>
              <a:off x="1682148" y="3763461"/>
              <a:ext cx="1125387" cy="216189"/>
              <a:chOff x="179512" y="3575494"/>
              <a:chExt cx="2341732" cy="386906"/>
            </a:xfrm>
            <a:solidFill>
              <a:srgbClr val="00FFFF"/>
            </a:solidFill>
          </p:grpSpPr>
          <p:grpSp>
            <p:nvGrpSpPr>
              <p:cNvPr id="196" name="Group 204"/>
              <p:cNvGrpSpPr/>
              <p:nvPr/>
            </p:nvGrpSpPr>
            <p:grpSpPr bwMode="auto">
              <a:xfrm>
                <a:off x="179512" y="3581400"/>
                <a:ext cx="2341732" cy="381000"/>
                <a:chOff x="480" y="3120"/>
                <a:chExt cx="1212" cy="240"/>
              </a:xfrm>
              <a:grpFill/>
            </p:grpSpPr>
            <p:sp>
              <p:nvSpPr>
                <p:cNvPr id="200" name="AutoShape 203"/>
                <p:cNvSpPr>
                  <a:spLocks noChangeArrowheads="1"/>
                </p:cNvSpPr>
                <p:nvPr/>
              </p:nvSpPr>
              <p:spPr bwMode="auto">
                <a:xfrm>
                  <a:off x="1500" y="3168"/>
                  <a:ext cx="192" cy="144"/>
                </a:xfrm>
                <a:prstGeom prst="rightArrow">
                  <a:avLst>
                    <a:gd name="adj1" fmla="val 50000"/>
                    <a:gd name="adj2" fmla="val 54167"/>
                  </a:avLst>
                </a:prstGeom>
                <a:grpFill/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1" name="Rectangle 202"/>
                <p:cNvSpPr>
                  <a:spLocks noChangeArrowheads="1"/>
                </p:cNvSpPr>
                <p:nvPr/>
              </p:nvSpPr>
              <p:spPr bwMode="auto">
                <a:xfrm>
                  <a:off x="480" y="3120"/>
                  <a:ext cx="1056" cy="240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900" b="1" baseline="-250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97" name="Rectangle 220"/>
              <p:cNvSpPr>
                <a:spLocks noChangeArrowheads="1"/>
              </p:cNvSpPr>
              <p:nvPr/>
            </p:nvSpPr>
            <p:spPr bwMode="auto">
              <a:xfrm>
                <a:off x="716210" y="3580859"/>
                <a:ext cx="1683115" cy="38100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/>
                <a:r>
                  <a:rPr lang="en-US" altLang="zh-CN" sz="9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MAC</a:t>
                </a:r>
                <a:r>
                  <a:rPr lang="en-US" altLang="zh-CN" sz="9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9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MAC</a:t>
                </a:r>
                <a:r>
                  <a:rPr lang="en-US" altLang="zh-CN" sz="9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zh-CN" sz="9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8" name="Line 237"/>
              <p:cNvSpPr>
                <a:spLocks noChangeShapeType="1"/>
              </p:cNvSpPr>
              <p:nvPr/>
            </p:nvSpPr>
            <p:spPr bwMode="auto">
              <a:xfrm>
                <a:off x="1497867" y="3575494"/>
                <a:ext cx="0" cy="38636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Line 238"/>
              <p:cNvSpPr>
                <a:spLocks noChangeShapeType="1"/>
              </p:cNvSpPr>
              <p:nvPr/>
            </p:nvSpPr>
            <p:spPr bwMode="auto">
              <a:xfrm>
                <a:off x="738473" y="3581400"/>
                <a:ext cx="0" cy="37147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2" name="组合 103"/>
            <p:cNvGrpSpPr/>
            <p:nvPr/>
          </p:nvGrpSpPr>
          <p:grpSpPr bwMode="auto">
            <a:xfrm>
              <a:off x="3709500" y="3763461"/>
              <a:ext cx="1125387" cy="216189"/>
              <a:chOff x="179512" y="3575494"/>
              <a:chExt cx="2341732" cy="386906"/>
            </a:xfrm>
            <a:solidFill>
              <a:srgbClr val="00FFFF"/>
            </a:solidFill>
          </p:grpSpPr>
          <p:grpSp>
            <p:nvGrpSpPr>
              <p:cNvPr id="203" name="Group 204"/>
              <p:cNvGrpSpPr/>
              <p:nvPr/>
            </p:nvGrpSpPr>
            <p:grpSpPr bwMode="auto">
              <a:xfrm>
                <a:off x="179512" y="3581400"/>
                <a:ext cx="2341732" cy="381000"/>
                <a:chOff x="480" y="3120"/>
                <a:chExt cx="1212" cy="240"/>
              </a:xfrm>
              <a:grpFill/>
            </p:grpSpPr>
            <p:sp>
              <p:nvSpPr>
                <p:cNvPr id="207" name="AutoShape 203"/>
                <p:cNvSpPr>
                  <a:spLocks noChangeArrowheads="1"/>
                </p:cNvSpPr>
                <p:nvPr/>
              </p:nvSpPr>
              <p:spPr bwMode="auto">
                <a:xfrm>
                  <a:off x="1500" y="3168"/>
                  <a:ext cx="192" cy="144"/>
                </a:xfrm>
                <a:prstGeom prst="rightArrow">
                  <a:avLst>
                    <a:gd name="adj1" fmla="val 50000"/>
                    <a:gd name="adj2" fmla="val 54167"/>
                  </a:avLst>
                </a:prstGeom>
                <a:grpFill/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8" name="Rectangle 202"/>
                <p:cNvSpPr>
                  <a:spLocks noChangeArrowheads="1"/>
                </p:cNvSpPr>
                <p:nvPr/>
              </p:nvSpPr>
              <p:spPr bwMode="auto">
                <a:xfrm>
                  <a:off x="480" y="3120"/>
                  <a:ext cx="1056" cy="240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900" b="1" baseline="-250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04" name="Rectangle 220"/>
              <p:cNvSpPr>
                <a:spLocks noChangeArrowheads="1"/>
              </p:cNvSpPr>
              <p:nvPr/>
            </p:nvSpPr>
            <p:spPr bwMode="auto">
              <a:xfrm>
                <a:off x="716210" y="3580859"/>
                <a:ext cx="1683115" cy="38100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/>
                <a:r>
                  <a:rPr lang="en-US" altLang="zh-CN" sz="9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MAC</a:t>
                </a:r>
                <a:r>
                  <a:rPr lang="en-US" altLang="zh-CN" sz="900" b="1" baseline="-25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r>
                  <a:rPr lang="en-US" altLang="zh-CN" sz="9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MAC</a:t>
                </a:r>
                <a:r>
                  <a:rPr lang="en-US" altLang="zh-CN" sz="900" b="1" baseline="-25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</a:t>
                </a:r>
                <a:endParaRPr lang="en-US" altLang="zh-CN" sz="9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5" name="Line 237"/>
              <p:cNvSpPr>
                <a:spLocks noChangeShapeType="1"/>
              </p:cNvSpPr>
              <p:nvPr/>
            </p:nvSpPr>
            <p:spPr bwMode="auto">
              <a:xfrm>
                <a:off x="1497867" y="3575494"/>
                <a:ext cx="0" cy="38636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6" name="Line 238"/>
              <p:cNvSpPr>
                <a:spLocks noChangeShapeType="1"/>
              </p:cNvSpPr>
              <p:nvPr/>
            </p:nvSpPr>
            <p:spPr bwMode="auto">
              <a:xfrm>
                <a:off x="738473" y="3581400"/>
                <a:ext cx="0" cy="37147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9" name="组合 103"/>
            <p:cNvGrpSpPr/>
            <p:nvPr/>
          </p:nvGrpSpPr>
          <p:grpSpPr bwMode="auto">
            <a:xfrm>
              <a:off x="5735977" y="3763461"/>
              <a:ext cx="1125387" cy="216189"/>
              <a:chOff x="179512" y="3575494"/>
              <a:chExt cx="2341732" cy="386906"/>
            </a:xfrm>
            <a:solidFill>
              <a:srgbClr val="00FFFF"/>
            </a:solidFill>
          </p:grpSpPr>
          <p:grpSp>
            <p:nvGrpSpPr>
              <p:cNvPr id="210" name="Group 204"/>
              <p:cNvGrpSpPr/>
              <p:nvPr/>
            </p:nvGrpSpPr>
            <p:grpSpPr bwMode="auto">
              <a:xfrm>
                <a:off x="179512" y="3581400"/>
                <a:ext cx="2341732" cy="381000"/>
                <a:chOff x="480" y="3120"/>
                <a:chExt cx="1212" cy="240"/>
              </a:xfrm>
              <a:grpFill/>
            </p:grpSpPr>
            <p:sp>
              <p:nvSpPr>
                <p:cNvPr id="214" name="AutoShape 203"/>
                <p:cNvSpPr>
                  <a:spLocks noChangeArrowheads="1"/>
                </p:cNvSpPr>
                <p:nvPr/>
              </p:nvSpPr>
              <p:spPr bwMode="auto">
                <a:xfrm>
                  <a:off x="1500" y="3168"/>
                  <a:ext cx="192" cy="144"/>
                </a:xfrm>
                <a:prstGeom prst="rightArrow">
                  <a:avLst>
                    <a:gd name="adj1" fmla="val 50000"/>
                    <a:gd name="adj2" fmla="val 54167"/>
                  </a:avLst>
                </a:prstGeom>
                <a:grpFill/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5" name="Rectangle 202"/>
                <p:cNvSpPr>
                  <a:spLocks noChangeArrowheads="1"/>
                </p:cNvSpPr>
                <p:nvPr/>
              </p:nvSpPr>
              <p:spPr bwMode="auto">
                <a:xfrm>
                  <a:off x="480" y="3120"/>
                  <a:ext cx="1056" cy="240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900" b="1" baseline="-250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11" name="Rectangle 220"/>
              <p:cNvSpPr>
                <a:spLocks noChangeArrowheads="1"/>
              </p:cNvSpPr>
              <p:nvPr/>
            </p:nvSpPr>
            <p:spPr bwMode="auto">
              <a:xfrm>
                <a:off x="716210" y="3580859"/>
                <a:ext cx="1683115" cy="38100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/>
                <a:r>
                  <a:rPr lang="en-US" altLang="zh-CN" sz="9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MAC</a:t>
                </a:r>
                <a:r>
                  <a:rPr lang="en-US" altLang="zh-CN" sz="900" b="1" baseline="-25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</a:t>
                </a:r>
                <a:r>
                  <a:rPr lang="en-US" altLang="zh-CN" sz="9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MAC</a:t>
                </a:r>
                <a:r>
                  <a:rPr lang="en-US" altLang="zh-CN" sz="900" b="1" baseline="-25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9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2" name="Line 237"/>
              <p:cNvSpPr>
                <a:spLocks noChangeShapeType="1"/>
              </p:cNvSpPr>
              <p:nvPr/>
            </p:nvSpPr>
            <p:spPr bwMode="auto">
              <a:xfrm>
                <a:off x="1497867" y="3575494"/>
                <a:ext cx="0" cy="38636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3" name="Line 238"/>
              <p:cNvSpPr>
                <a:spLocks noChangeShapeType="1"/>
              </p:cNvSpPr>
              <p:nvPr/>
            </p:nvSpPr>
            <p:spPr bwMode="auto">
              <a:xfrm>
                <a:off x="738473" y="3581400"/>
                <a:ext cx="0" cy="37147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2629163" y="1918996"/>
              <a:ext cx="835137" cy="261610"/>
              <a:chOff x="2629163" y="1918996"/>
              <a:chExt cx="835137" cy="261610"/>
            </a:xfrm>
          </p:grpSpPr>
          <p:sp>
            <p:nvSpPr>
              <p:cNvPr id="108" name="AutoShape 150"/>
              <p:cNvSpPr>
                <a:spLocks noChangeArrowheads="1"/>
              </p:cNvSpPr>
              <p:nvPr/>
            </p:nvSpPr>
            <p:spPr bwMode="auto">
              <a:xfrm flipV="1">
                <a:off x="2629163" y="1942246"/>
                <a:ext cx="835137" cy="205647"/>
              </a:xfrm>
              <a:prstGeom prst="wedgeRoundRectCallout">
                <a:avLst>
                  <a:gd name="adj1" fmla="val -75782"/>
                  <a:gd name="adj2" fmla="val -203782"/>
                  <a:gd name="adj3" fmla="val 16667"/>
                </a:avLst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rot="10800000" wrap="none" anchor="ctr"/>
              <a:lstStyle/>
              <a:p>
                <a:pPr algn="ctr"/>
                <a:endParaRPr kumimoji="1" lang="zh-CN" altLang="zh-CN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Text Box 151"/>
              <p:cNvSpPr txBox="1">
                <a:spLocks noChangeArrowheads="1"/>
              </p:cNvSpPr>
              <p:nvPr/>
            </p:nvSpPr>
            <p:spPr bwMode="auto">
              <a:xfrm>
                <a:off x="2655261" y="1918996"/>
                <a:ext cx="790601" cy="2616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IP </a:t>
                </a:r>
                <a:r>
                  <a:rPr kumimoji="1"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数据报</a:t>
                </a:r>
                <a:endPara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37" name="Line 159"/>
          <p:cNvSpPr>
            <a:spLocks noChangeShapeType="1"/>
          </p:cNvSpPr>
          <p:nvPr/>
        </p:nvSpPr>
        <p:spPr bwMode="auto">
          <a:xfrm>
            <a:off x="1670048" y="2214466"/>
            <a:ext cx="0" cy="1450763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Line 161"/>
          <p:cNvSpPr>
            <a:spLocks noChangeShapeType="1"/>
          </p:cNvSpPr>
          <p:nvPr/>
        </p:nvSpPr>
        <p:spPr bwMode="auto">
          <a:xfrm>
            <a:off x="1670048" y="3704112"/>
            <a:ext cx="1282065" cy="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Line 163"/>
          <p:cNvSpPr>
            <a:spLocks noChangeShapeType="1"/>
          </p:cNvSpPr>
          <p:nvPr/>
        </p:nvSpPr>
        <p:spPr bwMode="auto">
          <a:xfrm flipV="1">
            <a:off x="3296825" y="2645634"/>
            <a:ext cx="0" cy="979848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Line 164"/>
          <p:cNvSpPr>
            <a:spLocks noChangeShapeType="1"/>
          </p:cNvSpPr>
          <p:nvPr/>
        </p:nvSpPr>
        <p:spPr bwMode="auto">
          <a:xfrm>
            <a:off x="3444714" y="2645634"/>
            <a:ext cx="0" cy="979848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Line 165"/>
          <p:cNvSpPr>
            <a:spLocks noChangeShapeType="1"/>
          </p:cNvSpPr>
          <p:nvPr/>
        </p:nvSpPr>
        <p:spPr bwMode="auto">
          <a:xfrm>
            <a:off x="3692646" y="3704112"/>
            <a:ext cx="1282065" cy="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Line 168"/>
          <p:cNvSpPr>
            <a:spLocks noChangeShapeType="1"/>
          </p:cNvSpPr>
          <p:nvPr/>
        </p:nvSpPr>
        <p:spPr bwMode="auto">
          <a:xfrm flipV="1">
            <a:off x="5122599" y="2645634"/>
            <a:ext cx="0" cy="979848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" name="Line 169"/>
          <p:cNvSpPr>
            <a:spLocks noChangeShapeType="1"/>
          </p:cNvSpPr>
          <p:nvPr/>
        </p:nvSpPr>
        <p:spPr bwMode="auto">
          <a:xfrm>
            <a:off x="5270488" y="2645634"/>
            <a:ext cx="0" cy="979848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Line 170"/>
          <p:cNvSpPr>
            <a:spLocks noChangeShapeType="1"/>
          </p:cNvSpPr>
          <p:nvPr/>
        </p:nvSpPr>
        <p:spPr bwMode="auto">
          <a:xfrm>
            <a:off x="5714155" y="3704112"/>
            <a:ext cx="1282066" cy="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5" name="Line 171"/>
          <p:cNvSpPr>
            <a:spLocks noChangeShapeType="1"/>
          </p:cNvSpPr>
          <p:nvPr/>
        </p:nvSpPr>
        <p:spPr bwMode="auto">
          <a:xfrm flipV="1">
            <a:off x="7095175" y="2253349"/>
            <a:ext cx="0" cy="1450763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圆角矩形 174"/>
          <p:cNvSpPr/>
          <p:nvPr/>
        </p:nvSpPr>
        <p:spPr>
          <a:xfrm>
            <a:off x="545144" y="620973"/>
            <a:ext cx="8053712" cy="374071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6" name="Text Box 158"/>
          <p:cNvSpPr txBox="1">
            <a:spLocks noChangeArrowheads="1"/>
          </p:cNvSpPr>
          <p:nvPr/>
        </p:nvSpPr>
        <p:spPr bwMode="auto">
          <a:xfrm>
            <a:off x="2404834" y="728414"/>
            <a:ext cx="4323620" cy="338554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抽象的互联网上只能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看到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14301" y="755888"/>
            <a:ext cx="6169421" cy="954900"/>
            <a:chOff x="1414301" y="755888"/>
            <a:chExt cx="6169421" cy="954900"/>
          </a:xfrm>
        </p:grpSpPr>
        <p:sp>
          <p:nvSpPr>
            <p:cNvPr id="146" name="Freeform 2"/>
            <p:cNvSpPr/>
            <p:nvPr/>
          </p:nvSpPr>
          <p:spPr bwMode="auto">
            <a:xfrm>
              <a:off x="3120664" y="1412506"/>
              <a:ext cx="170724" cy="290325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7" name="Freeform 3"/>
            <p:cNvSpPr/>
            <p:nvPr/>
          </p:nvSpPr>
          <p:spPr bwMode="auto">
            <a:xfrm>
              <a:off x="5000809" y="1412506"/>
              <a:ext cx="116354" cy="289461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Line 4"/>
            <p:cNvSpPr>
              <a:spLocks noChangeShapeType="1"/>
            </p:cNvSpPr>
            <p:nvPr/>
          </p:nvSpPr>
          <p:spPr bwMode="auto">
            <a:xfrm rot="16200000">
              <a:off x="7110950" y="1556581"/>
              <a:ext cx="290325" cy="2175"/>
            </a:xfrm>
            <a:prstGeom prst="line">
              <a:avLst/>
            </a:prstGeom>
            <a:noFill/>
            <a:ln w="28575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9" name="Line 5"/>
            <p:cNvSpPr>
              <a:spLocks noChangeShapeType="1"/>
            </p:cNvSpPr>
            <p:nvPr/>
          </p:nvSpPr>
          <p:spPr bwMode="auto">
            <a:xfrm rot="16200000">
              <a:off x="1525973" y="1556581"/>
              <a:ext cx="290325" cy="2175"/>
            </a:xfrm>
            <a:prstGeom prst="line">
              <a:avLst/>
            </a:prstGeom>
            <a:noFill/>
            <a:ln w="28575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0" name="Line 6"/>
            <p:cNvSpPr>
              <a:spLocks noChangeShapeType="1"/>
            </p:cNvSpPr>
            <p:nvPr/>
          </p:nvSpPr>
          <p:spPr bwMode="auto">
            <a:xfrm>
              <a:off x="1509111" y="1702831"/>
              <a:ext cx="1772490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1" name="Line 11"/>
            <p:cNvSpPr>
              <a:spLocks noChangeShapeType="1"/>
            </p:cNvSpPr>
            <p:nvPr/>
          </p:nvSpPr>
          <p:spPr bwMode="auto">
            <a:xfrm>
              <a:off x="5484709" y="1702831"/>
              <a:ext cx="1987799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2" name="Text Box 13"/>
            <p:cNvSpPr txBox="1">
              <a:spLocks noChangeArrowheads="1"/>
            </p:cNvSpPr>
            <p:nvPr/>
          </p:nvSpPr>
          <p:spPr bwMode="auto">
            <a:xfrm>
              <a:off x="1414301" y="755888"/>
              <a:ext cx="681597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" name="Text Box 14"/>
            <p:cNvSpPr txBox="1">
              <a:spLocks noChangeArrowheads="1"/>
            </p:cNvSpPr>
            <p:nvPr/>
          </p:nvSpPr>
          <p:spPr bwMode="auto">
            <a:xfrm>
              <a:off x="6902125" y="755888"/>
              <a:ext cx="681597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4" name="Line 15"/>
            <p:cNvSpPr>
              <a:spLocks noChangeShapeType="1"/>
            </p:cNvSpPr>
            <p:nvPr/>
          </p:nvSpPr>
          <p:spPr bwMode="auto">
            <a:xfrm>
              <a:off x="3604564" y="1702831"/>
              <a:ext cx="1557182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5" name="Freeform 16"/>
            <p:cNvSpPr/>
            <p:nvPr/>
          </p:nvSpPr>
          <p:spPr bwMode="auto">
            <a:xfrm flipH="1">
              <a:off x="5484709" y="1412506"/>
              <a:ext cx="160938" cy="290325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6" name="Freeform 17"/>
            <p:cNvSpPr/>
            <p:nvPr/>
          </p:nvSpPr>
          <p:spPr bwMode="auto">
            <a:xfrm flipH="1">
              <a:off x="3648060" y="1412506"/>
              <a:ext cx="117441" cy="291189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7" name="Text Box 18"/>
            <p:cNvSpPr txBox="1">
              <a:spLocks noChangeArrowheads="1"/>
            </p:cNvSpPr>
            <p:nvPr/>
          </p:nvSpPr>
          <p:spPr bwMode="auto">
            <a:xfrm>
              <a:off x="3092658" y="1053174"/>
              <a:ext cx="805029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58" name="Picture 20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4092" y="1274256"/>
              <a:ext cx="528485" cy="2367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159" name="Picture 22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3734" y="1262159"/>
              <a:ext cx="527397" cy="2367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161" name="Text Box 25"/>
            <p:cNvSpPr txBox="1">
              <a:spLocks noChangeArrowheads="1"/>
            </p:cNvSpPr>
            <p:nvPr/>
          </p:nvSpPr>
          <p:spPr bwMode="auto">
            <a:xfrm>
              <a:off x="4963812" y="1056629"/>
              <a:ext cx="805029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2" name="Text Box 29"/>
            <p:cNvSpPr txBox="1">
              <a:spLocks noChangeArrowheads="1"/>
            </p:cNvSpPr>
            <p:nvPr/>
          </p:nvSpPr>
          <p:spPr bwMode="auto">
            <a:xfrm>
              <a:off x="2139132" y="1433789"/>
              <a:ext cx="64633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局域网</a:t>
              </a:r>
              <a:endParaRPr kumimoji="1" lang="zh-CN" altLang="en-US" sz="12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" name="Text Box 30"/>
            <p:cNvSpPr txBox="1">
              <a:spLocks noChangeArrowheads="1"/>
            </p:cNvSpPr>
            <p:nvPr/>
          </p:nvSpPr>
          <p:spPr bwMode="auto">
            <a:xfrm>
              <a:off x="4117311" y="1433789"/>
              <a:ext cx="64633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局域网</a:t>
              </a:r>
              <a:endParaRPr kumimoji="1" lang="zh-CN" altLang="en-US" sz="12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" name="Text Box 31"/>
            <p:cNvSpPr txBox="1">
              <a:spLocks noChangeArrowheads="1"/>
            </p:cNvSpPr>
            <p:nvPr/>
          </p:nvSpPr>
          <p:spPr bwMode="auto">
            <a:xfrm>
              <a:off x="6137566" y="1433789"/>
              <a:ext cx="64633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局域网</a:t>
              </a:r>
              <a:endParaRPr kumimoji="1" lang="zh-CN" altLang="en-US" sz="12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5" name="Text Box 7"/>
            <p:cNvSpPr txBox="1">
              <a:spLocks noChangeArrowheads="1"/>
            </p:cNvSpPr>
            <p:nvPr/>
          </p:nvSpPr>
          <p:spPr bwMode="auto">
            <a:xfrm>
              <a:off x="1629867" y="1422876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6" name="Text Box 8"/>
            <p:cNvSpPr txBox="1">
              <a:spLocks noChangeArrowheads="1"/>
            </p:cNvSpPr>
            <p:nvPr/>
          </p:nvSpPr>
          <p:spPr bwMode="auto">
            <a:xfrm>
              <a:off x="4570245" y="14228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7" name="Text Box 9"/>
            <p:cNvSpPr txBox="1">
              <a:spLocks noChangeArrowheads="1"/>
            </p:cNvSpPr>
            <p:nvPr/>
          </p:nvSpPr>
          <p:spPr bwMode="auto">
            <a:xfrm>
              <a:off x="3702485" y="14228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8" name="Text Box 10"/>
            <p:cNvSpPr txBox="1">
              <a:spLocks noChangeArrowheads="1"/>
            </p:cNvSpPr>
            <p:nvPr/>
          </p:nvSpPr>
          <p:spPr bwMode="auto">
            <a:xfrm>
              <a:off x="2612466" y="14228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9" name="Text Box 12"/>
            <p:cNvSpPr txBox="1">
              <a:spLocks noChangeArrowheads="1"/>
            </p:cNvSpPr>
            <p:nvPr/>
          </p:nvSpPr>
          <p:spPr bwMode="auto">
            <a:xfrm>
              <a:off x="5582630" y="14228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0" name="Text Box 26"/>
            <p:cNvSpPr txBox="1">
              <a:spLocks noChangeArrowheads="1"/>
            </p:cNvSpPr>
            <p:nvPr/>
          </p:nvSpPr>
          <p:spPr bwMode="auto">
            <a:xfrm>
              <a:off x="6812500" y="14228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1" name="Picture 246" descr="jisuanj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4263" y="996212"/>
              <a:ext cx="472829" cy="472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2" name="Text Box 27"/>
            <p:cNvSpPr txBox="1">
              <a:spLocks noChangeArrowheads="1"/>
            </p:cNvSpPr>
            <p:nvPr/>
          </p:nvSpPr>
          <p:spPr bwMode="auto">
            <a:xfrm>
              <a:off x="1505520" y="1052103"/>
              <a:ext cx="39946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200" b="1" baseline="-25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3" name="Picture 246" descr="jisuanj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0272" y="996212"/>
              <a:ext cx="472829" cy="472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4" name="Text Box 28"/>
            <p:cNvSpPr txBox="1">
              <a:spLocks noChangeArrowheads="1"/>
            </p:cNvSpPr>
            <p:nvPr/>
          </p:nvSpPr>
          <p:spPr bwMode="auto">
            <a:xfrm>
              <a:off x="7062859" y="1050777"/>
              <a:ext cx="39946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200" b="1" baseline="-25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74271" y="1800136"/>
            <a:ext cx="6248302" cy="2427741"/>
            <a:chOff x="1374271" y="1800136"/>
            <a:chExt cx="6248302" cy="2427741"/>
          </a:xfrm>
        </p:grpSpPr>
        <p:sp>
          <p:nvSpPr>
            <p:cNvPr id="61" name="Freeform 77"/>
            <p:cNvSpPr/>
            <p:nvPr/>
          </p:nvSpPr>
          <p:spPr bwMode="auto">
            <a:xfrm>
              <a:off x="2967337" y="3546743"/>
              <a:ext cx="270768" cy="152075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78"/>
            <p:cNvSpPr/>
            <p:nvPr/>
          </p:nvSpPr>
          <p:spPr bwMode="auto">
            <a:xfrm>
              <a:off x="4740916" y="3545879"/>
              <a:ext cx="270767" cy="152075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Line 79"/>
            <p:cNvSpPr>
              <a:spLocks noChangeShapeType="1"/>
            </p:cNvSpPr>
            <p:nvPr/>
          </p:nvSpPr>
          <p:spPr bwMode="auto">
            <a:xfrm rot="16200000">
              <a:off x="6944576" y="3552568"/>
              <a:ext cx="290325" cy="2175"/>
            </a:xfrm>
            <a:prstGeom prst="line">
              <a:avLst/>
            </a:prstGeom>
            <a:noFill/>
            <a:ln w="28575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Line 80"/>
            <p:cNvSpPr>
              <a:spLocks noChangeShapeType="1"/>
            </p:cNvSpPr>
            <p:nvPr/>
          </p:nvSpPr>
          <p:spPr bwMode="auto">
            <a:xfrm rot="16200000">
              <a:off x="1518361" y="3552568"/>
              <a:ext cx="290325" cy="2175"/>
            </a:xfrm>
            <a:prstGeom prst="line">
              <a:avLst/>
            </a:prstGeom>
            <a:noFill/>
            <a:ln w="28575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AutoShape 81"/>
            <p:cNvSpPr>
              <a:spLocks noChangeArrowheads="1"/>
            </p:cNvSpPr>
            <p:nvPr/>
          </p:nvSpPr>
          <p:spPr bwMode="auto">
            <a:xfrm>
              <a:off x="1505848" y="2537517"/>
              <a:ext cx="469764" cy="1036876"/>
            </a:xfrm>
            <a:prstGeom prst="cube">
              <a:avLst>
                <a:gd name="adj" fmla="val 25000"/>
              </a:avLst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AutoShape 82"/>
            <p:cNvSpPr>
              <a:spLocks noChangeArrowheads="1"/>
            </p:cNvSpPr>
            <p:nvPr/>
          </p:nvSpPr>
          <p:spPr bwMode="auto">
            <a:xfrm>
              <a:off x="3176122" y="2578992"/>
              <a:ext cx="469764" cy="1036876"/>
            </a:xfrm>
            <a:prstGeom prst="cube">
              <a:avLst>
                <a:gd name="adj" fmla="val 25000"/>
              </a:avLst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AutoShape 83"/>
            <p:cNvSpPr>
              <a:spLocks noChangeArrowheads="1"/>
            </p:cNvSpPr>
            <p:nvPr/>
          </p:nvSpPr>
          <p:spPr bwMode="auto">
            <a:xfrm>
              <a:off x="6934237" y="2537517"/>
              <a:ext cx="469764" cy="1036876"/>
            </a:xfrm>
            <a:prstGeom prst="cube">
              <a:avLst>
                <a:gd name="adj" fmla="val 25000"/>
              </a:avLst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AutoShape 84"/>
            <p:cNvSpPr>
              <a:spLocks noChangeArrowheads="1"/>
            </p:cNvSpPr>
            <p:nvPr/>
          </p:nvSpPr>
          <p:spPr bwMode="auto">
            <a:xfrm>
              <a:off x="5001896" y="2703417"/>
              <a:ext cx="469764" cy="912451"/>
            </a:xfrm>
            <a:prstGeom prst="cube">
              <a:avLst>
                <a:gd name="adj" fmla="val 25000"/>
              </a:avLst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9" name="Group 85"/>
            <p:cNvGrpSpPr/>
            <p:nvPr/>
          </p:nvGrpSpPr>
          <p:grpSpPr bwMode="auto">
            <a:xfrm>
              <a:off x="1374271" y="2055369"/>
              <a:ext cx="6248302" cy="1327202"/>
              <a:chOff x="96" y="1056"/>
              <a:chExt cx="5472" cy="1536"/>
            </a:xfrm>
            <a:solidFill>
              <a:srgbClr val="FFFF66"/>
            </a:solidFill>
          </p:grpSpPr>
          <p:sp>
            <p:nvSpPr>
              <p:cNvPr id="128" name="Oval 86"/>
              <p:cNvSpPr>
                <a:spLocks noChangeArrowheads="1"/>
              </p:cNvSpPr>
              <p:nvPr/>
            </p:nvSpPr>
            <p:spPr bwMode="auto">
              <a:xfrm>
                <a:off x="3662" y="1674"/>
                <a:ext cx="1906" cy="75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Oval 87"/>
              <p:cNvSpPr>
                <a:spLocks noChangeArrowheads="1"/>
              </p:cNvSpPr>
              <p:nvPr/>
            </p:nvSpPr>
            <p:spPr bwMode="auto">
              <a:xfrm>
                <a:off x="96" y="1430"/>
                <a:ext cx="1870" cy="760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0" name="Oval 88"/>
              <p:cNvSpPr>
                <a:spLocks noChangeArrowheads="1"/>
              </p:cNvSpPr>
              <p:nvPr/>
            </p:nvSpPr>
            <p:spPr bwMode="auto">
              <a:xfrm>
                <a:off x="3365" y="1163"/>
                <a:ext cx="1903" cy="73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Oval 89"/>
              <p:cNvSpPr>
                <a:spLocks noChangeArrowheads="1"/>
              </p:cNvSpPr>
              <p:nvPr/>
            </p:nvSpPr>
            <p:spPr bwMode="auto">
              <a:xfrm>
                <a:off x="2365" y="1821"/>
                <a:ext cx="1900" cy="77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2" name="Oval 90"/>
              <p:cNvSpPr>
                <a:spLocks noChangeArrowheads="1"/>
              </p:cNvSpPr>
              <p:nvPr/>
            </p:nvSpPr>
            <p:spPr bwMode="auto">
              <a:xfrm>
                <a:off x="729" y="1752"/>
                <a:ext cx="1900" cy="73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Oval 91"/>
              <p:cNvSpPr>
                <a:spLocks noChangeArrowheads="1"/>
              </p:cNvSpPr>
              <p:nvPr/>
            </p:nvSpPr>
            <p:spPr bwMode="auto">
              <a:xfrm>
                <a:off x="2197" y="1056"/>
                <a:ext cx="1870" cy="75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Oval 92"/>
              <p:cNvSpPr>
                <a:spLocks noChangeArrowheads="1"/>
              </p:cNvSpPr>
              <p:nvPr/>
            </p:nvSpPr>
            <p:spPr bwMode="auto">
              <a:xfrm>
                <a:off x="996" y="1056"/>
                <a:ext cx="1867" cy="73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Oval 93"/>
              <p:cNvSpPr>
                <a:spLocks noChangeArrowheads="1"/>
              </p:cNvSpPr>
              <p:nvPr/>
            </p:nvSpPr>
            <p:spPr bwMode="auto">
              <a:xfrm>
                <a:off x="597" y="1226"/>
                <a:ext cx="4536" cy="10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1453652" y="3698819"/>
              <a:ext cx="1774666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1" name="Group 95"/>
            <p:cNvGrpSpPr/>
            <p:nvPr/>
          </p:nvGrpSpPr>
          <p:grpSpPr bwMode="auto">
            <a:xfrm>
              <a:off x="1505848" y="2055369"/>
              <a:ext cx="469764" cy="788026"/>
              <a:chOff x="672" y="528"/>
              <a:chExt cx="432" cy="912"/>
            </a:xfrm>
          </p:grpSpPr>
          <p:sp>
            <p:nvSpPr>
              <p:cNvPr id="125" name="AutoShape 96"/>
              <p:cNvSpPr>
                <a:spLocks noChangeArrowheads="1"/>
              </p:cNvSpPr>
              <p:nvPr/>
            </p:nvSpPr>
            <p:spPr bwMode="auto">
              <a:xfrm>
                <a:off x="672" y="1008"/>
                <a:ext cx="432" cy="432"/>
              </a:xfrm>
              <a:prstGeom prst="cube">
                <a:avLst>
                  <a:gd name="adj" fmla="val 25000"/>
                </a:avLst>
              </a:prstGeom>
              <a:solidFill>
                <a:srgbClr val="92D05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AutoShape 97"/>
              <p:cNvSpPr>
                <a:spLocks noChangeArrowheads="1"/>
              </p:cNvSpPr>
              <p:nvPr/>
            </p:nvSpPr>
            <p:spPr bwMode="auto">
              <a:xfrm>
                <a:off x="672" y="720"/>
                <a:ext cx="432" cy="432"/>
              </a:xfrm>
              <a:prstGeom prst="cube">
                <a:avLst>
                  <a:gd name="adj" fmla="val 25000"/>
                </a:avLst>
              </a:prstGeom>
              <a:solidFill>
                <a:srgbClr val="92D05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7" name="AutoShape 98"/>
              <p:cNvSpPr>
                <a:spLocks noChangeArrowheads="1"/>
              </p:cNvSpPr>
              <p:nvPr/>
            </p:nvSpPr>
            <p:spPr bwMode="auto">
              <a:xfrm>
                <a:off x="672" y="528"/>
                <a:ext cx="432" cy="432"/>
              </a:xfrm>
              <a:prstGeom prst="cube">
                <a:avLst>
                  <a:gd name="adj" fmla="val 25000"/>
                </a:avLst>
              </a:prstGeom>
              <a:solidFill>
                <a:srgbClr val="92D05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2" name="Text Box 99"/>
            <p:cNvSpPr txBox="1">
              <a:spLocks noChangeArrowheads="1"/>
            </p:cNvSpPr>
            <p:nvPr/>
          </p:nvSpPr>
          <p:spPr bwMode="auto">
            <a:xfrm>
              <a:off x="1530859" y="2604914"/>
              <a:ext cx="383438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 Box 100"/>
            <p:cNvSpPr txBox="1">
              <a:spLocks noChangeArrowheads="1"/>
            </p:cNvSpPr>
            <p:nvPr/>
          </p:nvSpPr>
          <p:spPr bwMode="auto">
            <a:xfrm>
              <a:off x="1428141" y="33411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Text Box 101"/>
            <p:cNvSpPr txBox="1">
              <a:spLocks noChangeArrowheads="1"/>
            </p:cNvSpPr>
            <p:nvPr/>
          </p:nvSpPr>
          <p:spPr bwMode="auto">
            <a:xfrm>
              <a:off x="4505146" y="3320437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Text Box 102"/>
            <p:cNvSpPr txBox="1">
              <a:spLocks noChangeArrowheads="1"/>
            </p:cNvSpPr>
            <p:nvPr/>
          </p:nvSpPr>
          <p:spPr bwMode="auto">
            <a:xfrm>
              <a:off x="3583222" y="3316982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Text Box 103"/>
            <p:cNvSpPr txBox="1">
              <a:spLocks noChangeArrowheads="1"/>
            </p:cNvSpPr>
            <p:nvPr/>
          </p:nvSpPr>
          <p:spPr bwMode="auto">
            <a:xfrm>
              <a:off x="2670598" y="3316982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Line 104"/>
            <p:cNvSpPr>
              <a:spLocks noChangeShapeType="1"/>
            </p:cNvSpPr>
            <p:nvPr/>
          </p:nvSpPr>
          <p:spPr bwMode="auto">
            <a:xfrm>
              <a:off x="1923416" y="2703417"/>
              <a:ext cx="1304901" cy="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Line 105"/>
            <p:cNvSpPr>
              <a:spLocks noChangeShapeType="1"/>
            </p:cNvSpPr>
            <p:nvPr/>
          </p:nvSpPr>
          <p:spPr bwMode="auto">
            <a:xfrm>
              <a:off x="5420552" y="3698819"/>
              <a:ext cx="2035646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Text Box 106"/>
            <p:cNvSpPr txBox="1">
              <a:spLocks noChangeArrowheads="1"/>
            </p:cNvSpPr>
            <p:nvPr/>
          </p:nvSpPr>
          <p:spPr bwMode="auto">
            <a:xfrm>
              <a:off x="5418783" y="331352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Text Box 107"/>
            <p:cNvSpPr txBox="1">
              <a:spLocks noChangeArrowheads="1"/>
            </p:cNvSpPr>
            <p:nvPr/>
          </p:nvSpPr>
          <p:spPr bwMode="auto">
            <a:xfrm>
              <a:off x="6865082" y="332216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Text Box 108"/>
            <p:cNvSpPr txBox="1">
              <a:spLocks noChangeArrowheads="1"/>
            </p:cNvSpPr>
            <p:nvPr/>
          </p:nvSpPr>
          <p:spPr bwMode="auto">
            <a:xfrm>
              <a:off x="5391624" y="2756989"/>
              <a:ext cx="383438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100" b="1" baseline="-250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Text Box 109"/>
            <p:cNvSpPr txBox="1">
              <a:spLocks noChangeArrowheads="1"/>
            </p:cNvSpPr>
            <p:nvPr/>
          </p:nvSpPr>
          <p:spPr bwMode="auto">
            <a:xfrm>
              <a:off x="1423205" y="1813961"/>
              <a:ext cx="681597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Text Box 110"/>
            <p:cNvSpPr txBox="1">
              <a:spLocks noChangeArrowheads="1"/>
            </p:cNvSpPr>
            <p:nvPr/>
          </p:nvSpPr>
          <p:spPr bwMode="auto">
            <a:xfrm>
              <a:off x="6860648" y="1800136"/>
              <a:ext cx="681597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AutoShape 111"/>
            <p:cNvSpPr>
              <a:spLocks noChangeArrowheads="1"/>
            </p:cNvSpPr>
            <p:nvPr/>
          </p:nvSpPr>
          <p:spPr bwMode="auto">
            <a:xfrm>
              <a:off x="3176122" y="2511595"/>
              <a:ext cx="469764" cy="331800"/>
            </a:xfrm>
            <a:prstGeom prst="cube">
              <a:avLst>
                <a:gd name="adj" fmla="val 25000"/>
              </a:avLst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Text Box 112"/>
            <p:cNvSpPr txBox="1">
              <a:spLocks noChangeArrowheads="1"/>
            </p:cNvSpPr>
            <p:nvPr/>
          </p:nvSpPr>
          <p:spPr bwMode="auto">
            <a:xfrm>
              <a:off x="3114166" y="2264139"/>
              <a:ext cx="805029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Text Box 113"/>
            <p:cNvSpPr txBox="1">
              <a:spLocks noChangeArrowheads="1"/>
            </p:cNvSpPr>
            <p:nvPr/>
          </p:nvSpPr>
          <p:spPr bwMode="auto">
            <a:xfrm>
              <a:off x="4245130" y="2979997"/>
              <a:ext cx="1614545" cy="27699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333399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层上</a:t>
              </a:r>
              <a:r>
                <a:rPr kumimoji="1" lang="zh-CN" alt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虚拟</a:t>
              </a:r>
              <a:r>
                <a:rPr kumimoji="1" lang="zh-CN" alt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互联网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Text Box 114"/>
            <p:cNvSpPr txBox="1">
              <a:spLocks noChangeArrowheads="1"/>
            </p:cNvSpPr>
            <p:nvPr/>
          </p:nvSpPr>
          <p:spPr bwMode="auto">
            <a:xfrm>
              <a:off x="1973491" y="3966267"/>
              <a:ext cx="712054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 </a:t>
              </a:r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帧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8" name="Group 115"/>
            <p:cNvGrpSpPr/>
            <p:nvPr/>
          </p:nvGrpSpPr>
          <p:grpSpPr bwMode="auto">
            <a:xfrm>
              <a:off x="6934237" y="2055369"/>
              <a:ext cx="469764" cy="788026"/>
              <a:chOff x="672" y="528"/>
              <a:chExt cx="432" cy="912"/>
            </a:xfrm>
          </p:grpSpPr>
          <p:sp>
            <p:nvSpPr>
              <p:cNvPr id="122" name="AutoShape 116"/>
              <p:cNvSpPr>
                <a:spLocks noChangeArrowheads="1"/>
              </p:cNvSpPr>
              <p:nvPr/>
            </p:nvSpPr>
            <p:spPr bwMode="auto">
              <a:xfrm>
                <a:off x="672" y="1008"/>
                <a:ext cx="432" cy="432"/>
              </a:xfrm>
              <a:prstGeom prst="cube">
                <a:avLst>
                  <a:gd name="adj" fmla="val 25000"/>
                </a:avLst>
              </a:prstGeom>
              <a:solidFill>
                <a:srgbClr val="92D05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AutoShape 117"/>
              <p:cNvSpPr>
                <a:spLocks noChangeArrowheads="1"/>
              </p:cNvSpPr>
              <p:nvPr/>
            </p:nvSpPr>
            <p:spPr bwMode="auto">
              <a:xfrm>
                <a:off x="672" y="720"/>
                <a:ext cx="432" cy="432"/>
              </a:xfrm>
              <a:prstGeom prst="cube">
                <a:avLst>
                  <a:gd name="adj" fmla="val 25000"/>
                </a:avLst>
              </a:prstGeom>
              <a:solidFill>
                <a:srgbClr val="92D05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AutoShape 118"/>
              <p:cNvSpPr>
                <a:spLocks noChangeArrowheads="1"/>
              </p:cNvSpPr>
              <p:nvPr/>
            </p:nvSpPr>
            <p:spPr bwMode="auto">
              <a:xfrm>
                <a:off x="672" y="528"/>
                <a:ext cx="432" cy="432"/>
              </a:xfrm>
              <a:prstGeom prst="cube">
                <a:avLst>
                  <a:gd name="adj" fmla="val 25000"/>
                </a:avLst>
              </a:prstGeom>
              <a:solidFill>
                <a:srgbClr val="92D05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9" name="Text Box 119"/>
            <p:cNvSpPr txBox="1">
              <a:spLocks noChangeArrowheads="1"/>
            </p:cNvSpPr>
            <p:nvPr/>
          </p:nvSpPr>
          <p:spPr bwMode="auto">
            <a:xfrm>
              <a:off x="6967949" y="2607506"/>
              <a:ext cx="383438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Text Box 120"/>
            <p:cNvSpPr txBox="1">
              <a:spLocks noChangeArrowheads="1"/>
            </p:cNvSpPr>
            <p:nvPr/>
          </p:nvSpPr>
          <p:spPr bwMode="auto">
            <a:xfrm>
              <a:off x="3624138" y="2750077"/>
              <a:ext cx="383438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100" b="1" baseline="-2500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Text Box 121"/>
            <p:cNvSpPr txBox="1">
              <a:spLocks noChangeArrowheads="1"/>
            </p:cNvSpPr>
            <p:nvPr/>
          </p:nvSpPr>
          <p:spPr bwMode="auto">
            <a:xfrm>
              <a:off x="2915141" y="2750077"/>
              <a:ext cx="383438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100" b="1" baseline="-2500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Line 122"/>
            <p:cNvSpPr>
              <a:spLocks noChangeShapeType="1"/>
            </p:cNvSpPr>
            <p:nvPr/>
          </p:nvSpPr>
          <p:spPr bwMode="auto">
            <a:xfrm>
              <a:off x="3593690" y="2703417"/>
              <a:ext cx="1409293" cy="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AutoShape 123"/>
            <p:cNvSpPr>
              <a:spLocks noChangeArrowheads="1"/>
            </p:cNvSpPr>
            <p:nvPr/>
          </p:nvSpPr>
          <p:spPr bwMode="auto">
            <a:xfrm>
              <a:off x="5001896" y="2496042"/>
              <a:ext cx="469764" cy="331800"/>
            </a:xfrm>
            <a:prstGeom prst="cube">
              <a:avLst>
                <a:gd name="adj" fmla="val 25000"/>
              </a:avLst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Line 124"/>
            <p:cNvSpPr>
              <a:spLocks noChangeShapeType="1"/>
            </p:cNvSpPr>
            <p:nvPr/>
          </p:nvSpPr>
          <p:spPr bwMode="auto">
            <a:xfrm>
              <a:off x="5420552" y="2703417"/>
              <a:ext cx="1513685" cy="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Text Box 125"/>
            <p:cNvSpPr txBox="1">
              <a:spLocks noChangeArrowheads="1"/>
            </p:cNvSpPr>
            <p:nvPr/>
          </p:nvSpPr>
          <p:spPr bwMode="auto">
            <a:xfrm>
              <a:off x="4742004" y="2750077"/>
              <a:ext cx="383438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100" b="1" baseline="-2500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Line 126"/>
            <p:cNvSpPr>
              <a:spLocks noChangeShapeType="1"/>
            </p:cNvSpPr>
            <p:nvPr/>
          </p:nvSpPr>
          <p:spPr bwMode="auto">
            <a:xfrm>
              <a:off x="3645886" y="3698819"/>
              <a:ext cx="1304901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 127"/>
            <p:cNvSpPr/>
            <p:nvPr/>
          </p:nvSpPr>
          <p:spPr bwMode="auto">
            <a:xfrm flipH="1">
              <a:off x="5405328" y="3544151"/>
              <a:ext cx="233795" cy="154668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Freeform 128"/>
            <p:cNvSpPr/>
            <p:nvPr/>
          </p:nvSpPr>
          <p:spPr bwMode="auto">
            <a:xfrm flipH="1">
              <a:off x="3564330" y="3547607"/>
              <a:ext cx="290340" cy="152075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Text Box 129"/>
            <p:cNvSpPr txBox="1">
              <a:spLocks noChangeArrowheads="1"/>
            </p:cNvSpPr>
            <p:nvPr/>
          </p:nvSpPr>
          <p:spPr bwMode="auto">
            <a:xfrm>
              <a:off x="4896444" y="2250313"/>
              <a:ext cx="805029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 </a:t>
              </a:r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Text Box 148"/>
            <p:cNvSpPr txBox="1">
              <a:spLocks noChangeArrowheads="1"/>
            </p:cNvSpPr>
            <p:nvPr/>
          </p:nvSpPr>
          <p:spPr bwMode="auto">
            <a:xfrm>
              <a:off x="5956374" y="3966267"/>
              <a:ext cx="712054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 </a:t>
              </a:r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帧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Text Box 149"/>
            <p:cNvSpPr txBox="1">
              <a:spLocks noChangeArrowheads="1"/>
            </p:cNvSpPr>
            <p:nvPr/>
          </p:nvSpPr>
          <p:spPr bwMode="auto">
            <a:xfrm>
              <a:off x="3973658" y="3966267"/>
              <a:ext cx="712054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 </a:t>
              </a:r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帧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7" name="Group 224"/>
            <p:cNvGrpSpPr/>
            <p:nvPr/>
          </p:nvGrpSpPr>
          <p:grpSpPr bwMode="auto">
            <a:xfrm>
              <a:off x="2132745" y="2423009"/>
              <a:ext cx="959442" cy="261275"/>
              <a:chOff x="870" y="693"/>
              <a:chExt cx="761" cy="306"/>
            </a:xfrm>
            <a:solidFill>
              <a:srgbClr val="66FF99"/>
            </a:solidFill>
          </p:grpSpPr>
          <p:sp>
            <p:nvSpPr>
              <p:cNvPr id="178" name="AutoShape 193"/>
              <p:cNvSpPr>
                <a:spLocks noChangeArrowheads="1"/>
              </p:cNvSpPr>
              <p:nvPr/>
            </p:nvSpPr>
            <p:spPr bwMode="auto">
              <a:xfrm>
                <a:off x="1467" y="777"/>
                <a:ext cx="164" cy="150"/>
              </a:xfrm>
              <a:prstGeom prst="rightArrow">
                <a:avLst>
                  <a:gd name="adj1" fmla="val 50000"/>
                  <a:gd name="adj2" fmla="val 54167"/>
                </a:avLst>
              </a:prstGeom>
              <a:grpFill/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9" name="Rectangle 190"/>
              <p:cNvSpPr>
                <a:spLocks noChangeArrowheads="1"/>
              </p:cNvSpPr>
              <p:nvPr/>
            </p:nvSpPr>
            <p:spPr bwMode="auto">
              <a:xfrm>
                <a:off x="870" y="720"/>
                <a:ext cx="643" cy="25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/>
                <a:endParaRPr lang="zh-CN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0" name="Text Box 219"/>
              <p:cNvSpPr txBox="1">
                <a:spLocks noChangeArrowheads="1"/>
              </p:cNvSpPr>
              <p:nvPr/>
            </p:nvSpPr>
            <p:spPr bwMode="auto">
              <a:xfrm>
                <a:off x="1087" y="693"/>
                <a:ext cx="495" cy="30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IP</a:t>
                </a:r>
                <a:r>
                  <a:rPr lang="en-US" altLang="zh-CN" sz="11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IP</a:t>
                </a:r>
                <a:r>
                  <a:rPr lang="en-US" altLang="zh-CN" sz="11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1" name="Line 221"/>
              <p:cNvSpPr>
                <a:spLocks noChangeShapeType="1"/>
              </p:cNvSpPr>
              <p:nvPr/>
            </p:nvSpPr>
            <p:spPr bwMode="auto">
              <a:xfrm>
                <a:off x="1323" y="720"/>
                <a:ext cx="0" cy="24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2" name="Line 222"/>
              <p:cNvSpPr>
                <a:spLocks noChangeShapeType="1"/>
              </p:cNvSpPr>
              <p:nvPr/>
            </p:nvSpPr>
            <p:spPr bwMode="auto">
              <a:xfrm>
                <a:off x="1143" y="717"/>
                <a:ext cx="0" cy="243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3" name="Group 224"/>
            <p:cNvGrpSpPr/>
            <p:nvPr/>
          </p:nvGrpSpPr>
          <p:grpSpPr bwMode="auto">
            <a:xfrm>
              <a:off x="3876651" y="2423009"/>
              <a:ext cx="959442" cy="261275"/>
              <a:chOff x="870" y="693"/>
              <a:chExt cx="761" cy="306"/>
            </a:xfrm>
            <a:solidFill>
              <a:srgbClr val="66FF99"/>
            </a:solidFill>
          </p:grpSpPr>
          <p:sp>
            <p:nvSpPr>
              <p:cNvPr id="184" name="AutoShape 193"/>
              <p:cNvSpPr>
                <a:spLocks noChangeArrowheads="1"/>
              </p:cNvSpPr>
              <p:nvPr/>
            </p:nvSpPr>
            <p:spPr bwMode="auto">
              <a:xfrm>
                <a:off x="1467" y="777"/>
                <a:ext cx="164" cy="150"/>
              </a:xfrm>
              <a:prstGeom prst="rightArrow">
                <a:avLst>
                  <a:gd name="adj1" fmla="val 50000"/>
                  <a:gd name="adj2" fmla="val 54167"/>
                </a:avLst>
              </a:prstGeom>
              <a:grpFill/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" name="Rectangle 190"/>
              <p:cNvSpPr>
                <a:spLocks noChangeArrowheads="1"/>
              </p:cNvSpPr>
              <p:nvPr/>
            </p:nvSpPr>
            <p:spPr bwMode="auto">
              <a:xfrm>
                <a:off x="870" y="720"/>
                <a:ext cx="643" cy="25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/>
                <a:endParaRPr lang="zh-CN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6" name="Text Box 219"/>
              <p:cNvSpPr txBox="1">
                <a:spLocks noChangeArrowheads="1"/>
              </p:cNvSpPr>
              <p:nvPr/>
            </p:nvSpPr>
            <p:spPr bwMode="auto">
              <a:xfrm>
                <a:off x="1087" y="693"/>
                <a:ext cx="495" cy="30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IP</a:t>
                </a:r>
                <a:r>
                  <a:rPr lang="en-US" altLang="zh-CN" sz="11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IP</a:t>
                </a:r>
                <a:r>
                  <a:rPr lang="en-US" altLang="zh-CN" sz="11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7" name="Line 221"/>
              <p:cNvSpPr>
                <a:spLocks noChangeShapeType="1"/>
              </p:cNvSpPr>
              <p:nvPr/>
            </p:nvSpPr>
            <p:spPr bwMode="auto">
              <a:xfrm>
                <a:off x="1323" y="720"/>
                <a:ext cx="0" cy="24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8" name="Line 222"/>
              <p:cNvSpPr>
                <a:spLocks noChangeShapeType="1"/>
              </p:cNvSpPr>
              <p:nvPr/>
            </p:nvSpPr>
            <p:spPr bwMode="auto">
              <a:xfrm>
                <a:off x="1143" y="717"/>
                <a:ext cx="0" cy="243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9" name="Group 224"/>
            <p:cNvGrpSpPr/>
            <p:nvPr/>
          </p:nvGrpSpPr>
          <p:grpSpPr bwMode="auto">
            <a:xfrm>
              <a:off x="5731087" y="2423009"/>
              <a:ext cx="959442" cy="261275"/>
              <a:chOff x="870" y="693"/>
              <a:chExt cx="761" cy="306"/>
            </a:xfrm>
            <a:solidFill>
              <a:srgbClr val="66FF99"/>
            </a:solidFill>
          </p:grpSpPr>
          <p:sp>
            <p:nvSpPr>
              <p:cNvPr id="190" name="AutoShape 193"/>
              <p:cNvSpPr>
                <a:spLocks noChangeArrowheads="1"/>
              </p:cNvSpPr>
              <p:nvPr/>
            </p:nvSpPr>
            <p:spPr bwMode="auto">
              <a:xfrm>
                <a:off x="1467" y="777"/>
                <a:ext cx="164" cy="150"/>
              </a:xfrm>
              <a:prstGeom prst="rightArrow">
                <a:avLst>
                  <a:gd name="adj1" fmla="val 50000"/>
                  <a:gd name="adj2" fmla="val 54167"/>
                </a:avLst>
              </a:prstGeom>
              <a:grpFill/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1" name="Rectangle 190"/>
              <p:cNvSpPr>
                <a:spLocks noChangeArrowheads="1"/>
              </p:cNvSpPr>
              <p:nvPr/>
            </p:nvSpPr>
            <p:spPr bwMode="auto">
              <a:xfrm>
                <a:off x="870" y="720"/>
                <a:ext cx="643" cy="25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/>
                <a:endParaRPr lang="zh-CN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2" name="Text Box 219"/>
              <p:cNvSpPr txBox="1">
                <a:spLocks noChangeArrowheads="1"/>
              </p:cNvSpPr>
              <p:nvPr/>
            </p:nvSpPr>
            <p:spPr bwMode="auto">
              <a:xfrm>
                <a:off x="1087" y="693"/>
                <a:ext cx="495" cy="30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IP</a:t>
                </a:r>
                <a:r>
                  <a:rPr lang="en-US" altLang="zh-CN" sz="11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IP</a:t>
                </a:r>
                <a:r>
                  <a:rPr lang="en-US" altLang="zh-CN" sz="11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3" name="Line 221"/>
              <p:cNvSpPr>
                <a:spLocks noChangeShapeType="1"/>
              </p:cNvSpPr>
              <p:nvPr/>
            </p:nvSpPr>
            <p:spPr bwMode="auto">
              <a:xfrm>
                <a:off x="1323" y="720"/>
                <a:ext cx="0" cy="24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" name="Line 222"/>
              <p:cNvSpPr>
                <a:spLocks noChangeShapeType="1"/>
              </p:cNvSpPr>
              <p:nvPr/>
            </p:nvSpPr>
            <p:spPr bwMode="auto">
              <a:xfrm>
                <a:off x="1143" y="717"/>
                <a:ext cx="0" cy="243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5" name="组合 103"/>
            <p:cNvGrpSpPr/>
            <p:nvPr/>
          </p:nvGrpSpPr>
          <p:grpSpPr bwMode="auto">
            <a:xfrm>
              <a:off x="1682148" y="3763461"/>
              <a:ext cx="1125387" cy="216189"/>
              <a:chOff x="179512" y="3575494"/>
              <a:chExt cx="2341732" cy="386906"/>
            </a:xfrm>
            <a:solidFill>
              <a:srgbClr val="00FFFF"/>
            </a:solidFill>
          </p:grpSpPr>
          <p:grpSp>
            <p:nvGrpSpPr>
              <p:cNvPr id="196" name="Group 204"/>
              <p:cNvGrpSpPr/>
              <p:nvPr/>
            </p:nvGrpSpPr>
            <p:grpSpPr bwMode="auto">
              <a:xfrm>
                <a:off x="179512" y="3581400"/>
                <a:ext cx="2341732" cy="381000"/>
                <a:chOff x="480" y="3120"/>
                <a:chExt cx="1212" cy="240"/>
              </a:xfrm>
              <a:grpFill/>
            </p:grpSpPr>
            <p:sp>
              <p:nvSpPr>
                <p:cNvPr id="200" name="AutoShape 203"/>
                <p:cNvSpPr>
                  <a:spLocks noChangeArrowheads="1"/>
                </p:cNvSpPr>
                <p:nvPr/>
              </p:nvSpPr>
              <p:spPr bwMode="auto">
                <a:xfrm>
                  <a:off x="1500" y="3168"/>
                  <a:ext cx="192" cy="144"/>
                </a:xfrm>
                <a:prstGeom prst="rightArrow">
                  <a:avLst>
                    <a:gd name="adj1" fmla="val 50000"/>
                    <a:gd name="adj2" fmla="val 54167"/>
                  </a:avLst>
                </a:prstGeom>
                <a:grpFill/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1" name="Rectangle 202"/>
                <p:cNvSpPr>
                  <a:spLocks noChangeArrowheads="1"/>
                </p:cNvSpPr>
                <p:nvPr/>
              </p:nvSpPr>
              <p:spPr bwMode="auto">
                <a:xfrm>
                  <a:off x="480" y="3120"/>
                  <a:ext cx="1056" cy="240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900" b="1" baseline="-250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97" name="Rectangle 220"/>
              <p:cNvSpPr>
                <a:spLocks noChangeArrowheads="1"/>
              </p:cNvSpPr>
              <p:nvPr/>
            </p:nvSpPr>
            <p:spPr bwMode="auto">
              <a:xfrm>
                <a:off x="716210" y="3580859"/>
                <a:ext cx="1683115" cy="38100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/>
                <a:r>
                  <a:rPr lang="en-US" altLang="zh-CN" sz="9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MAC</a:t>
                </a:r>
                <a:r>
                  <a:rPr lang="en-US" altLang="zh-CN" sz="9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9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MAC</a:t>
                </a:r>
                <a:r>
                  <a:rPr lang="en-US" altLang="zh-CN" sz="9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zh-CN" sz="9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8" name="Line 237"/>
              <p:cNvSpPr>
                <a:spLocks noChangeShapeType="1"/>
              </p:cNvSpPr>
              <p:nvPr/>
            </p:nvSpPr>
            <p:spPr bwMode="auto">
              <a:xfrm>
                <a:off x="1497867" y="3575494"/>
                <a:ext cx="0" cy="38636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Line 238"/>
              <p:cNvSpPr>
                <a:spLocks noChangeShapeType="1"/>
              </p:cNvSpPr>
              <p:nvPr/>
            </p:nvSpPr>
            <p:spPr bwMode="auto">
              <a:xfrm>
                <a:off x="738473" y="3581400"/>
                <a:ext cx="0" cy="37147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2" name="组合 103"/>
            <p:cNvGrpSpPr/>
            <p:nvPr/>
          </p:nvGrpSpPr>
          <p:grpSpPr bwMode="auto">
            <a:xfrm>
              <a:off x="3709500" y="3763461"/>
              <a:ext cx="1125387" cy="216189"/>
              <a:chOff x="179512" y="3575494"/>
              <a:chExt cx="2341732" cy="386906"/>
            </a:xfrm>
            <a:solidFill>
              <a:srgbClr val="00FFFF"/>
            </a:solidFill>
          </p:grpSpPr>
          <p:grpSp>
            <p:nvGrpSpPr>
              <p:cNvPr id="203" name="Group 204"/>
              <p:cNvGrpSpPr/>
              <p:nvPr/>
            </p:nvGrpSpPr>
            <p:grpSpPr bwMode="auto">
              <a:xfrm>
                <a:off x="179512" y="3581400"/>
                <a:ext cx="2341732" cy="381000"/>
                <a:chOff x="480" y="3120"/>
                <a:chExt cx="1212" cy="240"/>
              </a:xfrm>
              <a:grpFill/>
            </p:grpSpPr>
            <p:sp>
              <p:nvSpPr>
                <p:cNvPr id="207" name="AutoShape 203"/>
                <p:cNvSpPr>
                  <a:spLocks noChangeArrowheads="1"/>
                </p:cNvSpPr>
                <p:nvPr/>
              </p:nvSpPr>
              <p:spPr bwMode="auto">
                <a:xfrm>
                  <a:off x="1500" y="3168"/>
                  <a:ext cx="192" cy="144"/>
                </a:xfrm>
                <a:prstGeom prst="rightArrow">
                  <a:avLst>
                    <a:gd name="adj1" fmla="val 50000"/>
                    <a:gd name="adj2" fmla="val 54167"/>
                  </a:avLst>
                </a:prstGeom>
                <a:grpFill/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8" name="Rectangle 202"/>
                <p:cNvSpPr>
                  <a:spLocks noChangeArrowheads="1"/>
                </p:cNvSpPr>
                <p:nvPr/>
              </p:nvSpPr>
              <p:spPr bwMode="auto">
                <a:xfrm>
                  <a:off x="480" y="3120"/>
                  <a:ext cx="1056" cy="240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900" b="1" baseline="-250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04" name="Rectangle 220"/>
              <p:cNvSpPr>
                <a:spLocks noChangeArrowheads="1"/>
              </p:cNvSpPr>
              <p:nvPr/>
            </p:nvSpPr>
            <p:spPr bwMode="auto">
              <a:xfrm>
                <a:off x="716210" y="3580859"/>
                <a:ext cx="1683115" cy="38100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/>
                <a:r>
                  <a:rPr lang="en-US" altLang="zh-CN" sz="9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MAC</a:t>
                </a:r>
                <a:r>
                  <a:rPr lang="en-US" altLang="zh-CN" sz="900" b="1" baseline="-25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r>
                  <a:rPr lang="en-US" altLang="zh-CN" sz="9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MAC</a:t>
                </a:r>
                <a:r>
                  <a:rPr lang="en-US" altLang="zh-CN" sz="900" b="1" baseline="-25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</a:t>
                </a:r>
                <a:endParaRPr lang="en-US" altLang="zh-CN" sz="9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5" name="Line 237"/>
              <p:cNvSpPr>
                <a:spLocks noChangeShapeType="1"/>
              </p:cNvSpPr>
              <p:nvPr/>
            </p:nvSpPr>
            <p:spPr bwMode="auto">
              <a:xfrm>
                <a:off x="1497867" y="3575494"/>
                <a:ext cx="0" cy="38636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6" name="Line 238"/>
              <p:cNvSpPr>
                <a:spLocks noChangeShapeType="1"/>
              </p:cNvSpPr>
              <p:nvPr/>
            </p:nvSpPr>
            <p:spPr bwMode="auto">
              <a:xfrm>
                <a:off x="738473" y="3581400"/>
                <a:ext cx="0" cy="37147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9" name="组合 103"/>
            <p:cNvGrpSpPr/>
            <p:nvPr/>
          </p:nvGrpSpPr>
          <p:grpSpPr bwMode="auto">
            <a:xfrm>
              <a:off x="5735977" y="3763461"/>
              <a:ext cx="1125387" cy="216189"/>
              <a:chOff x="179512" y="3575494"/>
              <a:chExt cx="2341732" cy="386906"/>
            </a:xfrm>
            <a:solidFill>
              <a:srgbClr val="00FFFF"/>
            </a:solidFill>
          </p:grpSpPr>
          <p:grpSp>
            <p:nvGrpSpPr>
              <p:cNvPr id="210" name="Group 204"/>
              <p:cNvGrpSpPr/>
              <p:nvPr/>
            </p:nvGrpSpPr>
            <p:grpSpPr bwMode="auto">
              <a:xfrm>
                <a:off x="179512" y="3581400"/>
                <a:ext cx="2341732" cy="381000"/>
                <a:chOff x="480" y="3120"/>
                <a:chExt cx="1212" cy="240"/>
              </a:xfrm>
              <a:grpFill/>
            </p:grpSpPr>
            <p:sp>
              <p:nvSpPr>
                <p:cNvPr id="214" name="AutoShape 203"/>
                <p:cNvSpPr>
                  <a:spLocks noChangeArrowheads="1"/>
                </p:cNvSpPr>
                <p:nvPr/>
              </p:nvSpPr>
              <p:spPr bwMode="auto">
                <a:xfrm>
                  <a:off x="1500" y="3168"/>
                  <a:ext cx="192" cy="144"/>
                </a:xfrm>
                <a:prstGeom prst="rightArrow">
                  <a:avLst>
                    <a:gd name="adj1" fmla="val 50000"/>
                    <a:gd name="adj2" fmla="val 54167"/>
                  </a:avLst>
                </a:prstGeom>
                <a:grpFill/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5" name="Rectangle 202"/>
                <p:cNvSpPr>
                  <a:spLocks noChangeArrowheads="1"/>
                </p:cNvSpPr>
                <p:nvPr/>
              </p:nvSpPr>
              <p:spPr bwMode="auto">
                <a:xfrm>
                  <a:off x="480" y="3120"/>
                  <a:ext cx="1056" cy="240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900" b="1" baseline="-250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11" name="Rectangle 220"/>
              <p:cNvSpPr>
                <a:spLocks noChangeArrowheads="1"/>
              </p:cNvSpPr>
              <p:nvPr/>
            </p:nvSpPr>
            <p:spPr bwMode="auto">
              <a:xfrm>
                <a:off x="716210" y="3580859"/>
                <a:ext cx="1683115" cy="38100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/>
                <a:r>
                  <a:rPr lang="en-US" altLang="zh-CN" sz="9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MAC</a:t>
                </a:r>
                <a:r>
                  <a:rPr lang="en-US" altLang="zh-CN" sz="900" b="1" baseline="-25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</a:t>
                </a:r>
                <a:r>
                  <a:rPr lang="en-US" altLang="zh-CN" sz="9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MAC</a:t>
                </a:r>
                <a:r>
                  <a:rPr lang="en-US" altLang="zh-CN" sz="900" b="1" baseline="-25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9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2" name="Line 237"/>
              <p:cNvSpPr>
                <a:spLocks noChangeShapeType="1"/>
              </p:cNvSpPr>
              <p:nvPr/>
            </p:nvSpPr>
            <p:spPr bwMode="auto">
              <a:xfrm>
                <a:off x="1497867" y="3575494"/>
                <a:ext cx="0" cy="38636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3" name="Line 238"/>
              <p:cNvSpPr>
                <a:spLocks noChangeShapeType="1"/>
              </p:cNvSpPr>
              <p:nvPr/>
            </p:nvSpPr>
            <p:spPr bwMode="auto">
              <a:xfrm>
                <a:off x="738473" y="3581400"/>
                <a:ext cx="0" cy="37147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2629163" y="1918996"/>
              <a:ext cx="835137" cy="261610"/>
              <a:chOff x="2629163" y="1918996"/>
              <a:chExt cx="835137" cy="261610"/>
            </a:xfrm>
          </p:grpSpPr>
          <p:sp>
            <p:nvSpPr>
              <p:cNvPr id="108" name="AutoShape 150"/>
              <p:cNvSpPr>
                <a:spLocks noChangeArrowheads="1"/>
              </p:cNvSpPr>
              <p:nvPr/>
            </p:nvSpPr>
            <p:spPr bwMode="auto">
              <a:xfrm flipV="1">
                <a:off x="2629163" y="1942246"/>
                <a:ext cx="835137" cy="205647"/>
              </a:xfrm>
              <a:prstGeom prst="wedgeRoundRectCallout">
                <a:avLst>
                  <a:gd name="adj1" fmla="val -75782"/>
                  <a:gd name="adj2" fmla="val -203782"/>
                  <a:gd name="adj3" fmla="val 16667"/>
                </a:avLst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rot="10800000" wrap="none" anchor="ctr"/>
              <a:lstStyle/>
              <a:p>
                <a:pPr algn="ctr"/>
                <a:endParaRPr kumimoji="1" lang="zh-CN" altLang="zh-CN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Text Box 151"/>
              <p:cNvSpPr txBox="1">
                <a:spLocks noChangeArrowheads="1"/>
              </p:cNvSpPr>
              <p:nvPr/>
            </p:nvSpPr>
            <p:spPr bwMode="auto">
              <a:xfrm>
                <a:off x="2655261" y="1918996"/>
                <a:ext cx="790601" cy="2616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IP </a:t>
                </a:r>
                <a:r>
                  <a:rPr kumimoji="1"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数据报</a:t>
                </a:r>
                <a:endPara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60" name="Line 161"/>
          <p:cNvSpPr>
            <a:spLocks noChangeShapeType="1"/>
          </p:cNvSpPr>
          <p:nvPr/>
        </p:nvSpPr>
        <p:spPr bwMode="auto">
          <a:xfrm>
            <a:off x="1861661" y="2665434"/>
            <a:ext cx="1585771" cy="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6" name="Line 165"/>
          <p:cNvSpPr>
            <a:spLocks noChangeShapeType="1"/>
          </p:cNvSpPr>
          <p:nvPr/>
        </p:nvSpPr>
        <p:spPr bwMode="auto">
          <a:xfrm>
            <a:off x="3565904" y="2665434"/>
            <a:ext cx="1670874" cy="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6" name="Line 170"/>
          <p:cNvSpPr>
            <a:spLocks noChangeShapeType="1"/>
          </p:cNvSpPr>
          <p:nvPr/>
        </p:nvSpPr>
        <p:spPr bwMode="auto">
          <a:xfrm>
            <a:off x="5324876" y="2665434"/>
            <a:ext cx="1823756" cy="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24727" y="1816579"/>
            <a:ext cx="1642294" cy="461665"/>
          </a:xfrm>
          <a:prstGeom prst="rect">
            <a:avLst/>
          </a:prstGeom>
          <a:solidFill>
            <a:srgbClr val="FF99FF"/>
          </a:solidFill>
        </p:spPr>
        <p:txBody>
          <a:bodyPr wrap="square">
            <a:spAutoFit/>
          </a:bodyPr>
          <a:lstStyle/>
          <a:p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路由器只</a:t>
            </a: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根据</a:t>
            </a:r>
            <a:r>
              <a:rPr lang="zh-CN" altLang="en-US" sz="1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目的站的 </a:t>
            </a:r>
            <a:r>
              <a:rPr lang="en-US" altLang="zh-CN" sz="1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进行转发。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7" name="矩形 216"/>
          <p:cNvSpPr/>
          <p:nvPr/>
        </p:nvSpPr>
        <p:spPr>
          <a:xfrm>
            <a:off x="2662683" y="4250411"/>
            <a:ext cx="3639530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注意：数据报中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地址是否有变化？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  <p:bldP spid="160" grpId="0" animBg="1"/>
      <p:bldP spid="176" grpId="0" animBg="1"/>
      <p:bldP spid="216" grpId="0" animBg="1"/>
      <p:bldP spid="5" grpId="0" animBg="1"/>
      <p:bldP spid="217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圆角矩形 174"/>
          <p:cNvSpPr/>
          <p:nvPr/>
        </p:nvSpPr>
        <p:spPr>
          <a:xfrm>
            <a:off x="545144" y="620973"/>
            <a:ext cx="8053712" cy="374071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6" name="Text Box 158"/>
          <p:cNvSpPr txBox="1">
            <a:spLocks noChangeArrowheads="1"/>
          </p:cNvSpPr>
          <p:nvPr/>
        </p:nvSpPr>
        <p:spPr bwMode="auto">
          <a:xfrm>
            <a:off x="2624511" y="728414"/>
            <a:ext cx="3884268" cy="338554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在局域网的链路层，只能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看见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帧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14301" y="755888"/>
            <a:ext cx="6169421" cy="954900"/>
            <a:chOff x="1414301" y="755888"/>
            <a:chExt cx="6169421" cy="954900"/>
          </a:xfrm>
        </p:grpSpPr>
        <p:sp>
          <p:nvSpPr>
            <p:cNvPr id="146" name="Freeform 2"/>
            <p:cNvSpPr/>
            <p:nvPr/>
          </p:nvSpPr>
          <p:spPr bwMode="auto">
            <a:xfrm>
              <a:off x="3120664" y="1412506"/>
              <a:ext cx="170724" cy="290325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7" name="Freeform 3"/>
            <p:cNvSpPr/>
            <p:nvPr/>
          </p:nvSpPr>
          <p:spPr bwMode="auto">
            <a:xfrm>
              <a:off x="5000809" y="1412506"/>
              <a:ext cx="116354" cy="289461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Line 4"/>
            <p:cNvSpPr>
              <a:spLocks noChangeShapeType="1"/>
            </p:cNvSpPr>
            <p:nvPr/>
          </p:nvSpPr>
          <p:spPr bwMode="auto">
            <a:xfrm rot="16200000">
              <a:off x="7110950" y="1556581"/>
              <a:ext cx="290325" cy="2175"/>
            </a:xfrm>
            <a:prstGeom prst="line">
              <a:avLst/>
            </a:prstGeom>
            <a:noFill/>
            <a:ln w="28575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9" name="Line 5"/>
            <p:cNvSpPr>
              <a:spLocks noChangeShapeType="1"/>
            </p:cNvSpPr>
            <p:nvPr/>
          </p:nvSpPr>
          <p:spPr bwMode="auto">
            <a:xfrm rot="16200000">
              <a:off x="1525973" y="1556581"/>
              <a:ext cx="290325" cy="2175"/>
            </a:xfrm>
            <a:prstGeom prst="line">
              <a:avLst/>
            </a:prstGeom>
            <a:noFill/>
            <a:ln w="28575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0" name="Line 6"/>
            <p:cNvSpPr>
              <a:spLocks noChangeShapeType="1"/>
            </p:cNvSpPr>
            <p:nvPr/>
          </p:nvSpPr>
          <p:spPr bwMode="auto">
            <a:xfrm>
              <a:off x="1509111" y="1702831"/>
              <a:ext cx="1772490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1" name="Line 11"/>
            <p:cNvSpPr>
              <a:spLocks noChangeShapeType="1"/>
            </p:cNvSpPr>
            <p:nvPr/>
          </p:nvSpPr>
          <p:spPr bwMode="auto">
            <a:xfrm>
              <a:off x="5484709" y="1702831"/>
              <a:ext cx="1987799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2" name="Text Box 13"/>
            <p:cNvSpPr txBox="1">
              <a:spLocks noChangeArrowheads="1"/>
            </p:cNvSpPr>
            <p:nvPr/>
          </p:nvSpPr>
          <p:spPr bwMode="auto">
            <a:xfrm>
              <a:off x="1414301" y="755888"/>
              <a:ext cx="681597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" name="Text Box 14"/>
            <p:cNvSpPr txBox="1">
              <a:spLocks noChangeArrowheads="1"/>
            </p:cNvSpPr>
            <p:nvPr/>
          </p:nvSpPr>
          <p:spPr bwMode="auto">
            <a:xfrm>
              <a:off x="6902125" y="755888"/>
              <a:ext cx="681597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4" name="Line 15"/>
            <p:cNvSpPr>
              <a:spLocks noChangeShapeType="1"/>
            </p:cNvSpPr>
            <p:nvPr/>
          </p:nvSpPr>
          <p:spPr bwMode="auto">
            <a:xfrm>
              <a:off x="3604564" y="1702831"/>
              <a:ext cx="1557182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5" name="Freeform 16"/>
            <p:cNvSpPr/>
            <p:nvPr/>
          </p:nvSpPr>
          <p:spPr bwMode="auto">
            <a:xfrm flipH="1">
              <a:off x="5484709" y="1412506"/>
              <a:ext cx="160938" cy="290325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6" name="Freeform 17"/>
            <p:cNvSpPr/>
            <p:nvPr/>
          </p:nvSpPr>
          <p:spPr bwMode="auto">
            <a:xfrm flipH="1">
              <a:off x="3648060" y="1412506"/>
              <a:ext cx="117441" cy="291189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7" name="Text Box 18"/>
            <p:cNvSpPr txBox="1">
              <a:spLocks noChangeArrowheads="1"/>
            </p:cNvSpPr>
            <p:nvPr/>
          </p:nvSpPr>
          <p:spPr bwMode="auto">
            <a:xfrm>
              <a:off x="3092658" y="1053174"/>
              <a:ext cx="805029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58" name="Picture 20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4092" y="1274256"/>
              <a:ext cx="528485" cy="2367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159" name="Picture 22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3734" y="1262159"/>
              <a:ext cx="527397" cy="2367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161" name="Text Box 25"/>
            <p:cNvSpPr txBox="1">
              <a:spLocks noChangeArrowheads="1"/>
            </p:cNvSpPr>
            <p:nvPr/>
          </p:nvSpPr>
          <p:spPr bwMode="auto">
            <a:xfrm>
              <a:off x="4963812" y="1056629"/>
              <a:ext cx="805029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2" name="Text Box 29"/>
            <p:cNvSpPr txBox="1">
              <a:spLocks noChangeArrowheads="1"/>
            </p:cNvSpPr>
            <p:nvPr/>
          </p:nvSpPr>
          <p:spPr bwMode="auto">
            <a:xfrm>
              <a:off x="2139132" y="1433789"/>
              <a:ext cx="64633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局域网</a:t>
              </a:r>
              <a:endParaRPr kumimoji="1" lang="zh-CN" altLang="en-US" sz="12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" name="Text Box 30"/>
            <p:cNvSpPr txBox="1">
              <a:spLocks noChangeArrowheads="1"/>
            </p:cNvSpPr>
            <p:nvPr/>
          </p:nvSpPr>
          <p:spPr bwMode="auto">
            <a:xfrm>
              <a:off x="4117311" y="1433789"/>
              <a:ext cx="64633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局域网</a:t>
              </a:r>
              <a:endParaRPr kumimoji="1" lang="zh-CN" altLang="en-US" sz="12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" name="Text Box 31"/>
            <p:cNvSpPr txBox="1">
              <a:spLocks noChangeArrowheads="1"/>
            </p:cNvSpPr>
            <p:nvPr/>
          </p:nvSpPr>
          <p:spPr bwMode="auto">
            <a:xfrm>
              <a:off x="6137566" y="1433789"/>
              <a:ext cx="64633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局域网</a:t>
              </a:r>
              <a:endParaRPr kumimoji="1" lang="zh-CN" altLang="en-US" sz="12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5" name="Text Box 7"/>
            <p:cNvSpPr txBox="1">
              <a:spLocks noChangeArrowheads="1"/>
            </p:cNvSpPr>
            <p:nvPr/>
          </p:nvSpPr>
          <p:spPr bwMode="auto">
            <a:xfrm>
              <a:off x="1629867" y="1422876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6" name="Text Box 8"/>
            <p:cNvSpPr txBox="1">
              <a:spLocks noChangeArrowheads="1"/>
            </p:cNvSpPr>
            <p:nvPr/>
          </p:nvSpPr>
          <p:spPr bwMode="auto">
            <a:xfrm>
              <a:off x="4570245" y="14228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7" name="Text Box 9"/>
            <p:cNvSpPr txBox="1">
              <a:spLocks noChangeArrowheads="1"/>
            </p:cNvSpPr>
            <p:nvPr/>
          </p:nvSpPr>
          <p:spPr bwMode="auto">
            <a:xfrm>
              <a:off x="3702485" y="14228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8" name="Text Box 10"/>
            <p:cNvSpPr txBox="1">
              <a:spLocks noChangeArrowheads="1"/>
            </p:cNvSpPr>
            <p:nvPr/>
          </p:nvSpPr>
          <p:spPr bwMode="auto">
            <a:xfrm>
              <a:off x="2612466" y="14228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9" name="Text Box 12"/>
            <p:cNvSpPr txBox="1">
              <a:spLocks noChangeArrowheads="1"/>
            </p:cNvSpPr>
            <p:nvPr/>
          </p:nvSpPr>
          <p:spPr bwMode="auto">
            <a:xfrm>
              <a:off x="5582630" y="14228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0" name="Text Box 26"/>
            <p:cNvSpPr txBox="1">
              <a:spLocks noChangeArrowheads="1"/>
            </p:cNvSpPr>
            <p:nvPr/>
          </p:nvSpPr>
          <p:spPr bwMode="auto">
            <a:xfrm>
              <a:off x="6812500" y="14228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1" name="Picture 246" descr="jisuanj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4263" y="996212"/>
              <a:ext cx="472829" cy="472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2" name="Text Box 27"/>
            <p:cNvSpPr txBox="1">
              <a:spLocks noChangeArrowheads="1"/>
            </p:cNvSpPr>
            <p:nvPr/>
          </p:nvSpPr>
          <p:spPr bwMode="auto">
            <a:xfrm>
              <a:off x="1505520" y="1052103"/>
              <a:ext cx="39946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200" b="1" baseline="-25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3" name="Picture 246" descr="jisuanj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0272" y="996212"/>
              <a:ext cx="472829" cy="472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4" name="Text Box 28"/>
            <p:cNvSpPr txBox="1">
              <a:spLocks noChangeArrowheads="1"/>
            </p:cNvSpPr>
            <p:nvPr/>
          </p:nvSpPr>
          <p:spPr bwMode="auto">
            <a:xfrm>
              <a:off x="7062859" y="1050777"/>
              <a:ext cx="39946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200" b="1" baseline="-25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74271" y="1800136"/>
            <a:ext cx="6248302" cy="2427741"/>
            <a:chOff x="1374271" y="1800136"/>
            <a:chExt cx="6248302" cy="2427741"/>
          </a:xfrm>
        </p:grpSpPr>
        <p:sp>
          <p:nvSpPr>
            <p:cNvPr id="61" name="Freeform 77"/>
            <p:cNvSpPr/>
            <p:nvPr/>
          </p:nvSpPr>
          <p:spPr bwMode="auto">
            <a:xfrm>
              <a:off x="2967337" y="3546743"/>
              <a:ext cx="270768" cy="152075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78"/>
            <p:cNvSpPr/>
            <p:nvPr/>
          </p:nvSpPr>
          <p:spPr bwMode="auto">
            <a:xfrm>
              <a:off x="4740916" y="3545879"/>
              <a:ext cx="270767" cy="152075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Line 79"/>
            <p:cNvSpPr>
              <a:spLocks noChangeShapeType="1"/>
            </p:cNvSpPr>
            <p:nvPr/>
          </p:nvSpPr>
          <p:spPr bwMode="auto">
            <a:xfrm rot="16200000">
              <a:off x="6944576" y="3552568"/>
              <a:ext cx="290325" cy="2175"/>
            </a:xfrm>
            <a:prstGeom prst="line">
              <a:avLst/>
            </a:prstGeom>
            <a:noFill/>
            <a:ln w="28575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Line 80"/>
            <p:cNvSpPr>
              <a:spLocks noChangeShapeType="1"/>
            </p:cNvSpPr>
            <p:nvPr/>
          </p:nvSpPr>
          <p:spPr bwMode="auto">
            <a:xfrm rot="16200000">
              <a:off x="1518361" y="3552568"/>
              <a:ext cx="290325" cy="2175"/>
            </a:xfrm>
            <a:prstGeom prst="line">
              <a:avLst/>
            </a:prstGeom>
            <a:noFill/>
            <a:ln w="28575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AutoShape 81"/>
            <p:cNvSpPr>
              <a:spLocks noChangeArrowheads="1"/>
            </p:cNvSpPr>
            <p:nvPr/>
          </p:nvSpPr>
          <p:spPr bwMode="auto">
            <a:xfrm>
              <a:off x="1505848" y="2537517"/>
              <a:ext cx="469764" cy="1036876"/>
            </a:xfrm>
            <a:prstGeom prst="cube">
              <a:avLst>
                <a:gd name="adj" fmla="val 25000"/>
              </a:avLst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AutoShape 82"/>
            <p:cNvSpPr>
              <a:spLocks noChangeArrowheads="1"/>
            </p:cNvSpPr>
            <p:nvPr/>
          </p:nvSpPr>
          <p:spPr bwMode="auto">
            <a:xfrm>
              <a:off x="3176122" y="2578992"/>
              <a:ext cx="469764" cy="1036876"/>
            </a:xfrm>
            <a:prstGeom prst="cube">
              <a:avLst>
                <a:gd name="adj" fmla="val 25000"/>
              </a:avLst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AutoShape 83"/>
            <p:cNvSpPr>
              <a:spLocks noChangeArrowheads="1"/>
            </p:cNvSpPr>
            <p:nvPr/>
          </p:nvSpPr>
          <p:spPr bwMode="auto">
            <a:xfrm>
              <a:off x="6934237" y="2537517"/>
              <a:ext cx="469764" cy="1036876"/>
            </a:xfrm>
            <a:prstGeom prst="cube">
              <a:avLst>
                <a:gd name="adj" fmla="val 25000"/>
              </a:avLst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AutoShape 84"/>
            <p:cNvSpPr>
              <a:spLocks noChangeArrowheads="1"/>
            </p:cNvSpPr>
            <p:nvPr/>
          </p:nvSpPr>
          <p:spPr bwMode="auto">
            <a:xfrm>
              <a:off x="5001896" y="2703417"/>
              <a:ext cx="469764" cy="912451"/>
            </a:xfrm>
            <a:prstGeom prst="cube">
              <a:avLst>
                <a:gd name="adj" fmla="val 25000"/>
              </a:avLst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9" name="Group 85"/>
            <p:cNvGrpSpPr/>
            <p:nvPr/>
          </p:nvGrpSpPr>
          <p:grpSpPr bwMode="auto">
            <a:xfrm>
              <a:off x="1374271" y="2055369"/>
              <a:ext cx="6248302" cy="1327202"/>
              <a:chOff x="96" y="1056"/>
              <a:chExt cx="5472" cy="1536"/>
            </a:xfrm>
            <a:solidFill>
              <a:srgbClr val="FFFF66"/>
            </a:solidFill>
          </p:grpSpPr>
          <p:sp>
            <p:nvSpPr>
              <p:cNvPr id="128" name="Oval 86"/>
              <p:cNvSpPr>
                <a:spLocks noChangeArrowheads="1"/>
              </p:cNvSpPr>
              <p:nvPr/>
            </p:nvSpPr>
            <p:spPr bwMode="auto">
              <a:xfrm>
                <a:off x="3662" y="1674"/>
                <a:ext cx="1906" cy="75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Oval 87"/>
              <p:cNvSpPr>
                <a:spLocks noChangeArrowheads="1"/>
              </p:cNvSpPr>
              <p:nvPr/>
            </p:nvSpPr>
            <p:spPr bwMode="auto">
              <a:xfrm>
                <a:off x="96" y="1430"/>
                <a:ext cx="1870" cy="760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0" name="Oval 88"/>
              <p:cNvSpPr>
                <a:spLocks noChangeArrowheads="1"/>
              </p:cNvSpPr>
              <p:nvPr/>
            </p:nvSpPr>
            <p:spPr bwMode="auto">
              <a:xfrm>
                <a:off x="3365" y="1163"/>
                <a:ext cx="1903" cy="73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Oval 89"/>
              <p:cNvSpPr>
                <a:spLocks noChangeArrowheads="1"/>
              </p:cNvSpPr>
              <p:nvPr/>
            </p:nvSpPr>
            <p:spPr bwMode="auto">
              <a:xfrm>
                <a:off x="2365" y="1821"/>
                <a:ext cx="1900" cy="77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2" name="Oval 90"/>
              <p:cNvSpPr>
                <a:spLocks noChangeArrowheads="1"/>
              </p:cNvSpPr>
              <p:nvPr/>
            </p:nvSpPr>
            <p:spPr bwMode="auto">
              <a:xfrm>
                <a:off x="729" y="1752"/>
                <a:ext cx="1900" cy="73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Oval 91"/>
              <p:cNvSpPr>
                <a:spLocks noChangeArrowheads="1"/>
              </p:cNvSpPr>
              <p:nvPr/>
            </p:nvSpPr>
            <p:spPr bwMode="auto">
              <a:xfrm>
                <a:off x="2197" y="1056"/>
                <a:ext cx="1870" cy="75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Oval 92"/>
              <p:cNvSpPr>
                <a:spLocks noChangeArrowheads="1"/>
              </p:cNvSpPr>
              <p:nvPr/>
            </p:nvSpPr>
            <p:spPr bwMode="auto">
              <a:xfrm>
                <a:off x="996" y="1056"/>
                <a:ext cx="1867" cy="731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CC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Oval 93"/>
              <p:cNvSpPr>
                <a:spLocks noChangeArrowheads="1"/>
              </p:cNvSpPr>
              <p:nvPr/>
            </p:nvSpPr>
            <p:spPr bwMode="auto">
              <a:xfrm>
                <a:off x="597" y="1226"/>
                <a:ext cx="4536" cy="10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1453652" y="3698819"/>
              <a:ext cx="1774666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1" name="Group 95"/>
            <p:cNvGrpSpPr/>
            <p:nvPr/>
          </p:nvGrpSpPr>
          <p:grpSpPr bwMode="auto">
            <a:xfrm>
              <a:off x="1505848" y="2055369"/>
              <a:ext cx="469764" cy="788026"/>
              <a:chOff x="672" y="528"/>
              <a:chExt cx="432" cy="912"/>
            </a:xfrm>
          </p:grpSpPr>
          <p:sp>
            <p:nvSpPr>
              <p:cNvPr id="125" name="AutoShape 96"/>
              <p:cNvSpPr>
                <a:spLocks noChangeArrowheads="1"/>
              </p:cNvSpPr>
              <p:nvPr/>
            </p:nvSpPr>
            <p:spPr bwMode="auto">
              <a:xfrm>
                <a:off x="672" y="1008"/>
                <a:ext cx="432" cy="432"/>
              </a:xfrm>
              <a:prstGeom prst="cube">
                <a:avLst>
                  <a:gd name="adj" fmla="val 25000"/>
                </a:avLst>
              </a:prstGeom>
              <a:solidFill>
                <a:srgbClr val="92D05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AutoShape 97"/>
              <p:cNvSpPr>
                <a:spLocks noChangeArrowheads="1"/>
              </p:cNvSpPr>
              <p:nvPr/>
            </p:nvSpPr>
            <p:spPr bwMode="auto">
              <a:xfrm>
                <a:off x="672" y="720"/>
                <a:ext cx="432" cy="432"/>
              </a:xfrm>
              <a:prstGeom prst="cube">
                <a:avLst>
                  <a:gd name="adj" fmla="val 25000"/>
                </a:avLst>
              </a:prstGeom>
              <a:solidFill>
                <a:srgbClr val="92D05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7" name="AutoShape 98"/>
              <p:cNvSpPr>
                <a:spLocks noChangeArrowheads="1"/>
              </p:cNvSpPr>
              <p:nvPr/>
            </p:nvSpPr>
            <p:spPr bwMode="auto">
              <a:xfrm>
                <a:off x="672" y="528"/>
                <a:ext cx="432" cy="432"/>
              </a:xfrm>
              <a:prstGeom prst="cube">
                <a:avLst>
                  <a:gd name="adj" fmla="val 25000"/>
                </a:avLst>
              </a:prstGeom>
              <a:solidFill>
                <a:srgbClr val="92D05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2" name="Text Box 99"/>
            <p:cNvSpPr txBox="1">
              <a:spLocks noChangeArrowheads="1"/>
            </p:cNvSpPr>
            <p:nvPr/>
          </p:nvSpPr>
          <p:spPr bwMode="auto">
            <a:xfrm>
              <a:off x="1530859" y="2604914"/>
              <a:ext cx="383438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 Box 100"/>
            <p:cNvSpPr txBox="1">
              <a:spLocks noChangeArrowheads="1"/>
            </p:cNvSpPr>
            <p:nvPr/>
          </p:nvSpPr>
          <p:spPr bwMode="auto">
            <a:xfrm>
              <a:off x="1428141" y="334117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Text Box 101"/>
            <p:cNvSpPr txBox="1">
              <a:spLocks noChangeArrowheads="1"/>
            </p:cNvSpPr>
            <p:nvPr/>
          </p:nvSpPr>
          <p:spPr bwMode="auto">
            <a:xfrm>
              <a:off x="4505146" y="3320437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Text Box 102"/>
            <p:cNvSpPr txBox="1">
              <a:spLocks noChangeArrowheads="1"/>
            </p:cNvSpPr>
            <p:nvPr/>
          </p:nvSpPr>
          <p:spPr bwMode="auto">
            <a:xfrm>
              <a:off x="3583222" y="3316982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Text Box 103"/>
            <p:cNvSpPr txBox="1">
              <a:spLocks noChangeArrowheads="1"/>
            </p:cNvSpPr>
            <p:nvPr/>
          </p:nvSpPr>
          <p:spPr bwMode="auto">
            <a:xfrm>
              <a:off x="2670598" y="3316982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Line 104"/>
            <p:cNvSpPr>
              <a:spLocks noChangeShapeType="1"/>
            </p:cNvSpPr>
            <p:nvPr/>
          </p:nvSpPr>
          <p:spPr bwMode="auto">
            <a:xfrm>
              <a:off x="1923416" y="2703417"/>
              <a:ext cx="1304901" cy="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Line 105"/>
            <p:cNvSpPr>
              <a:spLocks noChangeShapeType="1"/>
            </p:cNvSpPr>
            <p:nvPr/>
          </p:nvSpPr>
          <p:spPr bwMode="auto">
            <a:xfrm>
              <a:off x="5420552" y="3698819"/>
              <a:ext cx="2035646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Text Box 106"/>
            <p:cNvSpPr txBox="1">
              <a:spLocks noChangeArrowheads="1"/>
            </p:cNvSpPr>
            <p:nvPr/>
          </p:nvSpPr>
          <p:spPr bwMode="auto">
            <a:xfrm>
              <a:off x="5418783" y="331352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Text Box 107"/>
            <p:cNvSpPr txBox="1">
              <a:spLocks noChangeArrowheads="1"/>
            </p:cNvSpPr>
            <p:nvPr/>
          </p:nvSpPr>
          <p:spPr bwMode="auto">
            <a:xfrm>
              <a:off x="6865082" y="3322165"/>
              <a:ext cx="587020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</a:t>
              </a:r>
              <a:r>
                <a:rPr kumimoji="1" lang="en-US" altLang="zh-CN" sz="1100" b="1" baseline="-25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Text Box 108"/>
            <p:cNvSpPr txBox="1">
              <a:spLocks noChangeArrowheads="1"/>
            </p:cNvSpPr>
            <p:nvPr/>
          </p:nvSpPr>
          <p:spPr bwMode="auto">
            <a:xfrm>
              <a:off x="5391624" y="2756989"/>
              <a:ext cx="383438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100" b="1" baseline="-250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Text Box 109"/>
            <p:cNvSpPr txBox="1">
              <a:spLocks noChangeArrowheads="1"/>
            </p:cNvSpPr>
            <p:nvPr/>
          </p:nvSpPr>
          <p:spPr bwMode="auto">
            <a:xfrm>
              <a:off x="1423205" y="1813961"/>
              <a:ext cx="681597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Text Box 110"/>
            <p:cNvSpPr txBox="1">
              <a:spLocks noChangeArrowheads="1"/>
            </p:cNvSpPr>
            <p:nvPr/>
          </p:nvSpPr>
          <p:spPr bwMode="auto">
            <a:xfrm>
              <a:off x="6860648" y="1800136"/>
              <a:ext cx="681597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AutoShape 111"/>
            <p:cNvSpPr>
              <a:spLocks noChangeArrowheads="1"/>
            </p:cNvSpPr>
            <p:nvPr/>
          </p:nvSpPr>
          <p:spPr bwMode="auto">
            <a:xfrm>
              <a:off x="3176122" y="2511595"/>
              <a:ext cx="469764" cy="331800"/>
            </a:xfrm>
            <a:prstGeom prst="cube">
              <a:avLst>
                <a:gd name="adj" fmla="val 25000"/>
              </a:avLst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Text Box 112"/>
            <p:cNvSpPr txBox="1">
              <a:spLocks noChangeArrowheads="1"/>
            </p:cNvSpPr>
            <p:nvPr/>
          </p:nvSpPr>
          <p:spPr bwMode="auto">
            <a:xfrm>
              <a:off x="3114166" y="2264139"/>
              <a:ext cx="805029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Text Box 113"/>
            <p:cNvSpPr txBox="1">
              <a:spLocks noChangeArrowheads="1"/>
            </p:cNvSpPr>
            <p:nvPr/>
          </p:nvSpPr>
          <p:spPr bwMode="auto">
            <a:xfrm>
              <a:off x="4245130" y="2979997"/>
              <a:ext cx="1614545" cy="276999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333399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层上</a:t>
              </a:r>
              <a:r>
                <a:rPr kumimoji="1" lang="zh-CN" alt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虚拟</a:t>
              </a:r>
              <a:r>
                <a:rPr kumimoji="1" lang="zh-CN" alt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互联网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Text Box 114"/>
            <p:cNvSpPr txBox="1">
              <a:spLocks noChangeArrowheads="1"/>
            </p:cNvSpPr>
            <p:nvPr/>
          </p:nvSpPr>
          <p:spPr bwMode="auto">
            <a:xfrm>
              <a:off x="1973491" y="3966267"/>
              <a:ext cx="712054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 </a:t>
              </a:r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帧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8" name="Group 115"/>
            <p:cNvGrpSpPr/>
            <p:nvPr/>
          </p:nvGrpSpPr>
          <p:grpSpPr bwMode="auto">
            <a:xfrm>
              <a:off x="6934237" y="2055369"/>
              <a:ext cx="469764" cy="788026"/>
              <a:chOff x="672" y="528"/>
              <a:chExt cx="432" cy="912"/>
            </a:xfrm>
          </p:grpSpPr>
          <p:sp>
            <p:nvSpPr>
              <p:cNvPr id="122" name="AutoShape 116"/>
              <p:cNvSpPr>
                <a:spLocks noChangeArrowheads="1"/>
              </p:cNvSpPr>
              <p:nvPr/>
            </p:nvSpPr>
            <p:spPr bwMode="auto">
              <a:xfrm>
                <a:off x="672" y="1008"/>
                <a:ext cx="432" cy="432"/>
              </a:xfrm>
              <a:prstGeom prst="cube">
                <a:avLst>
                  <a:gd name="adj" fmla="val 25000"/>
                </a:avLst>
              </a:prstGeom>
              <a:solidFill>
                <a:srgbClr val="92D05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AutoShape 117"/>
              <p:cNvSpPr>
                <a:spLocks noChangeArrowheads="1"/>
              </p:cNvSpPr>
              <p:nvPr/>
            </p:nvSpPr>
            <p:spPr bwMode="auto">
              <a:xfrm>
                <a:off x="672" y="720"/>
                <a:ext cx="432" cy="432"/>
              </a:xfrm>
              <a:prstGeom prst="cube">
                <a:avLst>
                  <a:gd name="adj" fmla="val 25000"/>
                </a:avLst>
              </a:prstGeom>
              <a:solidFill>
                <a:srgbClr val="92D05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AutoShape 118"/>
              <p:cNvSpPr>
                <a:spLocks noChangeArrowheads="1"/>
              </p:cNvSpPr>
              <p:nvPr/>
            </p:nvSpPr>
            <p:spPr bwMode="auto">
              <a:xfrm>
                <a:off x="672" y="528"/>
                <a:ext cx="432" cy="432"/>
              </a:xfrm>
              <a:prstGeom prst="cube">
                <a:avLst>
                  <a:gd name="adj" fmla="val 25000"/>
                </a:avLst>
              </a:prstGeom>
              <a:solidFill>
                <a:srgbClr val="92D050"/>
              </a:solidFill>
              <a:ln w="952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9" name="Text Box 119"/>
            <p:cNvSpPr txBox="1">
              <a:spLocks noChangeArrowheads="1"/>
            </p:cNvSpPr>
            <p:nvPr/>
          </p:nvSpPr>
          <p:spPr bwMode="auto">
            <a:xfrm>
              <a:off x="6967949" y="2607506"/>
              <a:ext cx="383438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Text Box 120"/>
            <p:cNvSpPr txBox="1">
              <a:spLocks noChangeArrowheads="1"/>
            </p:cNvSpPr>
            <p:nvPr/>
          </p:nvSpPr>
          <p:spPr bwMode="auto">
            <a:xfrm>
              <a:off x="3624138" y="2750077"/>
              <a:ext cx="383438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100" b="1" baseline="-2500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Text Box 121"/>
            <p:cNvSpPr txBox="1">
              <a:spLocks noChangeArrowheads="1"/>
            </p:cNvSpPr>
            <p:nvPr/>
          </p:nvSpPr>
          <p:spPr bwMode="auto">
            <a:xfrm>
              <a:off x="2915141" y="2750077"/>
              <a:ext cx="383438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100" b="1" baseline="-2500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Line 122"/>
            <p:cNvSpPr>
              <a:spLocks noChangeShapeType="1"/>
            </p:cNvSpPr>
            <p:nvPr/>
          </p:nvSpPr>
          <p:spPr bwMode="auto">
            <a:xfrm>
              <a:off x="3593690" y="2703417"/>
              <a:ext cx="1409293" cy="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AutoShape 123"/>
            <p:cNvSpPr>
              <a:spLocks noChangeArrowheads="1"/>
            </p:cNvSpPr>
            <p:nvPr/>
          </p:nvSpPr>
          <p:spPr bwMode="auto">
            <a:xfrm>
              <a:off x="5001896" y="2496042"/>
              <a:ext cx="469764" cy="331800"/>
            </a:xfrm>
            <a:prstGeom prst="cube">
              <a:avLst>
                <a:gd name="adj" fmla="val 25000"/>
              </a:avLst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Line 124"/>
            <p:cNvSpPr>
              <a:spLocks noChangeShapeType="1"/>
            </p:cNvSpPr>
            <p:nvPr/>
          </p:nvSpPr>
          <p:spPr bwMode="auto">
            <a:xfrm>
              <a:off x="5420552" y="2703417"/>
              <a:ext cx="1513685" cy="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Text Box 125"/>
            <p:cNvSpPr txBox="1">
              <a:spLocks noChangeArrowheads="1"/>
            </p:cNvSpPr>
            <p:nvPr/>
          </p:nvSpPr>
          <p:spPr bwMode="auto">
            <a:xfrm>
              <a:off x="4742004" y="2750077"/>
              <a:ext cx="383438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r>
                <a:rPr kumimoji="1" lang="en-US" altLang="zh-CN" sz="1100" b="1" baseline="-2500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Line 126"/>
            <p:cNvSpPr>
              <a:spLocks noChangeShapeType="1"/>
            </p:cNvSpPr>
            <p:nvPr/>
          </p:nvSpPr>
          <p:spPr bwMode="auto">
            <a:xfrm>
              <a:off x="3645886" y="3698819"/>
              <a:ext cx="1304901" cy="0"/>
            </a:xfrm>
            <a:prstGeom prst="line">
              <a:avLst/>
            </a:prstGeom>
            <a:noFill/>
            <a:ln w="5715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 127"/>
            <p:cNvSpPr/>
            <p:nvPr/>
          </p:nvSpPr>
          <p:spPr bwMode="auto">
            <a:xfrm flipH="1">
              <a:off x="5405328" y="3544151"/>
              <a:ext cx="233795" cy="154668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Freeform 128"/>
            <p:cNvSpPr/>
            <p:nvPr/>
          </p:nvSpPr>
          <p:spPr bwMode="auto">
            <a:xfrm flipH="1">
              <a:off x="3564330" y="3547607"/>
              <a:ext cx="290340" cy="152075"/>
            </a:xfrm>
            <a:custGeom>
              <a:avLst/>
              <a:gdLst>
                <a:gd name="T0" fmla="*/ 0 w 249"/>
                <a:gd name="T1" fmla="*/ 176 h 176"/>
                <a:gd name="T2" fmla="*/ 1 w 249"/>
                <a:gd name="T3" fmla="*/ 0 h 176"/>
                <a:gd name="T4" fmla="*/ 249 w 249"/>
                <a:gd name="T5" fmla="*/ 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176">
                  <a:moveTo>
                    <a:pt x="0" y="176"/>
                  </a:moveTo>
                  <a:lnTo>
                    <a:pt x="1" y="0"/>
                  </a:lnTo>
                  <a:lnTo>
                    <a:pt x="249" y="9"/>
                  </a:lnTo>
                </a:path>
              </a:pathLst>
            </a:custGeom>
            <a:noFill/>
            <a:ln w="28575" cmpd="sng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Text Box 129"/>
            <p:cNvSpPr txBox="1">
              <a:spLocks noChangeArrowheads="1"/>
            </p:cNvSpPr>
            <p:nvPr/>
          </p:nvSpPr>
          <p:spPr bwMode="auto">
            <a:xfrm>
              <a:off x="4896444" y="2250313"/>
              <a:ext cx="805029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 </a:t>
              </a:r>
              <a:r>
                <a:rPr kumimoji="1" lang="en-US" altLang="zh-CN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Text Box 148"/>
            <p:cNvSpPr txBox="1">
              <a:spLocks noChangeArrowheads="1"/>
            </p:cNvSpPr>
            <p:nvPr/>
          </p:nvSpPr>
          <p:spPr bwMode="auto">
            <a:xfrm>
              <a:off x="5956374" y="3966267"/>
              <a:ext cx="712054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 </a:t>
              </a:r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帧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Text Box 149"/>
            <p:cNvSpPr txBox="1">
              <a:spLocks noChangeArrowheads="1"/>
            </p:cNvSpPr>
            <p:nvPr/>
          </p:nvSpPr>
          <p:spPr bwMode="auto">
            <a:xfrm>
              <a:off x="3973658" y="3966267"/>
              <a:ext cx="712054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 </a:t>
              </a:r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帧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7" name="Group 224"/>
            <p:cNvGrpSpPr/>
            <p:nvPr/>
          </p:nvGrpSpPr>
          <p:grpSpPr bwMode="auto">
            <a:xfrm>
              <a:off x="2132745" y="2423009"/>
              <a:ext cx="959442" cy="261275"/>
              <a:chOff x="870" y="693"/>
              <a:chExt cx="761" cy="306"/>
            </a:xfrm>
            <a:solidFill>
              <a:srgbClr val="66FF99"/>
            </a:solidFill>
          </p:grpSpPr>
          <p:sp>
            <p:nvSpPr>
              <p:cNvPr id="178" name="AutoShape 193"/>
              <p:cNvSpPr>
                <a:spLocks noChangeArrowheads="1"/>
              </p:cNvSpPr>
              <p:nvPr/>
            </p:nvSpPr>
            <p:spPr bwMode="auto">
              <a:xfrm>
                <a:off x="1467" y="777"/>
                <a:ext cx="164" cy="150"/>
              </a:xfrm>
              <a:prstGeom prst="rightArrow">
                <a:avLst>
                  <a:gd name="adj1" fmla="val 50000"/>
                  <a:gd name="adj2" fmla="val 54167"/>
                </a:avLst>
              </a:prstGeom>
              <a:grpFill/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9" name="Rectangle 190"/>
              <p:cNvSpPr>
                <a:spLocks noChangeArrowheads="1"/>
              </p:cNvSpPr>
              <p:nvPr/>
            </p:nvSpPr>
            <p:spPr bwMode="auto">
              <a:xfrm>
                <a:off x="870" y="720"/>
                <a:ext cx="643" cy="25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/>
                <a:endParaRPr lang="zh-CN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0" name="Text Box 219"/>
              <p:cNvSpPr txBox="1">
                <a:spLocks noChangeArrowheads="1"/>
              </p:cNvSpPr>
              <p:nvPr/>
            </p:nvSpPr>
            <p:spPr bwMode="auto">
              <a:xfrm>
                <a:off x="1087" y="693"/>
                <a:ext cx="495" cy="30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IP</a:t>
                </a:r>
                <a:r>
                  <a:rPr lang="en-US" altLang="zh-CN" sz="11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IP</a:t>
                </a:r>
                <a:r>
                  <a:rPr lang="en-US" altLang="zh-CN" sz="11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1" name="Line 221"/>
              <p:cNvSpPr>
                <a:spLocks noChangeShapeType="1"/>
              </p:cNvSpPr>
              <p:nvPr/>
            </p:nvSpPr>
            <p:spPr bwMode="auto">
              <a:xfrm>
                <a:off x="1323" y="720"/>
                <a:ext cx="0" cy="24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2" name="Line 222"/>
              <p:cNvSpPr>
                <a:spLocks noChangeShapeType="1"/>
              </p:cNvSpPr>
              <p:nvPr/>
            </p:nvSpPr>
            <p:spPr bwMode="auto">
              <a:xfrm>
                <a:off x="1143" y="717"/>
                <a:ext cx="0" cy="243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3" name="Group 224"/>
            <p:cNvGrpSpPr/>
            <p:nvPr/>
          </p:nvGrpSpPr>
          <p:grpSpPr bwMode="auto">
            <a:xfrm>
              <a:off x="3876651" y="2423009"/>
              <a:ext cx="959442" cy="261275"/>
              <a:chOff x="870" y="693"/>
              <a:chExt cx="761" cy="306"/>
            </a:xfrm>
            <a:solidFill>
              <a:srgbClr val="66FF99"/>
            </a:solidFill>
          </p:grpSpPr>
          <p:sp>
            <p:nvSpPr>
              <p:cNvPr id="184" name="AutoShape 193"/>
              <p:cNvSpPr>
                <a:spLocks noChangeArrowheads="1"/>
              </p:cNvSpPr>
              <p:nvPr/>
            </p:nvSpPr>
            <p:spPr bwMode="auto">
              <a:xfrm>
                <a:off x="1467" y="777"/>
                <a:ext cx="164" cy="150"/>
              </a:xfrm>
              <a:prstGeom prst="rightArrow">
                <a:avLst>
                  <a:gd name="adj1" fmla="val 50000"/>
                  <a:gd name="adj2" fmla="val 54167"/>
                </a:avLst>
              </a:prstGeom>
              <a:grpFill/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" name="Rectangle 190"/>
              <p:cNvSpPr>
                <a:spLocks noChangeArrowheads="1"/>
              </p:cNvSpPr>
              <p:nvPr/>
            </p:nvSpPr>
            <p:spPr bwMode="auto">
              <a:xfrm>
                <a:off x="870" y="720"/>
                <a:ext cx="643" cy="25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/>
                <a:endParaRPr lang="zh-CN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6" name="Text Box 219"/>
              <p:cNvSpPr txBox="1">
                <a:spLocks noChangeArrowheads="1"/>
              </p:cNvSpPr>
              <p:nvPr/>
            </p:nvSpPr>
            <p:spPr bwMode="auto">
              <a:xfrm>
                <a:off x="1087" y="693"/>
                <a:ext cx="495" cy="30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IP</a:t>
                </a:r>
                <a:r>
                  <a:rPr lang="en-US" altLang="zh-CN" sz="11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IP</a:t>
                </a:r>
                <a:r>
                  <a:rPr lang="en-US" altLang="zh-CN" sz="11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7" name="Line 221"/>
              <p:cNvSpPr>
                <a:spLocks noChangeShapeType="1"/>
              </p:cNvSpPr>
              <p:nvPr/>
            </p:nvSpPr>
            <p:spPr bwMode="auto">
              <a:xfrm>
                <a:off x="1323" y="720"/>
                <a:ext cx="0" cy="24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8" name="Line 222"/>
              <p:cNvSpPr>
                <a:spLocks noChangeShapeType="1"/>
              </p:cNvSpPr>
              <p:nvPr/>
            </p:nvSpPr>
            <p:spPr bwMode="auto">
              <a:xfrm>
                <a:off x="1143" y="717"/>
                <a:ext cx="0" cy="243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9" name="Group 224"/>
            <p:cNvGrpSpPr/>
            <p:nvPr/>
          </p:nvGrpSpPr>
          <p:grpSpPr bwMode="auto">
            <a:xfrm>
              <a:off x="5731087" y="2423009"/>
              <a:ext cx="959442" cy="261275"/>
              <a:chOff x="870" y="693"/>
              <a:chExt cx="761" cy="306"/>
            </a:xfrm>
            <a:solidFill>
              <a:srgbClr val="66FF99"/>
            </a:solidFill>
          </p:grpSpPr>
          <p:sp>
            <p:nvSpPr>
              <p:cNvPr id="190" name="AutoShape 193"/>
              <p:cNvSpPr>
                <a:spLocks noChangeArrowheads="1"/>
              </p:cNvSpPr>
              <p:nvPr/>
            </p:nvSpPr>
            <p:spPr bwMode="auto">
              <a:xfrm>
                <a:off x="1467" y="777"/>
                <a:ext cx="164" cy="150"/>
              </a:xfrm>
              <a:prstGeom prst="rightArrow">
                <a:avLst>
                  <a:gd name="adj1" fmla="val 50000"/>
                  <a:gd name="adj2" fmla="val 54167"/>
                </a:avLst>
              </a:prstGeom>
              <a:grpFill/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1" name="Rectangle 190"/>
              <p:cNvSpPr>
                <a:spLocks noChangeArrowheads="1"/>
              </p:cNvSpPr>
              <p:nvPr/>
            </p:nvSpPr>
            <p:spPr bwMode="auto">
              <a:xfrm>
                <a:off x="870" y="720"/>
                <a:ext cx="643" cy="25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/>
                <a:endParaRPr lang="zh-CN" altLang="zh-CN" sz="1100" b="1" baseline="-25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2" name="Text Box 219"/>
              <p:cNvSpPr txBox="1">
                <a:spLocks noChangeArrowheads="1"/>
              </p:cNvSpPr>
              <p:nvPr/>
            </p:nvSpPr>
            <p:spPr bwMode="auto">
              <a:xfrm>
                <a:off x="1087" y="693"/>
                <a:ext cx="495" cy="30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IP</a:t>
                </a:r>
                <a:r>
                  <a:rPr lang="en-US" altLang="zh-CN" sz="11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IP</a:t>
                </a:r>
                <a:r>
                  <a:rPr lang="en-US" altLang="zh-CN" sz="11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1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3" name="Line 221"/>
              <p:cNvSpPr>
                <a:spLocks noChangeShapeType="1"/>
              </p:cNvSpPr>
              <p:nvPr/>
            </p:nvSpPr>
            <p:spPr bwMode="auto">
              <a:xfrm>
                <a:off x="1323" y="720"/>
                <a:ext cx="0" cy="240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" name="Line 222"/>
              <p:cNvSpPr>
                <a:spLocks noChangeShapeType="1"/>
              </p:cNvSpPr>
              <p:nvPr/>
            </p:nvSpPr>
            <p:spPr bwMode="auto">
              <a:xfrm>
                <a:off x="1143" y="717"/>
                <a:ext cx="0" cy="243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5" name="组合 103"/>
            <p:cNvGrpSpPr/>
            <p:nvPr/>
          </p:nvGrpSpPr>
          <p:grpSpPr bwMode="auto">
            <a:xfrm>
              <a:off x="1682148" y="3763461"/>
              <a:ext cx="1125387" cy="216189"/>
              <a:chOff x="179512" y="3575494"/>
              <a:chExt cx="2341732" cy="386906"/>
            </a:xfrm>
            <a:solidFill>
              <a:srgbClr val="00FFFF"/>
            </a:solidFill>
          </p:grpSpPr>
          <p:grpSp>
            <p:nvGrpSpPr>
              <p:cNvPr id="196" name="Group 204"/>
              <p:cNvGrpSpPr/>
              <p:nvPr/>
            </p:nvGrpSpPr>
            <p:grpSpPr bwMode="auto">
              <a:xfrm>
                <a:off x="179512" y="3581400"/>
                <a:ext cx="2341732" cy="381000"/>
                <a:chOff x="480" y="3120"/>
                <a:chExt cx="1212" cy="240"/>
              </a:xfrm>
              <a:grpFill/>
            </p:grpSpPr>
            <p:sp>
              <p:nvSpPr>
                <p:cNvPr id="200" name="AutoShape 203"/>
                <p:cNvSpPr>
                  <a:spLocks noChangeArrowheads="1"/>
                </p:cNvSpPr>
                <p:nvPr/>
              </p:nvSpPr>
              <p:spPr bwMode="auto">
                <a:xfrm>
                  <a:off x="1500" y="3168"/>
                  <a:ext cx="192" cy="144"/>
                </a:xfrm>
                <a:prstGeom prst="rightArrow">
                  <a:avLst>
                    <a:gd name="adj1" fmla="val 50000"/>
                    <a:gd name="adj2" fmla="val 54167"/>
                  </a:avLst>
                </a:prstGeom>
                <a:grpFill/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1" name="Rectangle 202"/>
                <p:cNvSpPr>
                  <a:spLocks noChangeArrowheads="1"/>
                </p:cNvSpPr>
                <p:nvPr/>
              </p:nvSpPr>
              <p:spPr bwMode="auto">
                <a:xfrm>
                  <a:off x="480" y="3120"/>
                  <a:ext cx="1056" cy="240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900" b="1" baseline="-250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97" name="Rectangle 220"/>
              <p:cNvSpPr>
                <a:spLocks noChangeArrowheads="1"/>
              </p:cNvSpPr>
              <p:nvPr/>
            </p:nvSpPr>
            <p:spPr bwMode="auto">
              <a:xfrm>
                <a:off x="716210" y="3580859"/>
                <a:ext cx="1683115" cy="38100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/>
                <a:r>
                  <a:rPr lang="en-US" altLang="zh-CN" sz="9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MAC</a:t>
                </a:r>
                <a:r>
                  <a:rPr lang="en-US" altLang="zh-CN" sz="9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9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MAC</a:t>
                </a:r>
                <a:r>
                  <a:rPr lang="en-US" altLang="zh-CN" sz="9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zh-CN" sz="9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8" name="Line 237"/>
              <p:cNvSpPr>
                <a:spLocks noChangeShapeType="1"/>
              </p:cNvSpPr>
              <p:nvPr/>
            </p:nvSpPr>
            <p:spPr bwMode="auto">
              <a:xfrm>
                <a:off x="1497867" y="3575494"/>
                <a:ext cx="0" cy="38636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Line 238"/>
              <p:cNvSpPr>
                <a:spLocks noChangeShapeType="1"/>
              </p:cNvSpPr>
              <p:nvPr/>
            </p:nvSpPr>
            <p:spPr bwMode="auto">
              <a:xfrm>
                <a:off x="738473" y="3581400"/>
                <a:ext cx="0" cy="37147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2" name="组合 103"/>
            <p:cNvGrpSpPr/>
            <p:nvPr/>
          </p:nvGrpSpPr>
          <p:grpSpPr bwMode="auto">
            <a:xfrm>
              <a:off x="3709500" y="3763461"/>
              <a:ext cx="1125387" cy="216189"/>
              <a:chOff x="179512" y="3575494"/>
              <a:chExt cx="2341732" cy="386906"/>
            </a:xfrm>
            <a:solidFill>
              <a:srgbClr val="00FFFF"/>
            </a:solidFill>
          </p:grpSpPr>
          <p:grpSp>
            <p:nvGrpSpPr>
              <p:cNvPr id="203" name="Group 204"/>
              <p:cNvGrpSpPr/>
              <p:nvPr/>
            </p:nvGrpSpPr>
            <p:grpSpPr bwMode="auto">
              <a:xfrm>
                <a:off x="179512" y="3581400"/>
                <a:ext cx="2341732" cy="381000"/>
                <a:chOff x="480" y="3120"/>
                <a:chExt cx="1212" cy="240"/>
              </a:xfrm>
              <a:grpFill/>
            </p:grpSpPr>
            <p:sp>
              <p:nvSpPr>
                <p:cNvPr id="207" name="AutoShape 203"/>
                <p:cNvSpPr>
                  <a:spLocks noChangeArrowheads="1"/>
                </p:cNvSpPr>
                <p:nvPr/>
              </p:nvSpPr>
              <p:spPr bwMode="auto">
                <a:xfrm>
                  <a:off x="1500" y="3168"/>
                  <a:ext cx="192" cy="144"/>
                </a:xfrm>
                <a:prstGeom prst="rightArrow">
                  <a:avLst>
                    <a:gd name="adj1" fmla="val 50000"/>
                    <a:gd name="adj2" fmla="val 54167"/>
                  </a:avLst>
                </a:prstGeom>
                <a:grpFill/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8" name="Rectangle 202"/>
                <p:cNvSpPr>
                  <a:spLocks noChangeArrowheads="1"/>
                </p:cNvSpPr>
                <p:nvPr/>
              </p:nvSpPr>
              <p:spPr bwMode="auto">
                <a:xfrm>
                  <a:off x="480" y="3120"/>
                  <a:ext cx="1056" cy="240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900" b="1" baseline="-250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04" name="Rectangle 220"/>
              <p:cNvSpPr>
                <a:spLocks noChangeArrowheads="1"/>
              </p:cNvSpPr>
              <p:nvPr/>
            </p:nvSpPr>
            <p:spPr bwMode="auto">
              <a:xfrm>
                <a:off x="716210" y="3580859"/>
                <a:ext cx="1683115" cy="38100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/>
                <a:r>
                  <a:rPr lang="en-US" altLang="zh-CN" sz="9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MAC</a:t>
                </a:r>
                <a:r>
                  <a:rPr lang="en-US" altLang="zh-CN" sz="900" b="1" baseline="-25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r>
                  <a:rPr lang="en-US" altLang="zh-CN" sz="9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MAC</a:t>
                </a:r>
                <a:r>
                  <a:rPr lang="en-US" altLang="zh-CN" sz="900" b="1" baseline="-25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</a:t>
                </a:r>
                <a:endParaRPr lang="en-US" altLang="zh-CN" sz="9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5" name="Line 237"/>
              <p:cNvSpPr>
                <a:spLocks noChangeShapeType="1"/>
              </p:cNvSpPr>
              <p:nvPr/>
            </p:nvSpPr>
            <p:spPr bwMode="auto">
              <a:xfrm>
                <a:off x="1497867" y="3575494"/>
                <a:ext cx="0" cy="38636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6" name="Line 238"/>
              <p:cNvSpPr>
                <a:spLocks noChangeShapeType="1"/>
              </p:cNvSpPr>
              <p:nvPr/>
            </p:nvSpPr>
            <p:spPr bwMode="auto">
              <a:xfrm>
                <a:off x="738473" y="3581400"/>
                <a:ext cx="0" cy="37147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9" name="组合 103"/>
            <p:cNvGrpSpPr/>
            <p:nvPr/>
          </p:nvGrpSpPr>
          <p:grpSpPr bwMode="auto">
            <a:xfrm>
              <a:off x="5735977" y="3763461"/>
              <a:ext cx="1125387" cy="216189"/>
              <a:chOff x="179512" y="3575494"/>
              <a:chExt cx="2341732" cy="386906"/>
            </a:xfrm>
            <a:solidFill>
              <a:srgbClr val="00FFFF"/>
            </a:solidFill>
          </p:grpSpPr>
          <p:grpSp>
            <p:nvGrpSpPr>
              <p:cNvPr id="210" name="Group 204"/>
              <p:cNvGrpSpPr/>
              <p:nvPr/>
            </p:nvGrpSpPr>
            <p:grpSpPr bwMode="auto">
              <a:xfrm>
                <a:off x="179512" y="3581400"/>
                <a:ext cx="2341732" cy="381000"/>
                <a:chOff x="480" y="3120"/>
                <a:chExt cx="1212" cy="240"/>
              </a:xfrm>
              <a:grpFill/>
            </p:grpSpPr>
            <p:sp>
              <p:nvSpPr>
                <p:cNvPr id="214" name="AutoShape 203"/>
                <p:cNvSpPr>
                  <a:spLocks noChangeArrowheads="1"/>
                </p:cNvSpPr>
                <p:nvPr/>
              </p:nvSpPr>
              <p:spPr bwMode="auto">
                <a:xfrm>
                  <a:off x="1500" y="3168"/>
                  <a:ext cx="192" cy="144"/>
                </a:xfrm>
                <a:prstGeom prst="rightArrow">
                  <a:avLst>
                    <a:gd name="adj1" fmla="val 50000"/>
                    <a:gd name="adj2" fmla="val 54167"/>
                  </a:avLst>
                </a:prstGeom>
                <a:grpFill/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5" name="Rectangle 202"/>
                <p:cNvSpPr>
                  <a:spLocks noChangeArrowheads="1"/>
                </p:cNvSpPr>
                <p:nvPr/>
              </p:nvSpPr>
              <p:spPr bwMode="auto">
                <a:xfrm>
                  <a:off x="480" y="3120"/>
                  <a:ext cx="1056" cy="240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</a:ln>
              </p:spPr>
              <p:txBody>
                <a:bodyPr wrap="none" anchor="ctr"/>
                <a:lstStyle>
                  <a:lvl1pPr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 sz="900" b="1" baseline="-250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11" name="Rectangle 220"/>
              <p:cNvSpPr>
                <a:spLocks noChangeArrowheads="1"/>
              </p:cNvSpPr>
              <p:nvPr/>
            </p:nvSpPr>
            <p:spPr bwMode="auto">
              <a:xfrm>
                <a:off x="716210" y="3580859"/>
                <a:ext cx="1683115" cy="38100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/>
                <a:r>
                  <a:rPr lang="en-US" altLang="zh-CN" sz="9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MAC</a:t>
                </a:r>
                <a:r>
                  <a:rPr lang="en-US" altLang="zh-CN" sz="900" b="1" baseline="-25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</a:t>
                </a:r>
                <a:r>
                  <a:rPr lang="en-US" altLang="zh-CN" sz="9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MAC</a:t>
                </a:r>
                <a:r>
                  <a:rPr lang="en-US" altLang="zh-CN" sz="900" b="1" baseline="-25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9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2" name="Line 237"/>
              <p:cNvSpPr>
                <a:spLocks noChangeShapeType="1"/>
              </p:cNvSpPr>
              <p:nvPr/>
            </p:nvSpPr>
            <p:spPr bwMode="auto">
              <a:xfrm>
                <a:off x="1497867" y="3575494"/>
                <a:ext cx="0" cy="38636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3" name="Line 238"/>
              <p:cNvSpPr>
                <a:spLocks noChangeShapeType="1"/>
              </p:cNvSpPr>
              <p:nvPr/>
            </p:nvSpPr>
            <p:spPr bwMode="auto">
              <a:xfrm>
                <a:off x="738473" y="3581400"/>
                <a:ext cx="0" cy="371475"/>
              </a:xfrm>
              <a:prstGeom prst="line">
                <a:avLst/>
              </a:prstGeom>
              <a:grpFill/>
              <a:ln w="9525">
                <a:solidFill>
                  <a:schemeClr val="tx1"/>
                </a:solidFill>
                <a:round/>
              </a:ln>
            </p:spPr>
            <p:txBody>
              <a:bodyPr/>
              <a:lstStyle/>
              <a:p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2629163" y="1918996"/>
              <a:ext cx="835137" cy="261610"/>
              <a:chOff x="2629163" y="1918996"/>
              <a:chExt cx="835137" cy="261610"/>
            </a:xfrm>
          </p:grpSpPr>
          <p:sp>
            <p:nvSpPr>
              <p:cNvPr id="108" name="AutoShape 150"/>
              <p:cNvSpPr>
                <a:spLocks noChangeArrowheads="1"/>
              </p:cNvSpPr>
              <p:nvPr/>
            </p:nvSpPr>
            <p:spPr bwMode="auto">
              <a:xfrm flipV="1">
                <a:off x="2629163" y="1942246"/>
                <a:ext cx="835137" cy="205647"/>
              </a:xfrm>
              <a:prstGeom prst="wedgeRoundRectCallout">
                <a:avLst>
                  <a:gd name="adj1" fmla="val -75782"/>
                  <a:gd name="adj2" fmla="val -203782"/>
                  <a:gd name="adj3" fmla="val 16667"/>
                </a:avLst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rot="10800000" wrap="none" anchor="ctr"/>
              <a:lstStyle/>
              <a:p>
                <a:pPr algn="ctr"/>
                <a:endParaRPr kumimoji="1" lang="zh-CN" altLang="zh-CN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Text Box 151"/>
              <p:cNvSpPr txBox="1">
                <a:spLocks noChangeArrowheads="1"/>
              </p:cNvSpPr>
              <p:nvPr/>
            </p:nvSpPr>
            <p:spPr bwMode="auto">
              <a:xfrm>
                <a:off x="2655261" y="1918996"/>
                <a:ext cx="790601" cy="2616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IP </a:t>
                </a:r>
                <a:r>
                  <a:rPr kumimoji="1"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数据报</a:t>
                </a:r>
                <a:endPara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37" name="Line 161"/>
          <p:cNvSpPr>
            <a:spLocks noChangeShapeType="1"/>
          </p:cNvSpPr>
          <p:nvPr/>
        </p:nvSpPr>
        <p:spPr bwMode="auto">
          <a:xfrm>
            <a:off x="1664610" y="3701670"/>
            <a:ext cx="1302727" cy="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Line 165"/>
          <p:cNvSpPr>
            <a:spLocks noChangeShapeType="1"/>
          </p:cNvSpPr>
          <p:nvPr/>
        </p:nvSpPr>
        <p:spPr bwMode="auto">
          <a:xfrm>
            <a:off x="3854670" y="3701670"/>
            <a:ext cx="887334" cy="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Line 170"/>
          <p:cNvSpPr>
            <a:spLocks noChangeShapeType="1"/>
          </p:cNvSpPr>
          <p:nvPr/>
        </p:nvSpPr>
        <p:spPr bwMode="auto">
          <a:xfrm>
            <a:off x="5639122" y="3701670"/>
            <a:ext cx="1423737" cy="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2104802" y="4266739"/>
            <a:ext cx="5150223" cy="33855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注意：帧中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地址是否有变化？对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层有何影响？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  <p:bldP spid="137" grpId="0" animBg="1"/>
      <p:bldP spid="138" grpId="0" animBg="1"/>
      <p:bldP spid="139" grpId="0" animBg="1"/>
      <p:bldP spid="140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utoShape 5"/>
          <p:cNvSpPr>
            <a:spLocks noChangeArrowheads="1"/>
          </p:cNvSpPr>
          <p:nvPr/>
        </p:nvSpPr>
        <p:spPr bwMode="auto">
          <a:xfrm>
            <a:off x="545145" y="610102"/>
            <a:ext cx="8053712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1924215" y="576891"/>
            <a:ext cx="53142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不同层次、不同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区间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源地址和目的地址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5" name="内容占位符 3"/>
          <p:cNvGraphicFramePr/>
          <p:nvPr/>
        </p:nvGraphicFramePr>
        <p:xfrm>
          <a:off x="840060" y="1195745"/>
          <a:ext cx="7530788" cy="21999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3208"/>
                <a:gridCol w="1501698"/>
                <a:gridCol w="1505860"/>
                <a:gridCol w="1455011"/>
                <a:gridCol w="1455011"/>
              </a:tblGrid>
              <a:tr h="61010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在网络层</a:t>
                      </a:r>
                      <a:endParaRPr lang="zh-CN" sz="1600" b="1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写入</a:t>
                      </a:r>
                      <a:r>
                        <a:rPr lang="en-US" altLang="zh-CN" sz="1600" b="1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 </a:t>
                      </a:r>
                      <a:r>
                        <a:rPr lang="zh-CN" sz="1600" b="1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数据报</a:t>
                      </a:r>
                      <a:r>
                        <a:rPr lang="zh-CN" sz="16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首部的地址</a:t>
                      </a:r>
                      <a:endParaRPr lang="zh-CN" sz="1600" b="1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在数据链路层</a:t>
                      </a:r>
                      <a:endParaRPr lang="zh-CN" sz="1600" b="1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600" b="1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写入</a:t>
                      </a:r>
                      <a:r>
                        <a:rPr lang="en-US" altLang="zh-CN" sz="1600" b="1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MAC </a:t>
                      </a:r>
                      <a:r>
                        <a:rPr lang="zh-CN" sz="1600" b="1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帧</a:t>
                      </a:r>
                      <a:r>
                        <a:rPr lang="zh-CN" sz="16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首部的地址</a:t>
                      </a:r>
                      <a:endParaRPr lang="zh-CN" sz="1600" b="1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3300"/>
                    </a:solidFill>
                  </a:tcPr>
                </a:tc>
                <a:tc hMerge="1">
                  <a:tcPr/>
                </a:tc>
              </a:tr>
              <a:tr h="397471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源地址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目的地址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源地址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目的地址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</a:tr>
              <a:tr h="3974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从</a:t>
                      </a:r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</a:t>
                      </a:r>
                      <a:r>
                        <a:rPr lang="en-US" sz="1400" b="1" baseline="-250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  <a:r>
                        <a:rPr lang="zh-CN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到</a:t>
                      </a:r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</a:t>
                      </a:r>
                      <a:r>
                        <a:rPr lang="en-US" sz="1400" b="1" baseline="-250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8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</a:t>
                      </a:r>
                      <a:r>
                        <a:rPr lang="en-US" sz="1400" b="1" baseline="-250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</a:t>
                      </a:r>
                      <a:r>
                        <a:rPr lang="en-US" sz="1400" b="1" baseline="-250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MAC</a:t>
                      </a:r>
                      <a:r>
                        <a:rPr lang="en-US" sz="1400" b="1" baseline="-250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MAC</a:t>
                      </a:r>
                      <a:r>
                        <a:rPr lang="en-US" sz="1400" b="1" baseline="-250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</a:tr>
              <a:tr h="3974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从</a:t>
                      </a:r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</a:t>
                      </a:r>
                      <a:r>
                        <a:rPr lang="en-US" sz="1400" b="1" baseline="-250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  <a:r>
                        <a:rPr lang="zh-CN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到</a:t>
                      </a:r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</a:t>
                      </a:r>
                      <a:r>
                        <a:rPr lang="en-US" sz="1400" b="1" baseline="-250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8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</a:t>
                      </a:r>
                      <a:r>
                        <a:rPr lang="en-US" sz="1400" b="1" baseline="-250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</a:t>
                      </a:r>
                      <a:r>
                        <a:rPr lang="en-US" sz="1400" b="1" baseline="-250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MAC</a:t>
                      </a:r>
                      <a:r>
                        <a:rPr lang="en-US" sz="1400" b="1" baseline="-250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MAC</a:t>
                      </a:r>
                      <a:r>
                        <a:rPr lang="en-US" sz="1400" b="1" baseline="-250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</a:tr>
              <a:tr h="3974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从</a:t>
                      </a:r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</a:t>
                      </a:r>
                      <a:r>
                        <a:rPr lang="en-US" sz="1400" b="1" baseline="-250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 </a:t>
                      </a:r>
                      <a:r>
                        <a:rPr lang="zh-CN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到</a:t>
                      </a:r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</a:t>
                      </a:r>
                      <a:r>
                        <a:rPr lang="en-US" sz="1400" b="1" baseline="-250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8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</a:t>
                      </a:r>
                      <a:r>
                        <a:rPr lang="en-US" sz="1400" b="1" baseline="-250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</a:t>
                      </a:r>
                      <a:r>
                        <a:rPr lang="en-US" sz="1400" b="1" baseline="-250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MAC</a:t>
                      </a:r>
                      <a:r>
                        <a:rPr lang="en-US" sz="1400" b="1" baseline="-250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MAC</a:t>
                      </a:r>
                      <a:r>
                        <a:rPr lang="en-US" sz="1400" b="1" baseline="-25000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utoShape 5"/>
          <p:cNvSpPr>
            <a:spLocks noChangeArrowheads="1"/>
          </p:cNvSpPr>
          <p:nvPr/>
        </p:nvSpPr>
        <p:spPr bwMode="auto">
          <a:xfrm>
            <a:off x="545145" y="610102"/>
            <a:ext cx="8053712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1924215" y="576891"/>
            <a:ext cx="53142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不同层次、不同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区间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源地址和目的地址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45145" y="972534"/>
            <a:ext cx="8053712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尽管互连在一起的网络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体系各不相同，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但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抽象的互联网却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屏蔽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了下层这些很复杂的细节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只要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我们在网络层上讨论问题，就能够使用统一的、抽象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研究主机和主机或路由器之间的通信。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30829" y="2892398"/>
            <a:ext cx="5796642" cy="11695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sz="20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问题：</a:t>
            </a:r>
            <a:endParaRPr lang="en-US" altLang="zh-CN" sz="2000" b="1" dirty="0" smtClean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800"/>
              </a:lnSpc>
            </a:pPr>
            <a:r>
              <a:rPr lang="zh-CN" altLang="en-US" sz="20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主机</a:t>
            </a:r>
            <a:r>
              <a:rPr lang="zh-CN" altLang="en-US" sz="20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或路由器怎样知道应当</a:t>
            </a:r>
            <a:r>
              <a:rPr lang="zh-CN" altLang="en-US" sz="20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en-US" altLang="zh-CN" sz="20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0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帧</a:t>
            </a:r>
            <a:r>
              <a:rPr lang="zh-CN" altLang="en-US" sz="20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的首部填入什么样</a:t>
            </a:r>
            <a:r>
              <a:rPr lang="zh-CN" altLang="en-US" sz="20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20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0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sz="20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545144" y="2141432"/>
            <a:ext cx="8053711" cy="2017703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5144" y="605027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23580" y="572956"/>
            <a:ext cx="369684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4.2.4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地址解析协议 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45144" y="996098"/>
            <a:ext cx="7665002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57505" indent="-357505">
              <a:lnSpc>
                <a:spcPts val="28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实现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通信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时使用了两个地址：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0" indent="-357505">
              <a:lnSpc>
                <a:spcPts val="28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地址（网络层地址）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17550" indent="-357505">
              <a:lnSpc>
                <a:spcPts val="28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地址（数据链路层地址）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370849" y="2304398"/>
            <a:ext cx="14446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220.168.10.10</a:t>
            </a:r>
            <a:endParaRPr lang="zh-CN" altLang="en-US" sz="1400" b="1" dirty="0">
              <a:solidFill>
                <a:srgbClr val="CC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70849" y="2550255"/>
            <a:ext cx="19374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00-15-C5-C6-CC-07</a:t>
            </a:r>
            <a:endParaRPr lang="zh-CN" altLang="en-US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592012" y="2957998"/>
            <a:ext cx="14446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220.168.10.20</a:t>
            </a:r>
            <a:endParaRPr lang="zh-CN" altLang="en-US" sz="1400" b="1" dirty="0">
              <a:solidFill>
                <a:srgbClr val="CC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356431" y="3776593"/>
            <a:ext cx="19335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00-15-C5-C8-C4-95</a:t>
            </a:r>
            <a:endParaRPr lang="zh-CN" altLang="en-US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443632" y="2957998"/>
            <a:ext cx="14446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220.168.10.16</a:t>
            </a:r>
            <a:endParaRPr lang="zh-CN" altLang="en-US" sz="1400" b="1" dirty="0">
              <a:solidFill>
                <a:srgbClr val="CC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13960" y="3776593"/>
            <a:ext cx="19335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00-15-C5-C6-C8-11</a:t>
            </a:r>
            <a:endParaRPr lang="zh-CN" altLang="en-US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标注 19"/>
          <p:cNvSpPr/>
          <p:nvPr/>
        </p:nvSpPr>
        <p:spPr bwMode="auto">
          <a:xfrm>
            <a:off x="7272518" y="2347356"/>
            <a:ext cx="719810" cy="252220"/>
          </a:xfrm>
          <a:prstGeom prst="wedgeRectCallout">
            <a:avLst>
              <a:gd name="adj1" fmla="val -115132"/>
              <a:gd name="adj2" fmla="val 7547"/>
            </a:avLst>
          </a:prstGeom>
          <a:solidFill>
            <a:srgbClr val="00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kumimoji="0" lang="zh-CN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kumimoji="0" lang="zh-CN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标注 20"/>
          <p:cNvSpPr/>
          <p:nvPr/>
        </p:nvSpPr>
        <p:spPr bwMode="auto">
          <a:xfrm>
            <a:off x="7148331" y="2987786"/>
            <a:ext cx="968183" cy="252220"/>
          </a:xfrm>
          <a:prstGeom prst="wedgeRectCallout">
            <a:avLst>
              <a:gd name="adj1" fmla="val -79440"/>
              <a:gd name="adj2" fmla="val -134079"/>
            </a:avLst>
          </a:prstGeom>
          <a:solidFill>
            <a:srgbClr val="00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MAC</a:t>
            </a:r>
            <a:r>
              <a:rPr kumimoji="0" lang="en-US" altLang="zh-CN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zh-CN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kumimoji="0" lang="zh-CN" alt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箭头连接符 21"/>
          <p:cNvCxnSpPr/>
          <p:nvPr/>
        </p:nvCxnSpPr>
        <p:spPr bwMode="auto">
          <a:xfrm flipH="1">
            <a:off x="5146813" y="2433126"/>
            <a:ext cx="25397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直接箭头连接符 22"/>
          <p:cNvCxnSpPr/>
          <p:nvPr/>
        </p:nvCxnSpPr>
        <p:spPr bwMode="auto">
          <a:xfrm flipH="1">
            <a:off x="5146813" y="2693672"/>
            <a:ext cx="25397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椭圆 23"/>
          <p:cNvSpPr/>
          <p:nvPr/>
        </p:nvSpPr>
        <p:spPr bwMode="auto">
          <a:xfrm>
            <a:off x="4200086" y="3152056"/>
            <a:ext cx="1198354" cy="719012"/>
          </a:xfrm>
          <a:prstGeom prst="ellipse">
            <a:avLst/>
          </a:prstGeom>
          <a:solidFill>
            <a:srgbClr val="99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LAN</a:t>
            </a:r>
            <a:endParaRPr kumimoji="0" lang="zh-CN" alt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>
            <a:stCxn id="29" idx="3"/>
            <a:endCxn id="24" idx="2"/>
          </p:cNvCxnSpPr>
          <p:nvPr/>
        </p:nvCxnSpPr>
        <p:spPr bwMode="auto">
          <a:xfrm flipV="1">
            <a:off x="3458827" y="3511562"/>
            <a:ext cx="741259" cy="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直接连接符 25"/>
          <p:cNvCxnSpPr>
            <a:stCxn id="33" idx="1"/>
            <a:endCxn id="24" idx="6"/>
          </p:cNvCxnSpPr>
          <p:nvPr/>
        </p:nvCxnSpPr>
        <p:spPr bwMode="auto">
          <a:xfrm flipH="1" flipV="1">
            <a:off x="5398440" y="3511562"/>
            <a:ext cx="593008" cy="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直接连接符 26"/>
          <p:cNvCxnSpPr>
            <a:stCxn id="36" idx="2"/>
            <a:endCxn id="24" idx="0"/>
          </p:cNvCxnSpPr>
          <p:nvPr/>
        </p:nvCxnSpPr>
        <p:spPr bwMode="auto">
          <a:xfrm>
            <a:off x="4795730" y="2839354"/>
            <a:ext cx="3533" cy="31270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9" name="Picture 246" descr="jisuanji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830" y="3260564"/>
            <a:ext cx="501997" cy="50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46" descr="jisuanji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448" y="3260564"/>
            <a:ext cx="501997" cy="50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46" descr="jisuanji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731" y="2337357"/>
            <a:ext cx="501997" cy="50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See the source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513" y="3413068"/>
            <a:ext cx="324555" cy="28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See the source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76354" y="3413068"/>
            <a:ext cx="324555" cy="28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See the source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06309" y="2548171"/>
            <a:ext cx="324555" cy="28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圆角矩形 229"/>
          <p:cNvSpPr/>
          <p:nvPr/>
        </p:nvSpPr>
        <p:spPr>
          <a:xfrm>
            <a:off x="556963" y="1790549"/>
            <a:ext cx="8048776" cy="2427316"/>
          </a:xfrm>
          <a:prstGeom prst="roundRect">
            <a:avLst/>
          </a:prstGeom>
          <a:solidFill>
            <a:srgbClr val="C3E3F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AutoShape 5"/>
          <p:cNvSpPr>
            <a:spLocks noChangeArrowheads="1"/>
          </p:cNvSpPr>
          <p:nvPr/>
        </p:nvSpPr>
        <p:spPr bwMode="auto">
          <a:xfrm>
            <a:off x="556963" y="604759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9" name="Rectangle 6"/>
          <p:cNvSpPr>
            <a:spLocks noChangeArrowheads="1"/>
          </p:cNvSpPr>
          <p:nvPr/>
        </p:nvSpPr>
        <p:spPr bwMode="auto">
          <a:xfrm>
            <a:off x="2987805" y="571548"/>
            <a:ext cx="318709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地址解析协议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的作用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0" name="Rectangle 68"/>
          <p:cNvSpPr>
            <a:spLocks noChangeArrowheads="1"/>
          </p:cNvSpPr>
          <p:nvPr/>
        </p:nvSpPr>
        <p:spPr bwMode="auto">
          <a:xfrm>
            <a:off x="448327" y="987056"/>
            <a:ext cx="830638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68605" indent="-268605">
              <a:lnSpc>
                <a:spcPts val="27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已经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知道了一个机器（主机或路由器）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，如何找出其相应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地址？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954375" y="2005187"/>
            <a:ext cx="4434604" cy="1495690"/>
            <a:chOff x="2054734" y="2247807"/>
            <a:chExt cx="4434604" cy="1495690"/>
          </a:xfrm>
        </p:grpSpPr>
        <p:sp>
          <p:nvSpPr>
            <p:cNvPr id="218" name="Line 16"/>
            <p:cNvSpPr>
              <a:spLocks noChangeShapeType="1"/>
            </p:cNvSpPr>
            <p:nvPr/>
          </p:nvSpPr>
          <p:spPr bwMode="auto">
            <a:xfrm>
              <a:off x="6127397" y="2247807"/>
              <a:ext cx="0" cy="1495690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round/>
              <a:headEnd type="triangle" w="sm" len="lg"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9" name="Text Box 17"/>
            <p:cNvSpPr txBox="1">
              <a:spLocks noChangeArrowheads="1"/>
            </p:cNvSpPr>
            <p:nvPr/>
          </p:nvSpPr>
          <p:spPr bwMode="auto">
            <a:xfrm>
              <a:off x="5766063" y="2823150"/>
              <a:ext cx="723275" cy="307777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网络层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0" name="Rectangle 18"/>
            <p:cNvSpPr>
              <a:spLocks noChangeArrowheads="1"/>
            </p:cNvSpPr>
            <p:nvPr/>
          </p:nvSpPr>
          <p:spPr bwMode="auto">
            <a:xfrm>
              <a:off x="2054734" y="2247808"/>
              <a:ext cx="3750687" cy="1418325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6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ARP</a:t>
              </a:r>
              <a:endParaRPr lang="en-US" altLang="zh-CN" sz="16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16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3" name="Rectangle 22"/>
            <p:cNvSpPr>
              <a:spLocks noChangeArrowheads="1"/>
            </p:cNvSpPr>
            <p:nvPr/>
          </p:nvSpPr>
          <p:spPr bwMode="auto">
            <a:xfrm>
              <a:off x="2892584" y="2664967"/>
              <a:ext cx="1899428" cy="562775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4" name="Rectangle 24"/>
            <p:cNvSpPr>
              <a:spLocks noChangeArrowheads="1"/>
            </p:cNvSpPr>
            <p:nvPr/>
          </p:nvSpPr>
          <p:spPr bwMode="auto">
            <a:xfrm>
              <a:off x="3009888" y="2300110"/>
              <a:ext cx="787673" cy="28446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IGMP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7" name="Rectangle 29"/>
            <p:cNvSpPr>
              <a:spLocks noChangeArrowheads="1"/>
            </p:cNvSpPr>
            <p:nvPr/>
          </p:nvSpPr>
          <p:spPr bwMode="auto">
            <a:xfrm>
              <a:off x="2226045" y="2300110"/>
              <a:ext cx="787673" cy="28446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ICMP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8" name="Rectangle 30"/>
            <p:cNvSpPr>
              <a:spLocks noChangeArrowheads="1"/>
            </p:cNvSpPr>
            <p:nvPr/>
          </p:nvSpPr>
          <p:spPr bwMode="auto">
            <a:xfrm>
              <a:off x="4957970" y="3227741"/>
              <a:ext cx="641150" cy="309453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ARP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9" name="矩形 228"/>
          <p:cNvSpPr/>
          <p:nvPr/>
        </p:nvSpPr>
        <p:spPr>
          <a:xfrm>
            <a:off x="6358891" y="2046518"/>
            <a:ext cx="2037916" cy="14465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(Address Resolution Protocol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作用：</a:t>
            </a:r>
            <a:endParaRPr lang="en-US" altLang="zh-CN" sz="1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zh-CN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从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IP </a:t>
            </a:r>
            <a:r>
              <a:rPr lang="zh-CN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地址解析出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MAC </a:t>
            </a:r>
            <a:r>
              <a:rPr lang="zh-CN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79168" y="3079482"/>
            <a:ext cx="2425120" cy="1043117"/>
            <a:chOff x="879527" y="3322102"/>
            <a:chExt cx="2425120" cy="1043117"/>
          </a:xfrm>
        </p:grpSpPr>
        <p:sp>
          <p:nvSpPr>
            <p:cNvPr id="21" name="任意多边形 20"/>
            <p:cNvSpPr/>
            <p:nvPr/>
          </p:nvSpPr>
          <p:spPr>
            <a:xfrm>
              <a:off x="1316167" y="3534154"/>
              <a:ext cx="1737929" cy="312193"/>
            </a:xfrm>
            <a:custGeom>
              <a:avLst/>
              <a:gdLst>
                <a:gd name="connsiteX0" fmla="*/ 0 w 2159541"/>
                <a:gd name="connsiteY0" fmla="*/ 0 h 505838"/>
                <a:gd name="connsiteX1" fmla="*/ 1186775 w 2159541"/>
                <a:gd name="connsiteY1" fmla="*/ 505838 h 505838"/>
                <a:gd name="connsiteX2" fmla="*/ 1726660 w 2159541"/>
                <a:gd name="connsiteY2" fmla="*/ 500974 h 505838"/>
                <a:gd name="connsiteX3" fmla="*/ 2159541 w 2159541"/>
                <a:gd name="connsiteY3" fmla="*/ 9727 h 505838"/>
                <a:gd name="connsiteX4" fmla="*/ 0 w 2159541"/>
                <a:gd name="connsiteY4" fmla="*/ 0 h 505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9541" h="505838">
                  <a:moveTo>
                    <a:pt x="0" y="0"/>
                  </a:moveTo>
                  <a:lnTo>
                    <a:pt x="1186775" y="505838"/>
                  </a:lnTo>
                  <a:lnTo>
                    <a:pt x="1726660" y="500974"/>
                  </a:lnTo>
                  <a:lnTo>
                    <a:pt x="2159541" y="9727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317443" y="3322102"/>
              <a:ext cx="1737930" cy="212053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2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ARP </a:t>
              </a:r>
              <a:r>
                <a:rPr lang="zh-CN" altLang="en-US" sz="12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请求或回答分组</a:t>
              </a:r>
              <a:endPara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右箭头 24"/>
            <p:cNvSpPr/>
            <p:nvPr/>
          </p:nvSpPr>
          <p:spPr>
            <a:xfrm flipH="1">
              <a:off x="1200718" y="3884150"/>
              <a:ext cx="178235" cy="128293"/>
            </a:xfrm>
            <a:prstGeom prst="rightArrow">
              <a:avLst/>
            </a:prstGeom>
            <a:solidFill>
              <a:srgbClr val="990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 Box 7"/>
            <p:cNvSpPr txBox="1">
              <a:spLocks noChangeArrowheads="1"/>
            </p:cNvSpPr>
            <p:nvPr/>
          </p:nvSpPr>
          <p:spPr bwMode="auto">
            <a:xfrm>
              <a:off x="879527" y="3661063"/>
              <a:ext cx="49244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发送</a:t>
              </a:r>
              <a:endParaRPr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360860" y="3838192"/>
              <a:ext cx="1809439" cy="2108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 Box 7"/>
            <p:cNvSpPr txBox="1">
              <a:spLocks noChangeArrowheads="1"/>
            </p:cNvSpPr>
            <p:nvPr/>
          </p:nvSpPr>
          <p:spPr bwMode="auto">
            <a:xfrm>
              <a:off x="1210804" y="4088220"/>
              <a:ext cx="209384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ARP </a:t>
              </a: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分组封装在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以太网帧中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692720" y="3844018"/>
              <a:ext cx="0" cy="2120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矩形 27"/>
            <p:cNvSpPr/>
            <p:nvPr/>
          </p:nvSpPr>
          <p:spPr>
            <a:xfrm>
              <a:off x="2231740" y="3842853"/>
              <a:ext cx="458426" cy="200401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 Box 7"/>
            <p:cNvSpPr txBox="1">
              <a:spLocks noChangeArrowheads="1"/>
            </p:cNvSpPr>
            <p:nvPr/>
          </p:nvSpPr>
          <p:spPr bwMode="auto">
            <a:xfrm>
              <a:off x="2212586" y="3814225"/>
              <a:ext cx="49244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 Box 7"/>
            <p:cNvSpPr txBox="1">
              <a:spLocks noChangeArrowheads="1"/>
            </p:cNvSpPr>
            <p:nvPr/>
          </p:nvSpPr>
          <p:spPr bwMode="auto">
            <a:xfrm>
              <a:off x="2701659" y="3821881"/>
              <a:ext cx="4683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FCS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2233017" y="3844018"/>
              <a:ext cx="0" cy="2120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 Box 7"/>
            <p:cNvSpPr txBox="1">
              <a:spLocks noChangeArrowheads="1"/>
            </p:cNvSpPr>
            <p:nvPr/>
          </p:nvSpPr>
          <p:spPr bwMode="auto">
            <a:xfrm>
              <a:off x="1360268" y="3828871"/>
              <a:ext cx="913824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以太网首部</a:t>
              </a:r>
              <a:endPara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459616" y="2417791"/>
            <a:ext cx="1269385" cy="1494330"/>
            <a:chOff x="4559975" y="2660411"/>
            <a:chExt cx="1269385" cy="1494330"/>
          </a:xfrm>
        </p:grpSpPr>
        <p:sp>
          <p:nvSpPr>
            <p:cNvPr id="221" name="Text Box 19"/>
            <p:cNvSpPr txBox="1">
              <a:spLocks noChangeArrowheads="1"/>
            </p:cNvSpPr>
            <p:nvPr/>
          </p:nvSpPr>
          <p:spPr bwMode="auto">
            <a:xfrm>
              <a:off x="4883197" y="2660411"/>
              <a:ext cx="776175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rgbClr val="0000CC"/>
                  </a:solidFill>
                  <a:latin typeface="+mn-lt"/>
                  <a:ea typeface="黑体" panose="02010609060101010101" pitchFamily="2" charset="-122"/>
                </a:defRPr>
              </a:lvl1pPr>
            </a:lstStyle>
            <a:p>
              <a:r>
                <a:rPr lang="en-US" altLang="zh-CN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2" name="Text Box 20"/>
            <p:cNvSpPr txBox="1">
              <a:spLocks noChangeArrowheads="1"/>
            </p:cNvSpPr>
            <p:nvPr/>
          </p:nvSpPr>
          <p:spPr bwMode="auto">
            <a:xfrm>
              <a:off x="4796385" y="3846964"/>
              <a:ext cx="1032975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MAC </a:t>
              </a:r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" name="Freeform 25"/>
            <p:cNvSpPr/>
            <p:nvPr/>
          </p:nvSpPr>
          <p:spPr bwMode="auto">
            <a:xfrm>
              <a:off x="4559975" y="2969864"/>
              <a:ext cx="725528" cy="257878"/>
            </a:xfrm>
            <a:custGeom>
              <a:avLst/>
              <a:gdLst>
                <a:gd name="T0" fmla="*/ 0 w 500"/>
                <a:gd name="T1" fmla="*/ 0 h 203"/>
                <a:gd name="T2" fmla="*/ 497 w 500"/>
                <a:gd name="T3" fmla="*/ 0 h 203"/>
                <a:gd name="T4" fmla="*/ 500 w 500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0" h="203">
                  <a:moveTo>
                    <a:pt x="0" y="0"/>
                  </a:moveTo>
                  <a:lnTo>
                    <a:pt x="497" y="0"/>
                  </a:lnTo>
                  <a:lnTo>
                    <a:pt x="500" y="203"/>
                  </a:ln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zh-CN" altLang="en-US" sz="16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6" name="Line 26"/>
            <p:cNvSpPr>
              <a:spLocks noChangeShapeType="1"/>
            </p:cNvSpPr>
            <p:nvPr/>
          </p:nvSpPr>
          <p:spPr bwMode="auto">
            <a:xfrm>
              <a:off x="5289667" y="3532638"/>
              <a:ext cx="0" cy="314325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AutoShape 5"/>
          <p:cNvSpPr>
            <a:spLocks noChangeArrowheads="1"/>
          </p:cNvSpPr>
          <p:nvPr/>
        </p:nvSpPr>
        <p:spPr bwMode="auto">
          <a:xfrm>
            <a:off x="556963" y="603124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6" name="Rectangle 6"/>
          <p:cNvSpPr>
            <a:spLocks noChangeArrowheads="1"/>
          </p:cNvSpPr>
          <p:nvPr/>
        </p:nvSpPr>
        <p:spPr bwMode="auto">
          <a:xfrm>
            <a:off x="2354620" y="569913"/>
            <a:ext cx="44534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要点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高速缓存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cache)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Rectangle 68"/>
          <p:cNvSpPr>
            <a:spLocks noChangeArrowheads="1"/>
          </p:cNvSpPr>
          <p:nvPr/>
        </p:nvSpPr>
        <p:spPr bwMode="auto">
          <a:xfrm>
            <a:off x="448327" y="958787"/>
            <a:ext cx="8306380" cy="1220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68605" indent="-268605">
              <a:lnSpc>
                <a:spcPts val="28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高速缓存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(ARP cache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lvl="1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存放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地址到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地址的映射表。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lvl="1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映射表动态更新（新增或超时删除）。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Rectangle 4"/>
          <p:cNvSpPr>
            <a:spLocks noChangeArrowheads="1"/>
          </p:cNvSpPr>
          <p:nvPr/>
        </p:nvSpPr>
        <p:spPr bwMode="auto">
          <a:xfrm>
            <a:off x="1802552" y="2183603"/>
            <a:ext cx="6627740" cy="369332"/>
          </a:xfrm>
          <a:prstGeom prst="rect">
            <a:avLst/>
          </a:prstGeom>
          <a:solidFill>
            <a:srgbClr val="00FFFF"/>
          </a:solidFill>
          <a:ln w="12700">
            <a:solidFill>
              <a:schemeClr val="tx1"/>
            </a:solidFill>
          </a:ln>
          <a:effectLst/>
        </p:spPr>
        <p:txBody>
          <a:bodyPr wrap="square">
            <a:spAutoFit/>
          </a:bodyPr>
          <a:lstStyle/>
          <a:p>
            <a:pPr algn="ctr"/>
            <a:r>
              <a:rPr kumimoji="0" lang="en-US" altLang="zh-CN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 IP </a:t>
            </a:r>
            <a:r>
              <a:rPr lang="zh-CN" altLang="en-US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kumimoji="0" lang="zh-CN" altLang="en-US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kumimoji="0" lang="en-US" altLang="zh-CN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kumimoji="0" lang="zh-CN" altLang="en-US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zh-CN" altLang="en-US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生存时</a:t>
            </a:r>
            <a:r>
              <a:rPr lang="zh-CN" altLang="en-US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间 </a:t>
            </a:r>
            <a:r>
              <a:rPr lang="en-US" altLang="zh-CN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(Age)</a:t>
            </a:r>
            <a:r>
              <a:rPr lang="zh-CN" altLang="en-US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kumimoji="0" lang="zh-CN" altLang="en-US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类型等</a:t>
            </a:r>
            <a:r>
              <a:rPr kumimoji="0" lang="en-US" altLang="zh-CN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en-US" altLang="zh-CN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kumimoji="0" lang="en-US" altLang="zh-CN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026530" y="2592094"/>
          <a:ext cx="692419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6217"/>
                <a:gridCol w="2073784"/>
                <a:gridCol w="1565357"/>
                <a:gridCol w="1228203"/>
                <a:gridCol w="77063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 </a:t>
                      </a:r>
                      <a:r>
                        <a:rPr lang="zh-CN" altLang="en-US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地址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MAC </a:t>
                      </a:r>
                      <a:r>
                        <a:rPr lang="zh-CN" altLang="en-US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地址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生存时间 </a:t>
                      </a:r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(Age)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类型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其他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10.4.9.2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0030.7131.abfc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00:08:55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Dynamic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10.4.9.1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0000.0c07.ac24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00:02:55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Dynamic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10.4.9.99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0007.ebea.44d0 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00:06:12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Dynamic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933809" y="4127607"/>
            <a:ext cx="7109639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超过生存时间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项目都从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高速缓存中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删除，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以适应网络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适配器变化。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43764" y="2170609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映射表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AutoShape 5"/>
          <p:cNvSpPr>
            <a:spLocks noChangeArrowheads="1"/>
          </p:cNvSpPr>
          <p:nvPr/>
        </p:nvSpPr>
        <p:spPr bwMode="auto">
          <a:xfrm>
            <a:off x="556963" y="603124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6" name="Rectangle 6"/>
          <p:cNvSpPr>
            <a:spLocks noChangeArrowheads="1"/>
          </p:cNvSpPr>
          <p:nvPr/>
        </p:nvSpPr>
        <p:spPr bwMode="auto">
          <a:xfrm>
            <a:off x="3421418" y="569913"/>
            <a:ext cx="23198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要点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68"/>
          <p:cNvSpPr>
            <a:spLocks noChangeArrowheads="1"/>
          </p:cNvSpPr>
          <p:nvPr/>
        </p:nvSpPr>
        <p:spPr bwMode="auto">
          <a:xfrm>
            <a:off x="448327" y="945279"/>
            <a:ext cx="8306380" cy="515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当主机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欲向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本局域网上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的某个主机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发送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时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242713" y="1399251"/>
            <a:ext cx="2467628" cy="500252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在其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高速缓存</a:t>
            </a:r>
            <a:endParaRPr lang="en-US" altLang="zh-CN" sz="1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查找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主机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菱形 2"/>
          <p:cNvSpPr/>
          <p:nvPr/>
        </p:nvSpPr>
        <p:spPr>
          <a:xfrm>
            <a:off x="2449393" y="2112758"/>
            <a:ext cx="2054268" cy="469625"/>
          </a:xfrm>
          <a:prstGeom prst="diamond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找到？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42713" y="2776294"/>
            <a:ext cx="2467628" cy="500252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取出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42713" y="3492655"/>
            <a:ext cx="2467628" cy="500252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将该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地址写入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帧的目的地址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242713" y="4209015"/>
            <a:ext cx="2467628" cy="500252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发送该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帧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箭头连接符 4"/>
          <p:cNvCxnSpPr>
            <a:stCxn id="2" idx="2"/>
            <a:endCxn id="3" idx="0"/>
          </p:cNvCxnSpPr>
          <p:nvPr/>
        </p:nvCxnSpPr>
        <p:spPr>
          <a:xfrm>
            <a:off x="3476527" y="1899503"/>
            <a:ext cx="0" cy="213255"/>
          </a:xfrm>
          <a:prstGeom prst="straightConnector1">
            <a:avLst/>
          </a:prstGeom>
          <a:ln w="1270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>
            <a:stCxn id="3" idx="2"/>
            <a:endCxn id="7" idx="0"/>
          </p:cNvCxnSpPr>
          <p:nvPr/>
        </p:nvCxnSpPr>
        <p:spPr>
          <a:xfrm>
            <a:off x="3476527" y="2582383"/>
            <a:ext cx="0" cy="193911"/>
          </a:xfrm>
          <a:prstGeom prst="straightConnector1">
            <a:avLst/>
          </a:prstGeom>
          <a:ln w="1270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stCxn id="7" idx="2"/>
            <a:endCxn id="8" idx="0"/>
          </p:cNvCxnSpPr>
          <p:nvPr/>
        </p:nvCxnSpPr>
        <p:spPr>
          <a:xfrm>
            <a:off x="3476527" y="3276546"/>
            <a:ext cx="0" cy="216109"/>
          </a:xfrm>
          <a:prstGeom prst="straightConnector1">
            <a:avLst/>
          </a:prstGeom>
          <a:ln w="1270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>
            <a:stCxn id="8" idx="2"/>
            <a:endCxn id="10" idx="0"/>
          </p:cNvCxnSpPr>
          <p:nvPr/>
        </p:nvCxnSpPr>
        <p:spPr>
          <a:xfrm>
            <a:off x="3476527" y="3992907"/>
            <a:ext cx="0" cy="216108"/>
          </a:xfrm>
          <a:prstGeom prst="straightConnector1">
            <a:avLst/>
          </a:prstGeom>
          <a:ln w="1270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038116" y="2518640"/>
            <a:ext cx="501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299064" y="1899503"/>
            <a:ext cx="2467628" cy="89613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自动运行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ARP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，找出主机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地址，</a:t>
            </a:r>
            <a:endParaRPr lang="en-US" altLang="zh-CN" sz="1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更新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高速缓存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箭头连接符 25"/>
          <p:cNvCxnSpPr>
            <a:stCxn id="3" idx="3"/>
            <a:endCxn id="25" idx="1"/>
          </p:cNvCxnSpPr>
          <p:nvPr/>
        </p:nvCxnSpPr>
        <p:spPr>
          <a:xfrm>
            <a:off x="4503661" y="2347571"/>
            <a:ext cx="795403" cy="0"/>
          </a:xfrm>
          <a:prstGeom prst="straightConnector1">
            <a:avLst/>
          </a:prstGeom>
          <a:ln w="1270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肘形连接符 28"/>
          <p:cNvCxnSpPr>
            <a:stCxn id="25" idx="2"/>
          </p:cNvCxnSpPr>
          <p:nvPr/>
        </p:nvCxnSpPr>
        <p:spPr>
          <a:xfrm rot="5400000">
            <a:off x="4724819" y="1559873"/>
            <a:ext cx="572294" cy="3043824"/>
          </a:xfrm>
          <a:prstGeom prst="bentConnector2">
            <a:avLst/>
          </a:prstGeom>
          <a:ln w="1270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4400321" y="2110088"/>
            <a:ext cx="501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否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AutoShape 5"/>
          <p:cNvSpPr>
            <a:spLocks noChangeArrowheads="1"/>
          </p:cNvSpPr>
          <p:nvPr/>
        </p:nvSpPr>
        <p:spPr bwMode="auto">
          <a:xfrm>
            <a:off x="556963" y="603124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6" name="Rectangle 6"/>
          <p:cNvSpPr>
            <a:spLocks noChangeArrowheads="1"/>
          </p:cNvSpPr>
          <p:nvPr/>
        </p:nvSpPr>
        <p:spPr bwMode="auto">
          <a:xfrm>
            <a:off x="1967954" y="569913"/>
            <a:ext cx="522681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要点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查找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地址对应的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68"/>
          <p:cNvSpPr>
            <a:spLocks noChangeArrowheads="1"/>
          </p:cNvSpPr>
          <p:nvPr/>
        </p:nvSpPr>
        <p:spPr bwMode="auto">
          <a:xfrm>
            <a:off x="448327" y="960417"/>
            <a:ext cx="8306380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本局域网上广播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发送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请求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（路由器不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转发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请求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请求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分组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：包含发送方硬件地址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发送方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目标方硬件地址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未知时填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0) /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目标方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播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响应分组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：包含发送方硬件地址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发送方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目标方硬件地址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目标方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分组封装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在以太网帧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中传输。</a:t>
            </a:r>
            <a:endParaRPr lang="zh-CN" altLang="en-US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556963" y="606582"/>
            <a:ext cx="8048776" cy="3797829"/>
          </a:xfrm>
          <a:prstGeom prst="roundRect">
            <a:avLst/>
          </a:prstGeom>
          <a:solidFill>
            <a:srgbClr val="C5E5FB"/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Line 74"/>
          <p:cNvSpPr>
            <a:spLocks noChangeShapeType="1"/>
          </p:cNvSpPr>
          <p:nvPr/>
        </p:nvSpPr>
        <p:spPr bwMode="auto">
          <a:xfrm rot="5400000">
            <a:off x="3363448" y="3625154"/>
            <a:ext cx="356087" cy="0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Line 75"/>
          <p:cNvSpPr>
            <a:spLocks noChangeShapeType="1"/>
          </p:cNvSpPr>
          <p:nvPr/>
        </p:nvSpPr>
        <p:spPr bwMode="auto">
          <a:xfrm rot="5400000">
            <a:off x="4687066" y="3619861"/>
            <a:ext cx="357050" cy="0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Line 76"/>
          <p:cNvSpPr>
            <a:spLocks noChangeShapeType="1"/>
          </p:cNvSpPr>
          <p:nvPr/>
        </p:nvSpPr>
        <p:spPr bwMode="auto">
          <a:xfrm rot="5400000">
            <a:off x="5825021" y="3625154"/>
            <a:ext cx="356087" cy="0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Line 77"/>
          <p:cNvSpPr>
            <a:spLocks noChangeShapeType="1"/>
          </p:cNvSpPr>
          <p:nvPr/>
        </p:nvSpPr>
        <p:spPr bwMode="auto">
          <a:xfrm rot="5400000">
            <a:off x="7166844" y="3625154"/>
            <a:ext cx="356087" cy="0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Line 78"/>
          <p:cNvSpPr>
            <a:spLocks noChangeShapeType="1"/>
          </p:cNvSpPr>
          <p:nvPr/>
        </p:nvSpPr>
        <p:spPr bwMode="auto">
          <a:xfrm rot="5400000">
            <a:off x="2504347" y="3625155"/>
            <a:ext cx="356087" cy="0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rot="5400000">
            <a:off x="4671827" y="1830533"/>
            <a:ext cx="357049" cy="0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rot="5400000">
            <a:off x="5809783" y="1835827"/>
            <a:ext cx="356087" cy="0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rot="5400000">
            <a:off x="7151605" y="1835827"/>
            <a:ext cx="356087" cy="0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rot="5400000">
            <a:off x="2489109" y="1835827"/>
            <a:ext cx="356087" cy="0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>
            <a:off x="2166706" y="1657784"/>
            <a:ext cx="5637326" cy="12511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 Box 56"/>
          <p:cNvSpPr txBox="1">
            <a:spLocks noChangeArrowheads="1"/>
          </p:cNvSpPr>
          <p:nvPr/>
        </p:nvSpPr>
        <p:spPr bwMode="auto">
          <a:xfrm>
            <a:off x="5961762" y="1729000"/>
            <a:ext cx="88197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209.0.0.6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2456122" y="3717885"/>
            <a:ext cx="5040745" cy="404587"/>
            <a:chOff x="2456122" y="1949511"/>
            <a:chExt cx="5040745" cy="404587"/>
          </a:xfrm>
        </p:grpSpPr>
        <p:pic>
          <p:nvPicPr>
            <p:cNvPr id="81" name="Picture 246" descr="jisuanji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6122" y="1949511"/>
              <a:ext cx="404587" cy="404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246" descr="jisuanji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431" y="1949511"/>
              <a:ext cx="404587" cy="404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246" descr="jisuanji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949511"/>
              <a:ext cx="404587" cy="404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246" descr="jisuanji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6136" y="1949511"/>
              <a:ext cx="404587" cy="404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Picture 246" descr="jisuanji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280" y="1949511"/>
              <a:ext cx="404587" cy="404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 94"/>
          <p:cNvGrpSpPr/>
          <p:nvPr/>
        </p:nvGrpSpPr>
        <p:grpSpPr bwMode="auto">
          <a:xfrm>
            <a:off x="4600771" y="3089097"/>
            <a:ext cx="1044683" cy="277171"/>
            <a:chOff x="249" y="627"/>
            <a:chExt cx="1002" cy="288"/>
          </a:xfrm>
          <a:solidFill>
            <a:srgbClr val="00FFFF"/>
          </a:solidFill>
        </p:grpSpPr>
        <p:sp>
          <p:nvSpPr>
            <p:cNvPr id="8" name="AutoShape 95"/>
            <p:cNvSpPr>
              <a:spLocks noChangeArrowheads="1"/>
            </p:cNvSpPr>
            <p:nvPr/>
          </p:nvSpPr>
          <p:spPr bwMode="auto">
            <a:xfrm flipH="1">
              <a:off x="249" y="709"/>
              <a:ext cx="138" cy="139"/>
            </a:xfrm>
            <a:prstGeom prst="rightArrow">
              <a:avLst>
                <a:gd name="adj1" fmla="val 50000"/>
                <a:gd name="adj2" fmla="val 25000"/>
              </a:avLst>
            </a:prstGeom>
            <a:grpFill/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Text Box 96"/>
            <p:cNvSpPr txBox="1">
              <a:spLocks noChangeArrowheads="1"/>
            </p:cNvSpPr>
            <p:nvPr/>
          </p:nvSpPr>
          <p:spPr bwMode="auto">
            <a:xfrm flipH="1">
              <a:off x="386" y="627"/>
              <a:ext cx="865" cy="288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ARP </a:t>
              </a:r>
              <a:r>
                <a:rPr kumimoji="1"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响应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Line 7"/>
          <p:cNvSpPr>
            <a:spLocks noChangeShapeType="1"/>
          </p:cNvSpPr>
          <p:nvPr/>
        </p:nvSpPr>
        <p:spPr bwMode="auto">
          <a:xfrm rot="5400000">
            <a:off x="3348209" y="1835827"/>
            <a:ext cx="356087" cy="0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3656578" y="1967677"/>
            <a:ext cx="339128" cy="313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kumimoji="1" lang="en-US" altLang="zh-CN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4962952" y="1892609"/>
            <a:ext cx="321012" cy="313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endParaRPr kumimoji="1" lang="en-US" altLang="zh-CN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2784965" y="1892609"/>
            <a:ext cx="330071" cy="313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kumimoji="1" lang="en-US" altLang="zh-CN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6105639" y="1967677"/>
            <a:ext cx="328258" cy="313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kumimoji="1" lang="en-US" altLang="zh-CN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7451632" y="1892609"/>
            <a:ext cx="321012" cy="313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</a:t>
            </a:r>
            <a:endParaRPr kumimoji="1" lang="en-US" altLang="zh-CN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Box 45"/>
          <p:cNvSpPr txBox="1">
            <a:spLocks noChangeArrowheads="1"/>
          </p:cNvSpPr>
          <p:nvPr/>
        </p:nvSpPr>
        <p:spPr bwMode="auto">
          <a:xfrm>
            <a:off x="831848" y="2597710"/>
            <a:ext cx="2159566" cy="5355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kumimoji="1"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主机 </a:t>
            </a:r>
            <a:r>
              <a:rPr kumimoji="1"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kumimoji="1"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 </a:t>
            </a:r>
            <a:r>
              <a:rPr kumimoji="1"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kumimoji="1"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单播</a:t>
            </a:r>
            <a:r>
              <a:rPr kumimoji="1"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发送</a:t>
            </a:r>
            <a:endParaRPr kumimoji="1" lang="zh-CN" altLang="en-US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kumimoji="1"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kumimoji="1"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响应分组 </a:t>
            </a:r>
            <a:endParaRPr kumimoji="1" lang="zh-CN" altLang="en-US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Box 46"/>
          <p:cNvSpPr txBox="1">
            <a:spLocks noChangeArrowheads="1"/>
          </p:cNvSpPr>
          <p:nvPr/>
        </p:nvSpPr>
        <p:spPr bwMode="auto">
          <a:xfrm>
            <a:off x="835148" y="707252"/>
            <a:ext cx="2717411" cy="5355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kumimoji="1"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主机 </a:t>
            </a:r>
            <a:r>
              <a:rPr kumimoji="1"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kumimoji="1" lang="en-US" altLang="zh-CN" sz="16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r>
              <a:rPr kumimoji="1"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局域网上广播发送</a:t>
            </a:r>
            <a:endParaRPr kumimoji="1"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kumimoji="1"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kumimoji="1"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请求分组 </a:t>
            </a:r>
            <a:endParaRPr kumimoji="1" lang="zh-CN" altLang="en-US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 Box 48"/>
          <p:cNvSpPr txBox="1">
            <a:spLocks noChangeArrowheads="1"/>
          </p:cNvSpPr>
          <p:nvPr/>
        </p:nvSpPr>
        <p:spPr bwMode="auto">
          <a:xfrm>
            <a:off x="3709929" y="1327681"/>
            <a:ext cx="862736" cy="276999"/>
          </a:xfrm>
          <a:prstGeom prst="rect">
            <a:avLst/>
          </a:prstGeom>
          <a:solidFill>
            <a:srgbClr val="99FFCC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请求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AutoShape 49"/>
          <p:cNvSpPr>
            <a:spLocks noChangeArrowheads="1"/>
          </p:cNvSpPr>
          <p:nvPr/>
        </p:nvSpPr>
        <p:spPr bwMode="auto">
          <a:xfrm>
            <a:off x="4568005" y="1386387"/>
            <a:ext cx="142836" cy="124149"/>
          </a:xfrm>
          <a:prstGeom prst="rightArrow">
            <a:avLst>
              <a:gd name="adj1" fmla="val 50000"/>
              <a:gd name="adj2" fmla="val 26550"/>
            </a:avLst>
          </a:prstGeom>
          <a:solidFill>
            <a:srgbClr val="99FFCC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4973559" y="1327681"/>
            <a:ext cx="862736" cy="276999"/>
          </a:xfrm>
          <a:prstGeom prst="rect">
            <a:avLst/>
          </a:prstGeom>
          <a:solidFill>
            <a:srgbClr val="99FFCC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请求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AutoShape 51"/>
          <p:cNvSpPr>
            <a:spLocks noChangeArrowheads="1"/>
          </p:cNvSpPr>
          <p:nvPr/>
        </p:nvSpPr>
        <p:spPr bwMode="auto">
          <a:xfrm>
            <a:off x="5824523" y="1401785"/>
            <a:ext cx="142836" cy="13377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99FFCC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 Box 52"/>
          <p:cNvSpPr txBox="1">
            <a:spLocks noChangeArrowheads="1"/>
          </p:cNvSpPr>
          <p:nvPr/>
        </p:nvSpPr>
        <p:spPr bwMode="auto">
          <a:xfrm>
            <a:off x="6212164" y="1327681"/>
            <a:ext cx="862736" cy="276999"/>
          </a:xfrm>
          <a:prstGeom prst="rect">
            <a:avLst/>
          </a:prstGeom>
          <a:solidFill>
            <a:srgbClr val="99FFCC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请求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AutoShape 53"/>
          <p:cNvSpPr>
            <a:spLocks noChangeArrowheads="1"/>
          </p:cNvSpPr>
          <p:nvPr/>
        </p:nvSpPr>
        <p:spPr bwMode="auto">
          <a:xfrm>
            <a:off x="7076684" y="1379650"/>
            <a:ext cx="142836" cy="133774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99FFCC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Group 93"/>
          <p:cNvGrpSpPr/>
          <p:nvPr/>
        </p:nvGrpSpPr>
        <p:grpSpPr bwMode="auto">
          <a:xfrm>
            <a:off x="2426312" y="1335381"/>
            <a:ext cx="1044683" cy="277171"/>
            <a:chOff x="249" y="663"/>
            <a:chExt cx="1002" cy="288"/>
          </a:xfrm>
          <a:solidFill>
            <a:srgbClr val="99FFCC"/>
          </a:solidFill>
        </p:grpSpPr>
        <p:sp>
          <p:nvSpPr>
            <p:cNvPr id="34" name="AutoShape 5"/>
            <p:cNvSpPr>
              <a:spLocks noChangeArrowheads="1"/>
            </p:cNvSpPr>
            <p:nvPr/>
          </p:nvSpPr>
          <p:spPr bwMode="auto">
            <a:xfrm flipH="1">
              <a:off x="249" y="709"/>
              <a:ext cx="138" cy="139"/>
            </a:xfrm>
            <a:prstGeom prst="rightArrow">
              <a:avLst>
                <a:gd name="adj1" fmla="val 50000"/>
                <a:gd name="adj2" fmla="val 25000"/>
              </a:avLst>
            </a:prstGeom>
            <a:grpFill/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 Box 54"/>
            <p:cNvSpPr txBox="1">
              <a:spLocks noChangeArrowheads="1"/>
            </p:cNvSpPr>
            <p:nvPr/>
          </p:nvSpPr>
          <p:spPr bwMode="auto">
            <a:xfrm flipH="1">
              <a:off x="386" y="663"/>
              <a:ext cx="865" cy="288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ARP </a:t>
              </a:r>
              <a:r>
                <a:rPr kumimoji="1"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请求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Text Box 57"/>
          <p:cNvSpPr txBox="1">
            <a:spLocks noChangeArrowheads="1"/>
          </p:cNvSpPr>
          <p:nvPr/>
        </p:nvSpPr>
        <p:spPr bwMode="auto">
          <a:xfrm>
            <a:off x="2705191" y="2256606"/>
            <a:ext cx="17139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00-00-C0-15-AD-18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 Box 58"/>
          <p:cNvSpPr txBox="1">
            <a:spLocks noChangeArrowheads="1"/>
          </p:cNvSpPr>
          <p:nvPr/>
        </p:nvSpPr>
        <p:spPr bwMode="auto">
          <a:xfrm>
            <a:off x="5247842" y="4107201"/>
            <a:ext cx="167545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08-00-2B-00-EE-0A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AutoShape 59"/>
          <p:cNvSpPr>
            <a:spLocks noChangeArrowheads="1"/>
          </p:cNvSpPr>
          <p:nvPr/>
        </p:nvSpPr>
        <p:spPr bwMode="auto">
          <a:xfrm>
            <a:off x="4169536" y="700916"/>
            <a:ext cx="3700997" cy="430583"/>
          </a:xfrm>
          <a:prstGeom prst="wedgeRoundRectCallout">
            <a:avLst>
              <a:gd name="adj1" fmla="val -53383"/>
              <a:gd name="adj2" fmla="val 101764"/>
              <a:gd name="adj3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/>
          <a:lstStyle/>
          <a:p>
            <a:pPr algn="ctr"/>
            <a:endParaRPr kumimoji="1" lang="zh-CN" altLang="zh-CN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 Box 60"/>
          <p:cNvSpPr txBox="1">
            <a:spLocks noChangeArrowheads="1"/>
          </p:cNvSpPr>
          <p:nvPr/>
        </p:nvSpPr>
        <p:spPr bwMode="auto">
          <a:xfrm>
            <a:off x="4225290" y="682625"/>
            <a:ext cx="39306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我是 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209.0.0.5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，硬件地址是 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00-00-C0-15-AD-18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我想知道主机 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209.0.0.6 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的硬件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地址。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AutoShape 61"/>
          <p:cNvSpPr>
            <a:spLocks noChangeArrowheads="1"/>
          </p:cNvSpPr>
          <p:nvPr/>
        </p:nvSpPr>
        <p:spPr bwMode="auto">
          <a:xfrm>
            <a:off x="5359782" y="2602126"/>
            <a:ext cx="2637492" cy="440778"/>
          </a:xfrm>
          <a:prstGeom prst="wedgeRoundRectCallout">
            <a:avLst>
              <a:gd name="adj1" fmla="val -41387"/>
              <a:gd name="adj2" fmla="val 83711"/>
              <a:gd name="adj3" fmla="val 16667"/>
            </a:avLst>
          </a:prstGeom>
          <a:solidFill>
            <a:srgbClr val="00FF99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/>
          <a:lstStyle/>
          <a:p>
            <a:pPr algn="ctr"/>
            <a:endParaRPr kumimoji="1" lang="zh-CN" altLang="zh-CN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 Box 62"/>
          <p:cNvSpPr txBox="1">
            <a:spLocks noChangeArrowheads="1"/>
          </p:cNvSpPr>
          <p:nvPr/>
        </p:nvSpPr>
        <p:spPr bwMode="auto">
          <a:xfrm>
            <a:off x="5437698" y="2602125"/>
            <a:ext cx="25595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我是 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209.0.0.6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硬件地址是 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08-00-2B-00-EE-0A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Line 83"/>
          <p:cNvSpPr>
            <a:spLocks noChangeShapeType="1"/>
          </p:cNvSpPr>
          <p:nvPr/>
        </p:nvSpPr>
        <p:spPr bwMode="auto">
          <a:xfrm>
            <a:off x="2181944" y="3447110"/>
            <a:ext cx="5637325" cy="12511"/>
          </a:xfrm>
          <a:prstGeom prst="line">
            <a:avLst/>
          </a:prstGeom>
          <a:noFill/>
          <a:ln w="38100">
            <a:solidFill>
              <a:srgbClr val="3399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 Box 84"/>
          <p:cNvSpPr txBox="1">
            <a:spLocks noChangeArrowheads="1"/>
          </p:cNvSpPr>
          <p:nvPr/>
        </p:nvSpPr>
        <p:spPr bwMode="auto">
          <a:xfrm>
            <a:off x="3671817" y="3757003"/>
            <a:ext cx="339128" cy="313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kumimoji="1" lang="en-US" altLang="zh-CN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 Box 85"/>
          <p:cNvSpPr txBox="1">
            <a:spLocks noChangeArrowheads="1"/>
          </p:cNvSpPr>
          <p:nvPr/>
        </p:nvSpPr>
        <p:spPr bwMode="auto">
          <a:xfrm>
            <a:off x="4978192" y="3681935"/>
            <a:ext cx="321012" cy="313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endParaRPr kumimoji="1" lang="en-US" altLang="zh-CN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 Box 86"/>
          <p:cNvSpPr txBox="1">
            <a:spLocks noChangeArrowheads="1"/>
          </p:cNvSpPr>
          <p:nvPr/>
        </p:nvSpPr>
        <p:spPr bwMode="auto">
          <a:xfrm>
            <a:off x="2800204" y="3681935"/>
            <a:ext cx="330071" cy="313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kumimoji="1" lang="en-US" altLang="zh-CN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 Box 87"/>
          <p:cNvSpPr txBox="1">
            <a:spLocks noChangeArrowheads="1"/>
          </p:cNvSpPr>
          <p:nvPr/>
        </p:nvSpPr>
        <p:spPr bwMode="auto">
          <a:xfrm>
            <a:off x="6120878" y="3757003"/>
            <a:ext cx="328258" cy="313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kumimoji="1" lang="en-US" altLang="zh-CN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 Box 88"/>
          <p:cNvSpPr txBox="1">
            <a:spLocks noChangeArrowheads="1"/>
          </p:cNvSpPr>
          <p:nvPr/>
        </p:nvSpPr>
        <p:spPr bwMode="auto">
          <a:xfrm>
            <a:off x="7466873" y="3681935"/>
            <a:ext cx="321012" cy="313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</a:t>
            </a:r>
            <a:endParaRPr kumimoji="1" lang="en-US" altLang="zh-CN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 Box 89"/>
          <p:cNvSpPr txBox="1">
            <a:spLocks noChangeArrowheads="1"/>
          </p:cNvSpPr>
          <p:nvPr/>
        </p:nvSpPr>
        <p:spPr bwMode="auto">
          <a:xfrm>
            <a:off x="3565472" y="3582809"/>
            <a:ext cx="88197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209.0.0.5</a:t>
            </a:r>
            <a:endParaRPr kumimoji="1"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 Box 91"/>
          <p:cNvSpPr txBox="1">
            <a:spLocks noChangeArrowheads="1"/>
          </p:cNvSpPr>
          <p:nvPr/>
        </p:nvSpPr>
        <p:spPr bwMode="auto">
          <a:xfrm>
            <a:off x="2637324" y="4127412"/>
            <a:ext cx="17139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00-00-C0-15-AD-18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Freeform 103"/>
          <p:cNvSpPr/>
          <p:nvPr/>
        </p:nvSpPr>
        <p:spPr bwMode="auto">
          <a:xfrm flipH="1">
            <a:off x="3515426" y="3495230"/>
            <a:ext cx="2412571" cy="416719"/>
          </a:xfrm>
          <a:custGeom>
            <a:avLst/>
            <a:gdLst>
              <a:gd name="T0" fmla="*/ 6 w 1224"/>
              <a:gd name="T1" fmla="*/ 375 h 433"/>
              <a:gd name="T2" fmla="*/ 27 w 1224"/>
              <a:gd name="T3" fmla="*/ 126 h 433"/>
              <a:gd name="T4" fmla="*/ 171 w 1224"/>
              <a:gd name="T5" fmla="*/ 30 h 433"/>
              <a:gd name="T6" fmla="*/ 513 w 1224"/>
              <a:gd name="T7" fmla="*/ 3 h 433"/>
              <a:gd name="T8" fmla="*/ 852 w 1224"/>
              <a:gd name="T9" fmla="*/ 9 h 433"/>
              <a:gd name="T10" fmla="*/ 1041 w 1224"/>
              <a:gd name="T11" fmla="*/ 27 h 433"/>
              <a:gd name="T12" fmla="*/ 1167 w 1224"/>
              <a:gd name="T13" fmla="*/ 93 h 433"/>
              <a:gd name="T14" fmla="*/ 1215 w 1224"/>
              <a:gd name="T15" fmla="*/ 234 h 433"/>
              <a:gd name="T16" fmla="*/ 1224 w 1224"/>
              <a:gd name="T17" fmla="*/ 433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24" h="433">
                <a:moveTo>
                  <a:pt x="6" y="375"/>
                </a:moveTo>
                <a:cubicBezTo>
                  <a:pt x="9" y="334"/>
                  <a:pt x="0" y="183"/>
                  <a:pt x="27" y="126"/>
                </a:cubicBezTo>
                <a:cubicBezTo>
                  <a:pt x="54" y="69"/>
                  <a:pt x="90" y="50"/>
                  <a:pt x="171" y="30"/>
                </a:cubicBezTo>
                <a:cubicBezTo>
                  <a:pt x="252" y="10"/>
                  <a:pt x="400" y="6"/>
                  <a:pt x="513" y="3"/>
                </a:cubicBezTo>
                <a:cubicBezTo>
                  <a:pt x="626" y="0"/>
                  <a:pt x="764" y="5"/>
                  <a:pt x="852" y="9"/>
                </a:cubicBezTo>
                <a:cubicBezTo>
                  <a:pt x="940" y="13"/>
                  <a:pt x="989" y="13"/>
                  <a:pt x="1041" y="27"/>
                </a:cubicBezTo>
                <a:cubicBezTo>
                  <a:pt x="1093" y="41"/>
                  <a:pt x="1138" y="59"/>
                  <a:pt x="1167" y="93"/>
                </a:cubicBezTo>
                <a:cubicBezTo>
                  <a:pt x="1196" y="127"/>
                  <a:pt x="1206" y="177"/>
                  <a:pt x="1215" y="234"/>
                </a:cubicBezTo>
                <a:cubicBezTo>
                  <a:pt x="1224" y="291"/>
                  <a:pt x="1222" y="392"/>
                  <a:pt x="1224" y="433"/>
                </a:cubicBezTo>
              </a:path>
            </a:pathLst>
          </a:custGeom>
          <a:noFill/>
          <a:ln w="38100" cmpd="sng">
            <a:solidFill>
              <a:srgbClr val="CC00CC"/>
            </a:solidFill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556963" y="2497224"/>
            <a:ext cx="8048776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 Box 90"/>
          <p:cNvSpPr txBox="1">
            <a:spLocks noChangeArrowheads="1"/>
          </p:cNvSpPr>
          <p:nvPr/>
        </p:nvSpPr>
        <p:spPr bwMode="auto">
          <a:xfrm>
            <a:off x="5976999" y="3528838"/>
            <a:ext cx="88197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209.0.0.6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2456122" y="1913299"/>
            <a:ext cx="5040745" cy="404587"/>
            <a:chOff x="2456122" y="1949511"/>
            <a:chExt cx="5040745" cy="404587"/>
          </a:xfrm>
        </p:grpSpPr>
        <p:pic>
          <p:nvPicPr>
            <p:cNvPr id="74" name="Picture 246" descr="jisuanji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6122" y="1949511"/>
              <a:ext cx="404587" cy="404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246" descr="jisuanji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431" y="1949511"/>
              <a:ext cx="404587" cy="404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246" descr="jisuanji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949511"/>
              <a:ext cx="404587" cy="404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246" descr="jisuanji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6136" y="1949511"/>
              <a:ext cx="404587" cy="404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246" descr="jisuanji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2280" y="1949511"/>
              <a:ext cx="404587" cy="404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4" name="Freeform 97"/>
          <p:cNvSpPr/>
          <p:nvPr/>
        </p:nvSpPr>
        <p:spPr bwMode="auto">
          <a:xfrm>
            <a:off x="3514784" y="1704940"/>
            <a:ext cx="1276140" cy="416719"/>
          </a:xfrm>
          <a:custGeom>
            <a:avLst/>
            <a:gdLst>
              <a:gd name="T0" fmla="*/ 6 w 1224"/>
              <a:gd name="T1" fmla="*/ 375 h 433"/>
              <a:gd name="T2" fmla="*/ 27 w 1224"/>
              <a:gd name="T3" fmla="*/ 126 h 433"/>
              <a:gd name="T4" fmla="*/ 171 w 1224"/>
              <a:gd name="T5" fmla="*/ 30 h 433"/>
              <a:gd name="T6" fmla="*/ 513 w 1224"/>
              <a:gd name="T7" fmla="*/ 3 h 433"/>
              <a:gd name="T8" fmla="*/ 852 w 1224"/>
              <a:gd name="T9" fmla="*/ 9 h 433"/>
              <a:gd name="T10" fmla="*/ 1041 w 1224"/>
              <a:gd name="T11" fmla="*/ 27 h 433"/>
              <a:gd name="T12" fmla="*/ 1167 w 1224"/>
              <a:gd name="T13" fmla="*/ 93 h 433"/>
              <a:gd name="T14" fmla="*/ 1215 w 1224"/>
              <a:gd name="T15" fmla="*/ 234 h 433"/>
              <a:gd name="T16" fmla="*/ 1224 w 1224"/>
              <a:gd name="T17" fmla="*/ 433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24" h="433">
                <a:moveTo>
                  <a:pt x="6" y="375"/>
                </a:moveTo>
                <a:cubicBezTo>
                  <a:pt x="9" y="334"/>
                  <a:pt x="0" y="183"/>
                  <a:pt x="27" y="126"/>
                </a:cubicBezTo>
                <a:cubicBezTo>
                  <a:pt x="54" y="69"/>
                  <a:pt x="90" y="50"/>
                  <a:pt x="171" y="30"/>
                </a:cubicBezTo>
                <a:cubicBezTo>
                  <a:pt x="252" y="10"/>
                  <a:pt x="400" y="6"/>
                  <a:pt x="513" y="3"/>
                </a:cubicBezTo>
                <a:cubicBezTo>
                  <a:pt x="626" y="0"/>
                  <a:pt x="764" y="5"/>
                  <a:pt x="852" y="9"/>
                </a:cubicBezTo>
                <a:cubicBezTo>
                  <a:pt x="940" y="13"/>
                  <a:pt x="989" y="13"/>
                  <a:pt x="1041" y="27"/>
                </a:cubicBezTo>
                <a:cubicBezTo>
                  <a:pt x="1093" y="41"/>
                  <a:pt x="1138" y="59"/>
                  <a:pt x="1167" y="93"/>
                </a:cubicBezTo>
                <a:cubicBezTo>
                  <a:pt x="1196" y="127"/>
                  <a:pt x="1206" y="177"/>
                  <a:pt x="1215" y="234"/>
                </a:cubicBezTo>
                <a:cubicBezTo>
                  <a:pt x="1224" y="291"/>
                  <a:pt x="1222" y="392"/>
                  <a:pt x="1224" y="433"/>
                </a:cubicBezTo>
              </a:path>
            </a:pathLst>
          </a:custGeom>
          <a:noFill/>
          <a:ln w="38100" cmpd="sng">
            <a:solidFill>
              <a:srgbClr val="CC00CC"/>
            </a:solidFill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Freeform 98"/>
          <p:cNvSpPr/>
          <p:nvPr/>
        </p:nvSpPr>
        <p:spPr bwMode="auto">
          <a:xfrm>
            <a:off x="3513741" y="1704940"/>
            <a:ext cx="2412571" cy="416719"/>
          </a:xfrm>
          <a:custGeom>
            <a:avLst/>
            <a:gdLst>
              <a:gd name="T0" fmla="*/ 6 w 1224"/>
              <a:gd name="T1" fmla="*/ 375 h 433"/>
              <a:gd name="T2" fmla="*/ 27 w 1224"/>
              <a:gd name="T3" fmla="*/ 126 h 433"/>
              <a:gd name="T4" fmla="*/ 171 w 1224"/>
              <a:gd name="T5" fmla="*/ 30 h 433"/>
              <a:gd name="T6" fmla="*/ 513 w 1224"/>
              <a:gd name="T7" fmla="*/ 3 h 433"/>
              <a:gd name="T8" fmla="*/ 852 w 1224"/>
              <a:gd name="T9" fmla="*/ 9 h 433"/>
              <a:gd name="T10" fmla="*/ 1041 w 1224"/>
              <a:gd name="T11" fmla="*/ 27 h 433"/>
              <a:gd name="T12" fmla="*/ 1167 w 1224"/>
              <a:gd name="T13" fmla="*/ 93 h 433"/>
              <a:gd name="T14" fmla="*/ 1215 w 1224"/>
              <a:gd name="T15" fmla="*/ 234 h 433"/>
              <a:gd name="T16" fmla="*/ 1224 w 1224"/>
              <a:gd name="T17" fmla="*/ 433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24" h="433">
                <a:moveTo>
                  <a:pt x="6" y="375"/>
                </a:moveTo>
                <a:cubicBezTo>
                  <a:pt x="9" y="334"/>
                  <a:pt x="0" y="183"/>
                  <a:pt x="27" y="126"/>
                </a:cubicBezTo>
                <a:cubicBezTo>
                  <a:pt x="54" y="69"/>
                  <a:pt x="90" y="50"/>
                  <a:pt x="171" y="30"/>
                </a:cubicBezTo>
                <a:cubicBezTo>
                  <a:pt x="252" y="10"/>
                  <a:pt x="400" y="6"/>
                  <a:pt x="513" y="3"/>
                </a:cubicBezTo>
                <a:cubicBezTo>
                  <a:pt x="626" y="0"/>
                  <a:pt x="764" y="5"/>
                  <a:pt x="852" y="9"/>
                </a:cubicBezTo>
                <a:cubicBezTo>
                  <a:pt x="940" y="13"/>
                  <a:pt x="989" y="13"/>
                  <a:pt x="1041" y="27"/>
                </a:cubicBezTo>
                <a:cubicBezTo>
                  <a:pt x="1093" y="41"/>
                  <a:pt x="1138" y="59"/>
                  <a:pt x="1167" y="93"/>
                </a:cubicBezTo>
                <a:cubicBezTo>
                  <a:pt x="1196" y="127"/>
                  <a:pt x="1206" y="177"/>
                  <a:pt x="1215" y="234"/>
                </a:cubicBezTo>
                <a:cubicBezTo>
                  <a:pt x="1224" y="291"/>
                  <a:pt x="1222" y="392"/>
                  <a:pt x="1224" y="433"/>
                </a:cubicBezTo>
              </a:path>
            </a:pathLst>
          </a:custGeom>
          <a:noFill/>
          <a:ln w="38100" cmpd="sng">
            <a:solidFill>
              <a:srgbClr val="CC00CC"/>
            </a:solidFill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Freeform 101"/>
          <p:cNvSpPr/>
          <p:nvPr/>
        </p:nvSpPr>
        <p:spPr bwMode="auto">
          <a:xfrm>
            <a:off x="3513741" y="1704940"/>
            <a:ext cx="3831547" cy="416719"/>
          </a:xfrm>
          <a:custGeom>
            <a:avLst/>
            <a:gdLst>
              <a:gd name="T0" fmla="*/ 6 w 1224"/>
              <a:gd name="T1" fmla="*/ 375 h 433"/>
              <a:gd name="T2" fmla="*/ 27 w 1224"/>
              <a:gd name="T3" fmla="*/ 126 h 433"/>
              <a:gd name="T4" fmla="*/ 171 w 1224"/>
              <a:gd name="T5" fmla="*/ 30 h 433"/>
              <a:gd name="T6" fmla="*/ 513 w 1224"/>
              <a:gd name="T7" fmla="*/ 3 h 433"/>
              <a:gd name="T8" fmla="*/ 852 w 1224"/>
              <a:gd name="T9" fmla="*/ 9 h 433"/>
              <a:gd name="T10" fmla="*/ 1041 w 1224"/>
              <a:gd name="T11" fmla="*/ 27 h 433"/>
              <a:gd name="T12" fmla="*/ 1167 w 1224"/>
              <a:gd name="T13" fmla="*/ 93 h 433"/>
              <a:gd name="T14" fmla="*/ 1215 w 1224"/>
              <a:gd name="T15" fmla="*/ 234 h 433"/>
              <a:gd name="T16" fmla="*/ 1224 w 1224"/>
              <a:gd name="T17" fmla="*/ 433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24" h="433">
                <a:moveTo>
                  <a:pt x="6" y="375"/>
                </a:moveTo>
                <a:cubicBezTo>
                  <a:pt x="9" y="334"/>
                  <a:pt x="0" y="183"/>
                  <a:pt x="27" y="126"/>
                </a:cubicBezTo>
                <a:cubicBezTo>
                  <a:pt x="54" y="69"/>
                  <a:pt x="90" y="50"/>
                  <a:pt x="171" y="30"/>
                </a:cubicBezTo>
                <a:cubicBezTo>
                  <a:pt x="252" y="10"/>
                  <a:pt x="400" y="6"/>
                  <a:pt x="513" y="3"/>
                </a:cubicBezTo>
                <a:cubicBezTo>
                  <a:pt x="626" y="0"/>
                  <a:pt x="764" y="5"/>
                  <a:pt x="852" y="9"/>
                </a:cubicBezTo>
                <a:cubicBezTo>
                  <a:pt x="940" y="13"/>
                  <a:pt x="989" y="13"/>
                  <a:pt x="1041" y="27"/>
                </a:cubicBezTo>
                <a:cubicBezTo>
                  <a:pt x="1093" y="41"/>
                  <a:pt x="1138" y="59"/>
                  <a:pt x="1167" y="93"/>
                </a:cubicBezTo>
                <a:cubicBezTo>
                  <a:pt x="1196" y="127"/>
                  <a:pt x="1206" y="177"/>
                  <a:pt x="1215" y="234"/>
                </a:cubicBezTo>
                <a:cubicBezTo>
                  <a:pt x="1224" y="291"/>
                  <a:pt x="1222" y="392"/>
                  <a:pt x="1224" y="433"/>
                </a:cubicBezTo>
              </a:path>
            </a:pathLst>
          </a:custGeom>
          <a:noFill/>
          <a:ln w="38100" cmpd="sng">
            <a:solidFill>
              <a:srgbClr val="CC00CC"/>
            </a:solidFill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Freeform 102"/>
          <p:cNvSpPr/>
          <p:nvPr/>
        </p:nvSpPr>
        <p:spPr bwMode="auto">
          <a:xfrm flipH="1">
            <a:off x="2616065" y="1704940"/>
            <a:ext cx="897676" cy="416719"/>
          </a:xfrm>
          <a:custGeom>
            <a:avLst/>
            <a:gdLst>
              <a:gd name="T0" fmla="*/ 6 w 1224"/>
              <a:gd name="T1" fmla="*/ 375 h 433"/>
              <a:gd name="T2" fmla="*/ 27 w 1224"/>
              <a:gd name="T3" fmla="*/ 126 h 433"/>
              <a:gd name="T4" fmla="*/ 171 w 1224"/>
              <a:gd name="T5" fmla="*/ 30 h 433"/>
              <a:gd name="T6" fmla="*/ 513 w 1224"/>
              <a:gd name="T7" fmla="*/ 3 h 433"/>
              <a:gd name="T8" fmla="*/ 852 w 1224"/>
              <a:gd name="T9" fmla="*/ 9 h 433"/>
              <a:gd name="T10" fmla="*/ 1041 w 1224"/>
              <a:gd name="T11" fmla="*/ 27 h 433"/>
              <a:gd name="T12" fmla="*/ 1167 w 1224"/>
              <a:gd name="T13" fmla="*/ 93 h 433"/>
              <a:gd name="T14" fmla="*/ 1215 w 1224"/>
              <a:gd name="T15" fmla="*/ 234 h 433"/>
              <a:gd name="T16" fmla="*/ 1224 w 1224"/>
              <a:gd name="T17" fmla="*/ 433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24" h="433">
                <a:moveTo>
                  <a:pt x="6" y="375"/>
                </a:moveTo>
                <a:cubicBezTo>
                  <a:pt x="9" y="334"/>
                  <a:pt x="0" y="183"/>
                  <a:pt x="27" y="126"/>
                </a:cubicBezTo>
                <a:cubicBezTo>
                  <a:pt x="54" y="69"/>
                  <a:pt x="90" y="50"/>
                  <a:pt x="171" y="30"/>
                </a:cubicBezTo>
                <a:cubicBezTo>
                  <a:pt x="252" y="10"/>
                  <a:pt x="400" y="6"/>
                  <a:pt x="513" y="3"/>
                </a:cubicBezTo>
                <a:cubicBezTo>
                  <a:pt x="626" y="0"/>
                  <a:pt x="764" y="5"/>
                  <a:pt x="852" y="9"/>
                </a:cubicBezTo>
                <a:cubicBezTo>
                  <a:pt x="940" y="13"/>
                  <a:pt x="989" y="13"/>
                  <a:pt x="1041" y="27"/>
                </a:cubicBezTo>
                <a:cubicBezTo>
                  <a:pt x="1093" y="41"/>
                  <a:pt x="1138" y="59"/>
                  <a:pt x="1167" y="93"/>
                </a:cubicBezTo>
                <a:cubicBezTo>
                  <a:pt x="1196" y="127"/>
                  <a:pt x="1206" y="177"/>
                  <a:pt x="1215" y="234"/>
                </a:cubicBezTo>
                <a:cubicBezTo>
                  <a:pt x="1224" y="291"/>
                  <a:pt x="1222" y="392"/>
                  <a:pt x="1224" y="433"/>
                </a:cubicBezTo>
              </a:path>
            </a:pathLst>
          </a:custGeom>
          <a:noFill/>
          <a:ln w="38100" cmpd="sng">
            <a:solidFill>
              <a:srgbClr val="CC00CC"/>
            </a:solidFill>
            <a:round/>
            <a:headEnd type="none" w="med" len="med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 Box 55"/>
          <p:cNvSpPr txBox="1">
            <a:spLocks noChangeArrowheads="1"/>
          </p:cNvSpPr>
          <p:nvPr/>
        </p:nvSpPr>
        <p:spPr bwMode="auto">
          <a:xfrm>
            <a:off x="3573444" y="1772461"/>
            <a:ext cx="88197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209.0.0.5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207382" y="2331604"/>
            <a:ext cx="1793216" cy="2191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更新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高速缓存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655951" y="4350900"/>
            <a:ext cx="1793216" cy="2191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更新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高速缓存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68" grpId="0" animBg="1"/>
      <p:bldP spid="64" grpId="0" animBg="1"/>
      <p:bldP spid="65" grpId="0" animBg="1"/>
      <p:bldP spid="66" grpId="0" animBg="1"/>
      <p:bldP spid="67" grpId="0" animBg="1"/>
      <p:bldP spid="69" grpId="0" animBg="1"/>
      <p:bldP spid="70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56963" y="591637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282757" y="558426"/>
            <a:ext cx="259718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高速缓存的作用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68"/>
          <p:cNvSpPr>
            <a:spLocks noChangeArrowheads="1"/>
          </p:cNvSpPr>
          <p:nvPr/>
        </p:nvSpPr>
        <p:spPr bwMode="auto">
          <a:xfrm>
            <a:off x="556963" y="935834"/>
            <a:ext cx="8048776" cy="3054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存放最近获得的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地址到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地址的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绑定。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减少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广播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的通信量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为进一步减少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通信量，主机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在发送其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请求分组时，就将自己的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地址的映射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写入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请求分组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当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主机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收到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请求分组时，就将主机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地址及其对应的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地址映射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写入主机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自己的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高速缓存中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。不必在发送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请求。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56963" y="594612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319358" y="561401"/>
            <a:ext cx="452399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台主机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不在同一个局域网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上怎么办？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95251" y="1800409"/>
            <a:ext cx="6014215" cy="1152477"/>
            <a:chOff x="1422400" y="1686109"/>
            <a:chExt cx="6014215" cy="1152477"/>
          </a:xfrm>
        </p:grpSpPr>
        <p:sp>
          <p:nvSpPr>
            <p:cNvPr id="9" name="Line 9"/>
            <p:cNvSpPr>
              <a:spLocks noChangeShapeType="1"/>
            </p:cNvSpPr>
            <p:nvPr/>
          </p:nvSpPr>
          <p:spPr bwMode="auto">
            <a:xfrm rot="5400000">
              <a:off x="6297733" y="2356527"/>
              <a:ext cx="356087" cy="0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Line 16"/>
            <p:cNvSpPr>
              <a:spLocks noChangeShapeType="1"/>
            </p:cNvSpPr>
            <p:nvPr/>
          </p:nvSpPr>
          <p:spPr bwMode="auto">
            <a:xfrm flipV="1">
              <a:off x="1422400" y="2178483"/>
              <a:ext cx="5918200" cy="0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 Box 56"/>
            <p:cNvSpPr txBox="1">
              <a:spLocks noChangeArrowheads="1"/>
            </p:cNvSpPr>
            <p:nvPr/>
          </p:nvSpPr>
          <p:spPr bwMode="auto">
            <a:xfrm>
              <a:off x="6554642" y="2249700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219.1.0.6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Line 7"/>
            <p:cNvSpPr>
              <a:spLocks noChangeShapeType="1"/>
            </p:cNvSpPr>
            <p:nvPr/>
          </p:nvSpPr>
          <p:spPr bwMode="auto">
            <a:xfrm rot="5400000">
              <a:off x="2044629" y="2356527"/>
              <a:ext cx="356087" cy="0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 Box 17"/>
            <p:cNvSpPr txBox="1">
              <a:spLocks noChangeArrowheads="1"/>
            </p:cNvSpPr>
            <p:nvPr/>
          </p:nvSpPr>
          <p:spPr bwMode="auto">
            <a:xfrm>
              <a:off x="2352998" y="2488377"/>
              <a:ext cx="339128" cy="313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kumimoji="1" lang="en-US" altLang="zh-CN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 Box 20"/>
            <p:cNvSpPr txBox="1">
              <a:spLocks noChangeArrowheads="1"/>
            </p:cNvSpPr>
            <p:nvPr/>
          </p:nvSpPr>
          <p:spPr bwMode="auto">
            <a:xfrm>
              <a:off x="6623569" y="2488377"/>
              <a:ext cx="328258" cy="313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kumimoji="1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2" name="Picture 246" descr="jisuanji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8851" y="2433999"/>
              <a:ext cx="404587" cy="404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46" descr="jisuanji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4086" y="2433999"/>
              <a:ext cx="404587" cy="404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 Box 55"/>
            <p:cNvSpPr txBox="1">
              <a:spLocks noChangeArrowheads="1"/>
            </p:cNvSpPr>
            <p:nvPr/>
          </p:nvSpPr>
          <p:spPr bwMode="auto">
            <a:xfrm>
              <a:off x="2269864" y="2249700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209.0.0.5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 Box 18"/>
            <p:cNvSpPr txBox="1">
              <a:spLocks noChangeArrowheads="1"/>
            </p:cNvSpPr>
            <p:nvPr/>
          </p:nvSpPr>
          <p:spPr bwMode="auto">
            <a:xfrm>
              <a:off x="4054786" y="1686109"/>
              <a:ext cx="97494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 </a:t>
              </a: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2" name="Picture 2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0663" y="1981098"/>
              <a:ext cx="545185" cy="381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33" name="Text Box 55"/>
            <p:cNvSpPr txBox="1">
              <a:spLocks noChangeArrowheads="1"/>
            </p:cNvSpPr>
            <p:nvPr/>
          </p:nvSpPr>
          <p:spPr bwMode="auto">
            <a:xfrm>
              <a:off x="3450251" y="2249700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209.0.0.1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 Box 55"/>
            <p:cNvSpPr txBox="1">
              <a:spLocks noChangeArrowheads="1"/>
            </p:cNvSpPr>
            <p:nvPr/>
          </p:nvSpPr>
          <p:spPr bwMode="auto">
            <a:xfrm>
              <a:off x="4679216" y="2249700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219.1.0.1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Text Box 108"/>
          <p:cNvSpPr txBox="1">
            <a:spLocks noChangeArrowheads="1"/>
          </p:cNvSpPr>
          <p:nvPr/>
        </p:nvSpPr>
        <p:spPr bwMode="auto">
          <a:xfrm>
            <a:off x="1019330" y="3325832"/>
            <a:ext cx="7075357" cy="1006429"/>
          </a:xfrm>
          <a:prstGeom prst="rect">
            <a:avLst/>
          </a:prstGeom>
          <a:solidFill>
            <a:srgbClr val="0000CC"/>
          </a:solidFill>
          <a:ln w="9525">
            <a:solidFill>
              <a:srgbClr val="333399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通信的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路径：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→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经过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转发 →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因此主机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必须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知道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地址，解析出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地址。然后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传送到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ectangle 68"/>
          <p:cNvSpPr>
            <a:spLocks noChangeArrowheads="1"/>
          </p:cNvSpPr>
          <p:nvPr/>
        </p:nvSpPr>
        <p:spPr bwMode="auto">
          <a:xfrm>
            <a:off x="556963" y="935834"/>
            <a:ext cx="8048776" cy="89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用于解决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同一个局域网上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的主机或路由器的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地址和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地址的映射问题。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56963" y="594612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319358" y="561401"/>
            <a:ext cx="452399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台主机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不在同一个局域网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上怎么办？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890855" y="1802667"/>
            <a:ext cx="1000912" cy="276999"/>
            <a:chOff x="2890855" y="1772687"/>
            <a:chExt cx="1000912" cy="276999"/>
          </a:xfrm>
        </p:grpSpPr>
        <p:sp>
          <p:nvSpPr>
            <p:cNvPr id="21" name="Text Box 48"/>
            <p:cNvSpPr txBox="1">
              <a:spLocks noChangeArrowheads="1"/>
            </p:cNvSpPr>
            <p:nvPr/>
          </p:nvSpPr>
          <p:spPr bwMode="auto">
            <a:xfrm>
              <a:off x="2890855" y="1772687"/>
              <a:ext cx="862736" cy="276999"/>
            </a:xfrm>
            <a:prstGeom prst="rect">
              <a:avLst/>
            </a:prstGeom>
            <a:solidFill>
              <a:srgbClr val="99FFCC"/>
            </a:solidFill>
            <a:ln w="12700">
              <a:solidFill>
                <a:schemeClr val="tx1"/>
              </a:solidFill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ARP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请求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AutoShape 49"/>
            <p:cNvSpPr>
              <a:spLocks noChangeArrowheads="1"/>
            </p:cNvSpPr>
            <p:nvPr/>
          </p:nvSpPr>
          <p:spPr bwMode="auto">
            <a:xfrm>
              <a:off x="3748931" y="1831393"/>
              <a:ext cx="142836" cy="124149"/>
            </a:xfrm>
            <a:prstGeom prst="rightArrow">
              <a:avLst>
                <a:gd name="adj1" fmla="val 50000"/>
                <a:gd name="adj2" fmla="val 26550"/>
              </a:avLst>
            </a:prstGeom>
            <a:solidFill>
              <a:srgbClr val="99FFCC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AutoShape 59"/>
          <p:cNvSpPr>
            <a:spLocks noChangeArrowheads="1"/>
          </p:cNvSpPr>
          <p:nvPr/>
        </p:nvSpPr>
        <p:spPr bwMode="auto">
          <a:xfrm>
            <a:off x="3350462" y="1092622"/>
            <a:ext cx="3700997" cy="513863"/>
          </a:xfrm>
          <a:prstGeom prst="wedgeRoundRectCallout">
            <a:avLst>
              <a:gd name="adj1" fmla="val -53383"/>
              <a:gd name="adj2" fmla="val 101764"/>
              <a:gd name="adj3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/>
          <a:lstStyle/>
          <a:p>
            <a:pPr algn="ctr"/>
            <a:endParaRPr kumimoji="1" lang="zh-CN" altLang="zh-CN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Box 60"/>
          <p:cNvSpPr txBox="1">
            <a:spLocks noChangeArrowheads="1"/>
          </p:cNvSpPr>
          <p:nvPr/>
        </p:nvSpPr>
        <p:spPr bwMode="auto">
          <a:xfrm>
            <a:off x="3406140" y="1127760"/>
            <a:ext cx="400812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我是 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209.0.0.5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，硬件地址是 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00-00-C0-15-AD-18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我想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知道路由器 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209.0.0.1 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的硬件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地址。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1412319" y="2161672"/>
            <a:ext cx="936564" cy="340118"/>
          </a:xfrm>
          <a:custGeom>
            <a:avLst/>
            <a:gdLst>
              <a:gd name="connsiteX0" fmla="*/ 927100 w 927100"/>
              <a:gd name="connsiteY0" fmla="*/ 311150 h 311150"/>
              <a:gd name="connsiteX1" fmla="*/ 711200 w 927100"/>
              <a:gd name="connsiteY1" fmla="*/ 31750 h 311150"/>
              <a:gd name="connsiteX2" fmla="*/ 0 w 927100"/>
              <a:gd name="connsiteY2" fmla="*/ 6350 h 311150"/>
              <a:gd name="connsiteX3" fmla="*/ 0 w 927100"/>
              <a:gd name="connsiteY3" fmla="*/ 6350 h 311150"/>
              <a:gd name="connsiteX0-1" fmla="*/ 927100 w 927100"/>
              <a:gd name="connsiteY0-2" fmla="*/ 317915 h 317915"/>
              <a:gd name="connsiteX1-3" fmla="*/ 811773 w 927100"/>
              <a:gd name="connsiteY1-4" fmla="*/ 25815 h 317915"/>
              <a:gd name="connsiteX2-5" fmla="*/ 0 w 927100"/>
              <a:gd name="connsiteY2-6" fmla="*/ 13115 h 317915"/>
              <a:gd name="connsiteX3-7" fmla="*/ 0 w 927100"/>
              <a:gd name="connsiteY3-8" fmla="*/ 13115 h 31791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27100" h="317915">
                <a:moveTo>
                  <a:pt x="927100" y="317915"/>
                </a:moveTo>
                <a:cubicBezTo>
                  <a:pt x="896408" y="203615"/>
                  <a:pt x="966290" y="76615"/>
                  <a:pt x="811773" y="25815"/>
                </a:cubicBezTo>
                <a:cubicBezTo>
                  <a:pt x="657256" y="-24985"/>
                  <a:pt x="135295" y="15232"/>
                  <a:pt x="0" y="13115"/>
                </a:cubicBezTo>
                <a:lnTo>
                  <a:pt x="0" y="13115"/>
                </a:lnTo>
              </a:path>
            </a:pathLst>
          </a:custGeom>
          <a:noFill/>
          <a:ln w="38100">
            <a:solidFill>
              <a:srgbClr val="CC00CC"/>
            </a:solidFill>
            <a:headEnd type="none" w="med" len="med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 flipH="1">
            <a:off x="2348651" y="2161672"/>
            <a:ext cx="1902914" cy="340118"/>
          </a:xfrm>
          <a:custGeom>
            <a:avLst/>
            <a:gdLst>
              <a:gd name="connsiteX0" fmla="*/ 927100 w 927100"/>
              <a:gd name="connsiteY0" fmla="*/ 311150 h 311150"/>
              <a:gd name="connsiteX1" fmla="*/ 711200 w 927100"/>
              <a:gd name="connsiteY1" fmla="*/ 31750 h 311150"/>
              <a:gd name="connsiteX2" fmla="*/ 0 w 927100"/>
              <a:gd name="connsiteY2" fmla="*/ 6350 h 311150"/>
              <a:gd name="connsiteX3" fmla="*/ 0 w 927100"/>
              <a:gd name="connsiteY3" fmla="*/ 6350 h 311150"/>
              <a:gd name="connsiteX0-1" fmla="*/ 927100 w 927100"/>
              <a:gd name="connsiteY0-2" fmla="*/ 317915 h 317915"/>
              <a:gd name="connsiteX1-3" fmla="*/ 811773 w 927100"/>
              <a:gd name="connsiteY1-4" fmla="*/ 25815 h 317915"/>
              <a:gd name="connsiteX2-5" fmla="*/ 0 w 927100"/>
              <a:gd name="connsiteY2-6" fmla="*/ 13115 h 317915"/>
              <a:gd name="connsiteX3-7" fmla="*/ 0 w 927100"/>
              <a:gd name="connsiteY3-8" fmla="*/ 13115 h 31791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27100" h="317915">
                <a:moveTo>
                  <a:pt x="927100" y="317915"/>
                </a:moveTo>
                <a:cubicBezTo>
                  <a:pt x="896408" y="203615"/>
                  <a:pt x="966290" y="76615"/>
                  <a:pt x="811773" y="25815"/>
                </a:cubicBezTo>
                <a:cubicBezTo>
                  <a:pt x="657256" y="-24985"/>
                  <a:pt x="135295" y="15232"/>
                  <a:pt x="0" y="13115"/>
                </a:cubicBezTo>
                <a:lnTo>
                  <a:pt x="0" y="13115"/>
                </a:lnTo>
              </a:path>
            </a:pathLst>
          </a:custGeom>
          <a:noFill/>
          <a:ln w="38100">
            <a:solidFill>
              <a:srgbClr val="CC00CC"/>
            </a:solidFill>
            <a:headEnd type="none" w="med" len="med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1495251" y="1800409"/>
            <a:ext cx="6014215" cy="1152477"/>
            <a:chOff x="1422400" y="1686109"/>
            <a:chExt cx="6014215" cy="1152477"/>
          </a:xfrm>
        </p:grpSpPr>
        <p:sp>
          <p:nvSpPr>
            <p:cNvPr id="37" name="Line 9"/>
            <p:cNvSpPr>
              <a:spLocks noChangeShapeType="1"/>
            </p:cNvSpPr>
            <p:nvPr/>
          </p:nvSpPr>
          <p:spPr bwMode="auto">
            <a:xfrm rot="5400000">
              <a:off x="6297733" y="2356527"/>
              <a:ext cx="356087" cy="0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Line 16"/>
            <p:cNvSpPr>
              <a:spLocks noChangeShapeType="1"/>
            </p:cNvSpPr>
            <p:nvPr/>
          </p:nvSpPr>
          <p:spPr bwMode="auto">
            <a:xfrm flipV="1">
              <a:off x="1422400" y="2178483"/>
              <a:ext cx="5918200" cy="0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 Box 56"/>
            <p:cNvSpPr txBox="1">
              <a:spLocks noChangeArrowheads="1"/>
            </p:cNvSpPr>
            <p:nvPr/>
          </p:nvSpPr>
          <p:spPr bwMode="auto">
            <a:xfrm>
              <a:off x="6554642" y="2249700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219.1.0.6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Line 7"/>
            <p:cNvSpPr>
              <a:spLocks noChangeShapeType="1"/>
            </p:cNvSpPr>
            <p:nvPr/>
          </p:nvSpPr>
          <p:spPr bwMode="auto">
            <a:xfrm rot="5400000">
              <a:off x="2044629" y="2356527"/>
              <a:ext cx="356087" cy="0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 Box 17"/>
            <p:cNvSpPr txBox="1">
              <a:spLocks noChangeArrowheads="1"/>
            </p:cNvSpPr>
            <p:nvPr/>
          </p:nvSpPr>
          <p:spPr bwMode="auto">
            <a:xfrm>
              <a:off x="2352998" y="2488377"/>
              <a:ext cx="339128" cy="313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kumimoji="1" lang="en-US" altLang="zh-CN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 Box 20"/>
            <p:cNvSpPr txBox="1">
              <a:spLocks noChangeArrowheads="1"/>
            </p:cNvSpPr>
            <p:nvPr/>
          </p:nvSpPr>
          <p:spPr bwMode="auto">
            <a:xfrm>
              <a:off x="6623569" y="2488377"/>
              <a:ext cx="328258" cy="313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kumimoji="1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3" name="Picture 246" descr="jisuanji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8851" y="2433999"/>
              <a:ext cx="404587" cy="404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46" descr="jisuanji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4086" y="2433999"/>
              <a:ext cx="404587" cy="404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 Box 55"/>
            <p:cNvSpPr txBox="1">
              <a:spLocks noChangeArrowheads="1"/>
            </p:cNvSpPr>
            <p:nvPr/>
          </p:nvSpPr>
          <p:spPr bwMode="auto">
            <a:xfrm>
              <a:off x="2269864" y="2249700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209.0.0.5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Text Box 18"/>
            <p:cNvSpPr txBox="1">
              <a:spLocks noChangeArrowheads="1"/>
            </p:cNvSpPr>
            <p:nvPr/>
          </p:nvSpPr>
          <p:spPr bwMode="auto">
            <a:xfrm>
              <a:off x="4054786" y="1686109"/>
              <a:ext cx="97494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 </a:t>
              </a: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7" name="Picture 2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0663" y="1981098"/>
              <a:ext cx="545185" cy="381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48" name="Text Box 55"/>
            <p:cNvSpPr txBox="1">
              <a:spLocks noChangeArrowheads="1"/>
            </p:cNvSpPr>
            <p:nvPr/>
          </p:nvSpPr>
          <p:spPr bwMode="auto">
            <a:xfrm>
              <a:off x="3450251" y="2249700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209.0.0.1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Text Box 55"/>
            <p:cNvSpPr txBox="1">
              <a:spLocks noChangeArrowheads="1"/>
            </p:cNvSpPr>
            <p:nvPr/>
          </p:nvSpPr>
          <p:spPr bwMode="auto">
            <a:xfrm>
              <a:off x="4679216" y="2249700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219.1.0.1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Text Box 108"/>
          <p:cNvSpPr txBox="1">
            <a:spLocks noChangeArrowheads="1"/>
          </p:cNvSpPr>
          <p:nvPr/>
        </p:nvSpPr>
        <p:spPr bwMode="auto">
          <a:xfrm>
            <a:off x="1019330" y="3325832"/>
            <a:ext cx="7075357" cy="1006429"/>
          </a:xfrm>
          <a:prstGeom prst="rect">
            <a:avLst/>
          </a:prstGeom>
          <a:solidFill>
            <a:srgbClr val="0000CC"/>
          </a:solidFill>
          <a:ln w="9525">
            <a:solidFill>
              <a:srgbClr val="333399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通信的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路径：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→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经过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转发 →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因此主机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必须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知道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地址，解析出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地址。然后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传送到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56963" y="594612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319358" y="561401"/>
            <a:ext cx="452399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台主机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不在同一个局域网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上怎么办？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 flipH="1">
            <a:off x="2410859" y="2161671"/>
            <a:ext cx="1825716" cy="386627"/>
          </a:xfrm>
          <a:custGeom>
            <a:avLst/>
            <a:gdLst>
              <a:gd name="connsiteX0" fmla="*/ 927100 w 927100"/>
              <a:gd name="connsiteY0" fmla="*/ 311150 h 311150"/>
              <a:gd name="connsiteX1" fmla="*/ 711200 w 927100"/>
              <a:gd name="connsiteY1" fmla="*/ 31750 h 311150"/>
              <a:gd name="connsiteX2" fmla="*/ 0 w 927100"/>
              <a:gd name="connsiteY2" fmla="*/ 6350 h 311150"/>
              <a:gd name="connsiteX3" fmla="*/ 0 w 927100"/>
              <a:gd name="connsiteY3" fmla="*/ 6350 h 311150"/>
              <a:gd name="connsiteX0-1" fmla="*/ 927100 w 927100"/>
              <a:gd name="connsiteY0-2" fmla="*/ 317915 h 317915"/>
              <a:gd name="connsiteX1-3" fmla="*/ 811773 w 927100"/>
              <a:gd name="connsiteY1-4" fmla="*/ 25815 h 317915"/>
              <a:gd name="connsiteX2-5" fmla="*/ 0 w 927100"/>
              <a:gd name="connsiteY2-6" fmla="*/ 13115 h 317915"/>
              <a:gd name="connsiteX3-7" fmla="*/ 0 w 927100"/>
              <a:gd name="connsiteY3-8" fmla="*/ 13115 h 31791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27100" h="317915">
                <a:moveTo>
                  <a:pt x="927100" y="317915"/>
                </a:moveTo>
                <a:cubicBezTo>
                  <a:pt x="896408" y="203615"/>
                  <a:pt x="966290" y="76615"/>
                  <a:pt x="811773" y="25815"/>
                </a:cubicBezTo>
                <a:cubicBezTo>
                  <a:pt x="657256" y="-24985"/>
                  <a:pt x="135295" y="15232"/>
                  <a:pt x="0" y="13115"/>
                </a:cubicBezTo>
                <a:lnTo>
                  <a:pt x="0" y="13115"/>
                </a:lnTo>
              </a:path>
            </a:pathLst>
          </a:custGeom>
          <a:noFill/>
          <a:ln w="38100">
            <a:solidFill>
              <a:srgbClr val="CC00CC"/>
            </a:solidFill>
            <a:headEnd type="triangle" w="med" len="med"/>
            <a:tailEnd type="non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1495251" y="1800409"/>
            <a:ext cx="6014215" cy="1152477"/>
            <a:chOff x="1422400" y="1686109"/>
            <a:chExt cx="6014215" cy="1152477"/>
          </a:xfrm>
        </p:grpSpPr>
        <p:sp>
          <p:nvSpPr>
            <p:cNvPr id="37" name="Line 9"/>
            <p:cNvSpPr>
              <a:spLocks noChangeShapeType="1"/>
            </p:cNvSpPr>
            <p:nvPr/>
          </p:nvSpPr>
          <p:spPr bwMode="auto">
            <a:xfrm rot="5400000">
              <a:off x="6297733" y="2356527"/>
              <a:ext cx="356087" cy="0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Line 16"/>
            <p:cNvSpPr>
              <a:spLocks noChangeShapeType="1"/>
            </p:cNvSpPr>
            <p:nvPr/>
          </p:nvSpPr>
          <p:spPr bwMode="auto">
            <a:xfrm flipV="1">
              <a:off x="1422400" y="2178483"/>
              <a:ext cx="5918200" cy="0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 Box 56"/>
            <p:cNvSpPr txBox="1">
              <a:spLocks noChangeArrowheads="1"/>
            </p:cNvSpPr>
            <p:nvPr/>
          </p:nvSpPr>
          <p:spPr bwMode="auto">
            <a:xfrm>
              <a:off x="6554642" y="2249700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219.1.0.6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Line 7"/>
            <p:cNvSpPr>
              <a:spLocks noChangeShapeType="1"/>
            </p:cNvSpPr>
            <p:nvPr/>
          </p:nvSpPr>
          <p:spPr bwMode="auto">
            <a:xfrm rot="5400000">
              <a:off x="2044629" y="2356527"/>
              <a:ext cx="356087" cy="0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 Box 17"/>
            <p:cNvSpPr txBox="1">
              <a:spLocks noChangeArrowheads="1"/>
            </p:cNvSpPr>
            <p:nvPr/>
          </p:nvSpPr>
          <p:spPr bwMode="auto">
            <a:xfrm>
              <a:off x="2352998" y="2488377"/>
              <a:ext cx="339128" cy="313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kumimoji="1" lang="en-US" altLang="zh-CN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 Box 20"/>
            <p:cNvSpPr txBox="1">
              <a:spLocks noChangeArrowheads="1"/>
            </p:cNvSpPr>
            <p:nvPr/>
          </p:nvSpPr>
          <p:spPr bwMode="auto">
            <a:xfrm>
              <a:off x="6623569" y="2488377"/>
              <a:ext cx="328258" cy="313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kumimoji="1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3" name="Picture 246" descr="jisuanji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8851" y="2433999"/>
              <a:ext cx="404587" cy="404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46" descr="jisuanji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4086" y="2433999"/>
              <a:ext cx="404587" cy="404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 Box 55"/>
            <p:cNvSpPr txBox="1">
              <a:spLocks noChangeArrowheads="1"/>
            </p:cNvSpPr>
            <p:nvPr/>
          </p:nvSpPr>
          <p:spPr bwMode="auto">
            <a:xfrm>
              <a:off x="2269864" y="2249700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209.0.0.5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Text Box 18"/>
            <p:cNvSpPr txBox="1">
              <a:spLocks noChangeArrowheads="1"/>
            </p:cNvSpPr>
            <p:nvPr/>
          </p:nvSpPr>
          <p:spPr bwMode="auto">
            <a:xfrm>
              <a:off x="4054786" y="1686109"/>
              <a:ext cx="97494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 </a:t>
              </a: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7" name="Picture 2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0663" y="1981098"/>
              <a:ext cx="545185" cy="381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48" name="Text Box 55"/>
            <p:cNvSpPr txBox="1">
              <a:spLocks noChangeArrowheads="1"/>
            </p:cNvSpPr>
            <p:nvPr/>
          </p:nvSpPr>
          <p:spPr bwMode="auto">
            <a:xfrm>
              <a:off x="3450251" y="2249700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209.0.0.1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Text Box 55"/>
            <p:cNvSpPr txBox="1">
              <a:spLocks noChangeArrowheads="1"/>
            </p:cNvSpPr>
            <p:nvPr/>
          </p:nvSpPr>
          <p:spPr bwMode="auto">
            <a:xfrm>
              <a:off x="4679216" y="2249700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219.1.0.1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Group 94"/>
          <p:cNvGrpSpPr/>
          <p:nvPr/>
        </p:nvGrpSpPr>
        <p:grpSpPr bwMode="auto">
          <a:xfrm>
            <a:off x="2764977" y="1827360"/>
            <a:ext cx="1044683" cy="277171"/>
            <a:chOff x="249" y="627"/>
            <a:chExt cx="1002" cy="288"/>
          </a:xfrm>
          <a:solidFill>
            <a:srgbClr val="00FFFF"/>
          </a:solidFill>
        </p:grpSpPr>
        <p:sp>
          <p:nvSpPr>
            <p:cNvPr id="30" name="AutoShape 95"/>
            <p:cNvSpPr>
              <a:spLocks noChangeArrowheads="1"/>
            </p:cNvSpPr>
            <p:nvPr/>
          </p:nvSpPr>
          <p:spPr bwMode="auto">
            <a:xfrm flipH="1">
              <a:off x="249" y="709"/>
              <a:ext cx="138" cy="139"/>
            </a:xfrm>
            <a:prstGeom prst="rightArrow">
              <a:avLst>
                <a:gd name="adj1" fmla="val 50000"/>
                <a:gd name="adj2" fmla="val 25000"/>
              </a:avLst>
            </a:prstGeom>
            <a:grpFill/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 Box 96"/>
            <p:cNvSpPr txBox="1">
              <a:spLocks noChangeArrowheads="1"/>
            </p:cNvSpPr>
            <p:nvPr/>
          </p:nvSpPr>
          <p:spPr bwMode="auto">
            <a:xfrm flipH="1">
              <a:off x="386" y="627"/>
              <a:ext cx="865" cy="288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ARP </a:t>
              </a:r>
              <a:r>
                <a:rPr kumimoji="1"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响应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AutoShape 61"/>
          <p:cNvSpPr>
            <a:spLocks noChangeArrowheads="1"/>
          </p:cNvSpPr>
          <p:nvPr/>
        </p:nvSpPr>
        <p:spPr bwMode="auto">
          <a:xfrm>
            <a:off x="3523988" y="1175499"/>
            <a:ext cx="2637492" cy="440778"/>
          </a:xfrm>
          <a:prstGeom prst="wedgeRoundRectCallout">
            <a:avLst>
              <a:gd name="adj1" fmla="val -42524"/>
              <a:gd name="adj2" fmla="val 104116"/>
              <a:gd name="adj3" fmla="val 16667"/>
            </a:avLst>
          </a:prstGeom>
          <a:solidFill>
            <a:srgbClr val="00FF99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/>
          <a:lstStyle/>
          <a:p>
            <a:pPr algn="ctr"/>
            <a:endParaRPr kumimoji="1" lang="zh-CN" altLang="zh-CN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Box 62"/>
          <p:cNvSpPr txBox="1">
            <a:spLocks noChangeArrowheads="1"/>
          </p:cNvSpPr>
          <p:nvPr/>
        </p:nvSpPr>
        <p:spPr bwMode="auto">
          <a:xfrm>
            <a:off x="3541944" y="1175498"/>
            <a:ext cx="25595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我是 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209.0.0.1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硬件地址是 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0C-05-20-01-2F-0D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Box 108"/>
          <p:cNvSpPr txBox="1">
            <a:spLocks noChangeArrowheads="1"/>
          </p:cNvSpPr>
          <p:nvPr/>
        </p:nvSpPr>
        <p:spPr bwMode="auto">
          <a:xfrm>
            <a:off x="1019330" y="3325832"/>
            <a:ext cx="7075357" cy="1006429"/>
          </a:xfrm>
          <a:prstGeom prst="rect">
            <a:avLst/>
          </a:prstGeom>
          <a:solidFill>
            <a:srgbClr val="0000CC"/>
          </a:solidFill>
          <a:ln w="9525">
            <a:solidFill>
              <a:srgbClr val="333399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通信的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路径：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→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经过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转发 →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因此主机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必须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知道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地址，解析出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地址。然后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传送到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5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56963" y="594612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319358" y="561401"/>
            <a:ext cx="452399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台主机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不在同一个局域网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上怎么办？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334251" y="1802667"/>
            <a:ext cx="1000912" cy="276999"/>
            <a:chOff x="2890855" y="1772687"/>
            <a:chExt cx="1000912" cy="276999"/>
          </a:xfrm>
        </p:grpSpPr>
        <p:sp>
          <p:nvSpPr>
            <p:cNvPr id="21" name="Text Box 48"/>
            <p:cNvSpPr txBox="1">
              <a:spLocks noChangeArrowheads="1"/>
            </p:cNvSpPr>
            <p:nvPr/>
          </p:nvSpPr>
          <p:spPr bwMode="auto">
            <a:xfrm>
              <a:off x="2890855" y="1772687"/>
              <a:ext cx="862736" cy="276999"/>
            </a:xfrm>
            <a:prstGeom prst="rect">
              <a:avLst/>
            </a:prstGeom>
            <a:solidFill>
              <a:srgbClr val="99FFCC"/>
            </a:solidFill>
            <a:ln w="12700">
              <a:solidFill>
                <a:schemeClr val="tx1"/>
              </a:solidFill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ARP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请求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AutoShape 49"/>
            <p:cNvSpPr>
              <a:spLocks noChangeArrowheads="1"/>
            </p:cNvSpPr>
            <p:nvPr/>
          </p:nvSpPr>
          <p:spPr bwMode="auto">
            <a:xfrm>
              <a:off x="3748931" y="1831393"/>
              <a:ext cx="142836" cy="124149"/>
            </a:xfrm>
            <a:prstGeom prst="rightArrow">
              <a:avLst>
                <a:gd name="adj1" fmla="val 50000"/>
                <a:gd name="adj2" fmla="val 26550"/>
              </a:avLst>
            </a:prstGeom>
            <a:solidFill>
              <a:srgbClr val="99FFCC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AutoShape 59"/>
          <p:cNvSpPr>
            <a:spLocks noChangeArrowheads="1"/>
          </p:cNvSpPr>
          <p:nvPr/>
        </p:nvSpPr>
        <p:spPr bwMode="auto">
          <a:xfrm>
            <a:off x="2250553" y="1092622"/>
            <a:ext cx="3700997" cy="513863"/>
          </a:xfrm>
          <a:prstGeom prst="wedgeRoundRectCallout">
            <a:avLst>
              <a:gd name="adj1" fmla="val 42609"/>
              <a:gd name="adj2" fmla="val 95930"/>
              <a:gd name="adj3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/>
          <a:lstStyle/>
          <a:p>
            <a:pPr algn="ctr"/>
            <a:endParaRPr kumimoji="1" lang="zh-CN" altLang="zh-CN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Box 60"/>
          <p:cNvSpPr txBox="1">
            <a:spLocks noChangeArrowheads="1"/>
          </p:cNvSpPr>
          <p:nvPr/>
        </p:nvSpPr>
        <p:spPr bwMode="auto">
          <a:xfrm>
            <a:off x="2306320" y="1127760"/>
            <a:ext cx="414147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我是 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219.1.0.1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硬件地址是 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00-00-C0-15-AD-18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我想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知道路由器 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219.1.0.6 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的硬件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地址。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4865546" y="2161671"/>
            <a:ext cx="1535289" cy="386627"/>
          </a:xfrm>
          <a:custGeom>
            <a:avLst/>
            <a:gdLst>
              <a:gd name="connsiteX0" fmla="*/ 927100 w 927100"/>
              <a:gd name="connsiteY0" fmla="*/ 311150 h 311150"/>
              <a:gd name="connsiteX1" fmla="*/ 711200 w 927100"/>
              <a:gd name="connsiteY1" fmla="*/ 31750 h 311150"/>
              <a:gd name="connsiteX2" fmla="*/ 0 w 927100"/>
              <a:gd name="connsiteY2" fmla="*/ 6350 h 311150"/>
              <a:gd name="connsiteX3" fmla="*/ 0 w 927100"/>
              <a:gd name="connsiteY3" fmla="*/ 6350 h 311150"/>
              <a:gd name="connsiteX0-1" fmla="*/ 927100 w 927100"/>
              <a:gd name="connsiteY0-2" fmla="*/ 317915 h 317915"/>
              <a:gd name="connsiteX1-3" fmla="*/ 811773 w 927100"/>
              <a:gd name="connsiteY1-4" fmla="*/ 25815 h 317915"/>
              <a:gd name="connsiteX2-5" fmla="*/ 0 w 927100"/>
              <a:gd name="connsiteY2-6" fmla="*/ 13115 h 317915"/>
              <a:gd name="connsiteX3-7" fmla="*/ 0 w 927100"/>
              <a:gd name="connsiteY3-8" fmla="*/ 13115 h 31791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27100" h="317915">
                <a:moveTo>
                  <a:pt x="927100" y="317915"/>
                </a:moveTo>
                <a:cubicBezTo>
                  <a:pt x="896408" y="203615"/>
                  <a:pt x="966290" y="76615"/>
                  <a:pt x="811773" y="25815"/>
                </a:cubicBezTo>
                <a:cubicBezTo>
                  <a:pt x="657256" y="-24985"/>
                  <a:pt x="135295" y="15232"/>
                  <a:pt x="0" y="13115"/>
                </a:cubicBezTo>
                <a:lnTo>
                  <a:pt x="0" y="13115"/>
                </a:lnTo>
              </a:path>
            </a:pathLst>
          </a:custGeom>
          <a:noFill/>
          <a:ln w="38100">
            <a:solidFill>
              <a:srgbClr val="CC00CC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1495251" y="1800409"/>
            <a:ext cx="6014215" cy="1152477"/>
            <a:chOff x="1422400" y="1686109"/>
            <a:chExt cx="6014215" cy="1152477"/>
          </a:xfrm>
        </p:grpSpPr>
        <p:sp>
          <p:nvSpPr>
            <p:cNvPr id="37" name="Line 9"/>
            <p:cNvSpPr>
              <a:spLocks noChangeShapeType="1"/>
            </p:cNvSpPr>
            <p:nvPr/>
          </p:nvSpPr>
          <p:spPr bwMode="auto">
            <a:xfrm rot="5400000">
              <a:off x="6297733" y="2356527"/>
              <a:ext cx="356087" cy="0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Line 16"/>
            <p:cNvSpPr>
              <a:spLocks noChangeShapeType="1"/>
            </p:cNvSpPr>
            <p:nvPr/>
          </p:nvSpPr>
          <p:spPr bwMode="auto">
            <a:xfrm flipV="1">
              <a:off x="1422400" y="2178483"/>
              <a:ext cx="5918200" cy="0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 Box 56"/>
            <p:cNvSpPr txBox="1">
              <a:spLocks noChangeArrowheads="1"/>
            </p:cNvSpPr>
            <p:nvPr/>
          </p:nvSpPr>
          <p:spPr bwMode="auto">
            <a:xfrm>
              <a:off x="6554642" y="2249700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219.1.0.6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Line 7"/>
            <p:cNvSpPr>
              <a:spLocks noChangeShapeType="1"/>
            </p:cNvSpPr>
            <p:nvPr/>
          </p:nvSpPr>
          <p:spPr bwMode="auto">
            <a:xfrm rot="5400000">
              <a:off x="2044629" y="2356527"/>
              <a:ext cx="356087" cy="0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 Box 17"/>
            <p:cNvSpPr txBox="1">
              <a:spLocks noChangeArrowheads="1"/>
            </p:cNvSpPr>
            <p:nvPr/>
          </p:nvSpPr>
          <p:spPr bwMode="auto">
            <a:xfrm>
              <a:off x="2352998" y="2488377"/>
              <a:ext cx="339128" cy="313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kumimoji="1" lang="en-US" altLang="zh-CN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 Box 20"/>
            <p:cNvSpPr txBox="1">
              <a:spLocks noChangeArrowheads="1"/>
            </p:cNvSpPr>
            <p:nvPr/>
          </p:nvSpPr>
          <p:spPr bwMode="auto">
            <a:xfrm>
              <a:off x="6623569" y="2488377"/>
              <a:ext cx="328258" cy="313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kumimoji="1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3" name="Picture 246" descr="jisuanji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8851" y="2433999"/>
              <a:ext cx="404587" cy="404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46" descr="jisuanji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4086" y="2433999"/>
              <a:ext cx="404587" cy="404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 Box 55"/>
            <p:cNvSpPr txBox="1">
              <a:spLocks noChangeArrowheads="1"/>
            </p:cNvSpPr>
            <p:nvPr/>
          </p:nvSpPr>
          <p:spPr bwMode="auto">
            <a:xfrm>
              <a:off x="2269864" y="2249700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209.0.0.5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Text Box 18"/>
            <p:cNvSpPr txBox="1">
              <a:spLocks noChangeArrowheads="1"/>
            </p:cNvSpPr>
            <p:nvPr/>
          </p:nvSpPr>
          <p:spPr bwMode="auto">
            <a:xfrm>
              <a:off x="4054786" y="1686109"/>
              <a:ext cx="97494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 </a:t>
              </a: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7" name="Picture 2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0663" y="1981098"/>
              <a:ext cx="545185" cy="381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48" name="Text Box 55"/>
            <p:cNvSpPr txBox="1">
              <a:spLocks noChangeArrowheads="1"/>
            </p:cNvSpPr>
            <p:nvPr/>
          </p:nvSpPr>
          <p:spPr bwMode="auto">
            <a:xfrm>
              <a:off x="3450251" y="2249700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209.0.0.1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Text Box 55"/>
            <p:cNvSpPr txBox="1">
              <a:spLocks noChangeArrowheads="1"/>
            </p:cNvSpPr>
            <p:nvPr/>
          </p:nvSpPr>
          <p:spPr bwMode="auto">
            <a:xfrm>
              <a:off x="4679216" y="2249700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219.1.0.1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" name="直接箭头连接符 3"/>
          <p:cNvCxnSpPr/>
          <p:nvPr/>
        </p:nvCxnSpPr>
        <p:spPr>
          <a:xfrm>
            <a:off x="4901785" y="2176661"/>
            <a:ext cx="2173573" cy="0"/>
          </a:xfrm>
          <a:prstGeom prst="straightConnector1">
            <a:avLst/>
          </a:prstGeom>
          <a:ln w="38100">
            <a:solidFill>
              <a:srgbClr val="CC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108"/>
          <p:cNvSpPr txBox="1">
            <a:spLocks noChangeArrowheads="1"/>
          </p:cNvSpPr>
          <p:nvPr/>
        </p:nvSpPr>
        <p:spPr bwMode="auto">
          <a:xfrm>
            <a:off x="1019330" y="3325832"/>
            <a:ext cx="7075357" cy="1006429"/>
          </a:xfrm>
          <a:prstGeom prst="rect">
            <a:avLst/>
          </a:prstGeom>
          <a:solidFill>
            <a:srgbClr val="0000CC"/>
          </a:solidFill>
          <a:ln w="9525">
            <a:solidFill>
              <a:srgbClr val="333399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通信的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路径：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→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经过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转发 →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因此主机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必须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知道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地址，解析出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地址。然后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传送到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7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56963" y="594612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319358" y="561401"/>
            <a:ext cx="452399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台主机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不在同一个局域网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上怎么办？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4891866" y="2161671"/>
            <a:ext cx="1577896" cy="386627"/>
          </a:xfrm>
          <a:custGeom>
            <a:avLst/>
            <a:gdLst>
              <a:gd name="connsiteX0" fmla="*/ 927100 w 927100"/>
              <a:gd name="connsiteY0" fmla="*/ 311150 h 311150"/>
              <a:gd name="connsiteX1" fmla="*/ 711200 w 927100"/>
              <a:gd name="connsiteY1" fmla="*/ 31750 h 311150"/>
              <a:gd name="connsiteX2" fmla="*/ 0 w 927100"/>
              <a:gd name="connsiteY2" fmla="*/ 6350 h 311150"/>
              <a:gd name="connsiteX3" fmla="*/ 0 w 927100"/>
              <a:gd name="connsiteY3" fmla="*/ 6350 h 311150"/>
              <a:gd name="connsiteX0-1" fmla="*/ 927100 w 927100"/>
              <a:gd name="connsiteY0-2" fmla="*/ 317915 h 317915"/>
              <a:gd name="connsiteX1-3" fmla="*/ 811773 w 927100"/>
              <a:gd name="connsiteY1-4" fmla="*/ 25815 h 317915"/>
              <a:gd name="connsiteX2-5" fmla="*/ 0 w 927100"/>
              <a:gd name="connsiteY2-6" fmla="*/ 13115 h 317915"/>
              <a:gd name="connsiteX3-7" fmla="*/ 0 w 927100"/>
              <a:gd name="connsiteY3-8" fmla="*/ 13115 h 31791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27100" h="317915">
                <a:moveTo>
                  <a:pt x="927100" y="317915"/>
                </a:moveTo>
                <a:cubicBezTo>
                  <a:pt x="896408" y="203615"/>
                  <a:pt x="966290" y="76615"/>
                  <a:pt x="811773" y="25815"/>
                </a:cubicBezTo>
                <a:cubicBezTo>
                  <a:pt x="657256" y="-24985"/>
                  <a:pt x="135295" y="15232"/>
                  <a:pt x="0" y="13115"/>
                </a:cubicBezTo>
                <a:lnTo>
                  <a:pt x="0" y="13115"/>
                </a:lnTo>
              </a:path>
            </a:pathLst>
          </a:custGeom>
          <a:noFill/>
          <a:ln w="38100">
            <a:solidFill>
              <a:srgbClr val="CC00CC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1495251" y="1800409"/>
            <a:ext cx="6014215" cy="1152477"/>
            <a:chOff x="1422400" y="1686109"/>
            <a:chExt cx="6014215" cy="1152477"/>
          </a:xfrm>
        </p:grpSpPr>
        <p:sp>
          <p:nvSpPr>
            <p:cNvPr id="37" name="Line 9"/>
            <p:cNvSpPr>
              <a:spLocks noChangeShapeType="1"/>
            </p:cNvSpPr>
            <p:nvPr/>
          </p:nvSpPr>
          <p:spPr bwMode="auto">
            <a:xfrm rot="5400000">
              <a:off x="6297733" y="2356527"/>
              <a:ext cx="356087" cy="0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Line 16"/>
            <p:cNvSpPr>
              <a:spLocks noChangeShapeType="1"/>
            </p:cNvSpPr>
            <p:nvPr/>
          </p:nvSpPr>
          <p:spPr bwMode="auto">
            <a:xfrm flipV="1">
              <a:off x="1422400" y="2178483"/>
              <a:ext cx="5918200" cy="0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 Box 56"/>
            <p:cNvSpPr txBox="1">
              <a:spLocks noChangeArrowheads="1"/>
            </p:cNvSpPr>
            <p:nvPr/>
          </p:nvSpPr>
          <p:spPr bwMode="auto">
            <a:xfrm>
              <a:off x="6554642" y="2249700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219.1.0.6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Line 7"/>
            <p:cNvSpPr>
              <a:spLocks noChangeShapeType="1"/>
            </p:cNvSpPr>
            <p:nvPr/>
          </p:nvSpPr>
          <p:spPr bwMode="auto">
            <a:xfrm rot="5400000">
              <a:off x="2044629" y="2356527"/>
              <a:ext cx="356087" cy="0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 Box 17"/>
            <p:cNvSpPr txBox="1">
              <a:spLocks noChangeArrowheads="1"/>
            </p:cNvSpPr>
            <p:nvPr/>
          </p:nvSpPr>
          <p:spPr bwMode="auto">
            <a:xfrm>
              <a:off x="2352998" y="2488377"/>
              <a:ext cx="339128" cy="313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kumimoji="1" lang="en-US" altLang="zh-CN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 Box 20"/>
            <p:cNvSpPr txBox="1">
              <a:spLocks noChangeArrowheads="1"/>
            </p:cNvSpPr>
            <p:nvPr/>
          </p:nvSpPr>
          <p:spPr bwMode="auto">
            <a:xfrm>
              <a:off x="6623569" y="2488377"/>
              <a:ext cx="328258" cy="313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kumimoji="1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3" name="Picture 246" descr="jisuanji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8851" y="2433999"/>
              <a:ext cx="404587" cy="404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46" descr="jisuanji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4086" y="2433999"/>
              <a:ext cx="404587" cy="404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 Box 55"/>
            <p:cNvSpPr txBox="1">
              <a:spLocks noChangeArrowheads="1"/>
            </p:cNvSpPr>
            <p:nvPr/>
          </p:nvSpPr>
          <p:spPr bwMode="auto">
            <a:xfrm>
              <a:off x="2269864" y="2249700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209.0.0.5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Text Box 18"/>
            <p:cNvSpPr txBox="1">
              <a:spLocks noChangeArrowheads="1"/>
            </p:cNvSpPr>
            <p:nvPr/>
          </p:nvSpPr>
          <p:spPr bwMode="auto">
            <a:xfrm>
              <a:off x="4054786" y="1686109"/>
              <a:ext cx="97494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 </a:t>
              </a: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7" name="Picture 2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0663" y="1981098"/>
              <a:ext cx="545185" cy="3811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48" name="Text Box 55"/>
            <p:cNvSpPr txBox="1">
              <a:spLocks noChangeArrowheads="1"/>
            </p:cNvSpPr>
            <p:nvPr/>
          </p:nvSpPr>
          <p:spPr bwMode="auto">
            <a:xfrm>
              <a:off x="3450251" y="2249700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209.0.0.1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Text Box 55"/>
            <p:cNvSpPr txBox="1">
              <a:spLocks noChangeArrowheads="1"/>
            </p:cNvSpPr>
            <p:nvPr/>
          </p:nvSpPr>
          <p:spPr bwMode="auto">
            <a:xfrm>
              <a:off x="4679216" y="2249700"/>
              <a:ext cx="88197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219.1.0.1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Group 94"/>
          <p:cNvGrpSpPr/>
          <p:nvPr/>
        </p:nvGrpSpPr>
        <p:grpSpPr bwMode="auto">
          <a:xfrm>
            <a:off x="5245984" y="1827360"/>
            <a:ext cx="1044683" cy="277171"/>
            <a:chOff x="249" y="627"/>
            <a:chExt cx="1002" cy="288"/>
          </a:xfrm>
          <a:solidFill>
            <a:srgbClr val="00FFFF"/>
          </a:solidFill>
        </p:grpSpPr>
        <p:sp>
          <p:nvSpPr>
            <p:cNvPr id="30" name="AutoShape 95"/>
            <p:cNvSpPr>
              <a:spLocks noChangeArrowheads="1"/>
            </p:cNvSpPr>
            <p:nvPr/>
          </p:nvSpPr>
          <p:spPr bwMode="auto">
            <a:xfrm flipH="1">
              <a:off x="249" y="709"/>
              <a:ext cx="138" cy="139"/>
            </a:xfrm>
            <a:prstGeom prst="rightArrow">
              <a:avLst>
                <a:gd name="adj1" fmla="val 50000"/>
                <a:gd name="adj2" fmla="val 25000"/>
              </a:avLst>
            </a:prstGeom>
            <a:grpFill/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 Box 96"/>
            <p:cNvSpPr txBox="1">
              <a:spLocks noChangeArrowheads="1"/>
            </p:cNvSpPr>
            <p:nvPr/>
          </p:nvSpPr>
          <p:spPr bwMode="auto">
            <a:xfrm flipH="1">
              <a:off x="386" y="627"/>
              <a:ext cx="865" cy="288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ARP </a:t>
              </a:r>
              <a:r>
                <a:rPr kumimoji="1"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响应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AutoShape 61"/>
          <p:cNvSpPr>
            <a:spLocks noChangeArrowheads="1"/>
          </p:cNvSpPr>
          <p:nvPr/>
        </p:nvSpPr>
        <p:spPr bwMode="auto">
          <a:xfrm>
            <a:off x="3719445" y="1175499"/>
            <a:ext cx="2637492" cy="440778"/>
          </a:xfrm>
          <a:prstGeom prst="wedgeRoundRectCallout">
            <a:avLst>
              <a:gd name="adj1" fmla="val 33066"/>
              <a:gd name="adj2" fmla="val 100715"/>
              <a:gd name="adj3" fmla="val 16667"/>
            </a:avLst>
          </a:prstGeom>
          <a:solidFill>
            <a:srgbClr val="00FF99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/>
          <a:lstStyle/>
          <a:p>
            <a:pPr algn="ctr"/>
            <a:endParaRPr kumimoji="1" lang="zh-CN" altLang="zh-CN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Box 62"/>
          <p:cNvSpPr txBox="1">
            <a:spLocks noChangeArrowheads="1"/>
          </p:cNvSpPr>
          <p:nvPr/>
        </p:nvSpPr>
        <p:spPr bwMode="auto">
          <a:xfrm>
            <a:off x="3737401" y="1175498"/>
            <a:ext cx="25595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我是 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219.1.0.6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硬件地址是 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08-00-2B-00-EE-0A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Box 108"/>
          <p:cNvSpPr txBox="1">
            <a:spLocks noChangeArrowheads="1"/>
          </p:cNvSpPr>
          <p:nvPr/>
        </p:nvSpPr>
        <p:spPr bwMode="auto">
          <a:xfrm>
            <a:off x="1019330" y="3325832"/>
            <a:ext cx="7075357" cy="1006429"/>
          </a:xfrm>
          <a:prstGeom prst="rect">
            <a:avLst/>
          </a:prstGeom>
          <a:solidFill>
            <a:srgbClr val="0000CC"/>
          </a:solidFill>
          <a:ln w="9525">
            <a:solidFill>
              <a:srgbClr val="333399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通信的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路径：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→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经过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转发 →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因此主机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必须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知道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地址，解析出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地址。然后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传送到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6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556963" y="1066646"/>
            <a:ext cx="8048776" cy="217457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56963" y="597486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949333" y="564275"/>
            <a:ext cx="32640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的四种典型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Group 244"/>
          <p:cNvGrpSpPr/>
          <p:nvPr/>
        </p:nvGrpSpPr>
        <p:grpSpPr bwMode="auto">
          <a:xfrm>
            <a:off x="1096004" y="1622372"/>
            <a:ext cx="1359990" cy="1055356"/>
            <a:chOff x="912" y="768"/>
            <a:chExt cx="2400" cy="1584"/>
          </a:xfrm>
          <a:solidFill>
            <a:schemeClr val="bg1"/>
          </a:solidFill>
        </p:grpSpPr>
        <p:sp>
          <p:nvSpPr>
            <p:cNvPr id="70" name="Oval 245"/>
            <p:cNvSpPr>
              <a:spLocks noChangeArrowheads="1"/>
            </p:cNvSpPr>
            <p:nvPr/>
          </p:nvSpPr>
          <p:spPr bwMode="auto">
            <a:xfrm>
              <a:off x="1751" y="799"/>
              <a:ext cx="1026" cy="6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Oval 246"/>
            <p:cNvSpPr>
              <a:spLocks noChangeArrowheads="1"/>
            </p:cNvSpPr>
            <p:nvPr/>
          </p:nvSpPr>
          <p:spPr bwMode="auto">
            <a:xfrm>
              <a:off x="1172" y="972"/>
              <a:ext cx="781" cy="6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Oval 247"/>
            <p:cNvSpPr>
              <a:spLocks noChangeArrowheads="1"/>
            </p:cNvSpPr>
            <p:nvPr/>
          </p:nvSpPr>
          <p:spPr bwMode="auto">
            <a:xfrm>
              <a:off x="926" y="1364"/>
              <a:ext cx="521" cy="5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Oval 248"/>
            <p:cNvSpPr>
              <a:spLocks noChangeArrowheads="1"/>
            </p:cNvSpPr>
            <p:nvPr/>
          </p:nvSpPr>
          <p:spPr bwMode="auto">
            <a:xfrm>
              <a:off x="1085" y="1599"/>
              <a:ext cx="796" cy="54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Oval 249"/>
            <p:cNvSpPr>
              <a:spLocks noChangeArrowheads="1"/>
            </p:cNvSpPr>
            <p:nvPr/>
          </p:nvSpPr>
          <p:spPr bwMode="auto">
            <a:xfrm>
              <a:off x="1664" y="1693"/>
              <a:ext cx="1200" cy="6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Oval 250"/>
            <p:cNvSpPr>
              <a:spLocks noChangeArrowheads="1"/>
            </p:cNvSpPr>
            <p:nvPr/>
          </p:nvSpPr>
          <p:spPr bwMode="auto">
            <a:xfrm>
              <a:off x="2445" y="988"/>
              <a:ext cx="751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Oval 251"/>
            <p:cNvSpPr>
              <a:spLocks noChangeArrowheads="1"/>
            </p:cNvSpPr>
            <p:nvPr/>
          </p:nvSpPr>
          <p:spPr bwMode="auto">
            <a:xfrm>
              <a:off x="2560" y="1317"/>
              <a:ext cx="752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Oval 252"/>
            <p:cNvSpPr>
              <a:spLocks noChangeArrowheads="1"/>
            </p:cNvSpPr>
            <p:nvPr/>
          </p:nvSpPr>
          <p:spPr bwMode="auto">
            <a:xfrm>
              <a:off x="2488" y="1427"/>
              <a:ext cx="752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Oval 253"/>
            <p:cNvSpPr>
              <a:spLocks noChangeArrowheads="1"/>
            </p:cNvSpPr>
            <p:nvPr/>
          </p:nvSpPr>
          <p:spPr bwMode="auto">
            <a:xfrm>
              <a:off x="1360" y="1176"/>
              <a:ext cx="1547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9" name="Group 254"/>
            <p:cNvGrpSpPr/>
            <p:nvPr/>
          </p:nvGrpSpPr>
          <p:grpSpPr bwMode="auto">
            <a:xfrm>
              <a:off x="912" y="768"/>
              <a:ext cx="2386" cy="1553"/>
              <a:chOff x="912" y="768"/>
              <a:chExt cx="2386" cy="1553"/>
            </a:xfrm>
            <a:grpFill/>
          </p:grpSpPr>
          <p:sp>
            <p:nvSpPr>
              <p:cNvPr id="80" name="Oval 255"/>
              <p:cNvSpPr>
                <a:spLocks noChangeArrowheads="1"/>
              </p:cNvSpPr>
              <p:nvPr/>
            </p:nvSpPr>
            <p:spPr bwMode="auto">
              <a:xfrm>
                <a:off x="1736" y="768"/>
                <a:ext cx="1027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Oval 256"/>
              <p:cNvSpPr>
                <a:spLocks noChangeArrowheads="1"/>
              </p:cNvSpPr>
              <p:nvPr/>
            </p:nvSpPr>
            <p:spPr bwMode="auto">
              <a:xfrm>
                <a:off x="1158" y="941"/>
                <a:ext cx="781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Oval 257"/>
              <p:cNvSpPr>
                <a:spLocks noChangeArrowheads="1"/>
              </p:cNvSpPr>
              <p:nvPr/>
            </p:nvSpPr>
            <p:spPr bwMode="auto">
              <a:xfrm>
                <a:off x="912" y="1333"/>
                <a:ext cx="520" cy="5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Oval 258"/>
              <p:cNvSpPr>
                <a:spLocks noChangeArrowheads="1"/>
              </p:cNvSpPr>
              <p:nvPr/>
            </p:nvSpPr>
            <p:spPr bwMode="auto">
              <a:xfrm>
                <a:off x="1071" y="1568"/>
                <a:ext cx="795" cy="5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Oval 259"/>
              <p:cNvSpPr>
                <a:spLocks noChangeArrowheads="1"/>
              </p:cNvSpPr>
              <p:nvPr/>
            </p:nvSpPr>
            <p:spPr bwMode="auto">
              <a:xfrm>
                <a:off x="1649" y="1662"/>
                <a:ext cx="1200" cy="6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Oval 260"/>
              <p:cNvSpPr>
                <a:spLocks noChangeArrowheads="1"/>
              </p:cNvSpPr>
              <p:nvPr/>
            </p:nvSpPr>
            <p:spPr bwMode="auto">
              <a:xfrm>
                <a:off x="2430" y="95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Oval 261"/>
              <p:cNvSpPr>
                <a:spLocks noChangeArrowheads="1"/>
              </p:cNvSpPr>
              <p:nvPr/>
            </p:nvSpPr>
            <p:spPr bwMode="auto">
              <a:xfrm>
                <a:off x="2546" y="128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Oval 262"/>
              <p:cNvSpPr>
                <a:spLocks noChangeArrowheads="1"/>
              </p:cNvSpPr>
              <p:nvPr/>
            </p:nvSpPr>
            <p:spPr bwMode="auto">
              <a:xfrm>
                <a:off x="2473" y="1395"/>
                <a:ext cx="752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Oval 263"/>
              <p:cNvSpPr>
                <a:spLocks noChangeArrowheads="1"/>
              </p:cNvSpPr>
              <p:nvPr/>
            </p:nvSpPr>
            <p:spPr bwMode="auto">
              <a:xfrm>
                <a:off x="1346" y="1144"/>
                <a:ext cx="1547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0" name="Line 95"/>
          <p:cNvSpPr>
            <a:spLocks noChangeShapeType="1"/>
          </p:cNvSpPr>
          <p:nvPr/>
        </p:nvSpPr>
        <p:spPr bwMode="auto">
          <a:xfrm flipV="1">
            <a:off x="2455994" y="2105430"/>
            <a:ext cx="5310269" cy="1358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roup 284"/>
          <p:cNvGrpSpPr/>
          <p:nvPr/>
        </p:nvGrpSpPr>
        <p:grpSpPr bwMode="auto">
          <a:xfrm>
            <a:off x="6732250" y="1653412"/>
            <a:ext cx="1359990" cy="1055356"/>
            <a:chOff x="912" y="768"/>
            <a:chExt cx="2400" cy="1584"/>
          </a:xfrm>
          <a:solidFill>
            <a:schemeClr val="bg1"/>
          </a:solidFill>
        </p:grpSpPr>
        <p:sp>
          <p:nvSpPr>
            <p:cNvPr id="51" name="Oval 285"/>
            <p:cNvSpPr>
              <a:spLocks noChangeArrowheads="1"/>
            </p:cNvSpPr>
            <p:nvPr/>
          </p:nvSpPr>
          <p:spPr bwMode="auto">
            <a:xfrm>
              <a:off x="1751" y="799"/>
              <a:ext cx="1026" cy="6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Oval 286"/>
            <p:cNvSpPr>
              <a:spLocks noChangeArrowheads="1"/>
            </p:cNvSpPr>
            <p:nvPr/>
          </p:nvSpPr>
          <p:spPr bwMode="auto">
            <a:xfrm>
              <a:off x="1172" y="972"/>
              <a:ext cx="781" cy="6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Oval 287"/>
            <p:cNvSpPr>
              <a:spLocks noChangeArrowheads="1"/>
            </p:cNvSpPr>
            <p:nvPr/>
          </p:nvSpPr>
          <p:spPr bwMode="auto">
            <a:xfrm>
              <a:off x="926" y="1364"/>
              <a:ext cx="521" cy="5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Oval 288"/>
            <p:cNvSpPr>
              <a:spLocks noChangeArrowheads="1"/>
            </p:cNvSpPr>
            <p:nvPr/>
          </p:nvSpPr>
          <p:spPr bwMode="auto">
            <a:xfrm>
              <a:off x="1085" y="1599"/>
              <a:ext cx="796" cy="54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Oval 289"/>
            <p:cNvSpPr>
              <a:spLocks noChangeArrowheads="1"/>
            </p:cNvSpPr>
            <p:nvPr/>
          </p:nvSpPr>
          <p:spPr bwMode="auto">
            <a:xfrm>
              <a:off x="1664" y="1693"/>
              <a:ext cx="1200" cy="6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Oval 290"/>
            <p:cNvSpPr>
              <a:spLocks noChangeArrowheads="1"/>
            </p:cNvSpPr>
            <p:nvPr/>
          </p:nvSpPr>
          <p:spPr bwMode="auto">
            <a:xfrm>
              <a:off x="2445" y="988"/>
              <a:ext cx="751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Oval 291"/>
            <p:cNvSpPr>
              <a:spLocks noChangeArrowheads="1"/>
            </p:cNvSpPr>
            <p:nvPr/>
          </p:nvSpPr>
          <p:spPr bwMode="auto">
            <a:xfrm>
              <a:off x="2560" y="1317"/>
              <a:ext cx="752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Oval 292"/>
            <p:cNvSpPr>
              <a:spLocks noChangeArrowheads="1"/>
            </p:cNvSpPr>
            <p:nvPr/>
          </p:nvSpPr>
          <p:spPr bwMode="auto">
            <a:xfrm>
              <a:off x="2488" y="1427"/>
              <a:ext cx="752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Oval 293"/>
            <p:cNvSpPr>
              <a:spLocks noChangeArrowheads="1"/>
            </p:cNvSpPr>
            <p:nvPr/>
          </p:nvSpPr>
          <p:spPr bwMode="auto">
            <a:xfrm>
              <a:off x="1360" y="1176"/>
              <a:ext cx="1547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0" name="Group 294"/>
            <p:cNvGrpSpPr/>
            <p:nvPr/>
          </p:nvGrpSpPr>
          <p:grpSpPr bwMode="auto">
            <a:xfrm>
              <a:off x="912" y="768"/>
              <a:ext cx="2386" cy="1553"/>
              <a:chOff x="912" y="768"/>
              <a:chExt cx="2386" cy="1553"/>
            </a:xfrm>
            <a:grpFill/>
          </p:grpSpPr>
          <p:sp>
            <p:nvSpPr>
              <p:cNvPr id="61" name="Oval 295"/>
              <p:cNvSpPr>
                <a:spLocks noChangeArrowheads="1"/>
              </p:cNvSpPr>
              <p:nvPr/>
            </p:nvSpPr>
            <p:spPr bwMode="auto">
              <a:xfrm>
                <a:off x="1736" y="768"/>
                <a:ext cx="1027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Oval 296"/>
              <p:cNvSpPr>
                <a:spLocks noChangeArrowheads="1"/>
              </p:cNvSpPr>
              <p:nvPr/>
            </p:nvSpPr>
            <p:spPr bwMode="auto">
              <a:xfrm>
                <a:off x="1158" y="941"/>
                <a:ext cx="781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Oval 297"/>
              <p:cNvSpPr>
                <a:spLocks noChangeArrowheads="1"/>
              </p:cNvSpPr>
              <p:nvPr/>
            </p:nvSpPr>
            <p:spPr bwMode="auto">
              <a:xfrm>
                <a:off x="912" y="1333"/>
                <a:ext cx="520" cy="5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Oval 298"/>
              <p:cNvSpPr>
                <a:spLocks noChangeArrowheads="1"/>
              </p:cNvSpPr>
              <p:nvPr/>
            </p:nvSpPr>
            <p:spPr bwMode="auto">
              <a:xfrm>
                <a:off x="1071" y="1568"/>
                <a:ext cx="795" cy="5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Oval 299"/>
              <p:cNvSpPr>
                <a:spLocks noChangeArrowheads="1"/>
              </p:cNvSpPr>
              <p:nvPr/>
            </p:nvSpPr>
            <p:spPr bwMode="auto">
              <a:xfrm>
                <a:off x="1649" y="1662"/>
                <a:ext cx="1200" cy="6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Oval 300"/>
              <p:cNvSpPr>
                <a:spLocks noChangeArrowheads="1"/>
              </p:cNvSpPr>
              <p:nvPr/>
            </p:nvSpPr>
            <p:spPr bwMode="auto">
              <a:xfrm>
                <a:off x="2430" y="95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Oval 301"/>
              <p:cNvSpPr>
                <a:spLocks noChangeArrowheads="1"/>
              </p:cNvSpPr>
              <p:nvPr/>
            </p:nvSpPr>
            <p:spPr bwMode="auto">
              <a:xfrm>
                <a:off x="2546" y="128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Oval 302"/>
              <p:cNvSpPr>
                <a:spLocks noChangeArrowheads="1"/>
              </p:cNvSpPr>
              <p:nvPr/>
            </p:nvSpPr>
            <p:spPr bwMode="auto">
              <a:xfrm>
                <a:off x="2473" y="1395"/>
                <a:ext cx="752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Oval 303"/>
              <p:cNvSpPr>
                <a:spLocks noChangeArrowheads="1"/>
              </p:cNvSpPr>
              <p:nvPr/>
            </p:nvSpPr>
            <p:spPr bwMode="auto">
              <a:xfrm>
                <a:off x="1346" y="1144"/>
                <a:ext cx="1547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2" name="Group 264"/>
          <p:cNvGrpSpPr/>
          <p:nvPr/>
        </p:nvGrpSpPr>
        <p:grpSpPr bwMode="auto">
          <a:xfrm>
            <a:off x="3956189" y="1622372"/>
            <a:ext cx="1359990" cy="1055356"/>
            <a:chOff x="912" y="768"/>
            <a:chExt cx="2400" cy="1584"/>
          </a:xfrm>
          <a:solidFill>
            <a:schemeClr val="bg1"/>
          </a:solidFill>
        </p:grpSpPr>
        <p:sp>
          <p:nvSpPr>
            <p:cNvPr id="32" name="Oval 265"/>
            <p:cNvSpPr>
              <a:spLocks noChangeArrowheads="1"/>
            </p:cNvSpPr>
            <p:nvPr/>
          </p:nvSpPr>
          <p:spPr bwMode="auto">
            <a:xfrm>
              <a:off x="1751" y="799"/>
              <a:ext cx="1026" cy="6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Oval 266"/>
            <p:cNvSpPr>
              <a:spLocks noChangeArrowheads="1"/>
            </p:cNvSpPr>
            <p:nvPr/>
          </p:nvSpPr>
          <p:spPr bwMode="auto">
            <a:xfrm>
              <a:off x="1172" y="972"/>
              <a:ext cx="781" cy="6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Oval 267"/>
            <p:cNvSpPr>
              <a:spLocks noChangeArrowheads="1"/>
            </p:cNvSpPr>
            <p:nvPr/>
          </p:nvSpPr>
          <p:spPr bwMode="auto">
            <a:xfrm>
              <a:off x="926" y="1364"/>
              <a:ext cx="521" cy="5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Oval 268"/>
            <p:cNvSpPr>
              <a:spLocks noChangeArrowheads="1"/>
            </p:cNvSpPr>
            <p:nvPr/>
          </p:nvSpPr>
          <p:spPr bwMode="auto">
            <a:xfrm>
              <a:off x="1085" y="1599"/>
              <a:ext cx="796" cy="54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Oval 269"/>
            <p:cNvSpPr>
              <a:spLocks noChangeArrowheads="1"/>
            </p:cNvSpPr>
            <p:nvPr/>
          </p:nvSpPr>
          <p:spPr bwMode="auto">
            <a:xfrm>
              <a:off x="1664" y="1693"/>
              <a:ext cx="1200" cy="6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Oval 270"/>
            <p:cNvSpPr>
              <a:spLocks noChangeArrowheads="1"/>
            </p:cNvSpPr>
            <p:nvPr/>
          </p:nvSpPr>
          <p:spPr bwMode="auto">
            <a:xfrm>
              <a:off x="2445" y="988"/>
              <a:ext cx="751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Oval 271"/>
            <p:cNvSpPr>
              <a:spLocks noChangeArrowheads="1"/>
            </p:cNvSpPr>
            <p:nvPr/>
          </p:nvSpPr>
          <p:spPr bwMode="auto">
            <a:xfrm>
              <a:off x="2560" y="1317"/>
              <a:ext cx="752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Oval 272"/>
            <p:cNvSpPr>
              <a:spLocks noChangeArrowheads="1"/>
            </p:cNvSpPr>
            <p:nvPr/>
          </p:nvSpPr>
          <p:spPr bwMode="auto">
            <a:xfrm>
              <a:off x="2488" y="1427"/>
              <a:ext cx="752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Oval 273"/>
            <p:cNvSpPr>
              <a:spLocks noChangeArrowheads="1"/>
            </p:cNvSpPr>
            <p:nvPr/>
          </p:nvSpPr>
          <p:spPr bwMode="auto">
            <a:xfrm>
              <a:off x="1360" y="1176"/>
              <a:ext cx="1547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1" name="Group 274"/>
            <p:cNvGrpSpPr/>
            <p:nvPr/>
          </p:nvGrpSpPr>
          <p:grpSpPr bwMode="auto">
            <a:xfrm>
              <a:off x="912" y="768"/>
              <a:ext cx="2386" cy="1553"/>
              <a:chOff x="912" y="768"/>
              <a:chExt cx="2386" cy="1553"/>
            </a:xfrm>
            <a:grpFill/>
          </p:grpSpPr>
          <p:sp>
            <p:nvSpPr>
              <p:cNvPr id="42" name="Oval 275"/>
              <p:cNvSpPr>
                <a:spLocks noChangeArrowheads="1"/>
              </p:cNvSpPr>
              <p:nvPr/>
            </p:nvSpPr>
            <p:spPr bwMode="auto">
              <a:xfrm>
                <a:off x="1736" y="768"/>
                <a:ext cx="1027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Oval 276"/>
              <p:cNvSpPr>
                <a:spLocks noChangeArrowheads="1"/>
              </p:cNvSpPr>
              <p:nvPr/>
            </p:nvSpPr>
            <p:spPr bwMode="auto">
              <a:xfrm>
                <a:off x="1158" y="941"/>
                <a:ext cx="781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Oval 277"/>
              <p:cNvSpPr>
                <a:spLocks noChangeArrowheads="1"/>
              </p:cNvSpPr>
              <p:nvPr/>
            </p:nvSpPr>
            <p:spPr bwMode="auto">
              <a:xfrm>
                <a:off x="912" y="1333"/>
                <a:ext cx="520" cy="5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Oval 278"/>
              <p:cNvSpPr>
                <a:spLocks noChangeArrowheads="1"/>
              </p:cNvSpPr>
              <p:nvPr/>
            </p:nvSpPr>
            <p:spPr bwMode="auto">
              <a:xfrm>
                <a:off x="1071" y="1568"/>
                <a:ext cx="795" cy="5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Oval 279"/>
              <p:cNvSpPr>
                <a:spLocks noChangeArrowheads="1"/>
              </p:cNvSpPr>
              <p:nvPr/>
            </p:nvSpPr>
            <p:spPr bwMode="auto">
              <a:xfrm>
                <a:off x="1649" y="1662"/>
                <a:ext cx="1200" cy="6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Oval 280"/>
              <p:cNvSpPr>
                <a:spLocks noChangeArrowheads="1"/>
              </p:cNvSpPr>
              <p:nvPr/>
            </p:nvSpPr>
            <p:spPr bwMode="auto">
              <a:xfrm>
                <a:off x="2430" y="95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Oval 281"/>
              <p:cNvSpPr>
                <a:spLocks noChangeArrowheads="1"/>
              </p:cNvSpPr>
              <p:nvPr/>
            </p:nvSpPr>
            <p:spPr bwMode="auto">
              <a:xfrm>
                <a:off x="2546" y="128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Oval 282"/>
              <p:cNvSpPr>
                <a:spLocks noChangeArrowheads="1"/>
              </p:cNvSpPr>
              <p:nvPr/>
            </p:nvSpPr>
            <p:spPr bwMode="auto">
              <a:xfrm>
                <a:off x="2473" y="1395"/>
                <a:ext cx="752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Oval 283"/>
              <p:cNvSpPr>
                <a:spLocks noChangeArrowheads="1"/>
              </p:cNvSpPr>
              <p:nvPr/>
            </p:nvSpPr>
            <p:spPr bwMode="auto">
              <a:xfrm>
                <a:off x="1346" y="1144"/>
                <a:ext cx="1547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3" name="Text Box 96"/>
          <p:cNvSpPr txBox="1">
            <a:spLocks noChangeArrowheads="1"/>
          </p:cNvSpPr>
          <p:nvPr/>
        </p:nvSpPr>
        <p:spPr bwMode="auto">
          <a:xfrm>
            <a:off x="1477325" y="2012481"/>
            <a:ext cx="577401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 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98"/>
          <p:cNvSpPr txBox="1">
            <a:spLocks noChangeArrowheads="1"/>
          </p:cNvSpPr>
          <p:nvPr/>
        </p:nvSpPr>
        <p:spPr bwMode="auto">
          <a:xfrm>
            <a:off x="7138646" y="1984263"/>
            <a:ext cx="577402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 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Box 99"/>
          <p:cNvSpPr txBox="1">
            <a:spLocks noChangeArrowheads="1"/>
          </p:cNvSpPr>
          <p:nvPr/>
        </p:nvSpPr>
        <p:spPr bwMode="auto">
          <a:xfrm>
            <a:off x="4355574" y="1984263"/>
            <a:ext cx="577402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 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Picture 231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609" y="1909491"/>
            <a:ext cx="767623" cy="422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17" name="Text Box 235"/>
          <p:cNvSpPr txBox="1">
            <a:spLocks noChangeArrowheads="1"/>
          </p:cNvSpPr>
          <p:nvPr/>
        </p:nvSpPr>
        <p:spPr bwMode="auto">
          <a:xfrm>
            <a:off x="5913803" y="1484632"/>
            <a:ext cx="412292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600" b="1" baseline="-250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Box 237"/>
          <p:cNvSpPr txBox="1">
            <a:spLocks noChangeArrowheads="1"/>
          </p:cNvSpPr>
          <p:nvPr/>
        </p:nvSpPr>
        <p:spPr bwMode="auto">
          <a:xfrm>
            <a:off x="2988773" y="1496272"/>
            <a:ext cx="412292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6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 Box 325"/>
          <p:cNvSpPr txBox="1">
            <a:spLocks noChangeArrowheads="1"/>
          </p:cNvSpPr>
          <p:nvPr/>
        </p:nvSpPr>
        <p:spPr bwMode="auto">
          <a:xfrm>
            <a:off x="611539" y="1496387"/>
            <a:ext cx="437940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Picture 327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475" y="1882331"/>
            <a:ext cx="767623" cy="422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21" name="Oval 333"/>
          <p:cNvSpPr>
            <a:spLocks noChangeArrowheads="1"/>
          </p:cNvSpPr>
          <p:nvPr/>
        </p:nvSpPr>
        <p:spPr bwMode="auto">
          <a:xfrm>
            <a:off x="3759902" y="2070510"/>
            <a:ext cx="78866" cy="873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Oval 335"/>
          <p:cNvSpPr>
            <a:spLocks noChangeArrowheads="1"/>
          </p:cNvSpPr>
          <p:nvPr/>
        </p:nvSpPr>
        <p:spPr bwMode="auto">
          <a:xfrm>
            <a:off x="2580427" y="2080210"/>
            <a:ext cx="78865" cy="8729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Oval 337"/>
          <p:cNvSpPr>
            <a:spLocks noChangeArrowheads="1"/>
          </p:cNvSpPr>
          <p:nvPr/>
        </p:nvSpPr>
        <p:spPr bwMode="auto">
          <a:xfrm>
            <a:off x="6621839" y="2084090"/>
            <a:ext cx="78865" cy="8729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Oval 338"/>
          <p:cNvSpPr>
            <a:spLocks noChangeArrowheads="1"/>
          </p:cNvSpPr>
          <p:nvPr/>
        </p:nvSpPr>
        <p:spPr bwMode="auto">
          <a:xfrm>
            <a:off x="5524734" y="2080210"/>
            <a:ext cx="78865" cy="8729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 Box 351"/>
          <p:cNvSpPr txBox="1">
            <a:spLocks noChangeArrowheads="1"/>
          </p:cNvSpPr>
          <p:nvPr/>
        </p:nvSpPr>
        <p:spPr bwMode="auto">
          <a:xfrm>
            <a:off x="909703" y="2489235"/>
            <a:ext cx="437940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60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Box 352"/>
          <p:cNvSpPr txBox="1">
            <a:spLocks noChangeArrowheads="1"/>
          </p:cNvSpPr>
          <p:nvPr/>
        </p:nvSpPr>
        <p:spPr bwMode="auto">
          <a:xfrm>
            <a:off x="4435361" y="1242896"/>
            <a:ext cx="437940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60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 Box 353"/>
          <p:cNvSpPr txBox="1">
            <a:spLocks noChangeArrowheads="1"/>
          </p:cNvSpPr>
          <p:nvPr/>
        </p:nvSpPr>
        <p:spPr bwMode="auto">
          <a:xfrm>
            <a:off x="7295321" y="1236791"/>
            <a:ext cx="437940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160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9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05" y="1498495"/>
            <a:ext cx="615163" cy="61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590" y="2456644"/>
            <a:ext cx="615163" cy="61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974" y="1333091"/>
            <a:ext cx="615163" cy="61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294" y="1333091"/>
            <a:ext cx="615163" cy="61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134099" y="3241221"/>
            <a:ext cx="7012669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buClr>
                <a:srgbClr val="990099"/>
              </a:buClr>
              <a:buFont typeface="+mj-lt"/>
              <a:buAutoNum type="arabicPeriod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发送方是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主机，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要把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数据报发送到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本网络上的另一个主机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。这时用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找到目的主机的硬件地址。 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556963" y="1066646"/>
            <a:ext cx="8048776" cy="217457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56963" y="597486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949333" y="564275"/>
            <a:ext cx="32640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的四种典型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Group 244"/>
          <p:cNvGrpSpPr/>
          <p:nvPr/>
        </p:nvGrpSpPr>
        <p:grpSpPr bwMode="auto">
          <a:xfrm>
            <a:off x="1096004" y="1622372"/>
            <a:ext cx="1359990" cy="1055356"/>
            <a:chOff x="912" y="768"/>
            <a:chExt cx="2400" cy="1584"/>
          </a:xfrm>
          <a:solidFill>
            <a:schemeClr val="bg1"/>
          </a:solidFill>
        </p:grpSpPr>
        <p:sp>
          <p:nvSpPr>
            <p:cNvPr id="70" name="Oval 245"/>
            <p:cNvSpPr>
              <a:spLocks noChangeArrowheads="1"/>
            </p:cNvSpPr>
            <p:nvPr/>
          </p:nvSpPr>
          <p:spPr bwMode="auto">
            <a:xfrm>
              <a:off x="1751" y="799"/>
              <a:ext cx="1026" cy="6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Oval 246"/>
            <p:cNvSpPr>
              <a:spLocks noChangeArrowheads="1"/>
            </p:cNvSpPr>
            <p:nvPr/>
          </p:nvSpPr>
          <p:spPr bwMode="auto">
            <a:xfrm>
              <a:off x="1172" y="972"/>
              <a:ext cx="781" cy="6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Oval 247"/>
            <p:cNvSpPr>
              <a:spLocks noChangeArrowheads="1"/>
            </p:cNvSpPr>
            <p:nvPr/>
          </p:nvSpPr>
          <p:spPr bwMode="auto">
            <a:xfrm>
              <a:off x="926" y="1364"/>
              <a:ext cx="521" cy="5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Oval 248"/>
            <p:cNvSpPr>
              <a:spLocks noChangeArrowheads="1"/>
            </p:cNvSpPr>
            <p:nvPr/>
          </p:nvSpPr>
          <p:spPr bwMode="auto">
            <a:xfrm>
              <a:off x="1085" y="1599"/>
              <a:ext cx="796" cy="54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Oval 249"/>
            <p:cNvSpPr>
              <a:spLocks noChangeArrowheads="1"/>
            </p:cNvSpPr>
            <p:nvPr/>
          </p:nvSpPr>
          <p:spPr bwMode="auto">
            <a:xfrm>
              <a:off x="1664" y="1693"/>
              <a:ext cx="1200" cy="6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Oval 250"/>
            <p:cNvSpPr>
              <a:spLocks noChangeArrowheads="1"/>
            </p:cNvSpPr>
            <p:nvPr/>
          </p:nvSpPr>
          <p:spPr bwMode="auto">
            <a:xfrm>
              <a:off x="2445" y="988"/>
              <a:ext cx="751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Oval 251"/>
            <p:cNvSpPr>
              <a:spLocks noChangeArrowheads="1"/>
            </p:cNvSpPr>
            <p:nvPr/>
          </p:nvSpPr>
          <p:spPr bwMode="auto">
            <a:xfrm>
              <a:off x="2560" y="1317"/>
              <a:ext cx="752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Oval 252"/>
            <p:cNvSpPr>
              <a:spLocks noChangeArrowheads="1"/>
            </p:cNvSpPr>
            <p:nvPr/>
          </p:nvSpPr>
          <p:spPr bwMode="auto">
            <a:xfrm>
              <a:off x="2488" y="1427"/>
              <a:ext cx="752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Oval 253"/>
            <p:cNvSpPr>
              <a:spLocks noChangeArrowheads="1"/>
            </p:cNvSpPr>
            <p:nvPr/>
          </p:nvSpPr>
          <p:spPr bwMode="auto">
            <a:xfrm>
              <a:off x="1360" y="1176"/>
              <a:ext cx="1547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9" name="Group 254"/>
            <p:cNvGrpSpPr/>
            <p:nvPr/>
          </p:nvGrpSpPr>
          <p:grpSpPr bwMode="auto">
            <a:xfrm>
              <a:off x="912" y="768"/>
              <a:ext cx="2386" cy="1553"/>
              <a:chOff x="912" y="768"/>
              <a:chExt cx="2386" cy="1553"/>
            </a:xfrm>
            <a:grpFill/>
          </p:grpSpPr>
          <p:sp>
            <p:nvSpPr>
              <p:cNvPr id="80" name="Oval 255"/>
              <p:cNvSpPr>
                <a:spLocks noChangeArrowheads="1"/>
              </p:cNvSpPr>
              <p:nvPr/>
            </p:nvSpPr>
            <p:spPr bwMode="auto">
              <a:xfrm>
                <a:off x="1736" y="768"/>
                <a:ext cx="1027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Oval 256"/>
              <p:cNvSpPr>
                <a:spLocks noChangeArrowheads="1"/>
              </p:cNvSpPr>
              <p:nvPr/>
            </p:nvSpPr>
            <p:spPr bwMode="auto">
              <a:xfrm>
                <a:off x="1158" y="941"/>
                <a:ext cx="781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Oval 257"/>
              <p:cNvSpPr>
                <a:spLocks noChangeArrowheads="1"/>
              </p:cNvSpPr>
              <p:nvPr/>
            </p:nvSpPr>
            <p:spPr bwMode="auto">
              <a:xfrm>
                <a:off x="912" y="1333"/>
                <a:ext cx="520" cy="5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Oval 258"/>
              <p:cNvSpPr>
                <a:spLocks noChangeArrowheads="1"/>
              </p:cNvSpPr>
              <p:nvPr/>
            </p:nvSpPr>
            <p:spPr bwMode="auto">
              <a:xfrm>
                <a:off x="1071" y="1568"/>
                <a:ext cx="795" cy="5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Oval 259"/>
              <p:cNvSpPr>
                <a:spLocks noChangeArrowheads="1"/>
              </p:cNvSpPr>
              <p:nvPr/>
            </p:nvSpPr>
            <p:spPr bwMode="auto">
              <a:xfrm>
                <a:off x="1649" y="1662"/>
                <a:ext cx="1200" cy="6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Oval 260"/>
              <p:cNvSpPr>
                <a:spLocks noChangeArrowheads="1"/>
              </p:cNvSpPr>
              <p:nvPr/>
            </p:nvSpPr>
            <p:spPr bwMode="auto">
              <a:xfrm>
                <a:off x="2430" y="95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Oval 261"/>
              <p:cNvSpPr>
                <a:spLocks noChangeArrowheads="1"/>
              </p:cNvSpPr>
              <p:nvPr/>
            </p:nvSpPr>
            <p:spPr bwMode="auto">
              <a:xfrm>
                <a:off x="2546" y="128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Oval 262"/>
              <p:cNvSpPr>
                <a:spLocks noChangeArrowheads="1"/>
              </p:cNvSpPr>
              <p:nvPr/>
            </p:nvSpPr>
            <p:spPr bwMode="auto">
              <a:xfrm>
                <a:off x="2473" y="1395"/>
                <a:ext cx="752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Oval 263"/>
              <p:cNvSpPr>
                <a:spLocks noChangeArrowheads="1"/>
              </p:cNvSpPr>
              <p:nvPr/>
            </p:nvSpPr>
            <p:spPr bwMode="auto">
              <a:xfrm>
                <a:off x="1346" y="1144"/>
                <a:ext cx="1547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0" name="Line 95"/>
          <p:cNvSpPr>
            <a:spLocks noChangeShapeType="1"/>
          </p:cNvSpPr>
          <p:nvPr/>
        </p:nvSpPr>
        <p:spPr bwMode="auto">
          <a:xfrm flipV="1">
            <a:off x="2455994" y="2105430"/>
            <a:ext cx="5310269" cy="1358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roup 284"/>
          <p:cNvGrpSpPr/>
          <p:nvPr/>
        </p:nvGrpSpPr>
        <p:grpSpPr bwMode="auto">
          <a:xfrm>
            <a:off x="6732250" y="1653412"/>
            <a:ext cx="1359990" cy="1055356"/>
            <a:chOff x="912" y="768"/>
            <a:chExt cx="2400" cy="1584"/>
          </a:xfrm>
          <a:solidFill>
            <a:schemeClr val="bg1"/>
          </a:solidFill>
        </p:grpSpPr>
        <p:sp>
          <p:nvSpPr>
            <p:cNvPr id="51" name="Oval 285"/>
            <p:cNvSpPr>
              <a:spLocks noChangeArrowheads="1"/>
            </p:cNvSpPr>
            <p:nvPr/>
          </p:nvSpPr>
          <p:spPr bwMode="auto">
            <a:xfrm>
              <a:off x="1751" y="799"/>
              <a:ext cx="1026" cy="6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Oval 286"/>
            <p:cNvSpPr>
              <a:spLocks noChangeArrowheads="1"/>
            </p:cNvSpPr>
            <p:nvPr/>
          </p:nvSpPr>
          <p:spPr bwMode="auto">
            <a:xfrm>
              <a:off x="1172" y="972"/>
              <a:ext cx="781" cy="6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Oval 287"/>
            <p:cNvSpPr>
              <a:spLocks noChangeArrowheads="1"/>
            </p:cNvSpPr>
            <p:nvPr/>
          </p:nvSpPr>
          <p:spPr bwMode="auto">
            <a:xfrm>
              <a:off x="926" y="1364"/>
              <a:ext cx="521" cy="5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Oval 288"/>
            <p:cNvSpPr>
              <a:spLocks noChangeArrowheads="1"/>
            </p:cNvSpPr>
            <p:nvPr/>
          </p:nvSpPr>
          <p:spPr bwMode="auto">
            <a:xfrm>
              <a:off x="1085" y="1599"/>
              <a:ext cx="796" cy="54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Oval 289"/>
            <p:cNvSpPr>
              <a:spLocks noChangeArrowheads="1"/>
            </p:cNvSpPr>
            <p:nvPr/>
          </p:nvSpPr>
          <p:spPr bwMode="auto">
            <a:xfrm>
              <a:off x="1664" y="1693"/>
              <a:ext cx="1200" cy="6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Oval 290"/>
            <p:cNvSpPr>
              <a:spLocks noChangeArrowheads="1"/>
            </p:cNvSpPr>
            <p:nvPr/>
          </p:nvSpPr>
          <p:spPr bwMode="auto">
            <a:xfrm>
              <a:off x="2445" y="988"/>
              <a:ext cx="751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Oval 291"/>
            <p:cNvSpPr>
              <a:spLocks noChangeArrowheads="1"/>
            </p:cNvSpPr>
            <p:nvPr/>
          </p:nvSpPr>
          <p:spPr bwMode="auto">
            <a:xfrm>
              <a:off x="2560" y="1317"/>
              <a:ext cx="752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Oval 292"/>
            <p:cNvSpPr>
              <a:spLocks noChangeArrowheads="1"/>
            </p:cNvSpPr>
            <p:nvPr/>
          </p:nvSpPr>
          <p:spPr bwMode="auto">
            <a:xfrm>
              <a:off x="2488" y="1427"/>
              <a:ext cx="752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Oval 293"/>
            <p:cNvSpPr>
              <a:spLocks noChangeArrowheads="1"/>
            </p:cNvSpPr>
            <p:nvPr/>
          </p:nvSpPr>
          <p:spPr bwMode="auto">
            <a:xfrm>
              <a:off x="1360" y="1176"/>
              <a:ext cx="1547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0" name="Group 294"/>
            <p:cNvGrpSpPr/>
            <p:nvPr/>
          </p:nvGrpSpPr>
          <p:grpSpPr bwMode="auto">
            <a:xfrm>
              <a:off x="912" y="768"/>
              <a:ext cx="2386" cy="1553"/>
              <a:chOff x="912" y="768"/>
              <a:chExt cx="2386" cy="1553"/>
            </a:xfrm>
            <a:grpFill/>
          </p:grpSpPr>
          <p:sp>
            <p:nvSpPr>
              <p:cNvPr id="61" name="Oval 295"/>
              <p:cNvSpPr>
                <a:spLocks noChangeArrowheads="1"/>
              </p:cNvSpPr>
              <p:nvPr/>
            </p:nvSpPr>
            <p:spPr bwMode="auto">
              <a:xfrm>
                <a:off x="1736" y="768"/>
                <a:ext cx="1027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Oval 296"/>
              <p:cNvSpPr>
                <a:spLocks noChangeArrowheads="1"/>
              </p:cNvSpPr>
              <p:nvPr/>
            </p:nvSpPr>
            <p:spPr bwMode="auto">
              <a:xfrm>
                <a:off x="1158" y="941"/>
                <a:ext cx="781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Oval 297"/>
              <p:cNvSpPr>
                <a:spLocks noChangeArrowheads="1"/>
              </p:cNvSpPr>
              <p:nvPr/>
            </p:nvSpPr>
            <p:spPr bwMode="auto">
              <a:xfrm>
                <a:off x="912" y="1333"/>
                <a:ext cx="520" cy="5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Oval 298"/>
              <p:cNvSpPr>
                <a:spLocks noChangeArrowheads="1"/>
              </p:cNvSpPr>
              <p:nvPr/>
            </p:nvSpPr>
            <p:spPr bwMode="auto">
              <a:xfrm>
                <a:off x="1071" y="1568"/>
                <a:ext cx="795" cy="5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Oval 299"/>
              <p:cNvSpPr>
                <a:spLocks noChangeArrowheads="1"/>
              </p:cNvSpPr>
              <p:nvPr/>
            </p:nvSpPr>
            <p:spPr bwMode="auto">
              <a:xfrm>
                <a:off x="1649" y="1662"/>
                <a:ext cx="1200" cy="6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Oval 300"/>
              <p:cNvSpPr>
                <a:spLocks noChangeArrowheads="1"/>
              </p:cNvSpPr>
              <p:nvPr/>
            </p:nvSpPr>
            <p:spPr bwMode="auto">
              <a:xfrm>
                <a:off x="2430" y="95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Oval 301"/>
              <p:cNvSpPr>
                <a:spLocks noChangeArrowheads="1"/>
              </p:cNvSpPr>
              <p:nvPr/>
            </p:nvSpPr>
            <p:spPr bwMode="auto">
              <a:xfrm>
                <a:off x="2546" y="128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Oval 302"/>
              <p:cNvSpPr>
                <a:spLocks noChangeArrowheads="1"/>
              </p:cNvSpPr>
              <p:nvPr/>
            </p:nvSpPr>
            <p:spPr bwMode="auto">
              <a:xfrm>
                <a:off x="2473" y="1395"/>
                <a:ext cx="752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Oval 303"/>
              <p:cNvSpPr>
                <a:spLocks noChangeArrowheads="1"/>
              </p:cNvSpPr>
              <p:nvPr/>
            </p:nvSpPr>
            <p:spPr bwMode="auto">
              <a:xfrm>
                <a:off x="1346" y="1144"/>
                <a:ext cx="1547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2" name="Group 264"/>
          <p:cNvGrpSpPr/>
          <p:nvPr/>
        </p:nvGrpSpPr>
        <p:grpSpPr bwMode="auto">
          <a:xfrm>
            <a:off x="3956189" y="1622372"/>
            <a:ext cx="1359990" cy="1055356"/>
            <a:chOff x="912" y="768"/>
            <a:chExt cx="2400" cy="1584"/>
          </a:xfrm>
          <a:solidFill>
            <a:schemeClr val="bg1"/>
          </a:solidFill>
        </p:grpSpPr>
        <p:sp>
          <p:nvSpPr>
            <p:cNvPr id="32" name="Oval 265"/>
            <p:cNvSpPr>
              <a:spLocks noChangeArrowheads="1"/>
            </p:cNvSpPr>
            <p:nvPr/>
          </p:nvSpPr>
          <p:spPr bwMode="auto">
            <a:xfrm>
              <a:off x="1751" y="799"/>
              <a:ext cx="1026" cy="6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Oval 266"/>
            <p:cNvSpPr>
              <a:spLocks noChangeArrowheads="1"/>
            </p:cNvSpPr>
            <p:nvPr/>
          </p:nvSpPr>
          <p:spPr bwMode="auto">
            <a:xfrm>
              <a:off x="1172" y="972"/>
              <a:ext cx="781" cy="6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Oval 267"/>
            <p:cNvSpPr>
              <a:spLocks noChangeArrowheads="1"/>
            </p:cNvSpPr>
            <p:nvPr/>
          </p:nvSpPr>
          <p:spPr bwMode="auto">
            <a:xfrm>
              <a:off x="926" y="1364"/>
              <a:ext cx="521" cy="5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Oval 268"/>
            <p:cNvSpPr>
              <a:spLocks noChangeArrowheads="1"/>
            </p:cNvSpPr>
            <p:nvPr/>
          </p:nvSpPr>
          <p:spPr bwMode="auto">
            <a:xfrm>
              <a:off x="1085" y="1599"/>
              <a:ext cx="796" cy="54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Oval 269"/>
            <p:cNvSpPr>
              <a:spLocks noChangeArrowheads="1"/>
            </p:cNvSpPr>
            <p:nvPr/>
          </p:nvSpPr>
          <p:spPr bwMode="auto">
            <a:xfrm>
              <a:off x="1664" y="1693"/>
              <a:ext cx="1200" cy="6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Oval 270"/>
            <p:cNvSpPr>
              <a:spLocks noChangeArrowheads="1"/>
            </p:cNvSpPr>
            <p:nvPr/>
          </p:nvSpPr>
          <p:spPr bwMode="auto">
            <a:xfrm>
              <a:off x="2445" y="988"/>
              <a:ext cx="751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Oval 271"/>
            <p:cNvSpPr>
              <a:spLocks noChangeArrowheads="1"/>
            </p:cNvSpPr>
            <p:nvPr/>
          </p:nvSpPr>
          <p:spPr bwMode="auto">
            <a:xfrm>
              <a:off x="2560" y="1317"/>
              <a:ext cx="752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Oval 272"/>
            <p:cNvSpPr>
              <a:spLocks noChangeArrowheads="1"/>
            </p:cNvSpPr>
            <p:nvPr/>
          </p:nvSpPr>
          <p:spPr bwMode="auto">
            <a:xfrm>
              <a:off x="2488" y="1427"/>
              <a:ext cx="752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Oval 273"/>
            <p:cNvSpPr>
              <a:spLocks noChangeArrowheads="1"/>
            </p:cNvSpPr>
            <p:nvPr/>
          </p:nvSpPr>
          <p:spPr bwMode="auto">
            <a:xfrm>
              <a:off x="1360" y="1176"/>
              <a:ext cx="1547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1" name="Group 274"/>
            <p:cNvGrpSpPr/>
            <p:nvPr/>
          </p:nvGrpSpPr>
          <p:grpSpPr bwMode="auto">
            <a:xfrm>
              <a:off x="912" y="768"/>
              <a:ext cx="2386" cy="1553"/>
              <a:chOff x="912" y="768"/>
              <a:chExt cx="2386" cy="1553"/>
            </a:xfrm>
            <a:grpFill/>
          </p:grpSpPr>
          <p:sp>
            <p:nvSpPr>
              <p:cNvPr id="42" name="Oval 275"/>
              <p:cNvSpPr>
                <a:spLocks noChangeArrowheads="1"/>
              </p:cNvSpPr>
              <p:nvPr/>
            </p:nvSpPr>
            <p:spPr bwMode="auto">
              <a:xfrm>
                <a:off x="1736" y="768"/>
                <a:ext cx="1027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Oval 276"/>
              <p:cNvSpPr>
                <a:spLocks noChangeArrowheads="1"/>
              </p:cNvSpPr>
              <p:nvPr/>
            </p:nvSpPr>
            <p:spPr bwMode="auto">
              <a:xfrm>
                <a:off x="1158" y="941"/>
                <a:ext cx="781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Oval 277"/>
              <p:cNvSpPr>
                <a:spLocks noChangeArrowheads="1"/>
              </p:cNvSpPr>
              <p:nvPr/>
            </p:nvSpPr>
            <p:spPr bwMode="auto">
              <a:xfrm>
                <a:off x="912" y="1333"/>
                <a:ext cx="520" cy="5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Oval 278"/>
              <p:cNvSpPr>
                <a:spLocks noChangeArrowheads="1"/>
              </p:cNvSpPr>
              <p:nvPr/>
            </p:nvSpPr>
            <p:spPr bwMode="auto">
              <a:xfrm>
                <a:off x="1071" y="1568"/>
                <a:ext cx="795" cy="5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Oval 279"/>
              <p:cNvSpPr>
                <a:spLocks noChangeArrowheads="1"/>
              </p:cNvSpPr>
              <p:nvPr/>
            </p:nvSpPr>
            <p:spPr bwMode="auto">
              <a:xfrm>
                <a:off x="1649" y="1662"/>
                <a:ext cx="1200" cy="6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Oval 280"/>
              <p:cNvSpPr>
                <a:spLocks noChangeArrowheads="1"/>
              </p:cNvSpPr>
              <p:nvPr/>
            </p:nvSpPr>
            <p:spPr bwMode="auto">
              <a:xfrm>
                <a:off x="2430" y="95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Oval 281"/>
              <p:cNvSpPr>
                <a:spLocks noChangeArrowheads="1"/>
              </p:cNvSpPr>
              <p:nvPr/>
            </p:nvSpPr>
            <p:spPr bwMode="auto">
              <a:xfrm>
                <a:off x="2546" y="128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Oval 282"/>
              <p:cNvSpPr>
                <a:spLocks noChangeArrowheads="1"/>
              </p:cNvSpPr>
              <p:nvPr/>
            </p:nvSpPr>
            <p:spPr bwMode="auto">
              <a:xfrm>
                <a:off x="2473" y="1395"/>
                <a:ext cx="752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Oval 283"/>
              <p:cNvSpPr>
                <a:spLocks noChangeArrowheads="1"/>
              </p:cNvSpPr>
              <p:nvPr/>
            </p:nvSpPr>
            <p:spPr bwMode="auto">
              <a:xfrm>
                <a:off x="1346" y="1144"/>
                <a:ext cx="1547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3" name="Text Box 96"/>
          <p:cNvSpPr txBox="1">
            <a:spLocks noChangeArrowheads="1"/>
          </p:cNvSpPr>
          <p:nvPr/>
        </p:nvSpPr>
        <p:spPr bwMode="auto">
          <a:xfrm>
            <a:off x="1477325" y="2012481"/>
            <a:ext cx="577401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 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98"/>
          <p:cNvSpPr txBox="1">
            <a:spLocks noChangeArrowheads="1"/>
          </p:cNvSpPr>
          <p:nvPr/>
        </p:nvSpPr>
        <p:spPr bwMode="auto">
          <a:xfrm>
            <a:off x="7138646" y="1984263"/>
            <a:ext cx="577402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 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Box 99"/>
          <p:cNvSpPr txBox="1">
            <a:spLocks noChangeArrowheads="1"/>
          </p:cNvSpPr>
          <p:nvPr/>
        </p:nvSpPr>
        <p:spPr bwMode="auto">
          <a:xfrm>
            <a:off x="4355574" y="1984263"/>
            <a:ext cx="577402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 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Picture 231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609" y="1909491"/>
            <a:ext cx="767623" cy="422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17" name="Text Box 235"/>
          <p:cNvSpPr txBox="1">
            <a:spLocks noChangeArrowheads="1"/>
          </p:cNvSpPr>
          <p:nvPr/>
        </p:nvSpPr>
        <p:spPr bwMode="auto">
          <a:xfrm>
            <a:off x="5913803" y="1484632"/>
            <a:ext cx="412292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600" b="1" baseline="-250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Box 237"/>
          <p:cNvSpPr txBox="1">
            <a:spLocks noChangeArrowheads="1"/>
          </p:cNvSpPr>
          <p:nvPr/>
        </p:nvSpPr>
        <p:spPr bwMode="auto">
          <a:xfrm>
            <a:off x="2988773" y="1496272"/>
            <a:ext cx="412292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6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 Box 325"/>
          <p:cNvSpPr txBox="1">
            <a:spLocks noChangeArrowheads="1"/>
          </p:cNvSpPr>
          <p:nvPr/>
        </p:nvSpPr>
        <p:spPr bwMode="auto">
          <a:xfrm>
            <a:off x="611539" y="1496387"/>
            <a:ext cx="437940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Picture 327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475" y="1882331"/>
            <a:ext cx="767623" cy="422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21" name="Oval 333"/>
          <p:cNvSpPr>
            <a:spLocks noChangeArrowheads="1"/>
          </p:cNvSpPr>
          <p:nvPr/>
        </p:nvSpPr>
        <p:spPr bwMode="auto">
          <a:xfrm>
            <a:off x="3759902" y="2070510"/>
            <a:ext cx="78866" cy="873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Oval 335"/>
          <p:cNvSpPr>
            <a:spLocks noChangeArrowheads="1"/>
          </p:cNvSpPr>
          <p:nvPr/>
        </p:nvSpPr>
        <p:spPr bwMode="auto">
          <a:xfrm>
            <a:off x="2580427" y="2080210"/>
            <a:ext cx="78865" cy="8729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Oval 337"/>
          <p:cNvSpPr>
            <a:spLocks noChangeArrowheads="1"/>
          </p:cNvSpPr>
          <p:nvPr/>
        </p:nvSpPr>
        <p:spPr bwMode="auto">
          <a:xfrm>
            <a:off x="6621839" y="2084090"/>
            <a:ext cx="78865" cy="8729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Oval 338"/>
          <p:cNvSpPr>
            <a:spLocks noChangeArrowheads="1"/>
          </p:cNvSpPr>
          <p:nvPr/>
        </p:nvSpPr>
        <p:spPr bwMode="auto">
          <a:xfrm>
            <a:off x="5524734" y="2080210"/>
            <a:ext cx="78865" cy="8729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 Box 351"/>
          <p:cNvSpPr txBox="1">
            <a:spLocks noChangeArrowheads="1"/>
          </p:cNvSpPr>
          <p:nvPr/>
        </p:nvSpPr>
        <p:spPr bwMode="auto">
          <a:xfrm>
            <a:off x="909703" y="2489235"/>
            <a:ext cx="437940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60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Box 352"/>
          <p:cNvSpPr txBox="1">
            <a:spLocks noChangeArrowheads="1"/>
          </p:cNvSpPr>
          <p:nvPr/>
        </p:nvSpPr>
        <p:spPr bwMode="auto">
          <a:xfrm>
            <a:off x="4435361" y="1242896"/>
            <a:ext cx="437940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60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 Box 353"/>
          <p:cNvSpPr txBox="1">
            <a:spLocks noChangeArrowheads="1"/>
          </p:cNvSpPr>
          <p:nvPr/>
        </p:nvSpPr>
        <p:spPr bwMode="auto">
          <a:xfrm>
            <a:off x="7295321" y="1236791"/>
            <a:ext cx="437940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160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9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05" y="1498495"/>
            <a:ext cx="615163" cy="61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590" y="2456644"/>
            <a:ext cx="615163" cy="61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974" y="1333091"/>
            <a:ext cx="615163" cy="61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294" y="1333091"/>
            <a:ext cx="615163" cy="61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134099" y="3241221"/>
            <a:ext cx="7012669" cy="1140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buClr>
                <a:srgbClr val="990099"/>
              </a:buClr>
              <a:buFont typeface="+mj-lt"/>
              <a:buAutoNum type="arabicPeriod" startAt="2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发送方是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主机，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要把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数据报发送到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另一个网络上的一个主机。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这时用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找到本网络上的一个路由器的硬件地址。剩下的工作由这个路由器来完成。 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556963" y="1066646"/>
            <a:ext cx="8048776" cy="217457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56963" y="597486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949333" y="564275"/>
            <a:ext cx="32640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的四种典型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Group 244"/>
          <p:cNvGrpSpPr/>
          <p:nvPr/>
        </p:nvGrpSpPr>
        <p:grpSpPr bwMode="auto">
          <a:xfrm>
            <a:off x="1096004" y="1622372"/>
            <a:ext cx="1359990" cy="1055356"/>
            <a:chOff x="912" y="768"/>
            <a:chExt cx="2400" cy="1584"/>
          </a:xfrm>
          <a:solidFill>
            <a:schemeClr val="bg1"/>
          </a:solidFill>
        </p:grpSpPr>
        <p:sp>
          <p:nvSpPr>
            <p:cNvPr id="70" name="Oval 245"/>
            <p:cNvSpPr>
              <a:spLocks noChangeArrowheads="1"/>
            </p:cNvSpPr>
            <p:nvPr/>
          </p:nvSpPr>
          <p:spPr bwMode="auto">
            <a:xfrm>
              <a:off x="1751" y="799"/>
              <a:ext cx="1026" cy="6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Oval 246"/>
            <p:cNvSpPr>
              <a:spLocks noChangeArrowheads="1"/>
            </p:cNvSpPr>
            <p:nvPr/>
          </p:nvSpPr>
          <p:spPr bwMode="auto">
            <a:xfrm>
              <a:off x="1172" y="972"/>
              <a:ext cx="781" cy="6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Oval 247"/>
            <p:cNvSpPr>
              <a:spLocks noChangeArrowheads="1"/>
            </p:cNvSpPr>
            <p:nvPr/>
          </p:nvSpPr>
          <p:spPr bwMode="auto">
            <a:xfrm>
              <a:off x="926" y="1364"/>
              <a:ext cx="521" cy="5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Oval 248"/>
            <p:cNvSpPr>
              <a:spLocks noChangeArrowheads="1"/>
            </p:cNvSpPr>
            <p:nvPr/>
          </p:nvSpPr>
          <p:spPr bwMode="auto">
            <a:xfrm>
              <a:off x="1085" y="1599"/>
              <a:ext cx="796" cy="54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Oval 249"/>
            <p:cNvSpPr>
              <a:spLocks noChangeArrowheads="1"/>
            </p:cNvSpPr>
            <p:nvPr/>
          </p:nvSpPr>
          <p:spPr bwMode="auto">
            <a:xfrm>
              <a:off x="1664" y="1693"/>
              <a:ext cx="1200" cy="6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Oval 250"/>
            <p:cNvSpPr>
              <a:spLocks noChangeArrowheads="1"/>
            </p:cNvSpPr>
            <p:nvPr/>
          </p:nvSpPr>
          <p:spPr bwMode="auto">
            <a:xfrm>
              <a:off x="2445" y="988"/>
              <a:ext cx="751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Oval 251"/>
            <p:cNvSpPr>
              <a:spLocks noChangeArrowheads="1"/>
            </p:cNvSpPr>
            <p:nvPr/>
          </p:nvSpPr>
          <p:spPr bwMode="auto">
            <a:xfrm>
              <a:off x="2560" y="1317"/>
              <a:ext cx="752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Oval 252"/>
            <p:cNvSpPr>
              <a:spLocks noChangeArrowheads="1"/>
            </p:cNvSpPr>
            <p:nvPr/>
          </p:nvSpPr>
          <p:spPr bwMode="auto">
            <a:xfrm>
              <a:off x="2488" y="1427"/>
              <a:ext cx="752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Oval 253"/>
            <p:cNvSpPr>
              <a:spLocks noChangeArrowheads="1"/>
            </p:cNvSpPr>
            <p:nvPr/>
          </p:nvSpPr>
          <p:spPr bwMode="auto">
            <a:xfrm>
              <a:off x="1360" y="1176"/>
              <a:ext cx="1547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9" name="Group 254"/>
            <p:cNvGrpSpPr/>
            <p:nvPr/>
          </p:nvGrpSpPr>
          <p:grpSpPr bwMode="auto">
            <a:xfrm>
              <a:off x="912" y="768"/>
              <a:ext cx="2386" cy="1553"/>
              <a:chOff x="912" y="768"/>
              <a:chExt cx="2386" cy="1553"/>
            </a:xfrm>
            <a:grpFill/>
          </p:grpSpPr>
          <p:sp>
            <p:nvSpPr>
              <p:cNvPr id="80" name="Oval 255"/>
              <p:cNvSpPr>
                <a:spLocks noChangeArrowheads="1"/>
              </p:cNvSpPr>
              <p:nvPr/>
            </p:nvSpPr>
            <p:spPr bwMode="auto">
              <a:xfrm>
                <a:off x="1736" y="768"/>
                <a:ext cx="1027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Oval 256"/>
              <p:cNvSpPr>
                <a:spLocks noChangeArrowheads="1"/>
              </p:cNvSpPr>
              <p:nvPr/>
            </p:nvSpPr>
            <p:spPr bwMode="auto">
              <a:xfrm>
                <a:off x="1158" y="941"/>
                <a:ext cx="781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Oval 257"/>
              <p:cNvSpPr>
                <a:spLocks noChangeArrowheads="1"/>
              </p:cNvSpPr>
              <p:nvPr/>
            </p:nvSpPr>
            <p:spPr bwMode="auto">
              <a:xfrm>
                <a:off x="912" y="1333"/>
                <a:ext cx="520" cy="5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Oval 258"/>
              <p:cNvSpPr>
                <a:spLocks noChangeArrowheads="1"/>
              </p:cNvSpPr>
              <p:nvPr/>
            </p:nvSpPr>
            <p:spPr bwMode="auto">
              <a:xfrm>
                <a:off x="1071" y="1568"/>
                <a:ext cx="795" cy="5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Oval 259"/>
              <p:cNvSpPr>
                <a:spLocks noChangeArrowheads="1"/>
              </p:cNvSpPr>
              <p:nvPr/>
            </p:nvSpPr>
            <p:spPr bwMode="auto">
              <a:xfrm>
                <a:off x="1649" y="1662"/>
                <a:ext cx="1200" cy="6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Oval 260"/>
              <p:cNvSpPr>
                <a:spLocks noChangeArrowheads="1"/>
              </p:cNvSpPr>
              <p:nvPr/>
            </p:nvSpPr>
            <p:spPr bwMode="auto">
              <a:xfrm>
                <a:off x="2430" y="95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Oval 261"/>
              <p:cNvSpPr>
                <a:spLocks noChangeArrowheads="1"/>
              </p:cNvSpPr>
              <p:nvPr/>
            </p:nvSpPr>
            <p:spPr bwMode="auto">
              <a:xfrm>
                <a:off x="2546" y="128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Oval 262"/>
              <p:cNvSpPr>
                <a:spLocks noChangeArrowheads="1"/>
              </p:cNvSpPr>
              <p:nvPr/>
            </p:nvSpPr>
            <p:spPr bwMode="auto">
              <a:xfrm>
                <a:off x="2473" y="1395"/>
                <a:ext cx="752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Oval 263"/>
              <p:cNvSpPr>
                <a:spLocks noChangeArrowheads="1"/>
              </p:cNvSpPr>
              <p:nvPr/>
            </p:nvSpPr>
            <p:spPr bwMode="auto">
              <a:xfrm>
                <a:off x="1346" y="1144"/>
                <a:ext cx="1547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0" name="Line 95"/>
          <p:cNvSpPr>
            <a:spLocks noChangeShapeType="1"/>
          </p:cNvSpPr>
          <p:nvPr/>
        </p:nvSpPr>
        <p:spPr bwMode="auto">
          <a:xfrm flipV="1">
            <a:off x="2455994" y="2105430"/>
            <a:ext cx="5310269" cy="1358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roup 284"/>
          <p:cNvGrpSpPr/>
          <p:nvPr/>
        </p:nvGrpSpPr>
        <p:grpSpPr bwMode="auto">
          <a:xfrm>
            <a:off x="6732250" y="1653412"/>
            <a:ext cx="1359990" cy="1055356"/>
            <a:chOff x="912" y="768"/>
            <a:chExt cx="2400" cy="1584"/>
          </a:xfrm>
          <a:solidFill>
            <a:schemeClr val="bg1"/>
          </a:solidFill>
        </p:grpSpPr>
        <p:sp>
          <p:nvSpPr>
            <p:cNvPr id="51" name="Oval 285"/>
            <p:cNvSpPr>
              <a:spLocks noChangeArrowheads="1"/>
            </p:cNvSpPr>
            <p:nvPr/>
          </p:nvSpPr>
          <p:spPr bwMode="auto">
            <a:xfrm>
              <a:off x="1751" y="799"/>
              <a:ext cx="1026" cy="6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Oval 286"/>
            <p:cNvSpPr>
              <a:spLocks noChangeArrowheads="1"/>
            </p:cNvSpPr>
            <p:nvPr/>
          </p:nvSpPr>
          <p:spPr bwMode="auto">
            <a:xfrm>
              <a:off x="1172" y="972"/>
              <a:ext cx="781" cy="6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Oval 287"/>
            <p:cNvSpPr>
              <a:spLocks noChangeArrowheads="1"/>
            </p:cNvSpPr>
            <p:nvPr/>
          </p:nvSpPr>
          <p:spPr bwMode="auto">
            <a:xfrm>
              <a:off x="926" y="1364"/>
              <a:ext cx="521" cy="5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Oval 288"/>
            <p:cNvSpPr>
              <a:spLocks noChangeArrowheads="1"/>
            </p:cNvSpPr>
            <p:nvPr/>
          </p:nvSpPr>
          <p:spPr bwMode="auto">
            <a:xfrm>
              <a:off x="1085" y="1599"/>
              <a:ext cx="796" cy="54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Oval 289"/>
            <p:cNvSpPr>
              <a:spLocks noChangeArrowheads="1"/>
            </p:cNvSpPr>
            <p:nvPr/>
          </p:nvSpPr>
          <p:spPr bwMode="auto">
            <a:xfrm>
              <a:off x="1664" y="1693"/>
              <a:ext cx="1200" cy="6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Oval 290"/>
            <p:cNvSpPr>
              <a:spLocks noChangeArrowheads="1"/>
            </p:cNvSpPr>
            <p:nvPr/>
          </p:nvSpPr>
          <p:spPr bwMode="auto">
            <a:xfrm>
              <a:off x="2445" y="988"/>
              <a:ext cx="751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Oval 291"/>
            <p:cNvSpPr>
              <a:spLocks noChangeArrowheads="1"/>
            </p:cNvSpPr>
            <p:nvPr/>
          </p:nvSpPr>
          <p:spPr bwMode="auto">
            <a:xfrm>
              <a:off x="2560" y="1317"/>
              <a:ext cx="752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Oval 292"/>
            <p:cNvSpPr>
              <a:spLocks noChangeArrowheads="1"/>
            </p:cNvSpPr>
            <p:nvPr/>
          </p:nvSpPr>
          <p:spPr bwMode="auto">
            <a:xfrm>
              <a:off x="2488" y="1427"/>
              <a:ext cx="752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Oval 293"/>
            <p:cNvSpPr>
              <a:spLocks noChangeArrowheads="1"/>
            </p:cNvSpPr>
            <p:nvPr/>
          </p:nvSpPr>
          <p:spPr bwMode="auto">
            <a:xfrm>
              <a:off x="1360" y="1176"/>
              <a:ext cx="1547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0" name="Group 294"/>
            <p:cNvGrpSpPr/>
            <p:nvPr/>
          </p:nvGrpSpPr>
          <p:grpSpPr bwMode="auto">
            <a:xfrm>
              <a:off x="912" y="768"/>
              <a:ext cx="2386" cy="1553"/>
              <a:chOff x="912" y="768"/>
              <a:chExt cx="2386" cy="1553"/>
            </a:xfrm>
            <a:grpFill/>
          </p:grpSpPr>
          <p:sp>
            <p:nvSpPr>
              <p:cNvPr id="61" name="Oval 295"/>
              <p:cNvSpPr>
                <a:spLocks noChangeArrowheads="1"/>
              </p:cNvSpPr>
              <p:nvPr/>
            </p:nvSpPr>
            <p:spPr bwMode="auto">
              <a:xfrm>
                <a:off x="1736" y="768"/>
                <a:ext cx="1027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Oval 296"/>
              <p:cNvSpPr>
                <a:spLocks noChangeArrowheads="1"/>
              </p:cNvSpPr>
              <p:nvPr/>
            </p:nvSpPr>
            <p:spPr bwMode="auto">
              <a:xfrm>
                <a:off x="1158" y="941"/>
                <a:ext cx="781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Oval 297"/>
              <p:cNvSpPr>
                <a:spLocks noChangeArrowheads="1"/>
              </p:cNvSpPr>
              <p:nvPr/>
            </p:nvSpPr>
            <p:spPr bwMode="auto">
              <a:xfrm>
                <a:off x="912" y="1333"/>
                <a:ext cx="520" cy="5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Oval 298"/>
              <p:cNvSpPr>
                <a:spLocks noChangeArrowheads="1"/>
              </p:cNvSpPr>
              <p:nvPr/>
            </p:nvSpPr>
            <p:spPr bwMode="auto">
              <a:xfrm>
                <a:off x="1071" y="1568"/>
                <a:ext cx="795" cy="5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Oval 299"/>
              <p:cNvSpPr>
                <a:spLocks noChangeArrowheads="1"/>
              </p:cNvSpPr>
              <p:nvPr/>
            </p:nvSpPr>
            <p:spPr bwMode="auto">
              <a:xfrm>
                <a:off x="1649" y="1662"/>
                <a:ext cx="1200" cy="6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Oval 300"/>
              <p:cNvSpPr>
                <a:spLocks noChangeArrowheads="1"/>
              </p:cNvSpPr>
              <p:nvPr/>
            </p:nvSpPr>
            <p:spPr bwMode="auto">
              <a:xfrm>
                <a:off x="2430" y="95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Oval 301"/>
              <p:cNvSpPr>
                <a:spLocks noChangeArrowheads="1"/>
              </p:cNvSpPr>
              <p:nvPr/>
            </p:nvSpPr>
            <p:spPr bwMode="auto">
              <a:xfrm>
                <a:off x="2546" y="128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Oval 302"/>
              <p:cNvSpPr>
                <a:spLocks noChangeArrowheads="1"/>
              </p:cNvSpPr>
              <p:nvPr/>
            </p:nvSpPr>
            <p:spPr bwMode="auto">
              <a:xfrm>
                <a:off x="2473" y="1395"/>
                <a:ext cx="752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Oval 303"/>
              <p:cNvSpPr>
                <a:spLocks noChangeArrowheads="1"/>
              </p:cNvSpPr>
              <p:nvPr/>
            </p:nvSpPr>
            <p:spPr bwMode="auto">
              <a:xfrm>
                <a:off x="1346" y="1144"/>
                <a:ext cx="1547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2" name="Group 264"/>
          <p:cNvGrpSpPr/>
          <p:nvPr/>
        </p:nvGrpSpPr>
        <p:grpSpPr bwMode="auto">
          <a:xfrm>
            <a:off x="3956189" y="1622372"/>
            <a:ext cx="1359990" cy="1055356"/>
            <a:chOff x="912" y="768"/>
            <a:chExt cx="2400" cy="1584"/>
          </a:xfrm>
          <a:solidFill>
            <a:schemeClr val="bg1"/>
          </a:solidFill>
        </p:grpSpPr>
        <p:sp>
          <p:nvSpPr>
            <p:cNvPr id="32" name="Oval 265"/>
            <p:cNvSpPr>
              <a:spLocks noChangeArrowheads="1"/>
            </p:cNvSpPr>
            <p:nvPr/>
          </p:nvSpPr>
          <p:spPr bwMode="auto">
            <a:xfrm>
              <a:off x="1751" y="799"/>
              <a:ext cx="1026" cy="6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Oval 266"/>
            <p:cNvSpPr>
              <a:spLocks noChangeArrowheads="1"/>
            </p:cNvSpPr>
            <p:nvPr/>
          </p:nvSpPr>
          <p:spPr bwMode="auto">
            <a:xfrm>
              <a:off x="1172" y="972"/>
              <a:ext cx="781" cy="6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Oval 267"/>
            <p:cNvSpPr>
              <a:spLocks noChangeArrowheads="1"/>
            </p:cNvSpPr>
            <p:nvPr/>
          </p:nvSpPr>
          <p:spPr bwMode="auto">
            <a:xfrm>
              <a:off x="926" y="1364"/>
              <a:ext cx="521" cy="5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Oval 268"/>
            <p:cNvSpPr>
              <a:spLocks noChangeArrowheads="1"/>
            </p:cNvSpPr>
            <p:nvPr/>
          </p:nvSpPr>
          <p:spPr bwMode="auto">
            <a:xfrm>
              <a:off x="1085" y="1599"/>
              <a:ext cx="796" cy="54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Oval 269"/>
            <p:cNvSpPr>
              <a:spLocks noChangeArrowheads="1"/>
            </p:cNvSpPr>
            <p:nvPr/>
          </p:nvSpPr>
          <p:spPr bwMode="auto">
            <a:xfrm>
              <a:off x="1664" y="1693"/>
              <a:ext cx="1200" cy="6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Oval 270"/>
            <p:cNvSpPr>
              <a:spLocks noChangeArrowheads="1"/>
            </p:cNvSpPr>
            <p:nvPr/>
          </p:nvSpPr>
          <p:spPr bwMode="auto">
            <a:xfrm>
              <a:off x="2445" y="988"/>
              <a:ext cx="751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Oval 271"/>
            <p:cNvSpPr>
              <a:spLocks noChangeArrowheads="1"/>
            </p:cNvSpPr>
            <p:nvPr/>
          </p:nvSpPr>
          <p:spPr bwMode="auto">
            <a:xfrm>
              <a:off x="2560" y="1317"/>
              <a:ext cx="752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Oval 272"/>
            <p:cNvSpPr>
              <a:spLocks noChangeArrowheads="1"/>
            </p:cNvSpPr>
            <p:nvPr/>
          </p:nvSpPr>
          <p:spPr bwMode="auto">
            <a:xfrm>
              <a:off x="2488" y="1427"/>
              <a:ext cx="752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Oval 273"/>
            <p:cNvSpPr>
              <a:spLocks noChangeArrowheads="1"/>
            </p:cNvSpPr>
            <p:nvPr/>
          </p:nvSpPr>
          <p:spPr bwMode="auto">
            <a:xfrm>
              <a:off x="1360" y="1176"/>
              <a:ext cx="1547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1" name="Group 274"/>
            <p:cNvGrpSpPr/>
            <p:nvPr/>
          </p:nvGrpSpPr>
          <p:grpSpPr bwMode="auto">
            <a:xfrm>
              <a:off x="912" y="768"/>
              <a:ext cx="2386" cy="1553"/>
              <a:chOff x="912" y="768"/>
              <a:chExt cx="2386" cy="1553"/>
            </a:xfrm>
            <a:grpFill/>
          </p:grpSpPr>
          <p:sp>
            <p:nvSpPr>
              <p:cNvPr id="42" name="Oval 275"/>
              <p:cNvSpPr>
                <a:spLocks noChangeArrowheads="1"/>
              </p:cNvSpPr>
              <p:nvPr/>
            </p:nvSpPr>
            <p:spPr bwMode="auto">
              <a:xfrm>
                <a:off x="1736" y="768"/>
                <a:ext cx="1027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Oval 276"/>
              <p:cNvSpPr>
                <a:spLocks noChangeArrowheads="1"/>
              </p:cNvSpPr>
              <p:nvPr/>
            </p:nvSpPr>
            <p:spPr bwMode="auto">
              <a:xfrm>
                <a:off x="1158" y="941"/>
                <a:ext cx="781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Oval 277"/>
              <p:cNvSpPr>
                <a:spLocks noChangeArrowheads="1"/>
              </p:cNvSpPr>
              <p:nvPr/>
            </p:nvSpPr>
            <p:spPr bwMode="auto">
              <a:xfrm>
                <a:off x="912" y="1333"/>
                <a:ext cx="520" cy="5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Oval 278"/>
              <p:cNvSpPr>
                <a:spLocks noChangeArrowheads="1"/>
              </p:cNvSpPr>
              <p:nvPr/>
            </p:nvSpPr>
            <p:spPr bwMode="auto">
              <a:xfrm>
                <a:off x="1071" y="1568"/>
                <a:ext cx="795" cy="5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Oval 279"/>
              <p:cNvSpPr>
                <a:spLocks noChangeArrowheads="1"/>
              </p:cNvSpPr>
              <p:nvPr/>
            </p:nvSpPr>
            <p:spPr bwMode="auto">
              <a:xfrm>
                <a:off x="1649" y="1662"/>
                <a:ext cx="1200" cy="6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Oval 280"/>
              <p:cNvSpPr>
                <a:spLocks noChangeArrowheads="1"/>
              </p:cNvSpPr>
              <p:nvPr/>
            </p:nvSpPr>
            <p:spPr bwMode="auto">
              <a:xfrm>
                <a:off x="2430" y="95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Oval 281"/>
              <p:cNvSpPr>
                <a:spLocks noChangeArrowheads="1"/>
              </p:cNvSpPr>
              <p:nvPr/>
            </p:nvSpPr>
            <p:spPr bwMode="auto">
              <a:xfrm>
                <a:off x="2546" y="128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Oval 282"/>
              <p:cNvSpPr>
                <a:spLocks noChangeArrowheads="1"/>
              </p:cNvSpPr>
              <p:nvPr/>
            </p:nvSpPr>
            <p:spPr bwMode="auto">
              <a:xfrm>
                <a:off x="2473" y="1395"/>
                <a:ext cx="752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Oval 283"/>
              <p:cNvSpPr>
                <a:spLocks noChangeArrowheads="1"/>
              </p:cNvSpPr>
              <p:nvPr/>
            </p:nvSpPr>
            <p:spPr bwMode="auto">
              <a:xfrm>
                <a:off x="1346" y="1144"/>
                <a:ext cx="1547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3" name="Text Box 96"/>
          <p:cNvSpPr txBox="1">
            <a:spLocks noChangeArrowheads="1"/>
          </p:cNvSpPr>
          <p:nvPr/>
        </p:nvSpPr>
        <p:spPr bwMode="auto">
          <a:xfrm>
            <a:off x="1477325" y="2012481"/>
            <a:ext cx="577401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 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98"/>
          <p:cNvSpPr txBox="1">
            <a:spLocks noChangeArrowheads="1"/>
          </p:cNvSpPr>
          <p:nvPr/>
        </p:nvSpPr>
        <p:spPr bwMode="auto">
          <a:xfrm>
            <a:off x="7138646" y="1984263"/>
            <a:ext cx="577402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 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Box 99"/>
          <p:cNvSpPr txBox="1">
            <a:spLocks noChangeArrowheads="1"/>
          </p:cNvSpPr>
          <p:nvPr/>
        </p:nvSpPr>
        <p:spPr bwMode="auto">
          <a:xfrm>
            <a:off x="4355574" y="1984263"/>
            <a:ext cx="577402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 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Picture 231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609" y="1909491"/>
            <a:ext cx="767623" cy="422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17" name="Text Box 235"/>
          <p:cNvSpPr txBox="1">
            <a:spLocks noChangeArrowheads="1"/>
          </p:cNvSpPr>
          <p:nvPr/>
        </p:nvSpPr>
        <p:spPr bwMode="auto">
          <a:xfrm>
            <a:off x="5913803" y="1484632"/>
            <a:ext cx="412292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600" b="1" baseline="-250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Box 237"/>
          <p:cNvSpPr txBox="1">
            <a:spLocks noChangeArrowheads="1"/>
          </p:cNvSpPr>
          <p:nvPr/>
        </p:nvSpPr>
        <p:spPr bwMode="auto">
          <a:xfrm>
            <a:off x="2988773" y="1496272"/>
            <a:ext cx="412292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6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 Box 325"/>
          <p:cNvSpPr txBox="1">
            <a:spLocks noChangeArrowheads="1"/>
          </p:cNvSpPr>
          <p:nvPr/>
        </p:nvSpPr>
        <p:spPr bwMode="auto">
          <a:xfrm>
            <a:off x="611539" y="1496387"/>
            <a:ext cx="437940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Picture 327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475" y="1882331"/>
            <a:ext cx="767623" cy="422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21" name="Oval 333"/>
          <p:cNvSpPr>
            <a:spLocks noChangeArrowheads="1"/>
          </p:cNvSpPr>
          <p:nvPr/>
        </p:nvSpPr>
        <p:spPr bwMode="auto">
          <a:xfrm>
            <a:off x="3759902" y="2070510"/>
            <a:ext cx="78866" cy="873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Oval 335"/>
          <p:cNvSpPr>
            <a:spLocks noChangeArrowheads="1"/>
          </p:cNvSpPr>
          <p:nvPr/>
        </p:nvSpPr>
        <p:spPr bwMode="auto">
          <a:xfrm>
            <a:off x="2580427" y="2080210"/>
            <a:ext cx="78865" cy="8729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Oval 337"/>
          <p:cNvSpPr>
            <a:spLocks noChangeArrowheads="1"/>
          </p:cNvSpPr>
          <p:nvPr/>
        </p:nvSpPr>
        <p:spPr bwMode="auto">
          <a:xfrm>
            <a:off x="6621839" y="2084090"/>
            <a:ext cx="78865" cy="8729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Oval 338"/>
          <p:cNvSpPr>
            <a:spLocks noChangeArrowheads="1"/>
          </p:cNvSpPr>
          <p:nvPr/>
        </p:nvSpPr>
        <p:spPr bwMode="auto">
          <a:xfrm>
            <a:off x="5524734" y="2080210"/>
            <a:ext cx="78865" cy="8729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 Box 351"/>
          <p:cNvSpPr txBox="1">
            <a:spLocks noChangeArrowheads="1"/>
          </p:cNvSpPr>
          <p:nvPr/>
        </p:nvSpPr>
        <p:spPr bwMode="auto">
          <a:xfrm>
            <a:off x="909703" y="2489235"/>
            <a:ext cx="437940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60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Box 352"/>
          <p:cNvSpPr txBox="1">
            <a:spLocks noChangeArrowheads="1"/>
          </p:cNvSpPr>
          <p:nvPr/>
        </p:nvSpPr>
        <p:spPr bwMode="auto">
          <a:xfrm>
            <a:off x="4435361" y="1242896"/>
            <a:ext cx="437940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60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 Box 353"/>
          <p:cNvSpPr txBox="1">
            <a:spLocks noChangeArrowheads="1"/>
          </p:cNvSpPr>
          <p:nvPr/>
        </p:nvSpPr>
        <p:spPr bwMode="auto">
          <a:xfrm>
            <a:off x="7295321" y="1236791"/>
            <a:ext cx="437940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160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9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05" y="1498495"/>
            <a:ext cx="615163" cy="61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590" y="2456644"/>
            <a:ext cx="615163" cy="61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974" y="1333091"/>
            <a:ext cx="615163" cy="61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294" y="1333091"/>
            <a:ext cx="615163" cy="61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134099" y="3241221"/>
            <a:ext cx="7012669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buClr>
                <a:srgbClr val="990099"/>
              </a:buClr>
              <a:buFont typeface="+mj-lt"/>
              <a:buAutoNum type="arabicPeriod" startAt="3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发送方是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路由器，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要把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数据报转发到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本网络上的一个主机。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这时用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找到目的主机的硬件地址。 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556963" y="1066646"/>
            <a:ext cx="8048776" cy="217457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56963" y="597486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949333" y="564275"/>
            <a:ext cx="32640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的四种典型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Group 244"/>
          <p:cNvGrpSpPr/>
          <p:nvPr/>
        </p:nvGrpSpPr>
        <p:grpSpPr bwMode="auto">
          <a:xfrm>
            <a:off x="1096004" y="1622372"/>
            <a:ext cx="1359990" cy="1055356"/>
            <a:chOff x="912" y="768"/>
            <a:chExt cx="2400" cy="1584"/>
          </a:xfrm>
          <a:solidFill>
            <a:schemeClr val="bg1"/>
          </a:solidFill>
        </p:grpSpPr>
        <p:sp>
          <p:nvSpPr>
            <p:cNvPr id="70" name="Oval 245"/>
            <p:cNvSpPr>
              <a:spLocks noChangeArrowheads="1"/>
            </p:cNvSpPr>
            <p:nvPr/>
          </p:nvSpPr>
          <p:spPr bwMode="auto">
            <a:xfrm>
              <a:off x="1751" y="799"/>
              <a:ext cx="1026" cy="6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Oval 246"/>
            <p:cNvSpPr>
              <a:spLocks noChangeArrowheads="1"/>
            </p:cNvSpPr>
            <p:nvPr/>
          </p:nvSpPr>
          <p:spPr bwMode="auto">
            <a:xfrm>
              <a:off x="1172" y="972"/>
              <a:ext cx="781" cy="6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Oval 247"/>
            <p:cNvSpPr>
              <a:spLocks noChangeArrowheads="1"/>
            </p:cNvSpPr>
            <p:nvPr/>
          </p:nvSpPr>
          <p:spPr bwMode="auto">
            <a:xfrm>
              <a:off x="926" y="1364"/>
              <a:ext cx="521" cy="5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Oval 248"/>
            <p:cNvSpPr>
              <a:spLocks noChangeArrowheads="1"/>
            </p:cNvSpPr>
            <p:nvPr/>
          </p:nvSpPr>
          <p:spPr bwMode="auto">
            <a:xfrm>
              <a:off x="1085" y="1599"/>
              <a:ext cx="796" cy="54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Oval 249"/>
            <p:cNvSpPr>
              <a:spLocks noChangeArrowheads="1"/>
            </p:cNvSpPr>
            <p:nvPr/>
          </p:nvSpPr>
          <p:spPr bwMode="auto">
            <a:xfrm>
              <a:off x="1664" y="1693"/>
              <a:ext cx="1200" cy="6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Oval 250"/>
            <p:cNvSpPr>
              <a:spLocks noChangeArrowheads="1"/>
            </p:cNvSpPr>
            <p:nvPr/>
          </p:nvSpPr>
          <p:spPr bwMode="auto">
            <a:xfrm>
              <a:off x="2445" y="988"/>
              <a:ext cx="751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Oval 251"/>
            <p:cNvSpPr>
              <a:spLocks noChangeArrowheads="1"/>
            </p:cNvSpPr>
            <p:nvPr/>
          </p:nvSpPr>
          <p:spPr bwMode="auto">
            <a:xfrm>
              <a:off x="2560" y="1317"/>
              <a:ext cx="752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Oval 252"/>
            <p:cNvSpPr>
              <a:spLocks noChangeArrowheads="1"/>
            </p:cNvSpPr>
            <p:nvPr/>
          </p:nvSpPr>
          <p:spPr bwMode="auto">
            <a:xfrm>
              <a:off x="2488" y="1427"/>
              <a:ext cx="752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Oval 253"/>
            <p:cNvSpPr>
              <a:spLocks noChangeArrowheads="1"/>
            </p:cNvSpPr>
            <p:nvPr/>
          </p:nvSpPr>
          <p:spPr bwMode="auto">
            <a:xfrm>
              <a:off x="1360" y="1176"/>
              <a:ext cx="1547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9" name="Group 254"/>
            <p:cNvGrpSpPr/>
            <p:nvPr/>
          </p:nvGrpSpPr>
          <p:grpSpPr bwMode="auto">
            <a:xfrm>
              <a:off x="912" y="768"/>
              <a:ext cx="2386" cy="1553"/>
              <a:chOff x="912" y="768"/>
              <a:chExt cx="2386" cy="1553"/>
            </a:xfrm>
            <a:grpFill/>
          </p:grpSpPr>
          <p:sp>
            <p:nvSpPr>
              <p:cNvPr id="80" name="Oval 255"/>
              <p:cNvSpPr>
                <a:spLocks noChangeArrowheads="1"/>
              </p:cNvSpPr>
              <p:nvPr/>
            </p:nvSpPr>
            <p:spPr bwMode="auto">
              <a:xfrm>
                <a:off x="1736" y="768"/>
                <a:ext cx="1027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Oval 256"/>
              <p:cNvSpPr>
                <a:spLocks noChangeArrowheads="1"/>
              </p:cNvSpPr>
              <p:nvPr/>
            </p:nvSpPr>
            <p:spPr bwMode="auto">
              <a:xfrm>
                <a:off x="1158" y="941"/>
                <a:ext cx="781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Oval 257"/>
              <p:cNvSpPr>
                <a:spLocks noChangeArrowheads="1"/>
              </p:cNvSpPr>
              <p:nvPr/>
            </p:nvSpPr>
            <p:spPr bwMode="auto">
              <a:xfrm>
                <a:off x="912" y="1333"/>
                <a:ext cx="520" cy="5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Oval 258"/>
              <p:cNvSpPr>
                <a:spLocks noChangeArrowheads="1"/>
              </p:cNvSpPr>
              <p:nvPr/>
            </p:nvSpPr>
            <p:spPr bwMode="auto">
              <a:xfrm>
                <a:off x="1071" y="1568"/>
                <a:ext cx="795" cy="5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Oval 259"/>
              <p:cNvSpPr>
                <a:spLocks noChangeArrowheads="1"/>
              </p:cNvSpPr>
              <p:nvPr/>
            </p:nvSpPr>
            <p:spPr bwMode="auto">
              <a:xfrm>
                <a:off x="1649" y="1662"/>
                <a:ext cx="1200" cy="6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Oval 260"/>
              <p:cNvSpPr>
                <a:spLocks noChangeArrowheads="1"/>
              </p:cNvSpPr>
              <p:nvPr/>
            </p:nvSpPr>
            <p:spPr bwMode="auto">
              <a:xfrm>
                <a:off x="2430" y="95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Oval 261"/>
              <p:cNvSpPr>
                <a:spLocks noChangeArrowheads="1"/>
              </p:cNvSpPr>
              <p:nvPr/>
            </p:nvSpPr>
            <p:spPr bwMode="auto">
              <a:xfrm>
                <a:off x="2546" y="128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Oval 262"/>
              <p:cNvSpPr>
                <a:spLocks noChangeArrowheads="1"/>
              </p:cNvSpPr>
              <p:nvPr/>
            </p:nvSpPr>
            <p:spPr bwMode="auto">
              <a:xfrm>
                <a:off x="2473" y="1395"/>
                <a:ext cx="752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Oval 263"/>
              <p:cNvSpPr>
                <a:spLocks noChangeArrowheads="1"/>
              </p:cNvSpPr>
              <p:nvPr/>
            </p:nvSpPr>
            <p:spPr bwMode="auto">
              <a:xfrm>
                <a:off x="1346" y="1144"/>
                <a:ext cx="1547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0" name="Line 95"/>
          <p:cNvSpPr>
            <a:spLocks noChangeShapeType="1"/>
          </p:cNvSpPr>
          <p:nvPr/>
        </p:nvSpPr>
        <p:spPr bwMode="auto">
          <a:xfrm flipV="1">
            <a:off x="2455994" y="2105430"/>
            <a:ext cx="5310269" cy="1358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roup 284"/>
          <p:cNvGrpSpPr/>
          <p:nvPr/>
        </p:nvGrpSpPr>
        <p:grpSpPr bwMode="auto">
          <a:xfrm>
            <a:off x="6732250" y="1653412"/>
            <a:ext cx="1359990" cy="1055356"/>
            <a:chOff x="912" y="768"/>
            <a:chExt cx="2400" cy="1584"/>
          </a:xfrm>
          <a:solidFill>
            <a:schemeClr val="bg1"/>
          </a:solidFill>
        </p:grpSpPr>
        <p:sp>
          <p:nvSpPr>
            <p:cNvPr id="51" name="Oval 285"/>
            <p:cNvSpPr>
              <a:spLocks noChangeArrowheads="1"/>
            </p:cNvSpPr>
            <p:nvPr/>
          </p:nvSpPr>
          <p:spPr bwMode="auto">
            <a:xfrm>
              <a:off x="1751" y="799"/>
              <a:ext cx="1026" cy="6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Oval 286"/>
            <p:cNvSpPr>
              <a:spLocks noChangeArrowheads="1"/>
            </p:cNvSpPr>
            <p:nvPr/>
          </p:nvSpPr>
          <p:spPr bwMode="auto">
            <a:xfrm>
              <a:off x="1172" y="972"/>
              <a:ext cx="781" cy="6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Oval 287"/>
            <p:cNvSpPr>
              <a:spLocks noChangeArrowheads="1"/>
            </p:cNvSpPr>
            <p:nvPr/>
          </p:nvSpPr>
          <p:spPr bwMode="auto">
            <a:xfrm>
              <a:off x="926" y="1364"/>
              <a:ext cx="521" cy="5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Oval 288"/>
            <p:cNvSpPr>
              <a:spLocks noChangeArrowheads="1"/>
            </p:cNvSpPr>
            <p:nvPr/>
          </p:nvSpPr>
          <p:spPr bwMode="auto">
            <a:xfrm>
              <a:off x="1085" y="1599"/>
              <a:ext cx="796" cy="54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Oval 289"/>
            <p:cNvSpPr>
              <a:spLocks noChangeArrowheads="1"/>
            </p:cNvSpPr>
            <p:nvPr/>
          </p:nvSpPr>
          <p:spPr bwMode="auto">
            <a:xfrm>
              <a:off x="1664" y="1693"/>
              <a:ext cx="1200" cy="6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Oval 290"/>
            <p:cNvSpPr>
              <a:spLocks noChangeArrowheads="1"/>
            </p:cNvSpPr>
            <p:nvPr/>
          </p:nvSpPr>
          <p:spPr bwMode="auto">
            <a:xfrm>
              <a:off x="2445" y="988"/>
              <a:ext cx="751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Oval 291"/>
            <p:cNvSpPr>
              <a:spLocks noChangeArrowheads="1"/>
            </p:cNvSpPr>
            <p:nvPr/>
          </p:nvSpPr>
          <p:spPr bwMode="auto">
            <a:xfrm>
              <a:off x="2560" y="1317"/>
              <a:ext cx="752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Oval 292"/>
            <p:cNvSpPr>
              <a:spLocks noChangeArrowheads="1"/>
            </p:cNvSpPr>
            <p:nvPr/>
          </p:nvSpPr>
          <p:spPr bwMode="auto">
            <a:xfrm>
              <a:off x="2488" y="1427"/>
              <a:ext cx="752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Oval 293"/>
            <p:cNvSpPr>
              <a:spLocks noChangeArrowheads="1"/>
            </p:cNvSpPr>
            <p:nvPr/>
          </p:nvSpPr>
          <p:spPr bwMode="auto">
            <a:xfrm>
              <a:off x="1360" y="1176"/>
              <a:ext cx="1547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0" name="Group 294"/>
            <p:cNvGrpSpPr/>
            <p:nvPr/>
          </p:nvGrpSpPr>
          <p:grpSpPr bwMode="auto">
            <a:xfrm>
              <a:off x="912" y="768"/>
              <a:ext cx="2386" cy="1553"/>
              <a:chOff x="912" y="768"/>
              <a:chExt cx="2386" cy="1553"/>
            </a:xfrm>
            <a:grpFill/>
          </p:grpSpPr>
          <p:sp>
            <p:nvSpPr>
              <p:cNvPr id="61" name="Oval 295"/>
              <p:cNvSpPr>
                <a:spLocks noChangeArrowheads="1"/>
              </p:cNvSpPr>
              <p:nvPr/>
            </p:nvSpPr>
            <p:spPr bwMode="auto">
              <a:xfrm>
                <a:off x="1736" y="768"/>
                <a:ext cx="1027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Oval 296"/>
              <p:cNvSpPr>
                <a:spLocks noChangeArrowheads="1"/>
              </p:cNvSpPr>
              <p:nvPr/>
            </p:nvSpPr>
            <p:spPr bwMode="auto">
              <a:xfrm>
                <a:off x="1158" y="941"/>
                <a:ext cx="781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Oval 297"/>
              <p:cNvSpPr>
                <a:spLocks noChangeArrowheads="1"/>
              </p:cNvSpPr>
              <p:nvPr/>
            </p:nvSpPr>
            <p:spPr bwMode="auto">
              <a:xfrm>
                <a:off x="912" y="1333"/>
                <a:ext cx="520" cy="5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Oval 298"/>
              <p:cNvSpPr>
                <a:spLocks noChangeArrowheads="1"/>
              </p:cNvSpPr>
              <p:nvPr/>
            </p:nvSpPr>
            <p:spPr bwMode="auto">
              <a:xfrm>
                <a:off x="1071" y="1568"/>
                <a:ext cx="795" cy="5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Oval 299"/>
              <p:cNvSpPr>
                <a:spLocks noChangeArrowheads="1"/>
              </p:cNvSpPr>
              <p:nvPr/>
            </p:nvSpPr>
            <p:spPr bwMode="auto">
              <a:xfrm>
                <a:off x="1649" y="1662"/>
                <a:ext cx="1200" cy="6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Oval 300"/>
              <p:cNvSpPr>
                <a:spLocks noChangeArrowheads="1"/>
              </p:cNvSpPr>
              <p:nvPr/>
            </p:nvSpPr>
            <p:spPr bwMode="auto">
              <a:xfrm>
                <a:off x="2430" y="95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Oval 301"/>
              <p:cNvSpPr>
                <a:spLocks noChangeArrowheads="1"/>
              </p:cNvSpPr>
              <p:nvPr/>
            </p:nvSpPr>
            <p:spPr bwMode="auto">
              <a:xfrm>
                <a:off x="2546" y="128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Oval 302"/>
              <p:cNvSpPr>
                <a:spLocks noChangeArrowheads="1"/>
              </p:cNvSpPr>
              <p:nvPr/>
            </p:nvSpPr>
            <p:spPr bwMode="auto">
              <a:xfrm>
                <a:off x="2473" y="1395"/>
                <a:ext cx="752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Oval 303"/>
              <p:cNvSpPr>
                <a:spLocks noChangeArrowheads="1"/>
              </p:cNvSpPr>
              <p:nvPr/>
            </p:nvSpPr>
            <p:spPr bwMode="auto">
              <a:xfrm>
                <a:off x="1346" y="1144"/>
                <a:ext cx="1547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2" name="Group 264"/>
          <p:cNvGrpSpPr/>
          <p:nvPr/>
        </p:nvGrpSpPr>
        <p:grpSpPr bwMode="auto">
          <a:xfrm>
            <a:off x="3956189" y="1622372"/>
            <a:ext cx="1359990" cy="1055356"/>
            <a:chOff x="912" y="768"/>
            <a:chExt cx="2400" cy="1584"/>
          </a:xfrm>
          <a:solidFill>
            <a:schemeClr val="bg1"/>
          </a:solidFill>
        </p:grpSpPr>
        <p:sp>
          <p:nvSpPr>
            <p:cNvPr id="32" name="Oval 265"/>
            <p:cNvSpPr>
              <a:spLocks noChangeArrowheads="1"/>
            </p:cNvSpPr>
            <p:nvPr/>
          </p:nvSpPr>
          <p:spPr bwMode="auto">
            <a:xfrm>
              <a:off x="1751" y="799"/>
              <a:ext cx="1026" cy="6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Oval 266"/>
            <p:cNvSpPr>
              <a:spLocks noChangeArrowheads="1"/>
            </p:cNvSpPr>
            <p:nvPr/>
          </p:nvSpPr>
          <p:spPr bwMode="auto">
            <a:xfrm>
              <a:off x="1172" y="972"/>
              <a:ext cx="781" cy="6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Oval 267"/>
            <p:cNvSpPr>
              <a:spLocks noChangeArrowheads="1"/>
            </p:cNvSpPr>
            <p:nvPr/>
          </p:nvSpPr>
          <p:spPr bwMode="auto">
            <a:xfrm>
              <a:off x="926" y="1364"/>
              <a:ext cx="521" cy="5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Oval 268"/>
            <p:cNvSpPr>
              <a:spLocks noChangeArrowheads="1"/>
            </p:cNvSpPr>
            <p:nvPr/>
          </p:nvSpPr>
          <p:spPr bwMode="auto">
            <a:xfrm>
              <a:off x="1085" y="1599"/>
              <a:ext cx="796" cy="54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Oval 269"/>
            <p:cNvSpPr>
              <a:spLocks noChangeArrowheads="1"/>
            </p:cNvSpPr>
            <p:nvPr/>
          </p:nvSpPr>
          <p:spPr bwMode="auto">
            <a:xfrm>
              <a:off x="1664" y="1693"/>
              <a:ext cx="1200" cy="6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Oval 270"/>
            <p:cNvSpPr>
              <a:spLocks noChangeArrowheads="1"/>
            </p:cNvSpPr>
            <p:nvPr/>
          </p:nvSpPr>
          <p:spPr bwMode="auto">
            <a:xfrm>
              <a:off x="2445" y="988"/>
              <a:ext cx="751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Oval 271"/>
            <p:cNvSpPr>
              <a:spLocks noChangeArrowheads="1"/>
            </p:cNvSpPr>
            <p:nvPr/>
          </p:nvSpPr>
          <p:spPr bwMode="auto">
            <a:xfrm>
              <a:off x="2560" y="1317"/>
              <a:ext cx="752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Oval 272"/>
            <p:cNvSpPr>
              <a:spLocks noChangeArrowheads="1"/>
            </p:cNvSpPr>
            <p:nvPr/>
          </p:nvSpPr>
          <p:spPr bwMode="auto">
            <a:xfrm>
              <a:off x="2488" y="1427"/>
              <a:ext cx="752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Oval 273"/>
            <p:cNvSpPr>
              <a:spLocks noChangeArrowheads="1"/>
            </p:cNvSpPr>
            <p:nvPr/>
          </p:nvSpPr>
          <p:spPr bwMode="auto">
            <a:xfrm>
              <a:off x="1360" y="1176"/>
              <a:ext cx="1547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1" name="Group 274"/>
            <p:cNvGrpSpPr/>
            <p:nvPr/>
          </p:nvGrpSpPr>
          <p:grpSpPr bwMode="auto">
            <a:xfrm>
              <a:off x="912" y="768"/>
              <a:ext cx="2386" cy="1553"/>
              <a:chOff x="912" y="768"/>
              <a:chExt cx="2386" cy="1553"/>
            </a:xfrm>
            <a:grpFill/>
          </p:grpSpPr>
          <p:sp>
            <p:nvSpPr>
              <p:cNvPr id="42" name="Oval 275"/>
              <p:cNvSpPr>
                <a:spLocks noChangeArrowheads="1"/>
              </p:cNvSpPr>
              <p:nvPr/>
            </p:nvSpPr>
            <p:spPr bwMode="auto">
              <a:xfrm>
                <a:off x="1736" y="768"/>
                <a:ext cx="1027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Oval 276"/>
              <p:cNvSpPr>
                <a:spLocks noChangeArrowheads="1"/>
              </p:cNvSpPr>
              <p:nvPr/>
            </p:nvSpPr>
            <p:spPr bwMode="auto">
              <a:xfrm>
                <a:off x="1158" y="941"/>
                <a:ext cx="781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Oval 277"/>
              <p:cNvSpPr>
                <a:spLocks noChangeArrowheads="1"/>
              </p:cNvSpPr>
              <p:nvPr/>
            </p:nvSpPr>
            <p:spPr bwMode="auto">
              <a:xfrm>
                <a:off x="912" y="1333"/>
                <a:ext cx="520" cy="5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Oval 278"/>
              <p:cNvSpPr>
                <a:spLocks noChangeArrowheads="1"/>
              </p:cNvSpPr>
              <p:nvPr/>
            </p:nvSpPr>
            <p:spPr bwMode="auto">
              <a:xfrm>
                <a:off x="1071" y="1568"/>
                <a:ext cx="795" cy="5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Oval 279"/>
              <p:cNvSpPr>
                <a:spLocks noChangeArrowheads="1"/>
              </p:cNvSpPr>
              <p:nvPr/>
            </p:nvSpPr>
            <p:spPr bwMode="auto">
              <a:xfrm>
                <a:off x="1649" y="1662"/>
                <a:ext cx="1200" cy="6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Oval 280"/>
              <p:cNvSpPr>
                <a:spLocks noChangeArrowheads="1"/>
              </p:cNvSpPr>
              <p:nvPr/>
            </p:nvSpPr>
            <p:spPr bwMode="auto">
              <a:xfrm>
                <a:off x="2430" y="95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Oval 281"/>
              <p:cNvSpPr>
                <a:spLocks noChangeArrowheads="1"/>
              </p:cNvSpPr>
              <p:nvPr/>
            </p:nvSpPr>
            <p:spPr bwMode="auto">
              <a:xfrm>
                <a:off x="2546" y="128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Oval 282"/>
              <p:cNvSpPr>
                <a:spLocks noChangeArrowheads="1"/>
              </p:cNvSpPr>
              <p:nvPr/>
            </p:nvSpPr>
            <p:spPr bwMode="auto">
              <a:xfrm>
                <a:off x="2473" y="1395"/>
                <a:ext cx="752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Oval 283"/>
              <p:cNvSpPr>
                <a:spLocks noChangeArrowheads="1"/>
              </p:cNvSpPr>
              <p:nvPr/>
            </p:nvSpPr>
            <p:spPr bwMode="auto">
              <a:xfrm>
                <a:off x="1346" y="1144"/>
                <a:ext cx="1547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6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3" name="Text Box 96"/>
          <p:cNvSpPr txBox="1">
            <a:spLocks noChangeArrowheads="1"/>
          </p:cNvSpPr>
          <p:nvPr/>
        </p:nvSpPr>
        <p:spPr bwMode="auto">
          <a:xfrm>
            <a:off x="1477325" y="2012481"/>
            <a:ext cx="577401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 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98"/>
          <p:cNvSpPr txBox="1">
            <a:spLocks noChangeArrowheads="1"/>
          </p:cNvSpPr>
          <p:nvPr/>
        </p:nvSpPr>
        <p:spPr bwMode="auto">
          <a:xfrm>
            <a:off x="7138646" y="1984263"/>
            <a:ext cx="577402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 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Box 99"/>
          <p:cNvSpPr txBox="1">
            <a:spLocks noChangeArrowheads="1"/>
          </p:cNvSpPr>
          <p:nvPr/>
        </p:nvSpPr>
        <p:spPr bwMode="auto">
          <a:xfrm>
            <a:off x="4355574" y="1984263"/>
            <a:ext cx="577402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 </a:t>
            </a: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Picture 231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609" y="1909491"/>
            <a:ext cx="767623" cy="422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17" name="Text Box 235"/>
          <p:cNvSpPr txBox="1">
            <a:spLocks noChangeArrowheads="1"/>
          </p:cNvSpPr>
          <p:nvPr/>
        </p:nvSpPr>
        <p:spPr bwMode="auto">
          <a:xfrm>
            <a:off x="5913803" y="1484632"/>
            <a:ext cx="412292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600" b="1" baseline="-250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Box 237"/>
          <p:cNvSpPr txBox="1">
            <a:spLocks noChangeArrowheads="1"/>
          </p:cNvSpPr>
          <p:nvPr/>
        </p:nvSpPr>
        <p:spPr bwMode="auto">
          <a:xfrm>
            <a:off x="2988773" y="1496272"/>
            <a:ext cx="412292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6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 Box 325"/>
          <p:cNvSpPr txBox="1">
            <a:spLocks noChangeArrowheads="1"/>
          </p:cNvSpPr>
          <p:nvPr/>
        </p:nvSpPr>
        <p:spPr bwMode="auto">
          <a:xfrm>
            <a:off x="611539" y="1496387"/>
            <a:ext cx="437940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60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Picture 327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475" y="1882331"/>
            <a:ext cx="767623" cy="422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21" name="Oval 333"/>
          <p:cNvSpPr>
            <a:spLocks noChangeArrowheads="1"/>
          </p:cNvSpPr>
          <p:nvPr/>
        </p:nvSpPr>
        <p:spPr bwMode="auto">
          <a:xfrm>
            <a:off x="3759902" y="2070510"/>
            <a:ext cx="78866" cy="873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Oval 335"/>
          <p:cNvSpPr>
            <a:spLocks noChangeArrowheads="1"/>
          </p:cNvSpPr>
          <p:nvPr/>
        </p:nvSpPr>
        <p:spPr bwMode="auto">
          <a:xfrm>
            <a:off x="2580427" y="2080210"/>
            <a:ext cx="78865" cy="8729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Oval 337"/>
          <p:cNvSpPr>
            <a:spLocks noChangeArrowheads="1"/>
          </p:cNvSpPr>
          <p:nvPr/>
        </p:nvSpPr>
        <p:spPr bwMode="auto">
          <a:xfrm>
            <a:off x="6621839" y="2084090"/>
            <a:ext cx="78865" cy="8729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Oval 338"/>
          <p:cNvSpPr>
            <a:spLocks noChangeArrowheads="1"/>
          </p:cNvSpPr>
          <p:nvPr/>
        </p:nvSpPr>
        <p:spPr bwMode="auto">
          <a:xfrm>
            <a:off x="5524734" y="2080210"/>
            <a:ext cx="78865" cy="8729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 Box 351"/>
          <p:cNvSpPr txBox="1">
            <a:spLocks noChangeArrowheads="1"/>
          </p:cNvSpPr>
          <p:nvPr/>
        </p:nvSpPr>
        <p:spPr bwMode="auto">
          <a:xfrm>
            <a:off x="909703" y="2489235"/>
            <a:ext cx="437940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60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Box 352"/>
          <p:cNvSpPr txBox="1">
            <a:spLocks noChangeArrowheads="1"/>
          </p:cNvSpPr>
          <p:nvPr/>
        </p:nvSpPr>
        <p:spPr bwMode="auto">
          <a:xfrm>
            <a:off x="4435361" y="1242896"/>
            <a:ext cx="437940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160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 Box 353"/>
          <p:cNvSpPr txBox="1">
            <a:spLocks noChangeArrowheads="1"/>
          </p:cNvSpPr>
          <p:nvPr/>
        </p:nvSpPr>
        <p:spPr bwMode="auto">
          <a:xfrm>
            <a:off x="7295321" y="1236791"/>
            <a:ext cx="437940" cy="33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1600" b="1" baseline="-25000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9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05" y="1498495"/>
            <a:ext cx="615163" cy="61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590" y="2456644"/>
            <a:ext cx="615163" cy="61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974" y="1333091"/>
            <a:ext cx="615163" cy="61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294" y="1333091"/>
            <a:ext cx="615163" cy="61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134099" y="3241221"/>
            <a:ext cx="7012669" cy="1140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buClr>
                <a:srgbClr val="990099"/>
              </a:buClr>
              <a:buFont typeface="+mj-lt"/>
              <a:buAutoNum type="arabicPeriod" startAt="4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发送方是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路由器，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要把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数据报转发到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另一个网络上的一个主机。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这时用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找到本网络上另一个路由器的硬件地址。剩下的工作由这个路由器来完成。 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AutoShape 5"/>
          <p:cNvSpPr>
            <a:spLocks noChangeArrowheads="1"/>
          </p:cNvSpPr>
          <p:nvPr/>
        </p:nvSpPr>
        <p:spPr bwMode="auto">
          <a:xfrm>
            <a:off x="556963" y="602325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8" name="Rectangle 6"/>
          <p:cNvSpPr>
            <a:spLocks noChangeArrowheads="1"/>
          </p:cNvSpPr>
          <p:nvPr/>
        </p:nvSpPr>
        <p:spPr bwMode="auto">
          <a:xfrm>
            <a:off x="1753141" y="569114"/>
            <a:ext cx="565642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为什么要</a:t>
            </a:r>
            <a:r>
              <a:rPr lang="zh-CN" altLang="en-US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使用两种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地址：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地址和 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地址？</a:t>
            </a:r>
            <a:endParaRPr lang="zh-CN" altLang="en-US" sz="2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68"/>
          <p:cNvSpPr>
            <a:spLocks noChangeArrowheads="1"/>
          </p:cNvSpPr>
          <p:nvPr/>
        </p:nvSpPr>
        <p:spPr bwMode="auto">
          <a:xfrm>
            <a:off x="556963" y="962998"/>
            <a:ext cx="8048776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68605" indent="-268605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不同使用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不同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MAC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地址。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地址之间的转换非常复杂。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对以太网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地址进行寻址也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是极其困难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编址把这个复杂问题解决了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lvl="1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连接到互联网的主机只需各自拥有一个唯一的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地址，它们之间的通信就像连接在同一个网络上那样简单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方便，即使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必须多次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调用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来找到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MAC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，但这个过程都是由计算机软件自动进行的，对用户来说是看不见的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因此，在虚拟的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网络上用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地址进行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通信非常方便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5144" y="599373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895101" y="567302"/>
            <a:ext cx="33538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4.2.5  IP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格式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974360" y="1045561"/>
            <a:ext cx="7255240" cy="3671554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2252366" y="1757022"/>
            <a:ext cx="5008725" cy="1553902"/>
          </a:xfrm>
          <a:prstGeom prst="rect">
            <a:avLst/>
          </a:prstGeom>
          <a:solidFill>
            <a:srgbClr val="99FFCC"/>
          </a:solidFill>
          <a:ln w="254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44"/>
          <p:cNvSpPr>
            <a:spLocks noChangeArrowheads="1"/>
          </p:cNvSpPr>
          <p:nvPr/>
        </p:nvSpPr>
        <p:spPr bwMode="auto">
          <a:xfrm>
            <a:off x="2804398" y="1762924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首部长度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45"/>
          <p:cNvSpPr>
            <a:spLocks noChangeArrowheads="1"/>
          </p:cNvSpPr>
          <p:nvPr/>
        </p:nvSpPr>
        <p:spPr bwMode="auto">
          <a:xfrm>
            <a:off x="1805213" y="1998740"/>
            <a:ext cx="336632" cy="75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>
              <a:lnSpc>
                <a:spcPct val="90000"/>
              </a:lnSpc>
            </a:pP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固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762000" eaLnBrk="0" hangingPunct="0">
              <a:lnSpc>
                <a:spcPct val="90000"/>
              </a:lnSpc>
            </a:pP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定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762000" eaLnBrk="0" hangingPunct="0">
              <a:lnSpc>
                <a:spcPct val="90000"/>
              </a:lnSpc>
            </a:pP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762000" eaLnBrk="0" hangingPunct="0">
              <a:lnSpc>
                <a:spcPct val="90000"/>
              </a:lnSpc>
            </a:pP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54"/>
          <p:cNvSpPr>
            <a:spLocks noChangeArrowheads="1"/>
          </p:cNvSpPr>
          <p:nvPr/>
        </p:nvSpPr>
        <p:spPr bwMode="auto">
          <a:xfrm>
            <a:off x="1731621" y="2972145"/>
            <a:ext cx="490520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可变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Line 6"/>
          <p:cNvSpPr>
            <a:spLocks noChangeShapeType="1"/>
          </p:cNvSpPr>
          <p:nvPr/>
        </p:nvSpPr>
        <p:spPr bwMode="auto">
          <a:xfrm>
            <a:off x="2992453" y="4299261"/>
            <a:ext cx="34517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90"/>
          <p:cNvSpPr>
            <a:spLocks noChangeArrowheads="1"/>
          </p:cNvSpPr>
          <p:nvPr/>
        </p:nvSpPr>
        <p:spPr bwMode="auto">
          <a:xfrm>
            <a:off x="2973243" y="3893287"/>
            <a:ext cx="917019" cy="264116"/>
          </a:xfrm>
          <a:prstGeom prst="rect">
            <a:avLst/>
          </a:prstGeom>
          <a:solidFill>
            <a:srgbClr val="99FFCC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2261466" y="3317457"/>
            <a:ext cx="4988504" cy="400375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>
            <a:off x="2249333" y="2022072"/>
            <a:ext cx="50178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>
            <a:off x="2249333" y="2282456"/>
            <a:ext cx="50178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>
            <a:off x="2249333" y="2543773"/>
            <a:ext cx="50178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>
            <a:off x="2249333" y="2801356"/>
            <a:ext cx="50178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Line 16"/>
          <p:cNvSpPr>
            <a:spLocks noChangeShapeType="1"/>
          </p:cNvSpPr>
          <p:nvPr/>
        </p:nvSpPr>
        <p:spPr bwMode="auto">
          <a:xfrm>
            <a:off x="2249333" y="3062673"/>
            <a:ext cx="50178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>
            <a:off x="2866072" y="1761689"/>
            <a:ext cx="0" cy="26038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Line 18"/>
          <p:cNvSpPr>
            <a:spLocks noChangeShapeType="1"/>
          </p:cNvSpPr>
          <p:nvPr/>
        </p:nvSpPr>
        <p:spPr bwMode="auto">
          <a:xfrm>
            <a:off x="3536811" y="1761689"/>
            <a:ext cx="0" cy="26038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Line 19"/>
          <p:cNvSpPr>
            <a:spLocks noChangeShapeType="1"/>
          </p:cNvSpPr>
          <p:nvPr/>
        </p:nvSpPr>
        <p:spPr bwMode="auto">
          <a:xfrm>
            <a:off x="3536811" y="2288056"/>
            <a:ext cx="0" cy="25385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Line 20"/>
          <p:cNvSpPr>
            <a:spLocks noChangeShapeType="1"/>
          </p:cNvSpPr>
          <p:nvPr/>
        </p:nvSpPr>
        <p:spPr bwMode="auto">
          <a:xfrm>
            <a:off x="4749651" y="1761689"/>
            <a:ext cx="0" cy="78021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Line 21"/>
          <p:cNvSpPr>
            <a:spLocks noChangeShapeType="1"/>
          </p:cNvSpPr>
          <p:nvPr/>
        </p:nvSpPr>
        <p:spPr bwMode="auto">
          <a:xfrm flipV="1">
            <a:off x="6005371" y="3059873"/>
            <a:ext cx="0" cy="259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Line 22"/>
          <p:cNvSpPr>
            <a:spLocks noChangeShapeType="1"/>
          </p:cNvSpPr>
          <p:nvPr/>
        </p:nvSpPr>
        <p:spPr bwMode="auto">
          <a:xfrm>
            <a:off x="5260230" y="2027672"/>
            <a:ext cx="0" cy="25478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23"/>
          <p:cNvSpPr>
            <a:spLocks noChangeArrowheads="1"/>
          </p:cNvSpPr>
          <p:nvPr/>
        </p:nvSpPr>
        <p:spPr bwMode="auto">
          <a:xfrm>
            <a:off x="2215970" y="1533970"/>
            <a:ext cx="27732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en-US" altLang="zh-CN" sz="12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2811476" y="1533970"/>
            <a:ext cx="27732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kumimoji="1" lang="en-US" altLang="zh-CN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ectangle 25"/>
          <p:cNvSpPr>
            <a:spLocks noChangeArrowheads="1"/>
          </p:cNvSpPr>
          <p:nvPr/>
        </p:nvSpPr>
        <p:spPr bwMode="auto">
          <a:xfrm>
            <a:off x="3445402" y="1533970"/>
            <a:ext cx="27732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kumimoji="1" lang="en-US" altLang="zh-CN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Rectangle 26"/>
          <p:cNvSpPr>
            <a:spLocks noChangeArrowheads="1"/>
          </p:cNvSpPr>
          <p:nvPr/>
        </p:nvSpPr>
        <p:spPr bwMode="auto">
          <a:xfrm>
            <a:off x="4687978" y="1533970"/>
            <a:ext cx="37189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kumimoji="1" lang="en-US" altLang="zh-CN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27"/>
          <p:cNvSpPr>
            <a:spLocks noChangeArrowheads="1"/>
          </p:cNvSpPr>
          <p:nvPr/>
        </p:nvSpPr>
        <p:spPr bwMode="auto">
          <a:xfrm>
            <a:off x="5195522" y="1533970"/>
            <a:ext cx="37189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endParaRPr kumimoji="1" lang="en-US" altLang="zh-CN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ectangle 28"/>
          <p:cNvSpPr>
            <a:spLocks noChangeArrowheads="1"/>
          </p:cNvSpPr>
          <p:nvPr/>
        </p:nvSpPr>
        <p:spPr bwMode="auto">
          <a:xfrm>
            <a:off x="5943698" y="1533970"/>
            <a:ext cx="37189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endParaRPr kumimoji="1" lang="en-US" altLang="zh-CN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29"/>
          <p:cNvSpPr>
            <a:spLocks noChangeArrowheads="1"/>
          </p:cNvSpPr>
          <p:nvPr/>
        </p:nvSpPr>
        <p:spPr bwMode="auto">
          <a:xfrm>
            <a:off x="7034617" y="1533970"/>
            <a:ext cx="37189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endParaRPr kumimoji="1" lang="en-US" altLang="zh-CN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Rectangle 30"/>
          <p:cNvSpPr>
            <a:spLocks noChangeArrowheads="1"/>
          </p:cNvSpPr>
          <p:nvPr/>
        </p:nvSpPr>
        <p:spPr bwMode="auto">
          <a:xfrm>
            <a:off x="2311007" y="1762924"/>
            <a:ext cx="537007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 本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Rectangle 31"/>
          <p:cNvSpPr>
            <a:spLocks noChangeArrowheads="1"/>
          </p:cNvSpPr>
          <p:nvPr/>
        </p:nvSpPr>
        <p:spPr bwMode="auto">
          <a:xfrm>
            <a:off x="4787059" y="2028277"/>
            <a:ext cx="49052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标志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Rectangle 32"/>
          <p:cNvSpPr>
            <a:spLocks noChangeArrowheads="1"/>
          </p:cNvSpPr>
          <p:nvPr/>
        </p:nvSpPr>
        <p:spPr bwMode="auto">
          <a:xfrm>
            <a:off x="2436378" y="2280891"/>
            <a:ext cx="93775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 存 时 间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Rectangle 33"/>
          <p:cNvSpPr>
            <a:spLocks noChangeArrowheads="1"/>
          </p:cNvSpPr>
          <p:nvPr/>
        </p:nvSpPr>
        <p:spPr bwMode="auto">
          <a:xfrm>
            <a:off x="3793201" y="2280891"/>
            <a:ext cx="67646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协    议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34"/>
          <p:cNvSpPr>
            <a:spLocks noChangeArrowheads="1"/>
          </p:cNvSpPr>
          <p:nvPr/>
        </p:nvSpPr>
        <p:spPr bwMode="auto">
          <a:xfrm>
            <a:off x="3165342" y="2028277"/>
            <a:ext cx="67646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标    识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ectangle 35"/>
          <p:cNvSpPr>
            <a:spLocks noChangeArrowheads="1"/>
          </p:cNvSpPr>
          <p:nvPr/>
        </p:nvSpPr>
        <p:spPr bwMode="auto">
          <a:xfrm>
            <a:off x="3681986" y="1762924"/>
            <a:ext cx="93775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区 分 服 务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angle 36"/>
          <p:cNvSpPr>
            <a:spLocks noChangeArrowheads="1"/>
          </p:cNvSpPr>
          <p:nvPr/>
        </p:nvSpPr>
        <p:spPr bwMode="auto">
          <a:xfrm>
            <a:off x="5526438" y="1762924"/>
            <a:ext cx="92333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   长   度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Rectangle 37"/>
          <p:cNvSpPr>
            <a:spLocks noChangeArrowheads="1"/>
          </p:cNvSpPr>
          <p:nvPr/>
        </p:nvSpPr>
        <p:spPr bwMode="auto">
          <a:xfrm>
            <a:off x="5845627" y="2028277"/>
            <a:ext cx="92333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片   偏   移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Rectangle 38"/>
          <p:cNvSpPr>
            <a:spLocks noChangeArrowheads="1"/>
          </p:cNvSpPr>
          <p:nvPr/>
        </p:nvSpPr>
        <p:spPr bwMode="auto">
          <a:xfrm>
            <a:off x="6306662" y="3047411"/>
            <a:ext cx="67646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    充</a:t>
            </a:r>
            <a:endParaRPr kumimoji="1" lang="zh-CN" altLang="en-US" sz="12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Rectangle 39"/>
          <p:cNvSpPr>
            <a:spLocks noChangeArrowheads="1"/>
          </p:cNvSpPr>
          <p:nvPr/>
        </p:nvSpPr>
        <p:spPr bwMode="auto">
          <a:xfrm>
            <a:off x="5302695" y="2280891"/>
            <a:ext cx="151003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首   部   检   验   和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Rectangle 40"/>
          <p:cNvSpPr>
            <a:spLocks noChangeArrowheads="1"/>
          </p:cNvSpPr>
          <p:nvPr/>
        </p:nvSpPr>
        <p:spPr bwMode="auto">
          <a:xfrm>
            <a:off x="4341189" y="2543292"/>
            <a:ext cx="92333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源   地   址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Rectangle 41"/>
          <p:cNvSpPr>
            <a:spLocks noChangeArrowheads="1"/>
          </p:cNvSpPr>
          <p:nvPr/>
        </p:nvSpPr>
        <p:spPr bwMode="auto">
          <a:xfrm>
            <a:off x="4178410" y="2802742"/>
            <a:ext cx="121668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   的   地   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Rectangle 42"/>
          <p:cNvSpPr>
            <a:spLocks noChangeArrowheads="1"/>
          </p:cNvSpPr>
          <p:nvPr/>
        </p:nvSpPr>
        <p:spPr bwMode="auto">
          <a:xfrm>
            <a:off x="2947967" y="3047411"/>
            <a:ext cx="265136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   选   字   段  （长   度   可   变）</a:t>
            </a:r>
            <a:endParaRPr kumimoji="1" lang="zh-CN" altLang="en-US" sz="12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Rectangle 43"/>
          <p:cNvSpPr>
            <a:spLocks noChangeArrowheads="1"/>
          </p:cNvSpPr>
          <p:nvPr/>
        </p:nvSpPr>
        <p:spPr bwMode="auto">
          <a:xfrm>
            <a:off x="1915688" y="1525571"/>
            <a:ext cx="336632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Group 46"/>
          <p:cNvGrpSpPr/>
          <p:nvPr/>
        </p:nvGrpSpPr>
        <p:grpSpPr bwMode="auto">
          <a:xfrm>
            <a:off x="2209902" y="3159734"/>
            <a:ext cx="83917" cy="41064"/>
            <a:chOff x="833" y="3024"/>
            <a:chExt cx="78" cy="51"/>
          </a:xfrm>
        </p:grpSpPr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833" y="3024"/>
              <a:ext cx="78" cy="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Line 48"/>
            <p:cNvSpPr>
              <a:spLocks noChangeShapeType="1"/>
            </p:cNvSpPr>
            <p:nvPr/>
          </p:nvSpPr>
          <p:spPr bwMode="auto">
            <a:xfrm>
              <a:off x="839" y="3030"/>
              <a:ext cx="6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Line 49"/>
            <p:cNvSpPr>
              <a:spLocks noChangeShapeType="1"/>
            </p:cNvSpPr>
            <p:nvPr/>
          </p:nvSpPr>
          <p:spPr bwMode="auto">
            <a:xfrm>
              <a:off x="839" y="3075"/>
              <a:ext cx="6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Group 50"/>
          <p:cNvGrpSpPr/>
          <p:nvPr/>
        </p:nvGrpSpPr>
        <p:grpSpPr bwMode="auto">
          <a:xfrm>
            <a:off x="7220650" y="3165334"/>
            <a:ext cx="83917" cy="39198"/>
            <a:chOff x="5432" y="3030"/>
            <a:chExt cx="78" cy="51"/>
          </a:xfrm>
        </p:grpSpPr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5432" y="3030"/>
              <a:ext cx="78" cy="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>
              <a:off x="5438" y="3036"/>
              <a:ext cx="6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Line 53"/>
            <p:cNvSpPr>
              <a:spLocks noChangeShapeType="1"/>
            </p:cNvSpPr>
            <p:nvPr/>
          </p:nvSpPr>
          <p:spPr bwMode="auto">
            <a:xfrm>
              <a:off x="5438" y="3081"/>
              <a:ext cx="6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Rectangle 75"/>
          <p:cNvSpPr>
            <a:spLocks noChangeArrowheads="1"/>
          </p:cNvSpPr>
          <p:nvPr/>
        </p:nvSpPr>
        <p:spPr bwMode="auto">
          <a:xfrm>
            <a:off x="3955981" y="3388536"/>
            <a:ext cx="1852237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   据   部   分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Rectangle 80"/>
          <p:cNvSpPr>
            <a:spLocks noChangeArrowheads="1"/>
          </p:cNvSpPr>
          <p:nvPr/>
        </p:nvSpPr>
        <p:spPr bwMode="auto">
          <a:xfrm>
            <a:off x="3890261" y="3893287"/>
            <a:ext cx="2536716" cy="264116"/>
          </a:xfrm>
          <a:prstGeom prst="rect">
            <a:avLst/>
          </a:prstGeom>
          <a:solidFill>
            <a:srgbClr val="00FFFF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Rectangle 82"/>
          <p:cNvSpPr>
            <a:spLocks noChangeArrowheads="1"/>
          </p:cNvSpPr>
          <p:nvPr/>
        </p:nvSpPr>
        <p:spPr bwMode="auto">
          <a:xfrm>
            <a:off x="4253229" y="3888923"/>
            <a:ext cx="197154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       据       部       分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Rectangle 83"/>
          <p:cNvSpPr>
            <a:spLocks noChangeArrowheads="1"/>
          </p:cNvSpPr>
          <p:nvPr/>
        </p:nvSpPr>
        <p:spPr bwMode="auto">
          <a:xfrm>
            <a:off x="3110745" y="3888923"/>
            <a:ext cx="629982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首   部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Rectangle 85"/>
          <p:cNvSpPr>
            <a:spLocks noChangeArrowheads="1"/>
          </p:cNvSpPr>
          <p:nvPr/>
        </p:nvSpPr>
        <p:spPr bwMode="auto">
          <a:xfrm>
            <a:off x="4254238" y="4178869"/>
            <a:ext cx="902898" cy="293871"/>
          </a:xfrm>
          <a:prstGeom prst="rect">
            <a:avLst/>
          </a:prstGeom>
          <a:solidFill>
            <a:srgbClr val="C3E3F9"/>
          </a:solidFill>
          <a:ln>
            <a:noFill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kumimoji="1" lang="zh-CN" altLang="en-US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endParaRPr kumimoji="1" lang="zh-CN" altLang="en-US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AutoShape 97"/>
          <p:cNvSpPr/>
          <p:nvPr/>
        </p:nvSpPr>
        <p:spPr bwMode="auto">
          <a:xfrm>
            <a:off x="2097554" y="1786887"/>
            <a:ext cx="106160" cy="1270186"/>
          </a:xfrm>
          <a:prstGeom prst="leftBrace">
            <a:avLst>
              <a:gd name="adj1" fmla="val 108016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Group 100"/>
          <p:cNvGrpSpPr/>
          <p:nvPr/>
        </p:nvGrpSpPr>
        <p:grpSpPr bwMode="auto">
          <a:xfrm>
            <a:off x="1912655" y="4199400"/>
            <a:ext cx="1059578" cy="454504"/>
            <a:chOff x="380" y="3475"/>
            <a:chExt cx="1048" cy="487"/>
          </a:xfrm>
        </p:grpSpPr>
        <p:sp>
          <p:nvSpPr>
            <p:cNvPr id="63" name="Line 98"/>
            <p:cNvSpPr>
              <a:spLocks noChangeShapeType="1"/>
            </p:cNvSpPr>
            <p:nvPr/>
          </p:nvSpPr>
          <p:spPr bwMode="auto">
            <a:xfrm flipV="1">
              <a:off x="1428" y="3475"/>
              <a:ext cx="0" cy="487"/>
            </a:xfrm>
            <a:prstGeom prst="line">
              <a:avLst/>
            </a:prstGeom>
            <a:noFill/>
            <a:ln w="38100">
              <a:solidFill>
                <a:srgbClr val="CC00CC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Rectangle 99"/>
            <p:cNvSpPr>
              <a:spLocks noChangeArrowheads="1"/>
            </p:cNvSpPr>
            <p:nvPr/>
          </p:nvSpPr>
          <p:spPr bwMode="auto">
            <a:xfrm>
              <a:off x="380" y="3582"/>
              <a:ext cx="845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发送在前</a:t>
              </a:r>
              <a:endParaRPr kumimoji="1" lang="zh-CN" altLang="en-US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2920480" y="1127693"/>
            <a:ext cx="3321743" cy="338554"/>
          </a:xfrm>
          <a:prstGeom prst="rect">
            <a:avLst/>
          </a:prstGeom>
          <a:solidFill>
            <a:srgbClr val="0000CC"/>
          </a:solidFill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数据报由</a:t>
            </a:r>
            <a:r>
              <a:rPr lang="zh-CN" altLang="en-US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首部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两部分组成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1444206" y="1744891"/>
            <a:ext cx="5822950" cy="2411581"/>
            <a:chOff x="1444206" y="1385131"/>
            <a:chExt cx="5822950" cy="2411581"/>
          </a:xfrm>
        </p:grpSpPr>
        <p:grpSp>
          <p:nvGrpSpPr>
            <p:cNvPr id="67" name="Group 94"/>
            <p:cNvGrpSpPr/>
            <p:nvPr/>
          </p:nvGrpSpPr>
          <p:grpSpPr bwMode="auto">
            <a:xfrm>
              <a:off x="1444206" y="1385131"/>
              <a:ext cx="336679" cy="1566034"/>
              <a:chOff x="-127" y="845"/>
              <a:chExt cx="333" cy="1678"/>
            </a:xfrm>
          </p:grpSpPr>
          <p:sp>
            <p:nvSpPr>
              <p:cNvPr id="70" name="Line 89"/>
              <p:cNvSpPr>
                <a:spLocks noChangeShapeType="1"/>
              </p:cNvSpPr>
              <p:nvPr/>
            </p:nvSpPr>
            <p:spPr bwMode="auto">
              <a:xfrm>
                <a:off x="60" y="845"/>
                <a:ext cx="0" cy="16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Rectangle 78"/>
              <p:cNvSpPr>
                <a:spLocks noChangeArrowheads="1"/>
              </p:cNvSpPr>
              <p:nvPr/>
            </p:nvSpPr>
            <p:spPr bwMode="auto">
              <a:xfrm>
                <a:off x="-127" y="1389"/>
                <a:ext cx="333" cy="49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首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部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8" name="Rectangle 92"/>
            <p:cNvSpPr>
              <a:spLocks noChangeArrowheads="1"/>
            </p:cNvSpPr>
            <p:nvPr/>
          </p:nvSpPr>
          <p:spPr bwMode="auto">
            <a:xfrm>
              <a:off x="2970210" y="3531662"/>
              <a:ext cx="925108" cy="265050"/>
            </a:xfrm>
            <a:prstGeom prst="rect">
              <a:avLst/>
            </a:prstGeom>
            <a:noFill/>
            <a:ln w="38100">
              <a:solidFill>
                <a:srgbClr val="CC00CC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Rectangle 92"/>
            <p:cNvSpPr>
              <a:spLocks noChangeArrowheads="1"/>
            </p:cNvSpPr>
            <p:nvPr/>
          </p:nvSpPr>
          <p:spPr bwMode="auto">
            <a:xfrm>
              <a:off x="2248865" y="1397262"/>
              <a:ext cx="5018291" cy="1553323"/>
            </a:xfrm>
            <a:prstGeom prst="rect">
              <a:avLst/>
            </a:prstGeom>
            <a:noFill/>
            <a:ln w="38100">
              <a:solidFill>
                <a:srgbClr val="CC00CC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5144" y="599373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895101" y="567302"/>
            <a:ext cx="33538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4.2.5  IP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格式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圆角矩形 71"/>
          <p:cNvSpPr/>
          <p:nvPr/>
        </p:nvSpPr>
        <p:spPr>
          <a:xfrm>
            <a:off x="959371" y="1045561"/>
            <a:ext cx="7254000" cy="3671554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Rectangle 10"/>
          <p:cNvSpPr>
            <a:spLocks noChangeArrowheads="1"/>
          </p:cNvSpPr>
          <p:nvPr/>
        </p:nvSpPr>
        <p:spPr bwMode="auto">
          <a:xfrm>
            <a:off x="2252366" y="1757022"/>
            <a:ext cx="5008725" cy="1553902"/>
          </a:xfrm>
          <a:prstGeom prst="rect">
            <a:avLst/>
          </a:prstGeom>
          <a:solidFill>
            <a:srgbClr val="99FFCC"/>
          </a:solidFill>
          <a:ln w="254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Rectangle 44"/>
          <p:cNvSpPr>
            <a:spLocks noChangeArrowheads="1"/>
          </p:cNvSpPr>
          <p:nvPr/>
        </p:nvSpPr>
        <p:spPr bwMode="auto">
          <a:xfrm>
            <a:off x="2804398" y="1762924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首部长度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Rectangle 45"/>
          <p:cNvSpPr>
            <a:spLocks noChangeArrowheads="1"/>
          </p:cNvSpPr>
          <p:nvPr/>
        </p:nvSpPr>
        <p:spPr bwMode="auto">
          <a:xfrm>
            <a:off x="1805213" y="1998740"/>
            <a:ext cx="336632" cy="75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>
              <a:lnSpc>
                <a:spcPct val="90000"/>
              </a:lnSpc>
            </a:pP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固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762000" eaLnBrk="0" hangingPunct="0">
              <a:lnSpc>
                <a:spcPct val="90000"/>
              </a:lnSpc>
            </a:pP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定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762000" eaLnBrk="0" hangingPunct="0">
              <a:lnSpc>
                <a:spcPct val="90000"/>
              </a:lnSpc>
            </a:pP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762000" eaLnBrk="0" hangingPunct="0">
              <a:lnSpc>
                <a:spcPct val="90000"/>
              </a:lnSpc>
            </a:pP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Rectangle 54"/>
          <p:cNvSpPr>
            <a:spLocks noChangeArrowheads="1"/>
          </p:cNvSpPr>
          <p:nvPr/>
        </p:nvSpPr>
        <p:spPr bwMode="auto">
          <a:xfrm>
            <a:off x="1731621" y="2972145"/>
            <a:ext cx="490520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可变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Line 6"/>
          <p:cNvSpPr>
            <a:spLocks noChangeShapeType="1"/>
          </p:cNvSpPr>
          <p:nvPr/>
        </p:nvSpPr>
        <p:spPr bwMode="auto">
          <a:xfrm>
            <a:off x="2992453" y="4299261"/>
            <a:ext cx="34517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Rectangle 90"/>
          <p:cNvSpPr>
            <a:spLocks noChangeArrowheads="1"/>
          </p:cNvSpPr>
          <p:nvPr/>
        </p:nvSpPr>
        <p:spPr bwMode="auto">
          <a:xfrm>
            <a:off x="2973243" y="3893287"/>
            <a:ext cx="917019" cy="264116"/>
          </a:xfrm>
          <a:prstGeom prst="rect">
            <a:avLst/>
          </a:prstGeom>
          <a:solidFill>
            <a:srgbClr val="99FFCC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Rectangle 11"/>
          <p:cNvSpPr>
            <a:spLocks noChangeArrowheads="1"/>
          </p:cNvSpPr>
          <p:nvPr/>
        </p:nvSpPr>
        <p:spPr bwMode="auto">
          <a:xfrm>
            <a:off x="2261466" y="3317457"/>
            <a:ext cx="4988504" cy="400375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Line 12"/>
          <p:cNvSpPr>
            <a:spLocks noChangeShapeType="1"/>
          </p:cNvSpPr>
          <p:nvPr/>
        </p:nvSpPr>
        <p:spPr bwMode="auto">
          <a:xfrm>
            <a:off x="2249333" y="2022072"/>
            <a:ext cx="50178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Line 13"/>
          <p:cNvSpPr>
            <a:spLocks noChangeShapeType="1"/>
          </p:cNvSpPr>
          <p:nvPr/>
        </p:nvSpPr>
        <p:spPr bwMode="auto">
          <a:xfrm>
            <a:off x="2249333" y="2282456"/>
            <a:ext cx="50178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Line 14"/>
          <p:cNvSpPr>
            <a:spLocks noChangeShapeType="1"/>
          </p:cNvSpPr>
          <p:nvPr/>
        </p:nvSpPr>
        <p:spPr bwMode="auto">
          <a:xfrm>
            <a:off x="2249333" y="2543773"/>
            <a:ext cx="50178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Line 15"/>
          <p:cNvSpPr>
            <a:spLocks noChangeShapeType="1"/>
          </p:cNvSpPr>
          <p:nvPr/>
        </p:nvSpPr>
        <p:spPr bwMode="auto">
          <a:xfrm>
            <a:off x="2249333" y="2801356"/>
            <a:ext cx="50178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Line 16"/>
          <p:cNvSpPr>
            <a:spLocks noChangeShapeType="1"/>
          </p:cNvSpPr>
          <p:nvPr/>
        </p:nvSpPr>
        <p:spPr bwMode="auto">
          <a:xfrm>
            <a:off x="2249333" y="3062673"/>
            <a:ext cx="50178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Line 17"/>
          <p:cNvSpPr>
            <a:spLocks noChangeShapeType="1"/>
          </p:cNvSpPr>
          <p:nvPr/>
        </p:nvSpPr>
        <p:spPr bwMode="auto">
          <a:xfrm>
            <a:off x="2866072" y="1761689"/>
            <a:ext cx="0" cy="26038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Line 18"/>
          <p:cNvSpPr>
            <a:spLocks noChangeShapeType="1"/>
          </p:cNvSpPr>
          <p:nvPr/>
        </p:nvSpPr>
        <p:spPr bwMode="auto">
          <a:xfrm>
            <a:off x="3536811" y="1761689"/>
            <a:ext cx="0" cy="26038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Line 19"/>
          <p:cNvSpPr>
            <a:spLocks noChangeShapeType="1"/>
          </p:cNvSpPr>
          <p:nvPr/>
        </p:nvSpPr>
        <p:spPr bwMode="auto">
          <a:xfrm>
            <a:off x="3536811" y="2288056"/>
            <a:ext cx="0" cy="25385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Line 20"/>
          <p:cNvSpPr>
            <a:spLocks noChangeShapeType="1"/>
          </p:cNvSpPr>
          <p:nvPr/>
        </p:nvSpPr>
        <p:spPr bwMode="auto">
          <a:xfrm>
            <a:off x="4749651" y="1761689"/>
            <a:ext cx="0" cy="78021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Line 21"/>
          <p:cNvSpPr>
            <a:spLocks noChangeShapeType="1"/>
          </p:cNvSpPr>
          <p:nvPr/>
        </p:nvSpPr>
        <p:spPr bwMode="auto">
          <a:xfrm flipV="1">
            <a:off x="6005371" y="3059873"/>
            <a:ext cx="0" cy="259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Line 22"/>
          <p:cNvSpPr>
            <a:spLocks noChangeShapeType="1"/>
          </p:cNvSpPr>
          <p:nvPr/>
        </p:nvSpPr>
        <p:spPr bwMode="auto">
          <a:xfrm>
            <a:off x="5260230" y="2027672"/>
            <a:ext cx="0" cy="25478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Rectangle 23"/>
          <p:cNvSpPr>
            <a:spLocks noChangeArrowheads="1"/>
          </p:cNvSpPr>
          <p:nvPr/>
        </p:nvSpPr>
        <p:spPr bwMode="auto">
          <a:xfrm>
            <a:off x="2215970" y="1533970"/>
            <a:ext cx="27732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en-US" altLang="zh-CN" sz="12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Rectangle 24"/>
          <p:cNvSpPr>
            <a:spLocks noChangeArrowheads="1"/>
          </p:cNvSpPr>
          <p:nvPr/>
        </p:nvSpPr>
        <p:spPr bwMode="auto">
          <a:xfrm>
            <a:off x="2811476" y="1533970"/>
            <a:ext cx="27732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kumimoji="1" lang="en-US" altLang="zh-CN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Rectangle 25"/>
          <p:cNvSpPr>
            <a:spLocks noChangeArrowheads="1"/>
          </p:cNvSpPr>
          <p:nvPr/>
        </p:nvSpPr>
        <p:spPr bwMode="auto">
          <a:xfrm>
            <a:off x="3445402" y="1533970"/>
            <a:ext cx="27732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kumimoji="1" lang="en-US" altLang="zh-CN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Rectangle 26"/>
          <p:cNvSpPr>
            <a:spLocks noChangeArrowheads="1"/>
          </p:cNvSpPr>
          <p:nvPr/>
        </p:nvSpPr>
        <p:spPr bwMode="auto">
          <a:xfrm>
            <a:off x="4687978" y="1533970"/>
            <a:ext cx="37189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kumimoji="1" lang="en-US" altLang="zh-CN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Rectangle 27"/>
          <p:cNvSpPr>
            <a:spLocks noChangeArrowheads="1"/>
          </p:cNvSpPr>
          <p:nvPr/>
        </p:nvSpPr>
        <p:spPr bwMode="auto">
          <a:xfrm>
            <a:off x="5195522" y="1533970"/>
            <a:ext cx="37189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endParaRPr kumimoji="1" lang="en-US" altLang="zh-CN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Rectangle 28"/>
          <p:cNvSpPr>
            <a:spLocks noChangeArrowheads="1"/>
          </p:cNvSpPr>
          <p:nvPr/>
        </p:nvSpPr>
        <p:spPr bwMode="auto">
          <a:xfrm>
            <a:off x="5943698" y="1533970"/>
            <a:ext cx="37189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endParaRPr kumimoji="1" lang="en-US" altLang="zh-CN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Rectangle 29"/>
          <p:cNvSpPr>
            <a:spLocks noChangeArrowheads="1"/>
          </p:cNvSpPr>
          <p:nvPr/>
        </p:nvSpPr>
        <p:spPr bwMode="auto">
          <a:xfrm>
            <a:off x="7034617" y="1533970"/>
            <a:ext cx="37189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endParaRPr kumimoji="1" lang="en-US" altLang="zh-CN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Rectangle 30"/>
          <p:cNvSpPr>
            <a:spLocks noChangeArrowheads="1"/>
          </p:cNvSpPr>
          <p:nvPr/>
        </p:nvSpPr>
        <p:spPr bwMode="auto">
          <a:xfrm>
            <a:off x="2311007" y="1762924"/>
            <a:ext cx="537007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 本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Rectangle 31"/>
          <p:cNvSpPr>
            <a:spLocks noChangeArrowheads="1"/>
          </p:cNvSpPr>
          <p:nvPr/>
        </p:nvSpPr>
        <p:spPr bwMode="auto">
          <a:xfrm>
            <a:off x="4787059" y="2028277"/>
            <a:ext cx="49052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标志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Rectangle 32"/>
          <p:cNvSpPr>
            <a:spLocks noChangeArrowheads="1"/>
          </p:cNvSpPr>
          <p:nvPr/>
        </p:nvSpPr>
        <p:spPr bwMode="auto">
          <a:xfrm>
            <a:off x="2436378" y="2280891"/>
            <a:ext cx="93775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 存 时 间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Rectangle 33"/>
          <p:cNvSpPr>
            <a:spLocks noChangeArrowheads="1"/>
          </p:cNvSpPr>
          <p:nvPr/>
        </p:nvSpPr>
        <p:spPr bwMode="auto">
          <a:xfrm>
            <a:off x="3793201" y="2280891"/>
            <a:ext cx="67646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协    议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Rectangle 34"/>
          <p:cNvSpPr>
            <a:spLocks noChangeArrowheads="1"/>
          </p:cNvSpPr>
          <p:nvPr/>
        </p:nvSpPr>
        <p:spPr bwMode="auto">
          <a:xfrm>
            <a:off x="3165342" y="2028277"/>
            <a:ext cx="67646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标    识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Rectangle 35"/>
          <p:cNvSpPr>
            <a:spLocks noChangeArrowheads="1"/>
          </p:cNvSpPr>
          <p:nvPr/>
        </p:nvSpPr>
        <p:spPr bwMode="auto">
          <a:xfrm>
            <a:off x="3681986" y="1762924"/>
            <a:ext cx="93775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区 分 服 务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Rectangle 36"/>
          <p:cNvSpPr>
            <a:spLocks noChangeArrowheads="1"/>
          </p:cNvSpPr>
          <p:nvPr/>
        </p:nvSpPr>
        <p:spPr bwMode="auto">
          <a:xfrm>
            <a:off x="5526438" y="1762924"/>
            <a:ext cx="92333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   长   度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Rectangle 37"/>
          <p:cNvSpPr>
            <a:spLocks noChangeArrowheads="1"/>
          </p:cNvSpPr>
          <p:nvPr/>
        </p:nvSpPr>
        <p:spPr bwMode="auto">
          <a:xfrm>
            <a:off x="5845627" y="2028277"/>
            <a:ext cx="92333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片   偏   移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Rectangle 38"/>
          <p:cNvSpPr>
            <a:spLocks noChangeArrowheads="1"/>
          </p:cNvSpPr>
          <p:nvPr/>
        </p:nvSpPr>
        <p:spPr bwMode="auto">
          <a:xfrm>
            <a:off x="6306662" y="3047411"/>
            <a:ext cx="67646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    充</a:t>
            </a:r>
            <a:endParaRPr kumimoji="1" lang="zh-CN" altLang="en-US" sz="12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Rectangle 39"/>
          <p:cNvSpPr>
            <a:spLocks noChangeArrowheads="1"/>
          </p:cNvSpPr>
          <p:nvPr/>
        </p:nvSpPr>
        <p:spPr bwMode="auto">
          <a:xfrm>
            <a:off x="5302695" y="2280891"/>
            <a:ext cx="151003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首   部   检   验   和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Rectangle 40"/>
          <p:cNvSpPr>
            <a:spLocks noChangeArrowheads="1"/>
          </p:cNvSpPr>
          <p:nvPr/>
        </p:nvSpPr>
        <p:spPr bwMode="auto">
          <a:xfrm>
            <a:off x="4341189" y="2543292"/>
            <a:ext cx="92333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源   地   址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Rectangle 41"/>
          <p:cNvSpPr>
            <a:spLocks noChangeArrowheads="1"/>
          </p:cNvSpPr>
          <p:nvPr/>
        </p:nvSpPr>
        <p:spPr bwMode="auto">
          <a:xfrm>
            <a:off x="4178410" y="2802742"/>
            <a:ext cx="121668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   的   地   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Rectangle 42"/>
          <p:cNvSpPr>
            <a:spLocks noChangeArrowheads="1"/>
          </p:cNvSpPr>
          <p:nvPr/>
        </p:nvSpPr>
        <p:spPr bwMode="auto">
          <a:xfrm>
            <a:off x="2947967" y="3047411"/>
            <a:ext cx="265136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   选   字   段  （长   度   可   变）</a:t>
            </a:r>
            <a:endParaRPr kumimoji="1" lang="zh-CN" altLang="en-US" sz="12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Rectangle 43"/>
          <p:cNvSpPr>
            <a:spLocks noChangeArrowheads="1"/>
          </p:cNvSpPr>
          <p:nvPr/>
        </p:nvSpPr>
        <p:spPr bwMode="auto">
          <a:xfrm>
            <a:off x="1915688" y="1525571"/>
            <a:ext cx="336632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2" name="Group 46"/>
          <p:cNvGrpSpPr/>
          <p:nvPr/>
        </p:nvGrpSpPr>
        <p:grpSpPr bwMode="auto">
          <a:xfrm>
            <a:off x="2209902" y="3159734"/>
            <a:ext cx="83917" cy="41064"/>
            <a:chOff x="833" y="3024"/>
            <a:chExt cx="78" cy="51"/>
          </a:xfrm>
        </p:grpSpPr>
        <p:sp>
          <p:nvSpPr>
            <p:cNvPr id="113" name="Rectangle 47"/>
            <p:cNvSpPr>
              <a:spLocks noChangeArrowheads="1"/>
            </p:cNvSpPr>
            <p:nvPr/>
          </p:nvSpPr>
          <p:spPr bwMode="auto">
            <a:xfrm>
              <a:off x="833" y="3024"/>
              <a:ext cx="78" cy="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Line 48"/>
            <p:cNvSpPr>
              <a:spLocks noChangeShapeType="1"/>
            </p:cNvSpPr>
            <p:nvPr/>
          </p:nvSpPr>
          <p:spPr bwMode="auto">
            <a:xfrm>
              <a:off x="839" y="3030"/>
              <a:ext cx="6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Line 49"/>
            <p:cNvSpPr>
              <a:spLocks noChangeShapeType="1"/>
            </p:cNvSpPr>
            <p:nvPr/>
          </p:nvSpPr>
          <p:spPr bwMode="auto">
            <a:xfrm>
              <a:off x="839" y="3075"/>
              <a:ext cx="6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6" name="Group 50"/>
          <p:cNvGrpSpPr/>
          <p:nvPr/>
        </p:nvGrpSpPr>
        <p:grpSpPr bwMode="auto">
          <a:xfrm>
            <a:off x="7220650" y="3165334"/>
            <a:ext cx="83917" cy="39198"/>
            <a:chOff x="5432" y="3030"/>
            <a:chExt cx="78" cy="51"/>
          </a:xfrm>
        </p:grpSpPr>
        <p:sp>
          <p:nvSpPr>
            <p:cNvPr id="117" name="Rectangle 51"/>
            <p:cNvSpPr>
              <a:spLocks noChangeArrowheads="1"/>
            </p:cNvSpPr>
            <p:nvPr/>
          </p:nvSpPr>
          <p:spPr bwMode="auto">
            <a:xfrm>
              <a:off x="5432" y="3030"/>
              <a:ext cx="78" cy="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Line 52"/>
            <p:cNvSpPr>
              <a:spLocks noChangeShapeType="1"/>
            </p:cNvSpPr>
            <p:nvPr/>
          </p:nvSpPr>
          <p:spPr bwMode="auto">
            <a:xfrm>
              <a:off x="5438" y="3036"/>
              <a:ext cx="6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Line 53"/>
            <p:cNvSpPr>
              <a:spLocks noChangeShapeType="1"/>
            </p:cNvSpPr>
            <p:nvPr/>
          </p:nvSpPr>
          <p:spPr bwMode="auto">
            <a:xfrm>
              <a:off x="5438" y="3081"/>
              <a:ext cx="6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0" name="Rectangle 75"/>
          <p:cNvSpPr>
            <a:spLocks noChangeArrowheads="1"/>
          </p:cNvSpPr>
          <p:nvPr/>
        </p:nvSpPr>
        <p:spPr bwMode="auto">
          <a:xfrm>
            <a:off x="3955981" y="3388536"/>
            <a:ext cx="1852237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   据   部   分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Rectangle 80"/>
          <p:cNvSpPr>
            <a:spLocks noChangeArrowheads="1"/>
          </p:cNvSpPr>
          <p:nvPr/>
        </p:nvSpPr>
        <p:spPr bwMode="auto">
          <a:xfrm>
            <a:off x="3890261" y="3893287"/>
            <a:ext cx="2536716" cy="264116"/>
          </a:xfrm>
          <a:prstGeom prst="rect">
            <a:avLst/>
          </a:prstGeom>
          <a:solidFill>
            <a:srgbClr val="00FFFF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Rectangle 82"/>
          <p:cNvSpPr>
            <a:spLocks noChangeArrowheads="1"/>
          </p:cNvSpPr>
          <p:nvPr/>
        </p:nvSpPr>
        <p:spPr bwMode="auto">
          <a:xfrm>
            <a:off x="4253229" y="3888923"/>
            <a:ext cx="197154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       据       部       分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Rectangle 83"/>
          <p:cNvSpPr>
            <a:spLocks noChangeArrowheads="1"/>
          </p:cNvSpPr>
          <p:nvPr/>
        </p:nvSpPr>
        <p:spPr bwMode="auto">
          <a:xfrm>
            <a:off x="3110745" y="3888923"/>
            <a:ext cx="629982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首   部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Rectangle 85"/>
          <p:cNvSpPr>
            <a:spLocks noChangeArrowheads="1"/>
          </p:cNvSpPr>
          <p:nvPr/>
        </p:nvSpPr>
        <p:spPr bwMode="auto">
          <a:xfrm>
            <a:off x="4254238" y="4178869"/>
            <a:ext cx="902898" cy="293871"/>
          </a:xfrm>
          <a:prstGeom prst="rect">
            <a:avLst/>
          </a:prstGeom>
          <a:solidFill>
            <a:srgbClr val="C3E3F9"/>
          </a:solidFill>
          <a:ln>
            <a:noFill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kumimoji="1" lang="zh-CN" altLang="en-US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endParaRPr kumimoji="1" lang="zh-CN" altLang="en-US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AutoShape 97"/>
          <p:cNvSpPr/>
          <p:nvPr/>
        </p:nvSpPr>
        <p:spPr bwMode="auto">
          <a:xfrm>
            <a:off x="2097554" y="1786887"/>
            <a:ext cx="106160" cy="1270186"/>
          </a:xfrm>
          <a:prstGeom prst="leftBrace">
            <a:avLst>
              <a:gd name="adj1" fmla="val 108016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6" name="Group 100"/>
          <p:cNvGrpSpPr/>
          <p:nvPr/>
        </p:nvGrpSpPr>
        <p:grpSpPr bwMode="auto">
          <a:xfrm>
            <a:off x="1912655" y="4199400"/>
            <a:ext cx="1059578" cy="454504"/>
            <a:chOff x="380" y="3475"/>
            <a:chExt cx="1048" cy="487"/>
          </a:xfrm>
        </p:grpSpPr>
        <p:sp>
          <p:nvSpPr>
            <p:cNvPr id="127" name="Line 98"/>
            <p:cNvSpPr>
              <a:spLocks noChangeShapeType="1"/>
            </p:cNvSpPr>
            <p:nvPr/>
          </p:nvSpPr>
          <p:spPr bwMode="auto">
            <a:xfrm flipV="1">
              <a:off x="1428" y="3475"/>
              <a:ext cx="0" cy="487"/>
            </a:xfrm>
            <a:prstGeom prst="line">
              <a:avLst/>
            </a:prstGeom>
            <a:noFill/>
            <a:ln w="38100">
              <a:solidFill>
                <a:srgbClr val="CC00CC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Rectangle 99"/>
            <p:cNvSpPr>
              <a:spLocks noChangeArrowheads="1"/>
            </p:cNvSpPr>
            <p:nvPr/>
          </p:nvSpPr>
          <p:spPr bwMode="auto">
            <a:xfrm>
              <a:off x="380" y="3582"/>
              <a:ext cx="845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发送在前</a:t>
              </a:r>
              <a:endParaRPr kumimoji="1" lang="zh-CN" altLang="en-US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9" name="矩形 128"/>
          <p:cNvSpPr/>
          <p:nvPr/>
        </p:nvSpPr>
        <p:spPr>
          <a:xfrm>
            <a:off x="1163588" y="1127693"/>
            <a:ext cx="6835526" cy="338554"/>
          </a:xfrm>
          <a:prstGeom prst="rect">
            <a:avLst/>
          </a:prstGeom>
          <a:solidFill>
            <a:srgbClr val="0000CC"/>
          </a:solidFill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首部的前一部分是</a:t>
            </a:r>
            <a:r>
              <a:rPr lang="zh-CN" altLang="en-US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固定长度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 </a:t>
            </a:r>
            <a:r>
              <a:rPr lang="en-US" altLang="zh-CN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 </a:t>
            </a:r>
            <a:r>
              <a:rPr lang="zh-CN" altLang="en-US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字节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，是所有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数据报必须具有的。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0" name="组合 129"/>
          <p:cNvGrpSpPr/>
          <p:nvPr/>
        </p:nvGrpSpPr>
        <p:grpSpPr>
          <a:xfrm>
            <a:off x="1444206" y="1744891"/>
            <a:ext cx="5822950" cy="2411581"/>
            <a:chOff x="1444206" y="1385131"/>
            <a:chExt cx="5822950" cy="2411581"/>
          </a:xfrm>
        </p:grpSpPr>
        <p:grpSp>
          <p:nvGrpSpPr>
            <p:cNvPr id="131" name="Group 94"/>
            <p:cNvGrpSpPr/>
            <p:nvPr/>
          </p:nvGrpSpPr>
          <p:grpSpPr bwMode="auto">
            <a:xfrm>
              <a:off x="1444206" y="1385131"/>
              <a:ext cx="336679" cy="1566034"/>
              <a:chOff x="-127" y="845"/>
              <a:chExt cx="333" cy="1678"/>
            </a:xfrm>
          </p:grpSpPr>
          <p:sp>
            <p:nvSpPr>
              <p:cNvPr id="134" name="Line 89"/>
              <p:cNvSpPr>
                <a:spLocks noChangeShapeType="1"/>
              </p:cNvSpPr>
              <p:nvPr/>
            </p:nvSpPr>
            <p:spPr bwMode="auto">
              <a:xfrm>
                <a:off x="60" y="845"/>
                <a:ext cx="0" cy="16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Rectangle 78"/>
              <p:cNvSpPr>
                <a:spLocks noChangeArrowheads="1"/>
              </p:cNvSpPr>
              <p:nvPr/>
            </p:nvSpPr>
            <p:spPr bwMode="auto">
              <a:xfrm>
                <a:off x="-127" y="1389"/>
                <a:ext cx="333" cy="49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首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部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2" name="Rectangle 92"/>
            <p:cNvSpPr>
              <a:spLocks noChangeArrowheads="1"/>
            </p:cNvSpPr>
            <p:nvPr/>
          </p:nvSpPr>
          <p:spPr bwMode="auto">
            <a:xfrm>
              <a:off x="2970210" y="3531662"/>
              <a:ext cx="925108" cy="265050"/>
            </a:xfrm>
            <a:prstGeom prst="rect">
              <a:avLst/>
            </a:prstGeom>
            <a:noFill/>
            <a:ln w="38100">
              <a:solidFill>
                <a:srgbClr val="CC00CC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Rectangle 92"/>
            <p:cNvSpPr>
              <a:spLocks noChangeArrowheads="1"/>
            </p:cNvSpPr>
            <p:nvPr/>
          </p:nvSpPr>
          <p:spPr bwMode="auto">
            <a:xfrm>
              <a:off x="2248865" y="1397262"/>
              <a:ext cx="5018291" cy="1305651"/>
            </a:xfrm>
            <a:prstGeom prst="rect">
              <a:avLst/>
            </a:prstGeom>
            <a:noFill/>
            <a:ln w="38100">
              <a:solidFill>
                <a:srgbClr val="CC00CC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5144" y="599373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895101" y="567302"/>
            <a:ext cx="33538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4.2.5  IP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格式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946703" y="1045561"/>
            <a:ext cx="7254000" cy="3671554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Rectangle 10"/>
          <p:cNvSpPr>
            <a:spLocks noChangeArrowheads="1"/>
          </p:cNvSpPr>
          <p:nvPr/>
        </p:nvSpPr>
        <p:spPr bwMode="auto">
          <a:xfrm>
            <a:off x="2252366" y="1757022"/>
            <a:ext cx="5008725" cy="1553902"/>
          </a:xfrm>
          <a:prstGeom prst="rect">
            <a:avLst/>
          </a:prstGeom>
          <a:solidFill>
            <a:srgbClr val="99FFCC"/>
          </a:solidFill>
          <a:ln w="254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Rectangle 44"/>
          <p:cNvSpPr>
            <a:spLocks noChangeArrowheads="1"/>
          </p:cNvSpPr>
          <p:nvPr/>
        </p:nvSpPr>
        <p:spPr bwMode="auto">
          <a:xfrm>
            <a:off x="2804398" y="1762924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首部长度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Rectangle 45"/>
          <p:cNvSpPr>
            <a:spLocks noChangeArrowheads="1"/>
          </p:cNvSpPr>
          <p:nvPr/>
        </p:nvSpPr>
        <p:spPr bwMode="auto">
          <a:xfrm>
            <a:off x="1805213" y="1998740"/>
            <a:ext cx="336632" cy="754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>
              <a:lnSpc>
                <a:spcPct val="90000"/>
              </a:lnSpc>
            </a:pP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固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762000" eaLnBrk="0" hangingPunct="0">
              <a:lnSpc>
                <a:spcPct val="90000"/>
              </a:lnSpc>
            </a:pP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定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762000" eaLnBrk="0" hangingPunct="0">
              <a:lnSpc>
                <a:spcPct val="90000"/>
              </a:lnSpc>
            </a:pP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762000" eaLnBrk="0" hangingPunct="0">
              <a:lnSpc>
                <a:spcPct val="90000"/>
              </a:lnSpc>
            </a:pP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6" name="Rectangle 54"/>
          <p:cNvSpPr>
            <a:spLocks noChangeArrowheads="1"/>
          </p:cNvSpPr>
          <p:nvPr/>
        </p:nvSpPr>
        <p:spPr bwMode="auto">
          <a:xfrm>
            <a:off x="1731621" y="2972145"/>
            <a:ext cx="490520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可变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7" name="Rectangle 11"/>
          <p:cNvSpPr>
            <a:spLocks noChangeArrowheads="1"/>
          </p:cNvSpPr>
          <p:nvPr/>
        </p:nvSpPr>
        <p:spPr bwMode="auto">
          <a:xfrm>
            <a:off x="2261466" y="3317457"/>
            <a:ext cx="4988504" cy="400375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Line 12"/>
          <p:cNvSpPr>
            <a:spLocks noChangeShapeType="1"/>
          </p:cNvSpPr>
          <p:nvPr/>
        </p:nvSpPr>
        <p:spPr bwMode="auto">
          <a:xfrm>
            <a:off x="2249333" y="2022072"/>
            <a:ext cx="50178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Line 13"/>
          <p:cNvSpPr>
            <a:spLocks noChangeShapeType="1"/>
          </p:cNvSpPr>
          <p:nvPr/>
        </p:nvSpPr>
        <p:spPr bwMode="auto">
          <a:xfrm>
            <a:off x="2249333" y="2282456"/>
            <a:ext cx="50178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Line 14"/>
          <p:cNvSpPr>
            <a:spLocks noChangeShapeType="1"/>
          </p:cNvSpPr>
          <p:nvPr/>
        </p:nvSpPr>
        <p:spPr bwMode="auto">
          <a:xfrm>
            <a:off x="2249333" y="2543773"/>
            <a:ext cx="50178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Line 15"/>
          <p:cNvSpPr>
            <a:spLocks noChangeShapeType="1"/>
          </p:cNvSpPr>
          <p:nvPr/>
        </p:nvSpPr>
        <p:spPr bwMode="auto">
          <a:xfrm>
            <a:off x="2249333" y="2801356"/>
            <a:ext cx="50178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Line 16"/>
          <p:cNvSpPr>
            <a:spLocks noChangeShapeType="1"/>
          </p:cNvSpPr>
          <p:nvPr/>
        </p:nvSpPr>
        <p:spPr bwMode="auto">
          <a:xfrm>
            <a:off x="2249333" y="3062673"/>
            <a:ext cx="50178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" name="Line 17"/>
          <p:cNvSpPr>
            <a:spLocks noChangeShapeType="1"/>
          </p:cNvSpPr>
          <p:nvPr/>
        </p:nvSpPr>
        <p:spPr bwMode="auto">
          <a:xfrm>
            <a:off x="2866072" y="1761689"/>
            <a:ext cx="0" cy="26038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Line 18"/>
          <p:cNvSpPr>
            <a:spLocks noChangeShapeType="1"/>
          </p:cNvSpPr>
          <p:nvPr/>
        </p:nvSpPr>
        <p:spPr bwMode="auto">
          <a:xfrm>
            <a:off x="3536811" y="1761689"/>
            <a:ext cx="0" cy="26038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5" name="Line 19"/>
          <p:cNvSpPr>
            <a:spLocks noChangeShapeType="1"/>
          </p:cNvSpPr>
          <p:nvPr/>
        </p:nvSpPr>
        <p:spPr bwMode="auto">
          <a:xfrm>
            <a:off x="3536811" y="2288056"/>
            <a:ext cx="0" cy="25385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6" name="Line 20"/>
          <p:cNvSpPr>
            <a:spLocks noChangeShapeType="1"/>
          </p:cNvSpPr>
          <p:nvPr/>
        </p:nvSpPr>
        <p:spPr bwMode="auto">
          <a:xfrm>
            <a:off x="4749651" y="1761689"/>
            <a:ext cx="0" cy="78021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7" name="Line 21"/>
          <p:cNvSpPr>
            <a:spLocks noChangeShapeType="1"/>
          </p:cNvSpPr>
          <p:nvPr/>
        </p:nvSpPr>
        <p:spPr bwMode="auto">
          <a:xfrm flipV="1">
            <a:off x="6005371" y="3059873"/>
            <a:ext cx="0" cy="259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8" name="Line 22"/>
          <p:cNvSpPr>
            <a:spLocks noChangeShapeType="1"/>
          </p:cNvSpPr>
          <p:nvPr/>
        </p:nvSpPr>
        <p:spPr bwMode="auto">
          <a:xfrm>
            <a:off x="5260230" y="2027672"/>
            <a:ext cx="0" cy="25478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Rectangle 23"/>
          <p:cNvSpPr>
            <a:spLocks noChangeArrowheads="1"/>
          </p:cNvSpPr>
          <p:nvPr/>
        </p:nvSpPr>
        <p:spPr bwMode="auto">
          <a:xfrm>
            <a:off x="2215970" y="1533970"/>
            <a:ext cx="27732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en-US" altLang="zh-CN" sz="12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0" name="Rectangle 24"/>
          <p:cNvSpPr>
            <a:spLocks noChangeArrowheads="1"/>
          </p:cNvSpPr>
          <p:nvPr/>
        </p:nvSpPr>
        <p:spPr bwMode="auto">
          <a:xfrm>
            <a:off x="2811476" y="1533970"/>
            <a:ext cx="27732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kumimoji="1" lang="en-US" altLang="zh-CN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1" name="Rectangle 25"/>
          <p:cNvSpPr>
            <a:spLocks noChangeArrowheads="1"/>
          </p:cNvSpPr>
          <p:nvPr/>
        </p:nvSpPr>
        <p:spPr bwMode="auto">
          <a:xfrm>
            <a:off x="3445402" y="1533970"/>
            <a:ext cx="27732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kumimoji="1" lang="en-US" altLang="zh-CN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2" name="Rectangle 26"/>
          <p:cNvSpPr>
            <a:spLocks noChangeArrowheads="1"/>
          </p:cNvSpPr>
          <p:nvPr/>
        </p:nvSpPr>
        <p:spPr bwMode="auto">
          <a:xfrm>
            <a:off x="4687978" y="1533970"/>
            <a:ext cx="37189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kumimoji="1" lang="en-US" altLang="zh-CN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" name="Rectangle 27"/>
          <p:cNvSpPr>
            <a:spLocks noChangeArrowheads="1"/>
          </p:cNvSpPr>
          <p:nvPr/>
        </p:nvSpPr>
        <p:spPr bwMode="auto">
          <a:xfrm>
            <a:off x="5195522" y="1533970"/>
            <a:ext cx="37189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endParaRPr kumimoji="1" lang="en-US" altLang="zh-CN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Rectangle 28"/>
          <p:cNvSpPr>
            <a:spLocks noChangeArrowheads="1"/>
          </p:cNvSpPr>
          <p:nvPr/>
        </p:nvSpPr>
        <p:spPr bwMode="auto">
          <a:xfrm>
            <a:off x="5943698" y="1533970"/>
            <a:ext cx="37189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endParaRPr kumimoji="1" lang="en-US" altLang="zh-CN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Rectangle 29"/>
          <p:cNvSpPr>
            <a:spLocks noChangeArrowheads="1"/>
          </p:cNvSpPr>
          <p:nvPr/>
        </p:nvSpPr>
        <p:spPr bwMode="auto">
          <a:xfrm>
            <a:off x="7034617" y="1533970"/>
            <a:ext cx="37189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endParaRPr kumimoji="1" lang="en-US" altLang="zh-CN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6" name="Rectangle 30"/>
          <p:cNvSpPr>
            <a:spLocks noChangeArrowheads="1"/>
          </p:cNvSpPr>
          <p:nvPr/>
        </p:nvSpPr>
        <p:spPr bwMode="auto">
          <a:xfrm>
            <a:off x="2311007" y="1762924"/>
            <a:ext cx="537007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 本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Rectangle 31"/>
          <p:cNvSpPr>
            <a:spLocks noChangeArrowheads="1"/>
          </p:cNvSpPr>
          <p:nvPr/>
        </p:nvSpPr>
        <p:spPr bwMode="auto">
          <a:xfrm>
            <a:off x="4787059" y="2028277"/>
            <a:ext cx="49052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标志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8" name="Rectangle 32"/>
          <p:cNvSpPr>
            <a:spLocks noChangeArrowheads="1"/>
          </p:cNvSpPr>
          <p:nvPr/>
        </p:nvSpPr>
        <p:spPr bwMode="auto">
          <a:xfrm>
            <a:off x="2436378" y="2280891"/>
            <a:ext cx="93775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 存 时 间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Rectangle 33"/>
          <p:cNvSpPr>
            <a:spLocks noChangeArrowheads="1"/>
          </p:cNvSpPr>
          <p:nvPr/>
        </p:nvSpPr>
        <p:spPr bwMode="auto">
          <a:xfrm>
            <a:off x="3793201" y="2280891"/>
            <a:ext cx="67646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协    议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" name="Rectangle 34"/>
          <p:cNvSpPr>
            <a:spLocks noChangeArrowheads="1"/>
          </p:cNvSpPr>
          <p:nvPr/>
        </p:nvSpPr>
        <p:spPr bwMode="auto">
          <a:xfrm>
            <a:off x="3165342" y="2028277"/>
            <a:ext cx="67646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标    识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" name="Rectangle 35"/>
          <p:cNvSpPr>
            <a:spLocks noChangeArrowheads="1"/>
          </p:cNvSpPr>
          <p:nvPr/>
        </p:nvSpPr>
        <p:spPr bwMode="auto">
          <a:xfrm>
            <a:off x="3681986" y="1762924"/>
            <a:ext cx="93775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区 分 服 务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2" name="Rectangle 36"/>
          <p:cNvSpPr>
            <a:spLocks noChangeArrowheads="1"/>
          </p:cNvSpPr>
          <p:nvPr/>
        </p:nvSpPr>
        <p:spPr bwMode="auto">
          <a:xfrm>
            <a:off x="5526438" y="1762924"/>
            <a:ext cx="92333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   长   度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" name="Rectangle 37"/>
          <p:cNvSpPr>
            <a:spLocks noChangeArrowheads="1"/>
          </p:cNvSpPr>
          <p:nvPr/>
        </p:nvSpPr>
        <p:spPr bwMode="auto">
          <a:xfrm>
            <a:off x="5845627" y="2028277"/>
            <a:ext cx="92333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片   偏   移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" name="Rectangle 38"/>
          <p:cNvSpPr>
            <a:spLocks noChangeArrowheads="1"/>
          </p:cNvSpPr>
          <p:nvPr/>
        </p:nvSpPr>
        <p:spPr bwMode="auto">
          <a:xfrm>
            <a:off x="6306662" y="3047411"/>
            <a:ext cx="67646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    充</a:t>
            </a:r>
            <a:endParaRPr kumimoji="1" lang="zh-CN" altLang="en-US" sz="12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Rectangle 39"/>
          <p:cNvSpPr>
            <a:spLocks noChangeArrowheads="1"/>
          </p:cNvSpPr>
          <p:nvPr/>
        </p:nvSpPr>
        <p:spPr bwMode="auto">
          <a:xfrm>
            <a:off x="5302695" y="2280891"/>
            <a:ext cx="151003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首   部   检   验   和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Rectangle 40"/>
          <p:cNvSpPr>
            <a:spLocks noChangeArrowheads="1"/>
          </p:cNvSpPr>
          <p:nvPr/>
        </p:nvSpPr>
        <p:spPr bwMode="auto">
          <a:xfrm>
            <a:off x="4341189" y="2543292"/>
            <a:ext cx="92333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源   地   址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7" name="Rectangle 41"/>
          <p:cNvSpPr>
            <a:spLocks noChangeArrowheads="1"/>
          </p:cNvSpPr>
          <p:nvPr/>
        </p:nvSpPr>
        <p:spPr bwMode="auto">
          <a:xfrm>
            <a:off x="4178410" y="2802742"/>
            <a:ext cx="121668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   的   地   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8" name="Rectangle 42"/>
          <p:cNvSpPr>
            <a:spLocks noChangeArrowheads="1"/>
          </p:cNvSpPr>
          <p:nvPr/>
        </p:nvSpPr>
        <p:spPr bwMode="auto">
          <a:xfrm>
            <a:off x="2947967" y="3047411"/>
            <a:ext cx="265136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   选   字   段  （长   度   可   变）</a:t>
            </a:r>
            <a:endParaRPr kumimoji="1" lang="zh-CN" altLang="en-US" sz="12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9" name="Rectangle 43"/>
          <p:cNvSpPr>
            <a:spLocks noChangeArrowheads="1"/>
          </p:cNvSpPr>
          <p:nvPr/>
        </p:nvSpPr>
        <p:spPr bwMode="auto">
          <a:xfrm>
            <a:off x="1915688" y="1525571"/>
            <a:ext cx="336632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0" name="Group 46"/>
          <p:cNvGrpSpPr/>
          <p:nvPr/>
        </p:nvGrpSpPr>
        <p:grpSpPr bwMode="auto">
          <a:xfrm>
            <a:off x="2209902" y="3159734"/>
            <a:ext cx="83917" cy="41064"/>
            <a:chOff x="833" y="3024"/>
            <a:chExt cx="78" cy="51"/>
          </a:xfrm>
        </p:grpSpPr>
        <p:sp>
          <p:nvSpPr>
            <p:cNvPr id="171" name="Rectangle 47"/>
            <p:cNvSpPr>
              <a:spLocks noChangeArrowheads="1"/>
            </p:cNvSpPr>
            <p:nvPr/>
          </p:nvSpPr>
          <p:spPr bwMode="auto">
            <a:xfrm>
              <a:off x="833" y="3024"/>
              <a:ext cx="78" cy="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2" name="Line 48"/>
            <p:cNvSpPr>
              <a:spLocks noChangeShapeType="1"/>
            </p:cNvSpPr>
            <p:nvPr/>
          </p:nvSpPr>
          <p:spPr bwMode="auto">
            <a:xfrm>
              <a:off x="839" y="3030"/>
              <a:ext cx="6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3" name="Line 49"/>
            <p:cNvSpPr>
              <a:spLocks noChangeShapeType="1"/>
            </p:cNvSpPr>
            <p:nvPr/>
          </p:nvSpPr>
          <p:spPr bwMode="auto">
            <a:xfrm>
              <a:off x="839" y="3075"/>
              <a:ext cx="6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4" name="Group 50"/>
          <p:cNvGrpSpPr/>
          <p:nvPr/>
        </p:nvGrpSpPr>
        <p:grpSpPr bwMode="auto">
          <a:xfrm>
            <a:off x="7220650" y="3165334"/>
            <a:ext cx="83917" cy="39198"/>
            <a:chOff x="5432" y="3030"/>
            <a:chExt cx="78" cy="51"/>
          </a:xfrm>
        </p:grpSpPr>
        <p:sp>
          <p:nvSpPr>
            <p:cNvPr id="175" name="Rectangle 51"/>
            <p:cNvSpPr>
              <a:spLocks noChangeArrowheads="1"/>
            </p:cNvSpPr>
            <p:nvPr/>
          </p:nvSpPr>
          <p:spPr bwMode="auto">
            <a:xfrm>
              <a:off x="5432" y="3030"/>
              <a:ext cx="78" cy="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6" name="Line 52"/>
            <p:cNvSpPr>
              <a:spLocks noChangeShapeType="1"/>
            </p:cNvSpPr>
            <p:nvPr/>
          </p:nvSpPr>
          <p:spPr bwMode="auto">
            <a:xfrm>
              <a:off x="5438" y="3036"/>
              <a:ext cx="6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7" name="Line 53"/>
            <p:cNvSpPr>
              <a:spLocks noChangeShapeType="1"/>
            </p:cNvSpPr>
            <p:nvPr/>
          </p:nvSpPr>
          <p:spPr bwMode="auto">
            <a:xfrm>
              <a:off x="5438" y="3081"/>
              <a:ext cx="6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8" name="Rectangle 75"/>
          <p:cNvSpPr>
            <a:spLocks noChangeArrowheads="1"/>
          </p:cNvSpPr>
          <p:nvPr/>
        </p:nvSpPr>
        <p:spPr bwMode="auto">
          <a:xfrm>
            <a:off x="3955981" y="3388536"/>
            <a:ext cx="1852237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   据   部   分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9" name="AutoShape 97"/>
          <p:cNvSpPr/>
          <p:nvPr/>
        </p:nvSpPr>
        <p:spPr bwMode="auto">
          <a:xfrm>
            <a:off x="2097554" y="1786887"/>
            <a:ext cx="106160" cy="1270186"/>
          </a:xfrm>
          <a:prstGeom prst="leftBrace">
            <a:avLst>
              <a:gd name="adj1" fmla="val 108016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0" name="矩形 179"/>
          <p:cNvSpPr/>
          <p:nvPr/>
        </p:nvSpPr>
        <p:spPr>
          <a:xfrm>
            <a:off x="3257912" y="1127693"/>
            <a:ext cx="2646878" cy="338554"/>
          </a:xfrm>
          <a:prstGeom prst="rect">
            <a:avLst/>
          </a:prstGeom>
          <a:solidFill>
            <a:srgbClr val="0000CC"/>
          </a:solidFill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可选字段，其长度是</a:t>
            </a:r>
            <a:r>
              <a:rPr lang="zh-CN" altLang="en-US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可变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1" name="组合 180"/>
          <p:cNvGrpSpPr/>
          <p:nvPr/>
        </p:nvGrpSpPr>
        <p:grpSpPr>
          <a:xfrm>
            <a:off x="1444206" y="1744891"/>
            <a:ext cx="5822950" cy="1566034"/>
            <a:chOff x="1444206" y="1385131"/>
            <a:chExt cx="5822950" cy="1566034"/>
          </a:xfrm>
        </p:grpSpPr>
        <p:grpSp>
          <p:nvGrpSpPr>
            <p:cNvPr id="182" name="Group 94"/>
            <p:cNvGrpSpPr/>
            <p:nvPr/>
          </p:nvGrpSpPr>
          <p:grpSpPr bwMode="auto">
            <a:xfrm>
              <a:off x="1444206" y="1385131"/>
              <a:ext cx="336679" cy="1566034"/>
              <a:chOff x="-127" y="845"/>
              <a:chExt cx="333" cy="1678"/>
            </a:xfrm>
          </p:grpSpPr>
          <p:sp>
            <p:nvSpPr>
              <p:cNvPr id="184" name="Line 89"/>
              <p:cNvSpPr>
                <a:spLocks noChangeShapeType="1"/>
              </p:cNvSpPr>
              <p:nvPr/>
            </p:nvSpPr>
            <p:spPr bwMode="auto">
              <a:xfrm>
                <a:off x="60" y="845"/>
                <a:ext cx="0" cy="16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" name="Rectangle 78"/>
              <p:cNvSpPr>
                <a:spLocks noChangeArrowheads="1"/>
              </p:cNvSpPr>
              <p:nvPr/>
            </p:nvSpPr>
            <p:spPr bwMode="auto">
              <a:xfrm>
                <a:off x="-127" y="1389"/>
                <a:ext cx="333" cy="49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首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部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3" name="Rectangle 92"/>
            <p:cNvSpPr>
              <a:spLocks noChangeArrowheads="1"/>
            </p:cNvSpPr>
            <p:nvPr/>
          </p:nvSpPr>
          <p:spPr bwMode="auto">
            <a:xfrm flipV="1">
              <a:off x="2248865" y="2702913"/>
              <a:ext cx="5018291" cy="248251"/>
            </a:xfrm>
            <a:prstGeom prst="rect">
              <a:avLst/>
            </a:prstGeom>
            <a:noFill/>
            <a:ln w="38100">
              <a:solidFill>
                <a:srgbClr val="CC00CC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4" name="Line 6"/>
          <p:cNvSpPr>
            <a:spLocks noChangeShapeType="1"/>
          </p:cNvSpPr>
          <p:nvPr/>
        </p:nvSpPr>
        <p:spPr bwMode="auto">
          <a:xfrm>
            <a:off x="2992453" y="4299261"/>
            <a:ext cx="34517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" name="Rectangle 90"/>
          <p:cNvSpPr>
            <a:spLocks noChangeArrowheads="1"/>
          </p:cNvSpPr>
          <p:nvPr/>
        </p:nvSpPr>
        <p:spPr bwMode="auto">
          <a:xfrm>
            <a:off x="2973243" y="3893287"/>
            <a:ext cx="917019" cy="264116"/>
          </a:xfrm>
          <a:prstGeom prst="rect">
            <a:avLst/>
          </a:prstGeom>
          <a:solidFill>
            <a:srgbClr val="99FFCC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6" name="Rectangle 80"/>
          <p:cNvSpPr>
            <a:spLocks noChangeArrowheads="1"/>
          </p:cNvSpPr>
          <p:nvPr/>
        </p:nvSpPr>
        <p:spPr bwMode="auto">
          <a:xfrm>
            <a:off x="3890261" y="3893287"/>
            <a:ext cx="2536716" cy="264116"/>
          </a:xfrm>
          <a:prstGeom prst="rect">
            <a:avLst/>
          </a:prstGeom>
          <a:solidFill>
            <a:srgbClr val="00FFFF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7" name="Rectangle 82"/>
          <p:cNvSpPr>
            <a:spLocks noChangeArrowheads="1"/>
          </p:cNvSpPr>
          <p:nvPr/>
        </p:nvSpPr>
        <p:spPr bwMode="auto">
          <a:xfrm>
            <a:off x="4253229" y="3888923"/>
            <a:ext cx="1971541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       据       部       分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8" name="Rectangle 83"/>
          <p:cNvSpPr>
            <a:spLocks noChangeArrowheads="1"/>
          </p:cNvSpPr>
          <p:nvPr/>
        </p:nvSpPr>
        <p:spPr bwMode="auto">
          <a:xfrm>
            <a:off x="3110745" y="3888923"/>
            <a:ext cx="629982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首   部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9" name="Rectangle 85"/>
          <p:cNvSpPr>
            <a:spLocks noChangeArrowheads="1"/>
          </p:cNvSpPr>
          <p:nvPr/>
        </p:nvSpPr>
        <p:spPr bwMode="auto">
          <a:xfrm>
            <a:off x="4254238" y="4178869"/>
            <a:ext cx="902898" cy="293871"/>
          </a:xfrm>
          <a:prstGeom prst="rect">
            <a:avLst/>
          </a:prstGeom>
          <a:solidFill>
            <a:srgbClr val="C3E3F9"/>
          </a:solidFill>
          <a:ln>
            <a:noFill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kumimoji="1" lang="zh-CN" altLang="en-US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endParaRPr kumimoji="1" lang="zh-CN" altLang="en-US" sz="12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0" name="Group 100"/>
          <p:cNvGrpSpPr/>
          <p:nvPr/>
        </p:nvGrpSpPr>
        <p:grpSpPr bwMode="auto">
          <a:xfrm>
            <a:off x="1912655" y="4199400"/>
            <a:ext cx="1059578" cy="454504"/>
            <a:chOff x="380" y="3475"/>
            <a:chExt cx="1048" cy="487"/>
          </a:xfrm>
        </p:grpSpPr>
        <p:sp>
          <p:nvSpPr>
            <p:cNvPr id="211" name="Line 98"/>
            <p:cNvSpPr>
              <a:spLocks noChangeShapeType="1"/>
            </p:cNvSpPr>
            <p:nvPr/>
          </p:nvSpPr>
          <p:spPr bwMode="auto">
            <a:xfrm flipV="1">
              <a:off x="1428" y="3475"/>
              <a:ext cx="0" cy="487"/>
            </a:xfrm>
            <a:prstGeom prst="line">
              <a:avLst/>
            </a:prstGeom>
            <a:noFill/>
            <a:ln w="38100">
              <a:solidFill>
                <a:srgbClr val="CC00CC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2" name="Rectangle 99"/>
            <p:cNvSpPr>
              <a:spLocks noChangeArrowheads="1"/>
            </p:cNvSpPr>
            <p:nvPr/>
          </p:nvSpPr>
          <p:spPr bwMode="auto">
            <a:xfrm>
              <a:off x="380" y="3582"/>
              <a:ext cx="845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发送在前</a:t>
              </a:r>
              <a:endParaRPr kumimoji="1" lang="zh-CN" altLang="en-US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3" name="Rectangle 92"/>
          <p:cNvSpPr>
            <a:spLocks noChangeArrowheads="1"/>
          </p:cNvSpPr>
          <p:nvPr/>
        </p:nvSpPr>
        <p:spPr bwMode="auto">
          <a:xfrm>
            <a:off x="2970210" y="3891422"/>
            <a:ext cx="925108" cy="265050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56963" y="606975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167869" y="573764"/>
            <a:ext cx="4826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 IP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数据报首部的固定部分中的各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56963" y="1044563"/>
            <a:ext cx="8048776" cy="324811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1637153" y="1084892"/>
            <a:ext cx="5962309" cy="2192261"/>
            <a:chOff x="1392642" y="1665825"/>
            <a:chExt cx="5962309" cy="2192261"/>
          </a:xfrm>
        </p:grpSpPr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2200802" y="1897276"/>
              <a:ext cx="5008725" cy="1553902"/>
            </a:xfrm>
            <a:prstGeom prst="rect">
              <a:avLst/>
            </a:prstGeom>
            <a:solidFill>
              <a:srgbClr val="99FFCC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44"/>
            <p:cNvSpPr>
              <a:spLocks noChangeArrowheads="1"/>
            </p:cNvSpPr>
            <p:nvPr/>
          </p:nvSpPr>
          <p:spPr bwMode="auto">
            <a:xfrm>
              <a:off x="2752834" y="1903178"/>
              <a:ext cx="798296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首部长度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45"/>
            <p:cNvSpPr>
              <a:spLocks noChangeArrowheads="1"/>
            </p:cNvSpPr>
            <p:nvPr/>
          </p:nvSpPr>
          <p:spPr bwMode="auto">
            <a:xfrm>
              <a:off x="1753649" y="2138994"/>
              <a:ext cx="336632" cy="754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固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定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54"/>
            <p:cNvSpPr>
              <a:spLocks noChangeArrowheads="1"/>
            </p:cNvSpPr>
            <p:nvPr/>
          </p:nvSpPr>
          <p:spPr bwMode="auto">
            <a:xfrm>
              <a:off x="1680057" y="3112399"/>
              <a:ext cx="490520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可变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部分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2209902" y="3457711"/>
              <a:ext cx="4988504" cy="400375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2197769" y="2162326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2197769" y="24227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2197769" y="26840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197769" y="29416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2197769" y="32029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2814508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3485247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3485247" y="2428310"/>
              <a:ext cx="0" cy="2538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4698087" y="1901943"/>
              <a:ext cx="0" cy="7802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 flipV="1">
              <a:off x="5953807" y="3200127"/>
              <a:ext cx="0" cy="259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5208666" y="2167926"/>
              <a:ext cx="0" cy="2547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2164406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2759912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3393838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463641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5143958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589213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6983053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31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2259443" y="1903178"/>
              <a:ext cx="53700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版 本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4735495" y="2168531"/>
              <a:ext cx="49052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标志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2384814" y="2421145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生 存 时 间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3741637" y="242114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协    议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3113778" y="2168531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标    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3630422" y="1903178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区 分 服 务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5474874" y="1903178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   长   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5794063" y="2168531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片   偏   移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6255098" y="318766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    充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5251131" y="2421145"/>
              <a:ext cx="151003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首   部   检   验   和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4289625" y="2683546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源   地   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4126846" y="2942996"/>
              <a:ext cx="121668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   的   地   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2896403" y="3187665"/>
              <a:ext cx="26513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   选   字   段  （长   度   可   变）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1864124" y="1665825"/>
              <a:ext cx="336632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6" name="Group 46"/>
            <p:cNvGrpSpPr/>
            <p:nvPr/>
          </p:nvGrpSpPr>
          <p:grpSpPr bwMode="auto">
            <a:xfrm>
              <a:off x="2158338" y="3299988"/>
              <a:ext cx="83917" cy="41064"/>
              <a:chOff x="833" y="3024"/>
              <a:chExt cx="78" cy="51"/>
            </a:xfrm>
          </p:grpSpPr>
          <p:sp>
            <p:nvSpPr>
              <p:cNvPr id="47" name="Rectangle 47"/>
              <p:cNvSpPr>
                <a:spLocks noChangeArrowheads="1"/>
              </p:cNvSpPr>
              <p:nvPr/>
            </p:nvSpPr>
            <p:spPr bwMode="auto">
              <a:xfrm>
                <a:off x="833" y="3024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Line 48"/>
              <p:cNvSpPr>
                <a:spLocks noChangeShapeType="1"/>
              </p:cNvSpPr>
              <p:nvPr/>
            </p:nvSpPr>
            <p:spPr bwMode="auto">
              <a:xfrm>
                <a:off x="839" y="3030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Line 49"/>
              <p:cNvSpPr>
                <a:spLocks noChangeShapeType="1"/>
              </p:cNvSpPr>
              <p:nvPr/>
            </p:nvSpPr>
            <p:spPr bwMode="auto">
              <a:xfrm>
                <a:off x="839" y="3075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0" name="Group 50"/>
            <p:cNvGrpSpPr/>
            <p:nvPr/>
          </p:nvGrpSpPr>
          <p:grpSpPr bwMode="auto">
            <a:xfrm>
              <a:off x="7169086" y="3305588"/>
              <a:ext cx="83917" cy="39198"/>
              <a:chOff x="5432" y="3030"/>
              <a:chExt cx="78" cy="51"/>
            </a:xfrm>
          </p:grpSpPr>
          <p:sp>
            <p:nvSpPr>
              <p:cNvPr id="51" name="Rectangle 51"/>
              <p:cNvSpPr>
                <a:spLocks noChangeArrowheads="1"/>
              </p:cNvSpPr>
              <p:nvPr/>
            </p:nvSpPr>
            <p:spPr bwMode="auto">
              <a:xfrm>
                <a:off x="5432" y="3030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Line 52"/>
              <p:cNvSpPr>
                <a:spLocks noChangeShapeType="1"/>
              </p:cNvSpPr>
              <p:nvPr/>
            </p:nvSpPr>
            <p:spPr bwMode="auto">
              <a:xfrm>
                <a:off x="5438" y="3036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Line 53"/>
              <p:cNvSpPr>
                <a:spLocks noChangeShapeType="1"/>
              </p:cNvSpPr>
              <p:nvPr/>
            </p:nvSpPr>
            <p:spPr bwMode="auto">
              <a:xfrm>
                <a:off x="5438" y="3081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4" name="Rectangle 75"/>
            <p:cNvSpPr>
              <a:spLocks noChangeArrowheads="1"/>
            </p:cNvSpPr>
            <p:nvPr/>
          </p:nvSpPr>
          <p:spPr bwMode="auto">
            <a:xfrm>
              <a:off x="3904417" y="3528790"/>
              <a:ext cx="185223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defTabSz="762000" eaLnBrk="0" hangingPunct="0"/>
              <a:r>
                <a:rPr kumimoji="1"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   据   部   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AutoShape 97"/>
            <p:cNvSpPr/>
            <p:nvPr/>
          </p:nvSpPr>
          <p:spPr bwMode="auto">
            <a:xfrm>
              <a:off x="2045990" y="1927141"/>
              <a:ext cx="106160" cy="1270186"/>
            </a:xfrm>
            <a:prstGeom prst="leftBrace">
              <a:avLst>
                <a:gd name="adj1" fmla="val 108016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Group 94"/>
            <p:cNvGrpSpPr/>
            <p:nvPr/>
          </p:nvGrpSpPr>
          <p:grpSpPr bwMode="auto">
            <a:xfrm>
              <a:off x="1392642" y="1885145"/>
              <a:ext cx="336679" cy="1566034"/>
              <a:chOff x="-127" y="845"/>
              <a:chExt cx="333" cy="1678"/>
            </a:xfrm>
          </p:grpSpPr>
          <p:sp>
            <p:nvSpPr>
              <p:cNvPr id="59" name="Line 89"/>
              <p:cNvSpPr>
                <a:spLocks noChangeShapeType="1"/>
              </p:cNvSpPr>
              <p:nvPr/>
            </p:nvSpPr>
            <p:spPr bwMode="auto">
              <a:xfrm>
                <a:off x="60" y="845"/>
                <a:ext cx="0" cy="16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Rectangle 78"/>
              <p:cNvSpPr>
                <a:spLocks noChangeArrowheads="1"/>
              </p:cNvSpPr>
              <p:nvPr/>
            </p:nvSpPr>
            <p:spPr bwMode="auto">
              <a:xfrm>
                <a:off x="-127" y="1389"/>
                <a:ext cx="333" cy="49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首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部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2" name="矩形 61"/>
          <p:cNvSpPr/>
          <p:nvPr/>
        </p:nvSpPr>
        <p:spPr>
          <a:xfrm>
            <a:off x="3006163" y="3505490"/>
            <a:ext cx="3685624" cy="584775"/>
          </a:xfrm>
          <a:prstGeom prst="rect">
            <a:avLst/>
          </a:prstGeom>
          <a:solidFill>
            <a:srgbClr val="0000CC"/>
          </a:solidFill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占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位，指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协议的版本。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目前的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协议版本号为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 (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IPv4)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Rectangle 92"/>
          <p:cNvSpPr>
            <a:spLocks noChangeArrowheads="1"/>
          </p:cNvSpPr>
          <p:nvPr/>
        </p:nvSpPr>
        <p:spPr bwMode="auto">
          <a:xfrm flipV="1">
            <a:off x="2442280" y="1322244"/>
            <a:ext cx="616740" cy="261341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114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56963" y="606975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167869" y="573764"/>
            <a:ext cx="4826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 IP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数据报首部的固定部分中的各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556963" y="1044563"/>
            <a:ext cx="8048776" cy="324811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637153" y="1084892"/>
            <a:ext cx="5962309" cy="2192261"/>
            <a:chOff x="1392642" y="1665825"/>
            <a:chExt cx="5962309" cy="2192261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200802" y="1897276"/>
              <a:ext cx="5008725" cy="1553902"/>
            </a:xfrm>
            <a:prstGeom prst="rect">
              <a:avLst/>
            </a:prstGeom>
            <a:solidFill>
              <a:srgbClr val="99FFCC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44"/>
            <p:cNvSpPr>
              <a:spLocks noChangeArrowheads="1"/>
            </p:cNvSpPr>
            <p:nvPr/>
          </p:nvSpPr>
          <p:spPr bwMode="auto">
            <a:xfrm>
              <a:off x="2752834" y="1903178"/>
              <a:ext cx="798296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首部长度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45"/>
            <p:cNvSpPr>
              <a:spLocks noChangeArrowheads="1"/>
            </p:cNvSpPr>
            <p:nvPr/>
          </p:nvSpPr>
          <p:spPr bwMode="auto">
            <a:xfrm>
              <a:off x="1753649" y="2138994"/>
              <a:ext cx="336632" cy="754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固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定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Rectangle 54"/>
            <p:cNvSpPr>
              <a:spLocks noChangeArrowheads="1"/>
            </p:cNvSpPr>
            <p:nvPr/>
          </p:nvSpPr>
          <p:spPr bwMode="auto">
            <a:xfrm>
              <a:off x="1680057" y="3112399"/>
              <a:ext cx="490520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可变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部分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2209902" y="3457711"/>
              <a:ext cx="4988504" cy="400375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2197769" y="2162326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2197769" y="24227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2197769" y="26840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2197769" y="29416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2197769" y="32029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2814508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3485247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>
              <a:off x="3485247" y="2428310"/>
              <a:ext cx="0" cy="2538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Line 20"/>
            <p:cNvSpPr>
              <a:spLocks noChangeShapeType="1"/>
            </p:cNvSpPr>
            <p:nvPr/>
          </p:nvSpPr>
          <p:spPr bwMode="auto">
            <a:xfrm>
              <a:off x="4698087" y="1901943"/>
              <a:ext cx="0" cy="7802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 flipV="1">
              <a:off x="5953807" y="3200127"/>
              <a:ext cx="0" cy="259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Line 22"/>
            <p:cNvSpPr>
              <a:spLocks noChangeShapeType="1"/>
            </p:cNvSpPr>
            <p:nvPr/>
          </p:nvSpPr>
          <p:spPr bwMode="auto">
            <a:xfrm>
              <a:off x="5208666" y="2167926"/>
              <a:ext cx="0" cy="2547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2164406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2759912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3393838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463641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5143958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589213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6983053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31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2259443" y="1903178"/>
              <a:ext cx="53700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版 本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ectangle 31"/>
            <p:cNvSpPr>
              <a:spLocks noChangeArrowheads="1"/>
            </p:cNvSpPr>
            <p:nvPr/>
          </p:nvSpPr>
          <p:spPr bwMode="auto">
            <a:xfrm>
              <a:off x="4735495" y="2168531"/>
              <a:ext cx="49052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标志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ectangle 32"/>
            <p:cNvSpPr>
              <a:spLocks noChangeArrowheads="1"/>
            </p:cNvSpPr>
            <p:nvPr/>
          </p:nvSpPr>
          <p:spPr bwMode="auto">
            <a:xfrm>
              <a:off x="2384814" y="2421145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生 存 时 间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ctangle 33"/>
            <p:cNvSpPr>
              <a:spLocks noChangeArrowheads="1"/>
            </p:cNvSpPr>
            <p:nvPr/>
          </p:nvSpPr>
          <p:spPr bwMode="auto">
            <a:xfrm>
              <a:off x="3741637" y="242114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协    议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34"/>
            <p:cNvSpPr>
              <a:spLocks noChangeArrowheads="1"/>
            </p:cNvSpPr>
            <p:nvPr/>
          </p:nvSpPr>
          <p:spPr bwMode="auto">
            <a:xfrm>
              <a:off x="3113778" y="2168531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标    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35"/>
            <p:cNvSpPr>
              <a:spLocks noChangeArrowheads="1"/>
            </p:cNvSpPr>
            <p:nvPr/>
          </p:nvSpPr>
          <p:spPr bwMode="auto">
            <a:xfrm>
              <a:off x="3630422" y="1903178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区 分 服 务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36"/>
            <p:cNvSpPr>
              <a:spLocks noChangeArrowheads="1"/>
            </p:cNvSpPr>
            <p:nvPr/>
          </p:nvSpPr>
          <p:spPr bwMode="auto">
            <a:xfrm>
              <a:off x="5474874" y="1903178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   长   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37"/>
            <p:cNvSpPr>
              <a:spLocks noChangeArrowheads="1"/>
            </p:cNvSpPr>
            <p:nvPr/>
          </p:nvSpPr>
          <p:spPr bwMode="auto">
            <a:xfrm>
              <a:off x="5794063" y="2168531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片   偏   移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Rectangle 38"/>
            <p:cNvSpPr>
              <a:spLocks noChangeArrowheads="1"/>
            </p:cNvSpPr>
            <p:nvPr/>
          </p:nvSpPr>
          <p:spPr bwMode="auto">
            <a:xfrm>
              <a:off x="6255098" y="318766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    充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39"/>
            <p:cNvSpPr>
              <a:spLocks noChangeArrowheads="1"/>
            </p:cNvSpPr>
            <p:nvPr/>
          </p:nvSpPr>
          <p:spPr bwMode="auto">
            <a:xfrm>
              <a:off x="5251131" y="2421145"/>
              <a:ext cx="151003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首   部   检   验   和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40"/>
            <p:cNvSpPr>
              <a:spLocks noChangeArrowheads="1"/>
            </p:cNvSpPr>
            <p:nvPr/>
          </p:nvSpPr>
          <p:spPr bwMode="auto">
            <a:xfrm>
              <a:off x="4289625" y="2683546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源   地   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41"/>
            <p:cNvSpPr>
              <a:spLocks noChangeArrowheads="1"/>
            </p:cNvSpPr>
            <p:nvPr/>
          </p:nvSpPr>
          <p:spPr bwMode="auto">
            <a:xfrm>
              <a:off x="4126846" y="2942996"/>
              <a:ext cx="121668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   的   地   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Rectangle 42"/>
            <p:cNvSpPr>
              <a:spLocks noChangeArrowheads="1"/>
            </p:cNvSpPr>
            <p:nvPr/>
          </p:nvSpPr>
          <p:spPr bwMode="auto">
            <a:xfrm>
              <a:off x="2896403" y="3187665"/>
              <a:ext cx="26513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   选   字   段  （长   度   可   变）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Rectangle 43"/>
            <p:cNvSpPr>
              <a:spLocks noChangeArrowheads="1"/>
            </p:cNvSpPr>
            <p:nvPr/>
          </p:nvSpPr>
          <p:spPr bwMode="auto">
            <a:xfrm>
              <a:off x="1864124" y="1665825"/>
              <a:ext cx="336632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8" name="Group 46"/>
            <p:cNvGrpSpPr/>
            <p:nvPr/>
          </p:nvGrpSpPr>
          <p:grpSpPr bwMode="auto">
            <a:xfrm>
              <a:off x="2158338" y="3299988"/>
              <a:ext cx="83917" cy="41064"/>
              <a:chOff x="833" y="3024"/>
              <a:chExt cx="78" cy="51"/>
            </a:xfrm>
          </p:grpSpPr>
          <p:sp>
            <p:nvSpPr>
              <p:cNvPr id="58" name="Rectangle 47"/>
              <p:cNvSpPr>
                <a:spLocks noChangeArrowheads="1"/>
              </p:cNvSpPr>
              <p:nvPr/>
            </p:nvSpPr>
            <p:spPr bwMode="auto">
              <a:xfrm>
                <a:off x="833" y="3024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Line 48"/>
              <p:cNvSpPr>
                <a:spLocks noChangeShapeType="1"/>
              </p:cNvSpPr>
              <p:nvPr/>
            </p:nvSpPr>
            <p:spPr bwMode="auto">
              <a:xfrm>
                <a:off x="839" y="3030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Line 49"/>
              <p:cNvSpPr>
                <a:spLocks noChangeShapeType="1"/>
              </p:cNvSpPr>
              <p:nvPr/>
            </p:nvSpPr>
            <p:spPr bwMode="auto">
              <a:xfrm>
                <a:off x="839" y="3075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9" name="Group 50"/>
            <p:cNvGrpSpPr/>
            <p:nvPr/>
          </p:nvGrpSpPr>
          <p:grpSpPr bwMode="auto">
            <a:xfrm>
              <a:off x="7169086" y="3305588"/>
              <a:ext cx="83917" cy="39198"/>
              <a:chOff x="5432" y="3030"/>
              <a:chExt cx="78" cy="51"/>
            </a:xfrm>
          </p:grpSpPr>
          <p:sp>
            <p:nvSpPr>
              <p:cNvPr id="55" name="Rectangle 51"/>
              <p:cNvSpPr>
                <a:spLocks noChangeArrowheads="1"/>
              </p:cNvSpPr>
              <p:nvPr/>
            </p:nvSpPr>
            <p:spPr bwMode="auto">
              <a:xfrm>
                <a:off x="5432" y="3030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Line 52"/>
              <p:cNvSpPr>
                <a:spLocks noChangeShapeType="1"/>
              </p:cNvSpPr>
              <p:nvPr/>
            </p:nvSpPr>
            <p:spPr bwMode="auto">
              <a:xfrm>
                <a:off x="5438" y="3036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Line 53"/>
              <p:cNvSpPr>
                <a:spLocks noChangeShapeType="1"/>
              </p:cNvSpPr>
              <p:nvPr/>
            </p:nvSpPr>
            <p:spPr bwMode="auto">
              <a:xfrm>
                <a:off x="5438" y="3081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0" name="Rectangle 75"/>
            <p:cNvSpPr>
              <a:spLocks noChangeArrowheads="1"/>
            </p:cNvSpPr>
            <p:nvPr/>
          </p:nvSpPr>
          <p:spPr bwMode="auto">
            <a:xfrm>
              <a:off x="3904417" y="3528790"/>
              <a:ext cx="185223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defTabSz="762000" eaLnBrk="0" hangingPunct="0"/>
              <a:r>
                <a:rPr kumimoji="1"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   据   部   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AutoShape 97"/>
            <p:cNvSpPr/>
            <p:nvPr/>
          </p:nvSpPr>
          <p:spPr bwMode="auto">
            <a:xfrm>
              <a:off x="2045990" y="1927141"/>
              <a:ext cx="106160" cy="1270186"/>
            </a:xfrm>
            <a:prstGeom prst="leftBrace">
              <a:avLst>
                <a:gd name="adj1" fmla="val 108016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2" name="Group 94"/>
            <p:cNvGrpSpPr/>
            <p:nvPr/>
          </p:nvGrpSpPr>
          <p:grpSpPr bwMode="auto">
            <a:xfrm>
              <a:off x="1392642" y="1885145"/>
              <a:ext cx="336679" cy="1566034"/>
              <a:chOff x="-127" y="845"/>
              <a:chExt cx="333" cy="1678"/>
            </a:xfrm>
          </p:grpSpPr>
          <p:sp>
            <p:nvSpPr>
              <p:cNvPr id="53" name="Line 89"/>
              <p:cNvSpPr>
                <a:spLocks noChangeShapeType="1"/>
              </p:cNvSpPr>
              <p:nvPr/>
            </p:nvSpPr>
            <p:spPr bwMode="auto">
              <a:xfrm>
                <a:off x="60" y="845"/>
                <a:ext cx="0" cy="16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Rectangle 78"/>
              <p:cNvSpPr>
                <a:spLocks noChangeArrowheads="1"/>
              </p:cNvSpPr>
              <p:nvPr/>
            </p:nvSpPr>
            <p:spPr bwMode="auto">
              <a:xfrm>
                <a:off x="-127" y="1389"/>
                <a:ext cx="333" cy="49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首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部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1" name="矩形 60"/>
          <p:cNvSpPr/>
          <p:nvPr/>
        </p:nvSpPr>
        <p:spPr>
          <a:xfrm>
            <a:off x="2930874" y="3369695"/>
            <a:ext cx="3962944" cy="830997"/>
          </a:xfrm>
          <a:prstGeom prst="rect">
            <a:avLst/>
          </a:prstGeom>
          <a:solidFill>
            <a:srgbClr val="0000CC"/>
          </a:solidFill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首部长度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占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位，可表示的最大数值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个单位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一个单位为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字节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因此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的首部长度的</a:t>
            </a:r>
            <a:r>
              <a:rPr lang="zh-CN" altLang="en-US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最大值是 </a:t>
            </a:r>
            <a:r>
              <a:rPr lang="en-US" altLang="zh-CN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 </a:t>
            </a:r>
            <a:r>
              <a:rPr lang="zh-CN" altLang="en-US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字节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Rectangle 92"/>
          <p:cNvSpPr>
            <a:spLocks noChangeArrowheads="1"/>
          </p:cNvSpPr>
          <p:nvPr/>
        </p:nvSpPr>
        <p:spPr bwMode="auto">
          <a:xfrm flipV="1">
            <a:off x="3059018" y="1322242"/>
            <a:ext cx="670739" cy="261341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56963" y="606975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167869" y="573764"/>
            <a:ext cx="4826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 IP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数据报首部的固定部分中的各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56963" y="1044563"/>
            <a:ext cx="8048776" cy="324811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637153" y="1084892"/>
            <a:ext cx="5962309" cy="2192261"/>
            <a:chOff x="1392642" y="1665825"/>
            <a:chExt cx="5962309" cy="2192261"/>
          </a:xfrm>
        </p:grpSpPr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2200802" y="1897276"/>
              <a:ext cx="5008725" cy="1553902"/>
            </a:xfrm>
            <a:prstGeom prst="rect">
              <a:avLst/>
            </a:prstGeom>
            <a:solidFill>
              <a:srgbClr val="99FFCC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44"/>
            <p:cNvSpPr>
              <a:spLocks noChangeArrowheads="1"/>
            </p:cNvSpPr>
            <p:nvPr/>
          </p:nvSpPr>
          <p:spPr bwMode="auto">
            <a:xfrm>
              <a:off x="2752834" y="1903178"/>
              <a:ext cx="798296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首部长度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45"/>
            <p:cNvSpPr>
              <a:spLocks noChangeArrowheads="1"/>
            </p:cNvSpPr>
            <p:nvPr/>
          </p:nvSpPr>
          <p:spPr bwMode="auto">
            <a:xfrm>
              <a:off x="1753649" y="2138994"/>
              <a:ext cx="336632" cy="754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固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定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54"/>
            <p:cNvSpPr>
              <a:spLocks noChangeArrowheads="1"/>
            </p:cNvSpPr>
            <p:nvPr/>
          </p:nvSpPr>
          <p:spPr bwMode="auto">
            <a:xfrm>
              <a:off x="1680057" y="3112399"/>
              <a:ext cx="490520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可变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部分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2209902" y="3457711"/>
              <a:ext cx="4988504" cy="400375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2197769" y="2162326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2197769" y="24227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2197769" y="26840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197769" y="29416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2197769" y="32029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2814508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3485247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3485247" y="2428310"/>
              <a:ext cx="0" cy="2538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4698087" y="1901943"/>
              <a:ext cx="0" cy="7802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 flipV="1">
              <a:off x="5953807" y="3200127"/>
              <a:ext cx="0" cy="259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5208666" y="2167926"/>
              <a:ext cx="0" cy="2547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2164406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2759912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3393838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463641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5143958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589213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6983053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31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2259443" y="1903178"/>
              <a:ext cx="53700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版 本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4735495" y="2168531"/>
              <a:ext cx="49052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标志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2384814" y="2421145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生 存 时 间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3741637" y="242114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协    议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3113778" y="2168531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标    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3630422" y="1903178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区 分 服 务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5474874" y="1903178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   长   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5794063" y="2168531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片   偏   移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6255098" y="318766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    充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5251131" y="2421145"/>
              <a:ext cx="151003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首   部   检   验   和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4289625" y="2683546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源   地   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4126846" y="2942996"/>
              <a:ext cx="121668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   的   地   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2896403" y="3187665"/>
              <a:ext cx="26513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   选   字   段  （长   度   可   变）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1864124" y="1665825"/>
              <a:ext cx="336632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6" name="Group 46"/>
            <p:cNvGrpSpPr/>
            <p:nvPr/>
          </p:nvGrpSpPr>
          <p:grpSpPr bwMode="auto">
            <a:xfrm>
              <a:off x="2158338" y="3299988"/>
              <a:ext cx="83917" cy="41064"/>
              <a:chOff x="833" y="3024"/>
              <a:chExt cx="78" cy="51"/>
            </a:xfrm>
          </p:grpSpPr>
          <p:sp>
            <p:nvSpPr>
              <p:cNvPr id="56" name="Rectangle 47"/>
              <p:cNvSpPr>
                <a:spLocks noChangeArrowheads="1"/>
              </p:cNvSpPr>
              <p:nvPr/>
            </p:nvSpPr>
            <p:spPr bwMode="auto">
              <a:xfrm>
                <a:off x="833" y="3024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Line 48"/>
              <p:cNvSpPr>
                <a:spLocks noChangeShapeType="1"/>
              </p:cNvSpPr>
              <p:nvPr/>
            </p:nvSpPr>
            <p:spPr bwMode="auto">
              <a:xfrm>
                <a:off x="839" y="3030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Line 49"/>
              <p:cNvSpPr>
                <a:spLocks noChangeShapeType="1"/>
              </p:cNvSpPr>
              <p:nvPr/>
            </p:nvSpPr>
            <p:spPr bwMode="auto">
              <a:xfrm>
                <a:off x="839" y="3075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7" name="Group 50"/>
            <p:cNvGrpSpPr/>
            <p:nvPr/>
          </p:nvGrpSpPr>
          <p:grpSpPr bwMode="auto">
            <a:xfrm>
              <a:off x="7169086" y="3305588"/>
              <a:ext cx="83917" cy="39198"/>
              <a:chOff x="5432" y="3030"/>
              <a:chExt cx="78" cy="51"/>
            </a:xfrm>
          </p:grpSpPr>
          <p:sp>
            <p:nvSpPr>
              <p:cNvPr id="53" name="Rectangle 51"/>
              <p:cNvSpPr>
                <a:spLocks noChangeArrowheads="1"/>
              </p:cNvSpPr>
              <p:nvPr/>
            </p:nvSpPr>
            <p:spPr bwMode="auto">
              <a:xfrm>
                <a:off x="5432" y="3030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Line 52"/>
              <p:cNvSpPr>
                <a:spLocks noChangeShapeType="1"/>
              </p:cNvSpPr>
              <p:nvPr/>
            </p:nvSpPr>
            <p:spPr bwMode="auto">
              <a:xfrm>
                <a:off x="5438" y="3036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Line 53"/>
              <p:cNvSpPr>
                <a:spLocks noChangeShapeType="1"/>
              </p:cNvSpPr>
              <p:nvPr/>
            </p:nvSpPr>
            <p:spPr bwMode="auto">
              <a:xfrm>
                <a:off x="5438" y="3081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8" name="Rectangle 75"/>
            <p:cNvSpPr>
              <a:spLocks noChangeArrowheads="1"/>
            </p:cNvSpPr>
            <p:nvPr/>
          </p:nvSpPr>
          <p:spPr bwMode="auto">
            <a:xfrm>
              <a:off x="3904417" y="3528790"/>
              <a:ext cx="185223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defTabSz="762000" eaLnBrk="0" hangingPunct="0"/>
              <a:r>
                <a:rPr kumimoji="1"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   据   部   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AutoShape 97"/>
            <p:cNvSpPr/>
            <p:nvPr/>
          </p:nvSpPr>
          <p:spPr bwMode="auto">
            <a:xfrm>
              <a:off x="2045990" y="1927141"/>
              <a:ext cx="106160" cy="1270186"/>
            </a:xfrm>
            <a:prstGeom prst="leftBrace">
              <a:avLst>
                <a:gd name="adj1" fmla="val 108016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0" name="Group 94"/>
            <p:cNvGrpSpPr/>
            <p:nvPr/>
          </p:nvGrpSpPr>
          <p:grpSpPr bwMode="auto">
            <a:xfrm>
              <a:off x="1392642" y="1885145"/>
              <a:ext cx="336679" cy="1566034"/>
              <a:chOff x="-127" y="845"/>
              <a:chExt cx="333" cy="1678"/>
            </a:xfrm>
          </p:grpSpPr>
          <p:sp>
            <p:nvSpPr>
              <p:cNvPr id="51" name="Line 89"/>
              <p:cNvSpPr>
                <a:spLocks noChangeShapeType="1"/>
              </p:cNvSpPr>
              <p:nvPr/>
            </p:nvSpPr>
            <p:spPr bwMode="auto">
              <a:xfrm>
                <a:off x="60" y="845"/>
                <a:ext cx="0" cy="16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Rectangle 78"/>
              <p:cNvSpPr>
                <a:spLocks noChangeArrowheads="1"/>
              </p:cNvSpPr>
              <p:nvPr/>
            </p:nvSpPr>
            <p:spPr bwMode="auto">
              <a:xfrm>
                <a:off x="-127" y="1389"/>
                <a:ext cx="333" cy="49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首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部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9" name="矩形 58"/>
          <p:cNvSpPr/>
          <p:nvPr/>
        </p:nvSpPr>
        <p:spPr>
          <a:xfrm>
            <a:off x="2148428" y="3371926"/>
            <a:ext cx="5545942" cy="830997"/>
          </a:xfrm>
          <a:prstGeom prst="rect">
            <a:avLst/>
          </a:prstGeom>
          <a:solidFill>
            <a:srgbClr val="0000CC"/>
          </a:solidFill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区分服务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占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位，用来获得更好的服务。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只有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在使用区分服务（</a:t>
            </a:r>
            <a:r>
              <a:rPr lang="en-US" altLang="zh-CN" sz="16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DiffServ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）时，这个字段才起作用。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在一般的情况下都不使用这个字段 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Rectangle 92"/>
          <p:cNvSpPr>
            <a:spLocks noChangeArrowheads="1"/>
          </p:cNvSpPr>
          <p:nvPr/>
        </p:nvSpPr>
        <p:spPr bwMode="auto">
          <a:xfrm flipV="1">
            <a:off x="3729758" y="1322240"/>
            <a:ext cx="1212840" cy="261341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56963" y="606975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167869" y="573764"/>
            <a:ext cx="4826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 IP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数据报首部的固定部分中的各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556963" y="1044563"/>
            <a:ext cx="8048776" cy="324811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637153" y="1084892"/>
            <a:ext cx="5962309" cy="2192261"/>
            <a:chOff x="1392642" y="1665825"/>
            <a:chExt cx="5962309" cy="2192261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200802" y="1897276"/>
              <a:ext cx="5008725" cy="1553902"/>
            </a:xfrm>
            <a:prstGeom prst="rect">
              <a:avLst/>
            </a:prstGeom>
            <a:solidFill>
              <a:srgbClr val="99FFCC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44"/>
            <p:cNvSpPr>
              <a:spLocks noChangeArrowheads="1"/>
            </p:cNvSpPr>
            <p:nvPr/>
          </p:nvSpPr>
          <p:spPr bwMode="auto">
            <a:xfrm>
              <a:off x="2752834" y="1903178"/>
              <a:ext cx="798296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首部长度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45"/>
            <p:cNvSpPr>
              <a:spLocks noChangeArrowheads="1"/>
            </p:cNvSpPr>
            <p:nvPr/>
          </p:nvSpPr>
          <p:spPr bwMode="auto">
            <a:xfrm>
              <a:off x="1753649" y="2138994"/>
              <a:ext cx="336632" cy="754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固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定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Rectangle 54"/>
            <p:cNvSpPr>
              <a:spLocks noChangeArrowheads="1"/>
            </p:cNvSpPr>
            <p:nvPr/>
          </p:nvSpPr>
          <p:spPr bwMode="auto">
            <a:xfrm>
              <a:off x="1680057" y="3112399"/>
              <a:ext cx="490520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可变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部分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2209902" y="3457711"/>
              <a:ext cx="4988504" cy="400375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2197769" y="2162326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2197769" y="24227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2197769" y="26840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2197769" y="29416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2197769" y="32029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2814508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3485247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>
              <a:off x="3485247" y="2428310"/>
              <a:ext cx="0" cy="2538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Line 20"/>
            <p:cNvSpPr>
              <a:spLocks noChangeShapeType="1"/>
            </p:cNvSpPr>
            <p:nvPr/>
          </p:nvSpPr>
          <p:spPr bwMode="auto">
            <a:xfrm>
              <a:off x="4698087" y="1901943"/>
              <a:ext cx="0" cy="7802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 flipV="1">
              <a:off x="5953807" y="3200127"/>
              <a:ext cx="0" cy="259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Line 22"/>
            <p:cNvSpPr>
              <a:spLocks noChangeShapeType="1"/>
            </p:cNvSpPr>
            <p:nvPr/>
          </p:nvSpPr>
          <p:spPr bwMode="auto">
            <a:xfrm>
              <a:off x="5208666" y="2167926"/>
              <a:ext cx="0" cy="2547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2164406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2759912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3393838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463641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5143958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589213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6983053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31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2259443" y="1903178"/>
              <a:ext cx="53700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版 本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ectangle 31"/>
            <p:cNvSpPr>
              <a:spLocks noChangeArrowheads="1"/>
            </p:cNvSpPr>
            <p:nvPr/>
          </p:nvSpPr>
          <p:spPr bwMode="auto">
            <a:xfrm>
              <a:off x="4735495" y="2168531"/>
              <a:ext cx="49052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标志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ectangle 32"/>
            <p:cNvSpPr>
              <a:spLocks noChangeArrowheads="1"/>
            </p:cNvSpPr>
            <p:nvPr/>
          </p:nvSpPr>
          <p:spPr bwMode="auto">
            <a:xfrm>
              <a:off x="2384814" y="2421145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生 存 时 间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ctangle 33"/>
            <p:cNvSpPr>
              <a:spLocks noChangeArrowheads="1"/>
            </p:cNvSpPr>
            <p:nvPr/>
          </p:nvSpPr>
          <p:spPr bwMode="auto">
            <a:xfrm>
              <a:off x="3741637" y="242114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协    议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34"/>
            <p:cNvSpPr>
              <a:spLocks noChangeArrowheads="1"/>
            </p:cNvSpPr>
            <p:nvPr/>
          </p:nvSpPr>
          <p:spPr bwMode="auto">
            <a:xfrm>
              <a:off x="3113778" y="2168531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标    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35"/>
            <p:cNvSpPr>
              <a:spLocks noChangeArrowheads="1"/>
            </p:cNvSpPr>
            <p:nvPr/>
          </p:nvSpPr>
          <p:spPr bwMode="auto">
            <a:xfrm>
              <a:off x="3630422" y="1903178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区 分 服 务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36"/>
            <p:cNvSpPr>
              <a:spLocks noChangeArrowheads="1"/>
            </p:cNvSpPr>
            <p:nvPr/>
          </p:nvSpPr>
          <p:spPr bwMode="auto">
            <a:xfrm>
              <a:off x="5474874" y="1903178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   长   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37"/>
            <p:cNvSpPr>
              <a:spLocks noChangeArrowheads="1"/>
            </p:cNvSpPr>
            <p:nvPr/>
          </p:nvSpPr>
          <p:spPr bwMode="auto">
            <a:xfrm>
              <a:off x="5794063" y="2168531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片   偏   移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Rectangle 38"/>
            <p:cNvSpPr>
              <a:spLocks noChangeArrowheads="1"/>
            </p:cNvSpPr>
            <p:nvPr/>
          </p:nvSpPr>
          <p:spPr bwMode="auto">
            <a:xfrm>
              <a:off x="6255098" y="318766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    充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39"/>
            <p:cNvSpPr>
              <a:spLocks noChangeArrowheads="1"/>
            </p:cNvSpPr>
            <p:nvPr/>
          </p:nvSpPr>
          <p:spPr bwMode="auto">
            <a:xfrm>
              <a:off x="5251131" y="2421145"/>
              <a:ext cx="151003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首   部   检   验   和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40"/>
            <p:cNvSpPr>
              <a:spLocks noChangeArrowheads="1"/>
            </p:cNvSpPr>
            <p:nvPr/>
          </p:nvSpPr>
          <p:spPr bwMode="auto">
            <a:xfrm>
              <a:off x="4289625" y="2683546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源   地   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41"/>
            <p:cNvSpPr>
              <a:spLocks noChangeArrowheads="1"/>
            </p:cNvSpPr>
            <p:nvPr/>
          </p:nvSpPr>
          <p:spPr bwMode="auto">
            <a:xfrm>
              <a:off x="4126846" y="2942996"/>
              <a:ext cx="121668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   的   地   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Rectangle 42"/>
            <p:cNvSpPr>
              <a:spLocks noChangeArrowheads="1"/>
            </p:cNvSpPr>
            <p:nvPr/>
          </p:nvSpPr>
          <p:spPr bwMode="auto">
            <a:xfrm>
              <a:off x="2896403" y="3187665"/>
              <a:ext cx="26513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   选   字   段  （长   度   可   变）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Rectangle 43"/>
            <p:cNvSpPr>
              <a:spLocks noChangeArrowheads="1"/>
            </p:cNvSpPr>
            <p:nvPr/>
          </p:nvSpPr>
          <p:spPr bwMode="auto">
            <a:xfrm>
              <a:off x="1864124" y="1665825"/>
              <a:ext cx="336632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8" name="Group 46"/>
            <p:cNvGrpSpPr/>
            <p:nvPr/>
          </p:nvGrpSpPr>
          <p:grpSpPr bwMode="auto">
            <a:xfrm>
              <a:off x="2158338" y="3299988"/>
              <a:ext cx="83917" cy="41064"/>
              <a:chOff x="833" y="3024"/>
              <a:chExt cx="78" cy="51"/>
            </a:xfrm>
          </p:grpSpPr>
          <p:sp>
            <p:nvSpPr>
              <p:cNvPr id="58" name="Rectangle 47"/>
              <p:cNvSpPr>
                <a:spLocks noChangeArrowheads="1"/>
              </p:cNvSpPr>
              <p:nvPr/>
            </p:nvSpPr>
            <p:spPr bwMode="auto">
              <a:xfrm>
                <a:off x="833" y="3024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Line 48"/>
              <p:cNvSpPr>
                <a:spLocks noChangeShapeType="1"/>
              </p:cNvSpPr>
              <p:nvPr/>
            </p:nvSpPr>
            <p:spPr bwMode="auto">
              <a:xfrm>
                <a:off x="839" y="3030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Line 49"/>
              <p:cNvSpPr>
                <a:spLocks noChangeShapeType="1"/>
              </p:cNvSpPr>
              <p:nvPr/>
            </p:nvSpPr>
            <p:spPr bwMode="auto">
              <a:xfrm>
                <a:off x="839" y="3075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9" name="Group 50"/>
            <p:cNvGrpSpPr/>
            <p:nvPr/>
          </p:nvGrpSpPr>
          <p:grpSpPr bwMode="auto">
            <a:xfrm>
              <a:off x="7169086" y="3305588"/>
              <a:ext cx="83917" cy="39198"/>
              <a:chOff x="5432" y="3030"/>
              <a:chExt cx="78" cy="51"/>
            </a:xfrm>
          </p:grpSpPr>
          <p:sp>
            <p:nvSpPr>
              <p:cNvPr id="55" name="Rectangle 51"/>
              <p:cNvSpPr>
                <a:spLocks noChangeArrowheads="1"/>
              </p:cNvSpPr>
              <p:nvPr/>
            </p:nvSpPr>
            <p:spPr bwMode="auto">
              <a:xfrm>
                <a:off x="5432" y="3030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Line 52"/>
              <p:cNvSpPr>
                <a:spLocks noChangeShapeType="1"/>
              </p:cNvSpPr>
              <p:nvPr/>
            </p:nvSpPr>
            <p:spPr bwMode="auto">
              <a:xfrm>
                <a:off x="5438" y="3036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Line 53"/>
              <p:cNvSpPr>
                <a:spLocks noChangeShapeType="1"/>
              </p:cNvSpPr>
              <p:nvPr/>
            </p:nvSpPr>
            <p:spPr bwMode="auto">
              <a:xfrm>
                <a:off x="5438" y="3081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0" name="Rectangle 75"/>
            <p:cNvSpPr>
              <a:spLocks noChangeArrowheads="1"/>
            </p:cNvSpPr>
            <p:nvPr/>
          </p:nvSpPr>
          <p:spPr bwMode="auto">
            <a:xfrm>
              <a:off x="3904417" y="3528790"/>
              <a:ext cx="185223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defTabSz="762000" eaLnBrk="0" hangingPunct="0"/>
              <a:r>
                <a:rPr kumimoji="1"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   据   部   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AutoShape 97"/>
            <p:cNvSpPr/>
            <p:nvPr/>
          </p:nvSpPr>
          <p:spPr bwMode="auto">
            <a:xfrm>
              <a:off x="2045990" y="1927141"/>
              <a:ext cx="106160" cy="1270186"/>
            </a:xfrm>
            <a:prstGeom prst="leftBrace">
              <a:avLst>
                <a:gd name="adj1" fmla="val 108016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2" name="Group 94"/>
            <p:cNvGrpSpPr/>
            <p:nvPr/>
          </p:nvGrpSpPr>
          <p:grpSpPr bwMode="auto">
            <a:xfrm>
              <a:off x="1392642" y="1885145"/>
              <a:ext cx="336679" cy="1566034"/>
              <a:chOff x="-127" y="845"/>
              <a:chExt cx="333" cy="1678"/>
            </a:xfrm>
          </p:grpSpPr>
          <p:sp>
            <p:nvSpPr>
              <p:cNvPr id="53" name="Line 89"/>
              <p:cNvSpPr>
                <a:spLocks noChangeShapeType="1"/>
              </p:cNvSpPr>
              <p:nvPr/>
            </p:nvSpPr>
            <p:spPr bwMode="auto">
              <a:xfrm>
                <a:off x="60" y="845"/>
                <a:ext cx="0" cy="16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Rectangle 78"/>
              <p:cNvSpPr>
                <a:spLocks noChangeArrowheads="1"/>
              </p:cNvSpPr>
              <p:nvPr/>
            </p:nvSpPr>
            <p:spPr bwMode="auto">
              <a:xfrm>
                <a:off x="-127" y="1389"/>
                <a:ext cx="333" cy="49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首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部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1" name="矩形 60"/>
          <p:cNvSpPr/>
          <p:nvPr/>
        </p:nvSpPr>
        <p:spPr>
          <a:xfrm>
            <a:off x="2390662" y="3369695"/>
            <a:ext cx="5043368" cy="830997"/>
          </a:xfrm>
          <a:prstGeom prst="rect">
            <a:avLst/>
          </a:prstGeom>
          <a:solidFill>
            <a:srgbClr val="0000CC"/>
          </a:solidFill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总长度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占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位，指首部和数据之和的长度，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单位为字节，因此数据报的最大长度为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65535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字节。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总长度必须不超过最大传送</a:t>
            </a:r>
            <a:r>
              <a:rPr lang="zh-CN" altLang="en-US" sz="16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单元 </a:t>
            </a:r>
            <a:r>
              <a:rPr lang="en-US" altLang="zh-CN" sz="16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MTU</a:t>
            </a:r>
            <a:r>
              <a:rPr lang="zh-CN" altLang="en-US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zh-CN" altLang="en-US" sz="16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Rectangle 92"/>
          <p:cNvSpPr>
            <a:spLocks noChangeArrowheads="1"/>
          </p:cNvSpPr>
          <p:nvPr/>
        </p:nvSpPr>
        <p:spPr bwMode="auto">
          <a:xfrm flipV="1">
            <a:off x="4942598" y="1322240"/>
            <a:ext cx="2517506" cy="261341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56963" y="606975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167869" y="573764"/>
            <a:ext cx="4826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 IP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数据报首部的固定部分中的各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556963" y="1044563"/>
            <a:ext cx="8048776" cy="324811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637153" y="1084892"/>
            <a:ext cx="5962309" cy="2192261"/>
            <a:chOff x="1392642" y="1665825"/>
            <a:chExt cx="5962309" cy="2192261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200802" y="1897276"/>
              <a:ext cx="5008725" cy="1553902"/>
            </a:xfrm>
            <a:prstGeom prst="rect">
              <a:avLst/>
            </a:prstGeom>
            <a:solidFill>
              <a:srgbClr val="99FFCC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44"/>
            <p:cNvSpPr>
              <a:spLocks noChangeArrowheads="1"/>
            </p:cNvSpPr>
            <p:nvPr/>
          </p:nvSpPr>
          <p:spPr bwMode="auto">
            <a:xfrm>
              <a:off x="2752834" y="1903178"/>
              <a:ext cx="798296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首部长度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45"/>
            <p:cNvSpPr>
              <a:spLocks noChangeArrowheads="1"/>
            </p:cNvSpPr>
            <p:nvPr/>
          </p:nvSpPr>
          <p:spPr bwMode="auto">
            <a:xfrm>
              <a:off x="1753649" y="2138994"/>
              <a:ext cx="336632" cy="754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固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定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Rectangle 54"/>
            <p:cNvSpPr>
              <a:spLocks noChangeArrowheads="1"/>
            </p:cNvSpPr>
            <p:nvPr/>
          </p:nvSpPr>
          <p:spPr bwMode="auto">
            <a:xfrm>
              <a:off x="1680057" y="3112399"/>
              <a:ext cx="490520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可变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部分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2209902" y="3457711"/>
              <a:ext cx="4988504" cy="400375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2197769" y="2162326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2197769" y="24227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2197769" y="26840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2197769" y="29416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2197769" y="32029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2814508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3485247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>
              <a:off x="3485247" y="2428310"/>
              <a:ext cx="0" cy="2538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Line 20"/>
            <p:cNvSpPr>
              <a:spLocks noChangeShapeType="1"/>
            </p:cNvSpPr>
            <p:nvPr/>
          </p:nvSpPr>
          <p:spPr bwMode="auto">
            <a:xfrm>
              <a:off x="4698087" y="1901943"/>
              <a:ext cx="0" cy="7802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 flipV="1">
              <a:off x="5953807" y="3200127"/>
              <a:ext cx="0" cy="259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Line 22"/>
            <p:cNvSpPr>
              <a:spLocks noChangeShapeType="1"/>
            </p:cNvSpPr>
            <p:nvPr/>
          </p:nvSpPr>
          <p:spPr bwMode="auto">
            <a:xfrm>
              <a:off x="5208666" y="2167926"/>
              <a:ext cx="0" cy="2547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2164406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2759912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3393838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463641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5143958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589213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6983053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31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2259443" y="1903178"/>
              <a:ext cx="53700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版 本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ectangle 31"/>
            <p:cNvSpPr>
              <a:spLocks noChangeArrowheads="1"/>
            </p:cNvSpPr>
            <p:nvPr/>
          </p:nvSpPr>
          <p:spPr bwMode="auto">
            <a:xfrm>
              <a:off x="4735495" y="2168531"/>
              <a:ext cx="49052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标志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ectangle 32"/>
            <p:cNvSpPr>
              <a:spLocks noChangeArrowheads="1"/>
            </p:cNvSpPr>
            <p:nvPr/>
          </p:nvSpPr>
          <p:spPr bwMode="auto">
            <a:xfrm>
              <a:off x="2384814" y="2421145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生 存 时 间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ctangle 33"/>
            <p:cNvSpPr>
              <a:spLocks noChangeArrowheads="1"/>
            </p:cNvSpPr>
            <p:nvPr/>
          </p:nvSpPr>
          <p:spPr bwMode="auto">
            <a:xfrm>
              <a:off x="3741637" y="242114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协    议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34"/>
            <p:cNvSpPr>
              <a:spLocks noChangeArrowheads="1"/>
            </p:cNvSpPr>
            <p:nvPr/>
          </p:nvSpPr>
          <p:spPr bwMode="auto">
            <a:xfrm>
              <a:off x="3113778" y="2168531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标    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35"/>
            <p:cNvSpPr>
              <a:spLocks noChangeArrowheads="1"/>
            </p:cNvSpPr>
            <p:nvPr/>
          </p:nvSpPr>
          <p:spPr bwMode="auto">
            <a:xfrm>
              <a:off x="3630422" y="1903178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区 分 服 务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36"/>
            <p:cNvSpPr>
              <a:spLocks noChangeArrowheads="1"/>
            </p:cNvSpPr>
            <p:nvPr/>
          </p:nvSpPr>
          <p:spPr bwMode="auto">
            <a:xfrm>
              <a:off x="5474874" y="1903178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   长   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37"/>
            <p:cNvSpPr>
              <a:spLocks noChangeArrowheads="1"/>
            </p:cNvSpPr>
            <p:nvPr/>
          </p:nvSpPr>
          <p:spPr bwMode="auto">
            <a:xfrm>
              <a:off x="5794063" y="2168531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片   偏   移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Rectangle 38"/>
            <p:cNvSpPr>
              <a:spLocks noChangeArrowheads="1"/>
            </p:cNvSpPr>
            <p:nvPr/>
          </p:nvSpPr>
          <p:spPr bwMode="auto">
            <a:xfrm>
              <a:off x="6255098" y="318766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    充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39"/>
            <p:cNvSpPr>
              <a:spLocks noChangeArrowheads="1"/>
            </p:cNvSpPr>
            <p:nvPr/>
          </p:nvSpPr>
          <p:spPr bwMode="auto">
            <a:xfrm>
              <a:off x="5251131" y="2421145"/>
              <a:ext cx="151003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首   部   检   验   和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40"/>
            <p:cNvSpPr>
              <a:spLocks noChangeArrowheads="1"/>
            </p:cNvSpPr>
            <p:nvPr/>
          </p:nvSpPr>
          <p:spPr bwMode="auto">
            <a:xfrm>
              <a:off x="4289625" y="2683546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源   地   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41"/>
            <p:cNvSpPr>
              <a:spLocks noChangeArrowheads="1"/>
            </p:cNvSpPr>
            <p:nvPr/>
          </p:nvSpPr>
          <p:spPr bwMode="auto">
            <a:xfrm>
              <a:off x="4126846" y="2942996"/>
              <a:ext cx="121668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   的   地   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Rectangle 42"/>
            <p:cNvSpPr>
              <a:spLocks noChangeArrowheads="1"/>
            </p:cNvSpPr>
            <p:nvPr/>
          </p:nvSpPr>
          <p:spPr bwMode="auto">
            <a:xfrm>
              <a:off x="2896403" y="3187665"/>
              <a:ext cx="26513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   选   字   段  （长   度   可   变）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Rectangle 43"/>
            <p:cNvSpPr>
              <a:spLocks noChangeArrowheads="1"/>
            </p:cNvSpPr>
            <p:nvPr/>
          </p:nvSpPr>
          <p:spPr bwMode="auto">
            <a:xfrm>
              <a:off x="1864124" y="1665825"/>
              <a:ext cx="336632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8" name="Group 46"/>
            <p:cNvGrpSpPr/>
            <p:nvPr/>
          </p:nvGrpSpPr>
          <p:grpSpPr bwMode="auto">
            <a:xfrm>
              <a:off x="2158338" y="3299988"/>
              <a:ext cx="83917" cy="41064"/>
              <a:chOff x="833" y="3024"/>
              <a:chExt cx="78" cy="51"/>
            </a:xfrm>
          </p:grpSpPr>
          <p:sp>
            <p:nvSpPr>
              <p:cNvPr id="58" name="Rectangle 47"/>
              <p:cNvSpPr>
                <a:spLocks noChangeArrowheads="1"/>
              </p:cNvSpPr>
              <p:nvPr/>
            </p:nvSpPr>
            <p:spPr bwMode="auto">
              <a:xfrm>
                <a:off x="833" y="3024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Line 48"/>
              <p:cNvSpPr>
                <a:spLocks noChangeShapeType="1"/>
              </p:cNvSpPr>
              <p:nvPr/>
            </p:nvSpPr>
            <p:spPr bwMode="auto">
              <a:xfrm>
                <a:off x="839" y="3030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Line 49"/>
              <p:cNvSpPr>
                <a:spLocks noChangeShapeType="1"/>
              </p:cNvSpPr>
              <p:nvPr/>
            </p:nvSpPr>
            <p:spPr bwMode="auto">
              <a:xfrm>
                <a:off x="839" y="3075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9" name="Group 50"/>
            <p:cNvGrpSpPr/>
            <p:nvPr/>
          </p:nvGrpSpPr>
          <p:grpSpPr bwMode="auto">
            <a:xfrm>
              <a:off x="7169086" y="3305588"/>
              <a:ext cx="83917" cy="39198"/>
              <a:chOff x="5432" y="3030"/>
              <a:chExt cx="78" cy="51"/>
            </a:xfrm>
          </p:grpSpPr>
          <p:sp>
            <p:nvSpPr>
              <p:cNvPr id="55" name="Rectangle 51"/>
              <p:cNvSpPr>
                <a:spLocks noChangeArrowheads="1"/>
              </p:cNvSpPr>
              <p:nvPr/>
            </p:nvSpPr>
            <p:spPr bwMode="auto">
              <a:xfrm>
                <a:off x="5432" y="3030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Line 52"/>
              <p:cNvSpPr>
                <a:spLocks noChangeShapeType="1"/>
              </p:cNvSpPr>
              <p:nvPr/>
            </p:nvSpPr>
            <p:spPr bwMode="auto">
              <a:xfrm>
                <a:off x="5438" y="3036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Line 53"/>
              <p:cNvSpPr>
                <a:spLocks noChangeShapeType="1"/>
              </p:cNvSpPr>
              <p:nvPr/>
            </p:nvSpPr>
            <p:spPr bwMode="auto">
              <a:xfrm>
                <a:off x="5438" y="3081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0" name="Rectangle 75"/>
            <p:cNvSpPr>
              <a:spLocks noChangeArrowheads="1"/>
            </p:cNvSpPr>
            <p:nvPr/>
          </p:nvSpPr>
          <p:spPr bwMode="auto">
            <a:xfrm>
              <a:off x="3904417" y="3528790"/>
              <a:ext cx="185223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defTabSz="762000" eaLnBrk="0" hangingPunct="0"/>
              <a:r>
                <a:rPr kumimoji="1"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   据   部   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AutoShape 97"/>
            <p:cNvSpPr/>
            <p:nvPr/>
          </p:nvSpPr>
          <p:spPr bwMode="auto">
            <a:xfrm>
              <a:off x="2045990" y="1927141"/>
              <a:ext cx="106160" cy="1270186"/>
            </a:xfrm>
            <a:prstGeom prst="leftBrace">
              <a:avLst>
                <a:gd name="adj1" fmla="val 108016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2" name="Group 94"/>
            <p:cNvGrpSpPr/>
            <p:nvPr/>
          </p:nvGrpSpPr>
          <p:grpSpPr bwMode="auto">
            <a:xfrm>
              <a:off x="1392642" y="1885145"/>
              <a:ext cx="336679" cy="1566034"/>
              <a:chOff x="-127" y="845"/>
              <a:chExt cx="333" cy="1678"/>
            </a:xfrm>
          </p:grpSpPr>
          <p:sp>
            <p:nvSpPr>
              <p:cNvPr id="53" name="Line 89"/>
              <p:cNvSpPr>
                <a:spLocks noChangeShapeType="1"/>
              </p:cNvSpPr>
              <p:nvPr/>
            </p:nvSpPr>
            <p:spPr bwMode="auto">
              <a:xfrm>
                <a:off x="60" y="845"/>
                <a:ext cx="0" cy="16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Rectangle 78"/>
              <p:cNvSpPr>
                <a:spLocks noChangeArrowheads="1"/>
              </p:cNvSpPr>
              <p:nvPr/>
            </p:nvSpPr>
            <p:spPr bwMode="auto">
              <a:xfrm>
                <a:off x="-127" y="1389"/>
                <a:ext cx="333" cy="49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首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部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1" name="矩形 60"/>
          <p:cNvSpPr/>
          <p:nvPr/>
        </p:nvSpPr>
        <p:spPr>
          <a:xfrm>
            <a:off x="2677599" y="3387638"/>
            <a:ext cx="4469493" cy="584775"/>
          </a:xfrm>
          <a:prstGeom prst="rect">
            <a:avLst/>
          </a:prstGeom>
          <a:solidFill>
            <a:srgbClr val="0000CC"/>
          </a:solidFill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标识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identification) ——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占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位，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它是一个计数器，用来产生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数据报的标识。 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Rectangle 92"/>
          <p:cNvSpPr>
            <a:spLocks noChangeArrowheads="1"/>
          </p:cNvSpPr>
          <p:nvPr/>
        </p:nvSpPr>
        <p:spPr bwMode="auto">
          <a:xfrm flipV="1">
            <a:off x="2443756" y="1591638"/>
            <a:ext cx="2517506" cy="261341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56963" y="606975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167869" y="573764"/>
            <a:ext cx="4826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 IP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数据报首部的固定部分中的各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56963" y="1044563"/>
            <a:ext cx="8048776" cy="324811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637153" y="1084892"/>
            <a:ext cx="5962309" cy="2192261"/>
            <a:chOff x="1392642" y="1665825"/>
            <a:chExt cx="5962309" cy="2192261"/>
          </a:xfrm>
        </p:grpSpPr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2200802" y="1897276"/>
              <a:ext cx="5008725" cy="1553902"/>
            </a:xfrm>
            <a:prstGeom prst="rect">
              <a:avLst/>
            </a:prstGeom>
            <a:solidFill>
              <a:srgbClr val="99FFCC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44"/>
            <p:cNvSpPr>
              <a:spLocks noChangeArrowheads="1"/>
            </p:cNvSpPr>
            <p:nvPr/>
          </p:nvSpPr>
          <p:spPr bwMode="auto">
            <a:xfrm>
              <a:off x="2752834" y="1903178"/>
              <a:ext cx="798296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首部长度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45"/>
            <p:cNvSpPr>
              <a:spLocks noChangeArrowheads="1"/>
            </p:cNvSpPr>
            <p:nvPr/>
          </p:nvSpPr>
          <p:spPr bwMode="auto">
            <a:xfrm>
              <a:off x="1753649" y="2138994"/>
              <a:ext cx="336632" cy="754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固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定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54"/>
            <p:cNvSpPr>
              <a:spLocks noChangeArrowheads="1"/>
            </p:cNvSpPr>
            <p:nvPr/>
          </p:nvSpPr>
          <p:spPr bwMode="auto">
            <a:xfrm>
              <a:off x="1680057" y="3112399"/>
              <a:ext cx="490520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可变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部分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2209902" y="3457711"/>
              <a:ext cx="4988504" cy="400375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2197769" y="2162326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2197769" y="24227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2197769" y="26840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197769" y="29416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2197769" y="32029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2814508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3485247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3485247" y="2428310"/>
              <a:ext cx="0" cy="2538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4698087" y="1901943"/>
              <a:ext cx="0" cy="7802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 flipV="1">
              <a:off x="5953807" y="3200127"/>
              <a:ext cx="0" cy="259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5208666" y="2167926"/>
              <a:ext cx="0" cy="2547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2164406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2759912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3393838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463641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5143958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589213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6983053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31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2259443" y="1903178"/>
              <a:ext cx="53700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版 本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4735495" y="2168531"/>
              <a:ext cx="49052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标志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2384814" y="2421145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生 存 时 间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3741637" y="242114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协    议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3113778" y="2168531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标    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3630422" y="1903178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区 分 服 务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5474874" y="1903178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   长   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5794063" y="2168531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片   偏   移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6255098" y="318766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    充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5251131" y="2421145"/>
              <a:ext cx="151003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首   部   检   验   和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4289625" y="2683546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源   地   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4126846" y="2942996"/>
              <a:ext cx="121668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   的   地   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2896403" y="3187665"/>
              <a:ext cx="26513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   选   字   段  （长   度   可   变）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1864124" y="1665825"/>
              <a:ext cx="336632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6" name="Group 46"/>
            <p:cNvGrpSpPr/>
            <p:nvPr/>
          </p:nvGrpSpPr>
          <p:grpSpPr bwMode="auto">
            <a:xfrm>
              <a:off x="2158338" y="3299988"/>
              <a:ext cx="83917" cy="41064"/>
              <a:chOff x="833" y="3024"/>
              <a:chExt cx="78" cy="51"/>
            </a:xfrm>
          </p:grpSpPr>
          <p:sp>
            <p:nvSpPr>
              <p:cNvPr id="56" name="Rectangle 47"/>
              <p:cNvSpPr>
                <a:spLocks noChangeArrowheads="1"/>
              </p:cNvSpPr>
              <p:nvPr/>
            </p:nvSpPr>
            <p:spPr bwMode="auto">
              <a:xfrm>
                <a:off x="833" y="3024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Line 48"/>
              <p:cNvSpPr>
                <a:spLocks noChangeShapeType="1"/>
              </p:cNvSpPr>
              <p:nvPr/>
            </p:nvSpPr>
            <p:spPr bwMode="auto">
              <a:xfrm>
                <a:off x="839" y="3030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Line 49"/>
              <p:cNvSpPr>
                <a:spLocks noChangeShapeType="1"/>
              </p:cNvSpPr>
              <p:nvPr/>
            </p:nvSpPr>
            <p:spPr bwMode="auto">
              <a:xfrm>
                <a:off x="839" y="3075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7" name="Group 50"/>
            <p:cNvGrpSpPr/>
            <p:nvPr/>
          </p:nvGrpSpPr>
          <p:grpSpPr bwMode="auto">
            <a:xfrm>
              <a:off x="7169086" y="3305588"/>
              <a:ext cx="83917" cy="39198"/>
              <a:chOff x="5432" y="3030"/>
              <a:chExt cx="78" cy="51"/>
            </a:xfrm>
          </p:grpSpPr>
          <p:sp>
            <p:nvSpPr>
              <p:cNvPr id="53" name="Rectangle 51"/>
              <p:cNvSpPr>
                <a:spLocks noChangeArrowheads="1"/>
              </p:cNvSpPr>
              <p:nvPr/>
            </p:nvSpPr>
            <p:spPr bwMode="auto">
              <a:xfrm>
                <a:off x="5432" y="3030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Line 52"/>
              <p:cNvSpPr>
                <a:spLocks noChangeShapeType="1"/>
              </p:cNvSpPr>
              <p:nvPr/>
            </p:nvSpPr>
            <p:spPr bwMode="auto">
              <a:xfrm>
                <a:off x="5438" y="3036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Line 53"/>
              <p:cNvSpPr>
                <a:spLocks noChangeShapeType="1"/>
              </p:cNvSpPr>
              <p:nvPr/>
            </p:nvSpPr>
            <p:spPr bwMode="auto">
              <a:xfrm>
                <a:off x="5438" y="3081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8" name="Rectangle 75"/>
            <p:cNvSpPr>
              <a:spLocks noChangeArrowheads="1"/>
            </p:cNvSpPr>
            <p:nvPr/>
          </p:nvSpPr>
          <p:spPr bwMode="auto">
            <a:xfrm>
              <a:off x="3904417" y="3528790"/>
              <a:ext cx="185223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defTabSz="762000" eaLnBrk="0" hangingPunct="0"/>
              <a:r>
                <a:rPr kumimoji="1"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   据   部   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AutoShape 97"/>
            <p:cNvSpPr/>
            <p:nvPr/>
          </p:nvSpPr>
          <p:spPr bwMode="auto">
            <a:xfrm>
              <a:off x="2045990" y="1927141"/>
              <a:ext cx="106160" cy="1270186"/>
            </a:xfrm>
            <a:prstGeom prst="leftBrace">
              <a:avLst>
                <a:gd name="adj1" fmla="val 108016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0" name="Group 94"/>
            <p:cNvGrpSpPr/>
            <p:nvPr/>
          </p:nvGrpSpPr>
          <p:grpSpPr bwMode="auto">
            <a:xfrm>
              <a:off x="1392642" y="1885145"/>
              <a:ext cx="336679" cy="1566034"/>
              <a:chOff x="-127" y="845"/>
              <a:chExt cx="333" cy="1678"/>
            </a:xfrm>
          </p:grpSpPr>
          <p:sp>
            <p:nvSpPr>
              <p:cNvPr id="51" name="Line 89"/>
              <p:cNvSpPr>
                <a:spLocks noChangeShapeType="1"/>
              </p:cNvSpPr>
              <p:nvPr/>
            </p:nvSpPr>
            <p:spPr bwMode="auto">
              <a:xfrm>
                <a:off x="60" y="845"/>
                <a:ext cx="0" cy="16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Rectangle 78"/>
              <p:cNvSpPr>
                <a:spLocks noChangeArrowheads="1"/>
              </p:cNvSpPr>
              <p:nvPr/>
            </p:nvSpPr>
            <p:spPr bwMode="auto">
              <a:xfrm>
                <a:off x="-127" y="1389"/>
                <a:ext cx="333" cy="49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首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部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9" name="矩形 58"/>
          <p:cNvSpPr/>
          <p:nvPr/>
        </p:nvSpPr>
        <p:spPr>
          <a:xfrm>
            <a:off x="2408917" y="3336009"/>
            <a:ext cx="5084293" cy="1246495"/>
          </a:xfrm>
          <a:prstGeom prst="rect">
            <a:avLst/>
          </a:prstGeom>
          <a:solidFill>
            <a:srgbClr val="0000CC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标志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(flag) ——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占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位，目前只有前两位有意义。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l"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标志字段的最低位是 </a:t>
            </a:r>
            <a:r>
              <a:rPr lang="en-US" altLang="zh-CN" sz="1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MF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(More Fragment)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9875">
              <a:lnSpc>
                <a:spcPts val="1800"/>
              </a:lnSpc>
            </a:pP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MF=1 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后面还有分片，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MF=0 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表示最后一个分片。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l"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标志字段中间的一位是 </a:t>
            </a:r>
            <a:r>
              <a:rPr lang="en-US" altLang="zh-CN" sz="1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(Don't Fragment) 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9875">
              <a:lnSpc>
                <a:spcPts val="18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只有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 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DF=0 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时才允许分片。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Rectangle 92"/>
          <p:cNvSpPr>
            <a:spLocks noChangeArrowheads="1"/>
          </p:cNvSpPr>
          <p:nvPr/>
        </p:nvSpPr>
        <p:spPr bwMode="auto">
          <a:xfrm flipH="1" flipV="1">
            <a:off x="4961261" y="1591637"/>
            <a:ext cx="496205" cy="261341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56963" y="606975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167869" y="573764"/>
            <a:ext cx="4826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 IP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数据报首部的固定部分中的各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56963" y="1044563"/>
            <a:ext cx="8048776" cy="324811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637153" y="1084892"/>
            <a:ext cx="5962309" cy="2192261"/>
            <a:chOff x="1392642" y="1665825"/>
            <a:chExt cx="5962309" cy="2192261"/>
          </a:xfrm>
        </p:grpSpPr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2200802" y="1897276"/>
              <a:ext cx="5008725" cy="1553902"/>
            </a:xfrm>
            <a:prstGeom prst="rect">
              <a:avLst/>
            </a:prstGeom>
            <a:solidFill>
              <a:srgbClr val="99FFCC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44"/>
            <p:cNvSpPr>
              <a:spLocks noChangeArrowheads="1"/>
            </p:cNvSpPr>
            <p:nvPr/>
          </p:nvSpPr>
          <p:spPr bwMode="auto">
            <a:xfrm>
              <a:off x="2752834" y="1903178"/>
              <a:ext cx="798296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首部长度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45"/>
            <p:cNvSpPr>
              <a:spLocks noChangeArrowheads="1"/>
            </p:cNvSpPr>
            <p:nvPr/>
          </p:nvSpPr>
          <p:spPr bwMode="auto">
            <a:xfrm>
              <a:off x="1753649" y="2138994"/>
              <a:ext cx="336632" cy="754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固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定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54"/>
            <p:cNvSpPr>
              <a:spLocks noChangeArrowheads="1"/>
            </p:cNvSpPr>
            <p:nvPr/>
          </p:nvSpPr>
          <p:spPr bwMode="auto">
            <a:xfrm>
              <a:off x="1680057" y="3112399"/>
              <a:ext cx="490520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可变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部分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2209902" y="3457711"/>
              <a:ext cx="4988504" cy="400375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2197769" y="2162326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2197769" y="24227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2197769" y="26840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197769" y="29416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2197769" y="32029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2814508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3485247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3485247" y="2428310"/>
              <a:ext cx="0" cy="2538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4698087" y="1901943"/>
              <a:ext cx="0" cy="7802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 flipV="1">
              <a:off x="5953807" y="3200127"/>
              <a:ext cx="0" cy="259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5208666" y="2167926"/>
              <a:ext cx="0" cy="2547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2164406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2759912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3393838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463641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5143958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589213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6983053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31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2259443" y="1903178"/>
              <a:ext cx="53700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版 本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4735495" y="2168531"/>
              <a:ext cx="49052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标志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2384814" y="2421145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生 存 时 间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3741637" y="242114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协    议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3113778" y="2168531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标    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3630422" y="1903178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区 分 服 务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5474874" y="1903178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   长   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5794063" y="2168531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片   偏   移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6255098" y="318766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    充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5251131" y="2421145"/>
              <a:ext cx="151003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首   部   检   验   和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4289625" y="2683546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源   地   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4126846" y="2942996"/>
              <a:ext cx="121668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   的   地   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2896403" y="3187665"/>
              <a:ext cx="26513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   选   字   段  （长   度   可   变）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1864124" y="1665825"/>
              <a:ext cx="336632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6" name="Group 46"/>
            <p:cNvGrpSpPr/>
            <p:nvPr/>
          </p:nvGrpSpPr>
          <p:grpSpPr bwMode="auto">
            <a:xfrm>
              <a:off x="2158338" y="3299988"/>
              <a:ext cx="83917" cy="41064"/>
              <a:chOff x="833" y="3024"/>
              <a:chExt cx="78" cy="51"/>
            </a:xfrm>
          </p:grpSpPr>
          <p:sp>
            <p:nvSpPr>
              <p:cNvPr id="56" name="Rectangle 47"/>
              <p:cNvSpPr>
                <a:spLocks noChangeArrowheads="1"/>
              </p:cNvSpPr>
              <p:nvPr/>
            </p:nvSpPr>
            <p:spPr bwMode="auto">
              <a:xfrm>
                <a:off x="833" y="3024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Line 48"/>
              <p:cNvSpPr>
                <a:spLocks noChangeShapeType="1"/>
              </p:cNvSpPr>
              <p:nvPr/>
            </p:nvSpPr>
            <p:spPr bwMode="auto">
              <a:xfrm>
                <a:off x="839" y="3030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Line 49"/>
              <p:cNvSpPr>
                <a:spLocks noChangeShapeType="1"/>
              </p:cNvSpPr>
              <p:nvPr/>
            </p:nvSpPr>
            <p:spPr bwMode="auto">
              <a:xfrm>
                <a:off x="839" y="3075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7" name="Group 50"/>
            <p:cNvGrpSpPr/>
            <p:nvPr/>
          </p:nvGrpSpPr>
          <p:grpSpPr bwMode="auto">
            <a:xfrm>
              <a:off x="7169086" y="3305588"/>
              <a:ext cx="83917" cy="39198"/>
              <a:chOff x="5432" y="3030"/>
              <a:chExt cx="78" cy="51"/>
            </a:xfrm>
          </p:grpSpPr>
          <p:sp>
            <p:nvSpPr>
              <p:cNvPr id="53" name="Rectangle 51"/>
              <p:cNvSpPr>
                <a:spLocks noChangeArrowheads="1"/>
              </p:cNvSpPr>
              <p:nvPr/>
            </p:nvSpPr>
            <p:spPr bwMode="auto">
              <a:xfrm>
                <a:off x="5432" y="3030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Line 52"/>
              <p:cNvSpPr>
                <a:spLocks noChangeShapeType="1"/>
              </p:cNvSpPr>
              <p:nvPr/>
            </p:nvSpPr>
            <p:spPr bwMode="auto">
              <a:xfrm>
                <a:off x="5438" y="3036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Line 53"/>
              <p:cNvSpPr>
                <a:spLocks noChangeShapeType="1"/>
              </p:cNvSpPr>
              <p:nvPr/>
            </p:nvSpPr>
            <p:spPr bwMode="auto">
              <a:xfrm>
                <a:off x="5438" y="3081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8" name="Rectangle 75"/>
            <p:cNvSpPr>
              <a:spLocks noChangeArrowheads="1"/>
            </p:cNvSpPr>
            <p:nvPr/>
          </p:nvSpPr>
          <p:spPr bwMode="auto">
            <a:xfrm>
              <a:off x="3904417" y="3528790"/>
              <a:ext cx="185223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defTabSz="762000" eaLnBrk="0" hangingPunct="0"/>
              <a:r>
                <a:rPr kumimoji="1"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   据   部   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AutoShape 97"/>
            <p:cNvSpPr/>
            <p:nvPr/>
          </p:nvSpPr>
          <p:spPr bwMode="auto">
            <a:xfrm>
              <a:off x="2045990" y="1927141"/>
              <a:ext cx="106160" cy="1270186"/>
            </a:xfrm>
            <a:prstGeom prst="leftBrace">
              <a:avLst>
                <a:gd name="adj1" fmla="val 108016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0" name="Group 94"/>
            <p:cNvGrpSpPr/>
            <p:nvPr/>
          </p:nvGrpSpPr>
          <p:grpSpPr bwMode="auto">
            <a:xfrm>
              <a:off x="1392642" y="1885145"/>
              <a:ext cx="336679" cy="1566034"/>
              <a:chOff x="-127" y="845"/>
              <a:chExt cx="333" cy="1678"/>
            </a:xfrm>
          </p:grpSpPr>
          <p:sp>
            <p:nvSpPr>
              <p:cNvPr id="51" name="Line 89"/>
              <p:cNvSpPr>
                <a:spLocks noChangeShapeType="1"/>
              </p:cNvSpPr>
              <p:nvPr/>
            </p:nvSpPr>
            <p:spPr bwMode="auto">
              <a:xfrm>
                <a:off x="60" y="845"/>
                <a:ext cx="0" cy="16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Rectangle 78"/>
              <p:cNvSpPr>
                <a:spLocks noChangeArrowheads="1"/>
              </p:cNvSpPr>
              <p:nvPr/>
            </p:nvSpPr>
            <p:spPr bwMode="auto">
              <a:xfrm>
                <a:off x="-127" y="1389"/>
                <a:ext cx="333" cy="49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首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部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9" name="矩形 58"/>
          <p:cNvSpPr/>
          <p:nvPr/>
        </p:nvSpPr>
        <p:spPr>
          <a:xfrm>
            <a:off x="2573640" y="3369695"/>
            <a:ext cx="4695517" cy="830997"/>
          </a:xfrm>
          <a:prstGeom prst="rect">
            <a:avLst/>
          </a:prstGeom>
          <a:solidFill>
            <a:srgbClr val="0000CC"/>
          </a:solidFill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片偏移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占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位，指出：较长的分组在分片后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某片在原分组中的相对位置。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片偏移以 </a:t>
            </a:r>
            <a:r>
              <a:rPr lang="en-US" altLang="zh-CN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 </a:t>
            </a:r>
            <a:r>
              <a:rPr lang="zh-CN" altLang="en-US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个字节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为偏移单位。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Rectangle 92"/>
          <p:cNvSpPr>
            <a:spLocks noChangeArrowheads="1"/>
          </p:cNvSpPr>
          <p:nvPr/>
        </p:nvSpPr>
        <p:spPr bwMode="auto">
          <a:xfrm flipV="1">
            <a:off x="5457465" y="1591636"/>
            <a:ext cx="2002638" cy="261341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5144" y="634844"/>
            <a:ext cx="8053711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16085" y="576076"/>
            <a:ext cx="30748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4-1】 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数据报分片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56963" y="1023043"/>
            <a:ext cx="8041892" cy="332959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252831" y="1797916"/>
            <a:ext cx="3324816" cy="2450865"/>
            <a:chOff x="344488" y="2380134"/>
            <a:chExt cx="4755225" cy="3505282"/>
          </a:xfrm>
        </p:grpSpPr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704528" y="5445226"/>
              <a:ext cx="2066136" cy="440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偏移 </a:t>
              </a:r>
              <a:r>
                <a:rPr kumimoji="1" lang="en-US" altLang="zh-CN" sz="1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= 0/8 = 0</a:t>
              </a:r>
              <a:endParaRPr kumimoji="1" lang="en-US" altLang="zh-CN" sz="1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1295534" y="3869208"/>
              <a:ext cx="1900369" cy="463550"/>
            </a:xfrm>
            <a:prstGeom prst="rect">
              <a:avLst/>
            </a:prstGeom>
            <a:solidFill>
              <a:srgbClr val="99FFCC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1484710" y="3869208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675606" y="3869208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866504" y="3869208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3005006" y="3869208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Line 21"/>
            <p:cNvSpPr>
              <a:spLocks noChangeShapeType="1"/>
            </p:cNvSpPr>
            <p:nvPr/>
          </p:nvSpPr>
          <p:spPr bwMode="auto">
            <a:xfrm flipV="1">
              <a:off x="3101314" y="4332759"/>
              <a:ext cx="0" cy="3698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 Box 30"/>
            <p:cNvSpPr txBox="1">
              <a:spLocks noChangeArrowheads="1"/>
            </p:cNvSpPr>
            <p:nvPr/>
          </p:nvSpPr>
          <p:spPr bwMode="auto">
            <a:xfrm>
              <a:off x="2629894" y="4625603"/>
              <a:ext cx="896885" cy="440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1399</a:t>
              </a:r>
              <a:endPara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 Box 33"/>
            <p:cNvSpPr txBox="1">
              <a:spLocks noChangeArrowheads="1"/>
            </p:cNvSpPr>
            <p:nvPr/>
          </p:nvSpPr>
          <p:spPr bwMode="auto">
            <a:xfrm>
              <a:off x="990013" y="5072535"/>
              <a:ext cx="1525071" cy="4401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数据报片 </a:t>
              </a:r>
              <a:r>
                <a:rPr kumimoji="1" lang="en-US" altLang="zh-CN" sz="14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4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Rectangle 36"/>
            <p:cNvSpPr>
              <a:spLocks noChangeArrowheads="1"/>
            </p:cNvSpPr>
            <p:nvPr/>
          </p:nvSpPr>
          <p:spPr bwMode="auto">
            <a:xfrm>
              <a:off x="344488" y="3869208"/>
              <a:ext cx="951045" cy="463550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39"/>
            <p:cNvSpPr>
              <a:spLocks noChangeShapeType="1"/>
            </p:cNvSpPr>
            <p:nvPr/>
          </p:nvSpPr>
          <p:spPr bwMode="auto">
            <a:xfrm flipV="1">
              <a:off x="1295534" y="2380134"/>
              <a:ext cx="1900369" cy="1489075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prstDash val="dash"/>
              <a:round/>
              <a:head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40"/>
            <p:cNvSpPr>
              <a:spLocks noChangeShapeType="1"/>
            </p:cNvSpPr>
            <p:nvPr/>
          </p:nvSpPr>
          <p:spPr bwMode="auto">
            <a:xfrm flipV="1">
              <a:off x="3195903" y="2380134"/>
              <a:ext cx="1903810" cy="1489075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prstDash val="dash"/>
              <a:round/>
              <a:head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 Box 59"/>
            <p:cNvSpPr txBox="1">
              <a:spLocks noChangeArrowheads="1"/>
            </p:cNvSpPr>
            <p:nvPr/>
          </p:nvSpPr>
          <p:spPr bwMode="auto">
            <a:xfrm>
              <a:off x="344488" y="3869209"/>
              <a:ext cx="1040474" cy="440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首部 </a:t>
              </a:r>
              <a:r>
                <a:rPr kumimoji="1"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Line 62"/>
            <p:cNvSpPr>
              <a:spLocks noChangeShapeType="1"/>
            </p:cNvSpPr>
            <p:nvPr/>
          </p:nvSpPr>
          <p:spPr bwMode="auto">
            <a:xfrm flipV="1">
              <a:off x="1384962" y="4332759"/>
              <a:ext cx="0" cy="3698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 Box 63"/>
            <p:cNvSpPr txBox="1">
              <a:spLocks noChangeArrowheads="1"/>
            </p:cNvSpPr>
            <p:nvPr/>
          </p:nvSpPr>
          <p:spPr bwMode="auto">
            <a:xfrm>
              <a:off x="564621" y="4626445"/>
              <a:ext cx="1011517" cy="4401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字节 </a:t>
              </a: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557956" y="1797916"/>
            <a:ext cx="2349616" cy="2450863"/>
            <a:chOff x="3641329" y="2380134"/>
            <a:chExt cx="3360473" cy="3505278"/>
          </a:xfrm>
        </p:grpSpPr>
        <p:sp>
          <p:nvSpPr>
            <p:cNvPr id="26" name="Text Box 17"/>
            <p:cNvSpPr txBox="1">
              <a:spLocks noChangeArrowheads="1"/>
            </p:cNvSpPr>
            <p:nvPr/>
          </p:nvSpPr>
          <p:spPr bwMode="auto">
            <a:xfrm>
              <a:off x="3653972" y="5445223"/>
              <a:ext cx="2857101" cy="4401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偏移 </a:t>
              </a:r>
              <a:r>
                <a:rPr kumimoji="1" lang="en-US" altLang="zh-CN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= 1400/8 = 175</a:t>
              </a:r>
              <a:endParaRPr kumimoji="1" lang="en-US" altLang="zh-CN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Line 22"/>
            <p:cNvSpPr>
              <a:spLocks noChangeShapeType="1"/>
            </p:cNvSpPr>
            <p:nvPr/>
          </p:nvSpPr>
          <p:spPr bwMode="auto">
            <a:xfrm flipV="1">
              <a:off x="4717918" y="4332759"/>
              <a:ext cx="0" cy="3698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Line 23"/>
            <p:cNvSpPr>
              <a:spLocks noChangeShapeType="1"/>
            </p:cNvSpPr>
            <p:nvPr/>
          </p:nvSpPr>
          <p:spPr bwMode="auto">
            <a:xfrm flipV="1">
              <a:off x="6430831" y="4332759"/>
              <a:ext cx="0" cy="3698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 Box 26"/>
            <p:cNvSpPr txBox="1">
              <a:spLocks noChangeArrowheads="1"/>
            </p:cNvSpPr>
            <p:nvPr/>
          </p:nvSpPr>
          <p:spPr bwMode="auto">
            <a:xfrm>
              <a:off x="4246497" y="4660776"/>
              <a:ext cx="896885" cy="4401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1400</a:t>
              </a:r>
              <a:endPara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 Box 29"/>
            <p:cNvSpPr txBox="1">
              <a:spLocks noChangeArrowheads="1"/>
            </p:cNvSpPr>
            <p:nvPr/>
          </p:nvSpPr>
          <p:spPr bwMode="auto">
            <a:xfrm>
              <a:off x="5968920" y="4638550"/>
              <a:ext cx="896885" cy="4401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2799</a:t>
              </a:r>
              <a:endPara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41"/>
            <p:cNvSpPr>
              <a:spLocks noChangeArrowheads="1"/>
            </p:cNvSpPr>
            <p:nvPr/>
          </p:nvSpPr>
          <p:spPr bwMode="auto">
            <a:xfrm>
              <a:off x="4625050" y="3869208"/>
              <a:ext cx="1900369" cy="463550"/>
            </a:xfrm>
            <a:prstGeom prst="rect">
              <a:avLst/>
            </a:prstGeom>
            <a:solidFill>
              <a:srgbClr val="99FFCC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Line 42"/>
            <p:cNvSpPr>
              <a:spLocks noChangeShapeType="1"/>
            </p:cNvSpPr>
            <p:nvPr/>
          </p:nvSpPr>
          <p:spPr bwMode="auto">
            <a:xfrm>
              <a:off x="4814227" y="3869208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Line 43"/>
            <p:cNvSpPr>
              <a:spLocks noChangeShapeType="1"/>
            </p:cNvSpPr>
            <p:nvPr/>
          </p:nvSpPr>
          <p:spPr bwMode="auto">
            <a:xfrm>
              <a:off x="5003404" y="3869208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Line 44"/>
            <p:cNvSpPr>
              <a:spLocks noChangeShapeType="1"/>
            </p:cNvSpPr>
            <p:nvPr/>
          </p:nvSpPr>
          <p:spPr bwMode="auto">
            <a:xfrm>
              <a:off x="5194300" y="3869208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Line 45"/>
            <p:cNvSpPr>
              <a:spLocks noChangeShapeType="1"/>
            </p:cNvSpPr>
            <p:nvPr/>
          </p:nvSpPr>
          <p:spPr bwMode="auto">
            <a:xfrm>
              <a:off x="6334522" y="3869208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ectangle 46"/>
            <p:cNvSpPr>
              <a:spLocks noChangeArrowheads="1"/>
            </p:cNvSpPr>
            <p:nvPr/>
          </p:nvSpPr>
          <p:spPr bwMode="auto">
            <a:xfrm>
              <a:off x="3674004" y="3869208"/>
              <a:ext cx="951045" cy="463550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Line 47"/>
            <p:cNvSpPr>
              <a:spLocks noChangeShapeType="1"/>
            </p:cNvSpPr>
            <p:nvPr/>
          </p:nvSpPr>
          <p:spPr bwMode="auto">
            <a:xfrm flipV="1">
              <a:off x="4625049" y="2380134"/>
              <a:ext cx="474663" cy="1489075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prstDash val="dash"/>
              <a:round/>
              <a:head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Line 48"/>
            <p:cNvSpPr>
              <a:spLocks noChangeShapeType="1"/>
            </p:cNvSpPr>
            <p:nvPr/>
          </p:nvSpPr>
          <p:spPr bwMode="auto">
            <a:xfrm flipV="1">
              <a:off x="6525419" y="2380134"/>
              <a:ext cx="476383" cy="1489075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prstDash val="dash"/>
              <a:round/>
              <a:head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 Box 60"/>
            <p:cNvSpPr txBox="1">
              <a:spLocks noChangeArrowheads="1"/>
            </p:cNvSpPr>
            <p:nvPr/>
          </p:nvSpPr>
          <p:spPr bwMode="auto">
            <a:xfrm>
              <a:off x="3641329" y="3869210"/>
              <a:ext cx="1011517" cy="4401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首部 </a:t>
              </a:r>
              <a:r>
                <a:rPr kumimoji="1"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 Box 64"/>
            <p:cNvSpPr txBox="1">
              <a:spLocks noChangeArrowheads="1"/>
            </p:cNvSpPr>
            <p:nvPr/>
          </p:nvSpPr>
          <p:spPr bwMode="auto">
            <a:xfrm>
              <a:off x="4254178" y="5067770"/>
              <a:ext cx="1525072" cy="4401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数据报片 </a:t>
              </a:r>
              <a:r>
                <a:rPr kumimoji="1" lang="en-US" altLang="zh-CN" sz="14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4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834448" y="1797916"/>
            <a:ext cx="2024564" cy="2450863"/>
            <a:chOff x="6897216" y="2380134"/>
            <a:chExt cx="2895574" cy="3505278"/>
          </a:xfrm>
        </p:grpSpPr>
        <p:sp>
          <p:nvSpPr>
            <p:cNvPr id="42" name="Text Box 18"/>
            <p:cNvSpPr txBox="1">
              <a:spLocks noChangeArrowheads="1"/>
            </p:cNvSpPr>
            <p:nvPr/>
          </p:nvSpPr>
          <p:spPr bwMode="auto">
            <a:xfrm>
              <a:off x="6897216" y="5445223"/>
              <a:ext cx="2857101" cy="4401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偏移 </a:t>
              </a:r>
              <a:r>
                <a:rPr kumimoji="1" lang="en-US" altLang="zh-CN" sz="1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= 2800/8 = 350</a:t>
              </a:r>
              <a:endParaRPr kumimoji="1" lang="en-US" altLang="zh-CN" sz="1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Line 24"/>
            <p:cNvSpPr>
              <a:spLocks noChangeShapeType="1"/>
            </p:cNvSpPr>
            <p:nvPr/>
          </p:nvSpPr>
          <p:spPr bwMode="auto">
            <a:xfrm flipV="1">
              <a:off x="8126545" y="4332759"/>
              <a:ext cx="0" cy="3698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Line 25"/>
            <p:cNvSpPr>
              <a:spLocks noChangeShapeType="1"/>
            </p:cNvSpPr>
            <p:nvPr/>
          </p:nvSpPr>
          <p:spPr bwMode="auto">
            <a:xfrm flipV="1">
              <a:off x="9380273" y="4332759"/>
              <a:ext cx="0" cy="3698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Text Box 27"/>
            <p:cNvSpPr txBox="1">
              <a:spLocks noChangeArrowheads="1"/>
            </p:cNvSpPr>
            <p:nvPr/>
          </p:nvSpPr>
          <p:spPr bwMode="auto">
            <a:xfrm>
              <a:off x="7657655" y="4647828"/>
              <a:ext cx="896885" cy="4401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2800</a:t>
              </a:r>
              <a:endPara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Text Box 28"/>
            <p:cNvSpPr txBox="1">
              <a:spLocks noChangeArrowheads="1"/>
            </p:cNvSpPr>
            <p:nvPr/>
          </p:nvSpPr>
          <p:spPr bwMode="auto">
            <a:xfrm>
              <a:off x="8895905" y="4625602"/>
              <a:ext cx="896885" cy="4401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3799</a:t>
              </a:r>
              <a:endPara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Rectangle 49"/>
            <p:cNvSpPr>
              <a:spLocks noChangeArrowheads="1"/>
            </p:cNvSpPr>
            <p:nvPr/>
          </p:nvSpPr>
          <p:spPr bwMode="auto">
            <a:xfrm>
              <a:off x="8047436" y="3869208"/>
              <a:ext cx="1427427" cy="463550"/>
            </a:xfrm>
            <a:prstGeom prst="rect">
              <a:avLst/>
            </a:prstGeom>
            <a:solidFill>
              <a:srgbClr val="99FFCC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Line 50"/>
            <p:cNvSpPr>
              <a:spLocks noChangeShapeType="1"/>
            </p:cNvSpPr>
            <p:nvPr/>
          </p:nvSpPr>
          <p:spPr bwMode="auto">
            <a:xfrm>
              <a:off x="8238331" y="3869208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Line 51"/>
            <p:cNvSpPr>
              <a:spLocks noChangeShapeType="1"/>
            </p:cNvSpPr>
            <p:nvPr/>
          </p:nvSpPr>
          <p:spPr bwMode="auto">
            <a:xfrm>
              <a:off x="8429229" y="3869208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Line 52"/>
            <p:cNvSpPr>
              <a:spLocks noChangeShapeType="1"/>
            </p:cNvSpPr>
            <p:nvPr/>
          </p:nvSpPr>
          <p:spPr bwMode="auto">
            <a:xfrm>
              <a:off x="8620125" y="3869208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Line 53"/>
            <p:cNvSpPr>
              <a:spLocks noChangeShapeType="1"/>
            </p:cNvSpPr>
            <p:nvPr/>
          </p:nvSpPr>
          <p:spPr bwMode="auto">
            <a:xfrm>
              <a:off x="9285685" y="3869208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Rectangle 54"/>
            <p:cNvSpPr>
              <a:spLocks noChangeArrowheads="1"/>
            </p:cNvSpPr>
            <p:nvPr/>
          </p:nvSpPr>
          <p:spPr bwMode="auto">
            <a:xfrm>
              <a:off x="7098110" y="3869208"/>
              <a:ext cx="949325" cy="463550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Line 55"/>
            <p:cNvSpPr>
              <a:spLocks noChangeShapeType="1"/>
            </p:cNvSpPr>
            <p:nvPr/>
          </p:nvSpPr>
          <p:spPr bwMode="auto">
            <a:xfrm flipH="1" flipV="1">
              <a:off x="8429229" y="2380134"/>
              <a:ext cx="1045633" cy="1489075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prstDash val="dash"/>
              <a:round/>
              <a:head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Line 56"/>
            <p:cNvSpPr>
              <a:spLocks noChangeShapeType="1"/>
            </p:cNvSpPr>
            <p:nvPr/>
          </p:nvSpPr>
          <p:spPr bwMode="auto">
            <a:xfrm flipH="1" flipV="1">
              <a:off x="7001802" y="2380134"/>
              <a:ext cx="1045633" cy="1489075"/>
            </a:xfrm>
            <a:prstGeom prst="line">
              <a:avLst/>
            </a:prstGeom>
            <a:noFill/>
            <a:ln w="19050">
              <a:solidFill>
                <a:srgbClr val="0000CC"/>
              </a:solidFill>
              <a:prstDash val="dash"/>
              <a:round/>
              <a:head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Text Box 61"/>
            <p:cNvSpPr txBox="1">
              <a:spLocks noChangeArrowheads="1"/>
            </p:cNvSpPr>
            <p:nvPr/>
          </p:nvSpPr>
          <p:spPr bwMode="auto">
            <a:xfrm>
              <a:off x="7065433" y="3869210"/>
              <a:ext cx="1011517" cy="4401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首部 </a:t>
              </a:r>
              <a:r>
                <a:rPr kumimoji="1"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1"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Text Box 65"/>
            <p:cNvSpPr txBox="1">
              <a:spLocks noChangeArrowheads="1"/>
            </p:cNvSpPr>
            <p:nvPr/>
          </p:nvSpPr>
          <p:spPr bwMode="auto">
            <a:xfrm>
              <a:off x="7450799" y="5067770"/>
              <a:ext cx="1525071" cy="4401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数据报片 </a:t>
              </a:r>
              <a:r>
                <a:rPr kumimoji="1" lang="en-US" altLang="zh-CN" sz="14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1" lang="en-US" altLang="zh-CN" sz="14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682184" y="1126924"/>
            <a:ext cx="6333437" cy="1184111"/>
            <a:chOff x="958554" y="1420467"/>
            <a:chExt cx="9058225" cy="1693542"/>
          </a:xfrm>
        </p:grpSpPr>
        <p:sp>
          <p:nvSpPr>
            <p:cNvPr id="58" name="Rectangle 4"/>
            <p:cNvSpPr>
              <a:spLocks noChangeArrowheads="1"/>
            </p:cNvSpPr>
            <p:nvPr/>
          </p:nvSpPr>
          <p:spPr bwMode="auto">
            <a:xfrm>
              <a:off x="3195902" y="1916583"/>
              <a:ext cx="5233327" cy="46355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Rectangle 6"/>
            <p:cNvSpPr>
              <a:spLocks noChangeArrowheads="1"/>
            </p:cNvSpPr>
            <p:nvPr/>
          </p:nvSpPr>
          <p:spPr bwMode="auto">
            <a:xfrm>
              <a:off x="2244858" y="1916583"/>
              <a:ext cx="6184371" cy="463550"/>
            </a:xfrm>
            <a:prstGeom prst="rect">
              <a:avLst/>
            </a:prstGeom>
            <a:solidFill>
              <a:srgbClr val="99FFCC"/>
            </a:solidFill>
            <a:ln w="1905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28398" dir="1593903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Line 7"/>
            <p:cNvSpPr>
              <a:spLocks noChangeShapeType="1"/>
            </p:cNvSpPr>
            <p:nvPr/>
          </p:nvSpPr>
          <p:spPr bwMode="auto">
            <a:xfrm>
              <a:off x="3386800" y="1916583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Line 8"/>
            <p:cNvSpPr>
              <a:spLocks noChangeShapeType="1"/>
            </p:cNvSpPr>
            <p:nvPr/>
          </p:nvSpPr>
          <p:spPr bwMode="auto">
            <a:xfrm>
              <a:off x="3577696" y="1916583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Line 9"/>
            <p:cNvSpPr>
              <a:spLocks noChangeShapeType="1"/>
            </p:cNvSpPr>
            <p:nvPr/>
          </p:nvSpPr>
          <p:spPr bwMode="auto">
            <a:xfrm>
              <a:off x="3768593" y="1916583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Line 10"/>
            <p:cNvSpPr>
              <a:spLocks noChangeShapeType="1"/>
            </p:cNvSpPr>
            <p:nvPr/>
          </p:nvSpPr>
          <p:spPr bwMode="auto">
            <a:xfrm>
              <a:off x="8238331" y="1916583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Text Box 16"/>
            <p:cNvSpPr txBox="1">
              <a:spLocks noChangeArrowheads="1"/>
            </p:cNvSpPr>
            <p:nvPr/>
          </p:nvSpPr>
          <p:spPr bwMode="auto">
            <a:xfrm>
              <a:off x="8455025" y="1810221"/>
              <a:ext cx="1561754" cy="7175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偏移 </a:t>
              </a:r>
              <a:r>
                <a:rPr kumimoji="1" lang="en-US" altLang="zh-CN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= 0/8</a:t>
              </a:r>
              <a:endParaRPr kumimoji="1" lang="en-US" altLang="zh-CN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90000"/>
                </a:lnSpc>
              </a:pPr>
              <a:r>
                <a:rPr kumimoji="1" lang="en-US" altLang="zh-CN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= 0</a:t>
              </a:r>
              <a:endParaRPr kumimoji="1" lang="en-US" altLang="zh-CN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Line 19"/>
            <p:cNvSpPr>
              <a:spLocks noChangeShapeType="1"/>
            </p:cNvSpPr>
            <p:nvPr/>
          </p:nvSpPr>
          <p:spPr bwMode="auto">
            <a:xfrm flipV="1">
              <a:off x="8317442" y="2380134"/>
              <a:ext cx="0" cy="3698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Line 20"/>
            <p:cNvSpPr>
              <a:spLocks noChangeShapeType="1"/>
            </p:cNvSpPr>
            <p:nvPr/>
          </p:nvSpPr>
          <p:spPr bwMode="auto">
            <a:xfrm flipV="1">
              <a:off x="3287052" y="2380134"/>
              <a:ext cx="0" cy="3698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Text Box 31"/>
            <p:cNvSpPr txBox="1">
              <a:spLocks noChangeArrowheads="1"/>
            </p:cNvSpPr>
            <p:nvPr/>
          </p:nvSpPr>
          <p:spPr bwMode="auto">
            <a:xfrm>
              <a:off x="7874448" y="2634134"/>
              <a:ext cx="896885" cy="440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3799</a:t>
              </a:r>
              <a:endParaRPr kumimoji="1" lang="en-US" altLang="zh-CN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Text Box 32"/>
            <p:cNvSpPr txBox="1">
              <a:spLocks noChangeArrowheads="1"/>
            </p:cNvSpPr>
            <p:nvPr/>
          </p:nvSpPr>
          <p:spPr bwMode="auto">
            <a:xfrm>
              <a:off x="958554" y="1788988"/>
              <a:ext cx="1291221" cy="748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需分片的</a:t>
              </a:r>
              <a:endParaRPr kumimoji="1" lang="zh-CN" altLang="en-US" sz="14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zh-CN" altLang="en-US" sz="14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数据报</a:t>
              </a:r>
              <a:endParaRPr kumimoji="1" lang="zh-CN" altLang="en-US" sz="14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Rectangle 76"/>
            <p:cNvSpPr>
              <a:spLocks noChangeArrowheads="1"/>
            </p:cNvSpPr>
            <p:nvPr/>
          </p:nvSpPr>
          <p:spPr bwMode="auto">
            <a:xfrm>
              <a:off x="2259192" y="1934045"/>
              <a:ext cx="925248" cy="446086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Text Box 34"/>
            <p:cNvSpPr txBox="1">
              <a:spLocks noChangeArrowheads="1"/>
            </p:cNvSpPr>
            <p:nvPr/>
          </p:nvSpPr>
          <p:spPr bwMode="auto">
            <a:xfrm>
              <a:off x="2344606" y="1948770"/>
              <a:ext cx="777668" cy="440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首部</a:t>
              </a:r>
              <a:endParaRPr kumimoji="1"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Line 35"/>
            <p:cNvSpPr>
              <a:spLocks noChangeShapeType="1"/>
            </p:cNvSpPr>
            <p:nvPr/>
          </p:nvSpPr>
          <p:spPr bwMode="auto">
            <a:xfrm>
              <a:off x="3195902" y="1916583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Line 37"/>
            <p:cNvSpPr>
              <a:spLocks noChangeShapeType="1"/>
            </p:cNvSpPr>
            <p:nvPr/>
          </p:nvSpPr>
          <p:spPr bwMode="auto">
            <a:xfrm>
              <a:off x="5099712" y="1916583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Line 38"/>
            <p:cNvSpPr>
              <a:spLocks noChangeShapeType="1"/>
            </p:cNvSpPr>
            <p:nvPr/>
          </p:nvSpPr>
          <p:spPr bwMode="auto">
            <a:xfrm>
              <a:off x="7001802" y="1916583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Line 57"/>
            <p:cNvSpPr>
              <a:spLocks noChangeShapeType="1"/>
            </p:cNvSpPr>
            <p:nvPr/>
          </p:nvSpPr>
          <p:spPr bwMode="auto">
            <a:xfrm>
              <a:off x="3178704" y="1648280"/>
              <a:ext cx="523160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Text Box 58"/>
            <p:cNvSpPr txBox="1">
              <a:spLocks noChangeArrowheads="1"/>
            </p:cNvSpPr>
            <p:nvPr/>
          </p:nvSpPr>
          <p:spPr bwMode="auto">
            <a:xfrm>
              <a:off x="4150388" y="1420467"/>
              <a:ext cx="2845637" cy="440190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数据部分共 </a:t>
              </a:r>
              <a:r>
                <a:rPr kumimoji="1" lang="en-US" altLang="zh-CN" sz="1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3800 </a:t>
              </a:r>
              <a:r>
                <a:rPr kumimoji="1" lang="zh-CN" altLang="en-US" sz="1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字节</a:t>
              </a:r>
              <a:endParaRPr kumimoji="1" lang="zh-CN" altLang="en-US" sz="1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Line 66"/>
            <p:cNvSpPr>
              <a:spLocks noChangeShapeType="1"/>
            </p:cNvSpPr>
            <p:nvPr/>
          </p:nvSpPr>
          <p:spPr bwMode="auto">
            <a:xfrm flipV="1">
              <a:off x="5177102" y="2380134"/>
              <a:ext cx="0" cy="3698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Text Box 67"/>
            <p:cNvSpPr txBox="1">
              <a:spLocks noChangeArrowheads="1"/>
            </p:cNvSpPr>
            <p:nvPr/>
          </p:nvSpPr>
          <p:spPr bwMode="auto">
            <a:xfrm>
              <a:off x="4731578" y="2653184"/>
              <a:ext cx="896885" cy="440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1400</a:t>
              </a:r>
              <a:endParaRPr kumimoji="1" lang="en-US" altLang="zh-CN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Line 68"/>
            <p:cNvSpPr>
              <a:spLocks noChangeShapeType="1"/>
            </p:cNvSpPr>
            <p:nvPr/>
          </p:nvSpPr>
          <p:spPr bwMode="auto">
            <a:xfrm flipV="1">
              <a:off x="7080912" y="2380134"/>
              <a:ext cx="0" cy="3698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Text Box 69"/>
            <p:cNvSpPr txBox="1">
              <a:spLocks noChangeArrowheads="1"/>
            </p:cNvSpPr>
            <p:nvPr/>
          </p:nvSpPr>
          <p:spPr bwMode="auto">
            <a:xfrm>
              <a:off x="6637918" y="2653184"/>
              <a:ext cx="896885" cy="440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2800</a:t>
              </a:r>
              <a:endParaRPr kumimoji="1" lang="en-US" altLang="zh-CN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Line 70"/>
            <p:cNvSpPr>
              <a:spLocks noChangeShapeType="1"/>
            </p:cNvSpPr>
            <p:nvPr/>
          </p:nvSpPr>
          <p:spPr bwMode="auto">
            <a:xfrm>
              <a:off x="7190979" y="1916583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Line 71"/>
            <p:cNvSpPr>
              <a:spLocks noChangeShapeType="1"/>
            </p:cNvSpPr>
            <p:nvPr/>
          </p:nvSpPr>
          <p:spPr bwMode="auto">
            <a:xfrm>
              <a:off x="5290608" y="1916583"/>
              <a:ext cx="0" cy="463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Text Box 72"/>
            <p:cNvSpPr txBox="1">
              <a:spLocks noChangeArrowheads="1"/>
            </p:cNvSpPr>
            <p:nvPr/>
          </p:nvSpPr>
          <p:spPr bwMode="auto">
            <a:xfrm>
              <a:off x="2779177" y="2673819"/>
              <a:ext cx="1011517" cy="440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字节 </a:t>
              </a:r>
              <a:r>
                <a:rPr kumimoji="1" lang="en-US" altLang="zh-CN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5144" y="624856"/>
            <a:ext cx="8053712" cy="308939"/>
          </a:xfrm>
          <a:prstGeom prst="roundRect">
            <a:avLst>
              <a:gd name="adj" fmla="val 16667"/>
            </a:avLst>
          </a:prstGeom>
          <a:solidFill>
            <a:srgbClr val="ABEBD7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16085" y="583672"/>
            <a:ext cx="30748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4-1】 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数据报分片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47622" y="1136776"/>
            <a:ext cx="36487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数据报首部中与分片有关的字段中的数值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545140" y="1510998"/>
          <a:ext cx="8053715" cy="18074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8705"/>
                <a:gridCol w="1271002"/>
                <a:gridCol w="1271002"/>
                <a:gridCol w="1271002"/>
                <a:gridCol w="1271002"/>
                <a:gridCol w="1271002"/>
              </a:tblGrid>
              <a:tr h="36148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400" b="1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4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总长度</a:t>
                      </a:r>
                      <a:endParaRPr lang="zh-CN" sz="1400" b="1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4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标识</a:t>
                      </a:r>
                      <a:endParaRPr lang="zh-CN" sz="1400" b="1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MF</a:t>
                      </a:r>
                      <a:endParaRPr lang="zh-CN" sz="1400" b="1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DF</a:t>
                      </a:r>
                      <a:endParaRPr lang="zh-CN" sz="1400" b="1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400" b="1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片偏移</a:t>
                      </a:r>
                      <a:endParaRPr lang="zh-CN" sz="1400" b="1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</a:tr>
              <a:tr h="36148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原始数据报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26670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3820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12345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48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数据报片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1420</a:t>
                      </a:r>
                      <a:endParaRPr lang="zh-CN" sz="1400" b="1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12345</a:t>
                      </a:r>
                      <a:endParaRPr lang="zh-CN" sz="1400" b="1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zh-CN" sz="1400" b="1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</a:tr>
              <a:tr h="36148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数据报片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1420</a:t>
                      </a:r>
                      <a:endParaRPr lang="zh-CN" sz="1400" b="1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12345</a:t>
                      </a:r>
                      <a:endParaRPr lang="zh-CN" sz="1400" b="1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sz="1400" b="1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zh-CN" sz="1400" b="1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175</a:t>
                      </a:r>
                      <a:endParaRPr lang="zh-CN" sz="1400" b="1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48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数据报片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1020</a:t>
                      </a:r>
                      <a:endParaRPr lang="zh-CN" sz="14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12345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zh-CN" sz="1400" b="1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zh-CN" sz="1400" b="1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350</a:t>
                      </a:r>
                      <a:endParaRPr lang="zh-CN" sz="14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56963" y="606975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167869" y="573764"/>
            <a:ext cx="4826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 IP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数据报首部的固定部分中的各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556963" y="1044563"/>
            <a:ext cx="8048776" cy="324811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637153" y="1084892"/>
            <a:ext cx="5962309" cy="2192261"/>
            <a:chOff x="1392642" y="1665825"/>
            <a:chExt cx="5962309" cy="2192261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200802" y="1897276"/>
              <a:ext cx="5008725" cy="1553902"/>
            </a:xfrm>
            <a:prstGeom prst="rect">
              <a:avLst/>
            </a:prstGeom>
            <a:solidFill>
              <a:srgbClr val="99FFCC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44"/>
            <p:cNvSpPr>
              <a:spLocks noChangeArrowheads="1"/>
            </p:cNvSpPr>
            <p:nvPr/>
          </p:nvSpPr>
          <p:spPr bwMode="auto">
            <a:xfrm>
              <a:off x="2752834" y="1903178"/>
              <a:ext cx="798296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首部长度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45"/>
            <p:cNvSpPr>
              <a:spLocks noChangeArrowheads="1"/>
            </p:cNvSpPr>
            <p:nvPr/>
          </p:nvSpPr>
          <p:spPr bwMode="auto">
            <a:xfrm>
              <a:off x="1753649" y="2138994"/>
              <a:ext cx="336632" cy="754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固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定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Rectangle 54"/>
            <p:cNvSpPr>
              <a:spLocks noChangeArrowheads="1"/>
            </p:cNvSpPr>
            <p:nvPr/>
          </p:nvSpPr>
          <p:spPr bwMode="auto">
            <a:xfrm>
              <a:off x="1680057" y="3112399"/>
              <a:ext cx="490520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可变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部分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2209902" y="3457711"/>
              <a:ext cx="4988504" cy="400375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2197769" y="2162326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2197769" y="24227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2197769" y="26840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2197769" y="29416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2197769" y="32029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2814508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3485247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>
              <a:off x="3485247" y="2428310"/>
              <a:ext cx="0" cy="2538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Line 20"/>
            <p:cNvSpPr>
              <a:spLocks noChangeShapeType="1"/>
            </p:cNvSpPr>
            <p:nvPr/>
          </p:nvSpPr>
          <p:spPr bwMode="auto">
            <a:xfrm>
              <a:off x="4698087" y="1901943"/>
              <a:ext cx="0" cy="7802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 flipV="1">
              <a:off x="5953807" y="3200127"/>
              <a:ext cx="0" cy="259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Line 22"/>
            <p:cNvSpPr>
              <a:spLocks noChangeShapeType="1"/>
            </p:cNvSpPr>
            <p:nvPr/>
          </p:nvSpPr>
          <p:spPr bwMode="auto">
            <a:xfrm>
              <a:off x="5208666" y="2167926"/>
              <a:ext cx="0" cy="2547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2164406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2759912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3393838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463641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5143958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589213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6983053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31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2259443" y="1903178"/>
              <a:ext cx="53700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版 本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ectangle 31"/>
            <p:cNvSpPr>
              <a:spLocks noChangeArrowheads="1"/>
            </p:cNvSpPr>
            <p:nvPr/>
          </p:nvSpPr>
          <p:spPr bwMode="auto">
            <a:xfrm>
              <a:off x="4735495" y="2168531"/>
              <a:ext cx="49052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标志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ectangle 32"/>
            <p:cNvSpPr>
              <a:spLocks noChangeArrowheads="1"/>
            </p:cNvSpPr>
            <p:nvPr/>
          </p:nvSpPr>
          <p:spPr bwMode="auto">
            <a:xfrm>
              <a:off x="2384814" y="2421145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生 存 时 间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ctangle 33"/>
            <p:cNvSpPr>
              <a:spLocks noChangeArrowheads="1"/>
            </p:cNvSpPr>
            <p:nvPr/>
          </p:nvSpPr>
          <p:spPr bwMode="auto">
            <a:xfrm>
              <a:off x="3741637" y="242114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协    议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34"/>
            <p:cNvSpPr>
              <a:spLocks noChangeArrowheads="1"/>
            </p:cNvSpPr>
            <p:nvPr/>
          </p:nvSpPr>
          <p:spPr bwMode="auto">
            <a:xfrm>
              <a:off x="3113778" y="2168531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标    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35"/>
            <p:cNvSpPr>
              <a:spLocks noChangeArrowheads="1"/>
            </p:cNvSpPr>
            <p:nvPr/>
          </p:nvSpPr>
          <p:spPr bwMode="auto">
            <a:xfrm>
              <a:off x="3630422" y="1903178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区 分 服 务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36"/>
            <p:cNvSpPr>
              <a:spLocks noChangeArrowheads="1"/>
            </p:cNvSpPr>
            <p:nvPr/>
          </p:nvSpPr>
          <p:spPr bwMode="auto">
            <a:xfrm>
              <a:off x="5474874" y="1903178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   长   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37"/>
            <p:cNvSpPr>
              <a:spLocks noChangeArrowheads="1"/>
            </p:cNvSpPr>
            <p:nvPr/>
          </p:nvSpPr>
          <p:spPr bwMode="auto">
            <a:xfrm>
              <a:off x="5794063" y="2168531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片   偏   移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Rectangle 38"/>
            <p:cNvSpPr>
              <a:spLocks noChangeArrowheads="1"/>
            </p:cNvSpPr>
            <p:nvPr/>
          </p:nvSpPr>
          <p:spPr bwMode="auto">
            <a:xfrm>
              <a:off x="6255098" y="318766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    充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39"/>
            <p:cNvSpPr>
              <a:spLocks noChangeArrowheads="1"/>
            </p:cNvSpPr>
            <p:nvPr/>
          </p:nvSpPr>
          <p:spPr bwMode="auto">
            <a:xfrm>
              <a:off x="5251131" y="2421145"/>
              <a:ext cx="151003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首   部   检   验   和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40"/>
            <p:cNvSpPr>
              <a:spLocks noChangeArrowheads="1"/>
            </p:cNvSpPr>
            <p:nvPr/>
          </p:nvSpPr>
          <p:spPr bwMode="auto">
            <a:xfrm>
              <a:off x="4289625" y="2683546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源   地   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41"/>
            <p:cNvSpPr>
              <a:spLocks noChangeArrowheads="1"/>
            </p:cNvSpPr>
            <p:nvPr/>
          </p:nvSpPr>
          <p:spPr bwMode="auto">
            <a:xfrm>
              <a:off x="4126846" y="2942996"/>
              <a:ext cx="121668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   的   地   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Rectangle 42"/>
            <p:cNvSpPr>
              <a:spLocks noChangeArrowheads="1"/>
            </p:cNvSpPr>
            <p:nvPr/>
          </p:nvSpPr>
          <p:spPr bwMode="auto">
            <a:xfrm>
              <a:off x="2896403" y="3187665"/>
              <a:ext cx="26513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   选   字   段  （长   度   可   变）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Rectangle 43"/>
            <p:cNvSpPr>
              <a:spLocks noChangeArrowheads="1"/>
            </p:cNvSpPr>
            <p:nvPr/>
          </p:nvSpPr>
          <p:spPr bwMode="auto">
            <a:xfrm>
              <a:off x="1864124" y="1665825"/>
              <a:ext cx="336632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8" name="Group 46"/>
            <p:cNvGrpSpPr/>
            <p:nvPr/>
          </p:nvGrpSpPr>
          <p:grpSpPr bwMode="auto">
            <a:xfrm>
              <a:off x="2158338" y="3299988"/>
              <a:ext cx="83917" cy="41064"/>
              <a:chOff x="833" y="3024"/>
              <a:chExt cx="78" cy="51"/>
            </a:xfrm>
          </p:grpSpPr>
          <p:sp>
            <p:nvSpPr>
              <p:cNvPr id="58" name="Rectangle 47"/>
              <p:cNvSpPr>
                <a:spLocks noChangeArrowheads="1"/>
              </p:cNvSpPr>
              <p:nvPr/>
            </p:nvSpPr>
            <p:spPr bwMode="auto">
              <a:xfrm>
                <a:off x="833" y="3024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Line 48"/>
              <p:cNvSpPr>
                <a:spLocks noChangeShapeType="1"/>
              </p:cNvSpPr>
              <p:nvPr/>
            </p:nvSpPr>
            <p:spPr bwMode="auto">
              <a:xfrm>
                <a:off x="839" y="3030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Line 49"/>
              <p:cNvSpPr>
                <a:spLocks noChangeShapeType="1"/>
              </p:cNvSpPr>
              <p:nvPr/>
            </p:nvSpPr>
            <p:spPr bwMode="auto">
              <a:xfrm>
                <a:off x="839" y="3075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9" name="Group 50"/>
            <p:cNvGrpSpPr/>
            <p:nvPr/>
          </p:nvGrpSpPr>
          <p:grpSpPr bwMode="auto">
            <a:xfrm>
              <a:off x="7169086" y="3305588"/>
              <a:ext cx="83917" cy="39198"/>
              <a:chOff x="5432" y="3030"/>
              <a:chExt cx="78" cy="51"/>
            </a:xfrm>
          </p:grpSpPr>
          <p:sp>
            <p:nvSpPr>
              <p:cNvPr id="55" name="Rectangle 51"/>
              <p:cNvSpPr>
                <a:spLocks noChangeArrowheads="1"/>
              </p:cNvSpPr>
              <p:nvPr/>
            </p:nvSpPr>
            <p:spPr bwMode="auto">
              <a:xfrm>
                <a:off x="5432" y="3030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Line 52"/>
              <p:cNvSpPr>
                <a:spLocks noChangeShapeType="1"/>
              </p:cNvSpPr>
              <p:nvPr/>
            </p:nvSpPr>
            <p:spPr bwMode="auto">
              <a:xfrm>
                <a:off x="5438" y="3036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Line 53"/>
              <p:cNvSpPr>
                <a:spLocks noChangeShapeType="1"/>
              </p:cNvSpPr>
              <p:nvPr/>
            </p:nvSpPr>
            <p:spPr bwMode="auto">
              <a:xfrm>
                <a:off x="5438" y="3081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0" name="Rectangle 75"/>
            <p:cNvSpPr>
              <a:spLocks noChangeArrowheads="1"/>
            </p:cNvSpPr>
            <p:nvPr/>
          </p:nvSpPr>
          <p:spPr bwMode="auto">
            <a:xfrm>
              <a:off x="3904417" y="3528790"/>
              <a:ext cx="185223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defTabSz="762000" eaLnBrk="0" hangingPunct="0"/>
              <a:r>
                <a:rPr kumimoji="1"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   据   部   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AutoShape 97"/>
            <p:cNvSpPr/>
            <p:nvPr/>
          </p:nvSpPr>
          <p:spPr bwMode="auto">
            <a:xfrm>
              <a:off x="2045990" y="1927141"/>
              <a:ext cx="106160" cy="1270186"/>
            </a:xfrm>
            <a:prstGeom prst="leftBrace">
              <a:avLst>
                <a:gd name="adj1" fmla="val 108016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2" name="Group 94"/>
            <p:cNvGrpSpPr/>
            <p:nvPr/>
          </p:nvGrpSpPr>
          <p:grpSpPr bwMode="auto">
            <a:xfrm>
              <a:off x="1392642" y="1885145"/>
              <a:ext cx="336679" cy="1566034"/>
              <a:chOff x="-127" y="845"/>
              <a:chExt cx="333" cy="1678"/>
            </a:xfrm>
          </p:grpSpPr>
          <p:sp>
            <p:nvSpPr>
              <p:cNvPr id="53" name="Line 89"/>
              <p:cNvSpPr>
                <a:spLocks noChangeShapeType="1"/>
              </p:cNvSpPr>
              <p:nvPr/>
            </p:nvSpPr>
            <p:spPr bwMode="auto">
              <a:xfrm>
                <a:off x="60" y="845"/>
                <a:ext cx="0" cy="16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Rectangle 78"/>
              <p:cNvSpPr>
                <a:spLocks noChangeArrowheads="1"/>
              </p:cNvSpPr>
              <p:nvPr/>
            </p:nvSpPr>
            <p:spPr bwMode="auto">
              <a:xfrm>
                <a:off x="-127" y="1389"/>
                <a:ext cx="333" cy="49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首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部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1" name="矩形 60"/>
          <p:cNvSpPr/>
          <p:nvPr/>
        </p:nvSpPr>
        <p:spPr>
          <a:xfrm>
            <a:off x="2487334" y="3469278"/>
            <a:ext cx="4868129" cy="584775"/>
          </a:xfrm>
          <a:prstGeom prst="rect">
            <a:avLst/>
          </a:prstGeom>
          <a:solidFill>
            <a:srgbClr val="0000CC"/>
          </a:solidFill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生存时间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占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位，记为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TTL (Time To Live)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指示数据报在网络中可通过的路由器数的最大值。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Rectangle 92"/>
          <p:cNvSpPr>
            <a:spLocks noChangeArrowheads="1"/>
          </p:cNvSpPr>
          <p:nvPr/>
        </p:nvSpPr>
        <p:spPr bwMode="auto">
          <a:xfrm flipV="1">
            <a:off x="2453697" y="1855635"/>
            <a:ext cx="1276061" cy="261341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AutoShape 5"/>
          <p:cNvSpPr>
            <a:spLocks noChangeArrowheads="1"/>
          </p:cNvSpPr>
          <p:nvPr/>
        </p:nvSpPr>
        <p:spPr bwMode="auto">
          <a:xfrm>
            <a:off x="556963" y="606975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2167869" y="573764"/>
            <a:ext cx="4826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 IP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数据报首部的固定部分中的各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556963" y="1044563"/>
            <a:ext cx="8048776" cy="324811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1637153" y="1084892"/>
            <a:ext cx="5962309" cy="2192261"/>
            <a:chOff x="1392642" y="1665825"/>
            <a:chExt cx="5962309" cy="2192261"/>
          </a:xfrm>
        </p:grpSpPr>
        <p:sp>
          <p:nvSpPr>
            <p:cNvPr id="38" name="Rectangle 10"/>
            <p:cNvSpPr>
              <a:spLocks noChangeArrowheads="1"/>
            </p:cNvSpPr>
            <p:nvPr/>
          </p:nvSpPr>
          <p:spPr bwMode="auto">
            <a:xfrm>
              <a:off x="2200802" y="1897276"/>
              <a:ext cx="5008725" cy="1553902"/>
            </a:xfrm>
            <a:prstGeom prst="rect">
              <a:avLst/>
            </a:prstGeom>
            <a:solidFill>
              <a:srgbClr val="99FFCC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44"/>
            <p:cNvSpPr>
              <a:spLocks noChangeArrowheads="1"/>
            </p:cNvSpPr>
            <p:nvPr/>
          </p:nvSpPr>
          <p:spPr bwMode="auto">
            <a:xfrm>
              <a:off x="2752834" y="1903178"/>
              <a:ext cx="798296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首部长度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45"/>
            <p:cNvSpPr>
              <a:spLocks noChangeArrowheads="1"/>
            </p:cNvSpPr>
            <p:nvPr/>
          </p:nvSpPr>
          <p:spPr bwMode="auto">
            <a:xfrm>
              <a:off x="1753649" y="2138994"/>
              <a:ext cx="336632" cy="754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固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定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54"/>
            <p:cNvSpPr>
              <a:spLocks noChangeArrowheads="1"/>
            </p:cNvSpPr>
            <p:nvPr/>
          </p:nvSpPr>
          <p:spPr bwMode="auto">
            <a:xfrm>
              <a:off x="1680057" y="3112399"/>
              <a:ext cx="490520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可变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部分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Rectangle 11"/>
            <p:cNvSpPr>
              <a:spLocks noChangeArrowheads="1"/>
            </p:cNvSpPr>
            <p:nvPr/>
          </p:nvSpPr>
          <p:spPr bwMode="auto">
            <a:xfrm>
              <a:off x="2209902" y="3457711"/>
              <a:ext cx="4988504" cy="400375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Line 12"/>
            <p:cNvSpPr>
              <a:spLocks noChangeShapeType="1"/>
            </p:cNvSpPr>
            <p:nvPr/>
          </p:nvSpPr>
          <p:spPr bwMode="auto">
            <a:xfrm>
              <a:off x="2197769" y="2162326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Line 13"/>
            <p:cNvSpPr>
              <a:spLocks noChangeShapeType="1"/>
            </p:cNvSpPr>
            <p:nvPr/>
          </p:nvSpPr>
          <p:spPr bwMode="auto">
            <a:xfrm>
              <a:off x="2197769" y="24227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Line 14"/>
            <p:cNvSpPr>
              <a:spLocks noChangeShapeType="1"/>
            </p:cNvSpPr>
            <p:nvPr/>
          </p:nvSpPr>
          <p:spPr bwMode="auto">
            <a:xfrm>
              <a:off x="2197769" y="26840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Line 15"/>
            <p:cNvSpPr>
              <a:spLocks noChangeShapeType="1"/>
            </p:cNvSpPr>
            <p:nvPr/>
          </p:nvSpPr>
          <p:spPr bwMode="auto">
            <a:xfrm>
              <a:off x="2197769" y="29416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Line 16"/>
            <p:cNvSpPr>
              <a:spLocks noChangeShapeType="1"/>
            </p:cNvSpPr>
            <p:nvPr/>
          </p:nvSpPr>
          <p:spPr bwMode="auto">
            <a:xfrm>
              <a:off x="2197769" y="32029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Line 17"/>
            <p:cNvSpPr>
              <a:spLocks noChangeShapeType="1"/>
            </p:cNvSpPr>
            <p:nvPr/>
          </p:nvSpPr>
          <p:spPr bwMode="auto">
            <a:xfrm>
              <a:off x="2814508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Line 18"/>
            <p:cNvSpPr>
              <a:spLocks noChangeShapeType="1"/>
            </p:cNvSpPr>
            <p:nvPr/>
          </p:nvSpPr>
          <p:spPr bwMode="auto">
            <a:xfrm>
              <a:off x="3485247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Line 19"/>
            <p:cNvSpPr>
              <a:spLocks noChangeShapeType="1"/>
            </p:cNvSpPr>
            <p:nvPr/>
          </p:nvSpPr>
          <p:spPr bwMode="auto">
            <a:xfrm>
              <a:off x="3485247" y="2428310"/>
              <a:ext cx="0" cy="2538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Line 20"/>
            <p:cNvSpPr>
              <a:spLocks noChangeShapeType="1"/>
            </p:cNvSpPr>
            <p:nvPr/>
          </p:nvSpPr>
          <p:spPr bwMode="auto">
            <a:xfrm>
              <a:off x="4698087" y="1901943"/>
              <a:ext cx="0" cy="7802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Line 21"/>
            <p:cNvSpPr>
              <a:spLocks noChangeShapeType="1"/>
            </p:cNvSpPr>
            <p:nvPr/>
          </p:nvSpPr>
          <p:spPr bwMode="auto">
            <a:xfrm flipV="1">
              <a:off x="5953807" y="3200127"/>
              <a:ext cx="0" cy="259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Line 22"/>
            <p:cNvSpPr>
              <a:spLocks noChangeShapeType="1"/>
            </p:cNvSpPr>
            <p:nvPr/>
          </p:nvSpPr>
          <p:spPr bwMode="auto">
            <a:xfrm>
              <a:off x="5208666" y="2167926"/>
              <a:ext cx="0" cy="2547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Rectangle 23"/>
            <p:cNvSpPr>
              <a:spLocks noChangeArrowheads="1"/>
            </p:cNvSpPr>
            <p:nvPr/>
          </p:nvSpPr>
          <p:spPr bwMode="auto">
            <a:xfrm>
              <a:off x="2164406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Rectangle 24"/>
            <p:cNvSpPr>
              <a:spLocks noChangeArrowheads="1"/>
            </p:cNvSpPr>
            <p:nvPr/>
          </p:nvSpPr>
          <p:spPr bwMode="auto">
            <a:xfrm>
              <a:off x="2759912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Rectangle 25"/>
            <p:cNvSpPr>
              <a:spLocks noChangeArrowheads="1"/>
            </p:cNvSpPr>
            <p:nvPr/>
          </p:nvSpPr>
          <p:spPr bwMode="auto">
            <a:xfrm>
              <a:off x="3393838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Rectangle 26"/>
            <p:cNvSpPr>
              <a:spLocks noChangeArrowheads="1"/>
            </p:cNvSpPr>
            <p:nvPr/>
          </p:nvSpPr>
          <p:spPr bwMode="auto">
            <a:xfrm>
              <a:off x="463641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Rectangle 27"/>
            <p:cNvSpPr>
              <a:spLocks noChangeArrowheads="1"/>
            </p:cNvSpPr>
            <p:nvPr/>
          </p:nvSpPr>
          <p:spPr bwMode="auto">
            <a:xfrm>
              <a:off x="5143958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Rectangle 28"/>
            <p:cNvSpPr>
              <a:spLocks noChangeArrowheads="1"/>
            </p:cNvSpPr>
            <p:nvPr/>
          </p:nvSpPr>
          <p:spPr bwMode="auto">
            <a:xfrm>
              <a:off x="589213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Rectangle 29"/>
            <p:cNvSpPr>
              <a:spLocks noChangeArrowheads="1"/>
            </p:cNvSpPr>
            <p:nvPr/>
          </p:nvSpPr>
          <p:spPr bwMode="auto">
            <a:xfrm>
              <a:off x="6983053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31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Rectangle 30"/>
            <p:cNvSpPr>
              <a:spLocks noChangeArrowheads="1"/>
            </p:cNvSpPr>
            <p:nvPr/>
          </p:nvSpPr>
          <p:spPr bwMode="auto">
            <a:xfrm>
              <a:off x="2259443" y="1903178"/>
              <a:ext cx="53700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版 本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Rectangle 31"/>
            <p:cNvSpPr>
              <a:spLocks noChangeArrowheads="1"/>
            </p:cNvSpPr>
            <p:nvPr/>
          </p:nvSpPr>
          <p:spPr bwMode="auto">
            <a:xfrm>
              <a:off x="4735495" y="2168531"/>
              <a:ext cx="49052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标志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Rectangle 32"/>
            <p:cNvSpPr>
              <a:spLocks noChangeArrowheads="1"/>
            </p:cNvSpPr>
            <p:nvPr/>
          </p:nvSpPr>
          <p:spPr bwMode="auto">
            <a:xfrm>
              <a:off x="2384814" y="2421145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生 存 时 间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Rectangle 33"/>
            <p:cNvSpPr>
              <a:spLocks noChangeArrowheads="1"/>
            </p:cNvSpPr>
            <p:nvPr/>
          </p:nvSpPr>
          <p:spPr bwMode="auto">
            <a:xfrm>
              <a:off x="3741637" y="242114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协    议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Rectangle 34"/>
            <p:cNvSpPr>
              <a:spLocks noChangeArrowheads="1"/>
            </p:cNvSpPr>
            <p:nvPr/>
          </p:nvSpPr>
          <p:spPr bwMode="auto">
            <a:xfrm>
              <a:off x="3113778" y="2168531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标    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Rectangle 35"/>
            <p:cNvSpPr>
              <a:spLocks noChangeArrowheads="1"/>
            </p:cNvSpPr>
            <p:nvPr/>
          </p:nvSpPr>
          <p:spPr bwMode="auto">
            <a:xfrm>
              <a:off x="3630422" y="1903178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区 分 服 务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Rectangle 36"/>
            <p:cNvSpPr>
              <a:spLocks noChangeArrowheads="1"/>
            </p:cNvSpPr>
            <p:nvPr/>
          </p:nvSpPr>
          <p:spPr bwMode="auto">
            <a:xfrm>
              <a:off x="5474874" y="1903178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   长   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Rectangle 37"/>
            <p:cNvSpPr>
              <a:spLocks noChangeArrowheads="1"/>
            </p:cNvSpPr>
            <p:nvPr/>
          </p:nvSpPr>
          <p:spPr bwMode="auto">
            <a:xfrm>
              <a:off x="5794063" y="2168531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片   偏   移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Rectangle 38"/>
            <p:cNvSpPr>
              <a:spLocks noChangeArrowheads="1"/>
            </p:cNvSpPr>
            <p:nvPr/>
          </p:nvSpPr>
          <p:spPr bwMode="auto">
            <a:xfrm>
              <a:off x="6255098" y="318766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    充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Rectangle 39"/>
            <p:cNvSpPr>
              <a:spLocks noChangeArrowheads="1"/>
            </p:cNvSpPr>
            <p:nvPr/>
          </p:nvSpPr>
          <p:spPr bwMode="auto">
            <a:xfrm>
              <a:off x="5251131" y="2421145"/>
              <a:ext cx="151003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首   部   检   验   和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Rectangle 40"/>
            <p:cNvSpPr>
              <a:spLocks noChangeArrowheads="1"/>
            </p:cNvSpPr>
            <p:nvPr/>
          </p:nvSpPr>
          <p:spPr bwMode="auto">
            <a:xfrm>
              <a:off x="4289625" y="2683546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源   地   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Rectangle 41"/>
            <p:cNvSpPr>
              <a:spLocks noChangeArrowheads="1"/>
            </p:cNvSpPr>
            <p:nvPr/>
          </p:nvSpPr>
          <p:spPr bwMode="auto">
            <a:xfrm>
              <a:off x="4126846" y="2942996"/>
              <a:ext cx="121668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   的   地   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Rectangle 42"/>
            <p:cNvSpPr>
              <a:spLocks noChangeArrowheads="1"/>
            </p:cNvSpPr>
            <p:nvPr/>
          </p:nvSpPr>
          <p:spPr bwMode="auto">
            <a:xfrm>
              <a:off x="2896403" y="3187665"/>
              <a:ext cx="26513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   选   字   段  （长   度   可   变）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Rectangle 43"/>
            <p:cNvSpPr>
              <a:spLocks noChangeArrowheads="1"/>
            </p:cNvSpPr>
            <p:nvPr/>
          </p:nvSpPr>
          <p:spPr bwMode="auto">
            <a:xfrm>
              <a:off x="1864124" y="1665825"/>
              <a:ext cx="336632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5" name="Group 46"/>
            <p:cNvGrpSpPr/>
            <p:nvPr/>
          </p:nvGrpSpPr>
          <p:grpSpPr bwMode="auto">
            <a:xfrm>
              <a:off x="2158338" y="3299988"/>
              <a:ext cx="83917" cy="41064"/>
              <a:chOff x="833" y="3024"/>
              <a:chExt cx="78" cy="51"/>
            </a:xfrm>
          </p:grpSpPr>
          <p:sp>
            <p:nvSpPr>
              <p:cNvPr id="85" name="Rectangle 47"/>
              <p:cNvSpPr>
                <a:spLocks noChangeArrowheads="1"/>
              </p:cNvSpPr>
              <p:nvPr/>
            </p:nvSpPr>
            <p:spPr bwMode="auto">
              <a:xfrm>
                <a:off x="833" y="3024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Line 48"/>
              <p:cNvSpPr>
                <a:spLocks noChangeShapeType="1"/>
              </p:cNvSpPr>
              <p:nvPr/>
            </p:nvSpPr>
            <p:spPr bwMode="auto">
              <a:xfrm>
                <a:off x="839" y="3030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Line 49"/>
              <p:cNvSpPr>
                <a:spLocks noChangeShapeType="1"/>
              </p:cNvSpPr>
              <p:nvPr/>
            </p:nvSpPr>
            <p:spPr bwMode="auto">
              <a:xfrm>
                <a:off x="839" y="3075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6" name="Group 50"/>
            <p:cNvGrpSpPr/>
            <p:nvPr/>
          </p:nvGrpSpPr>
          <p:grpSpPr bwMode="auto">
            <a:xfrm>
              <a:off x="7169086" y="3305588"/>
              <a:ext cx="83917" cy="39198"/>
              <a:chOff x="5432" y="3030"/>
              <a:chExt cx="78" cy="51"/>
            </a:xfrm>
          </p:grpSpPr>
          <p:sp>
            <p:nvSpPr>
              <p:cNvPr id="82" name="Rectangle 51"/>
              <p:cNvSpPr>
                <a:spLocks noChangeArrowheads="1"/>
              </p:cNvSpPr>
              <p:nvPr/>
            </p:nvSpPr>
            <p:spPr bwMode="auto">
              <a:xfrm>
                <a:off x="5432" y="3030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Line 52"/>
              <p:cNvSpPr>
                <a:spLocks noChangeShapeType="1"/>
              </p:cNvSpPr>
              <p:nvPr/>
            </p:nvSpPr>
            <p:spPr bwMode="auto">
              <a:xfrm>
                <a:off x="5438" y="3036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Line 53"/>
              <p:cNvSpPr>
                <a:spLocks noChangeShapeType="1"/>
              </p:cNvSpPr>
              <p:nvPr/>
            </p:nvSpPr>
            <p:spPr bwMode="auto">
              <a:xfrm>
                <a:off x="5438" y="3081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7" name="Rectangle 75"/>
            <p:cNvSpPr>
              <a:spLocks noChangeArrowheads="1"/>
            </p:cNvSpPr>
            <p:nvPr/>
          </p:nvSpPr>
          <p:spPr bwMode="auto">
            <a:xfrm>
              <a:off x="3904417" y="3528790"/>
              <a:ext cx="185223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defTabSz="762000" eaLnBrk="0" hangingPunct="0"/>
              <a:r>
                <a:rPr kumimoji="1"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   据   部   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AutoShape 97"/>
            <p:cNvSpPr/>
            <p:nvPr/>
          </p:nvSpPr>
          <p:spPr bwMode="auto">
            <a:xfrm>
              <a:off x="2045990" y="1927141"/>
              <a:ext cx="106160" cy="1270186"/>
            </a:xfrm>
            <a:prstGeom prst="leftBrace">
              <a:avLst>
                <a:gd name="adj1" fmla="val 108016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9" name="Group 94"/>
            <p:cNvGrpSpPr/>
            <p:nvPr/>
          </p:nvGrpSpPr>
          <p:grpSpPr bwMode="auto">
            <a:xfrm>
              <a:off x="1392642" y="1885145"/>
              <a:ext cx="336679" cy="1566034"/>
              <a:chOff x="-127" y="845"/>
              <a:chExt cx="333" cy="1678"/>
            </a:xfrm>
          </p:grpSpPr>
          <p:sp>
            <p:nvSpPr>
              <p:cNvPr id="80" name="Line 89"/>
              <p:cNvSpPr>
                <a:spLocks noChangeShapeType="1"/>
              </p:cNvSpPr>
              <p:nvPr/>
            </p:nvSpPr>
            <p:spPr bwMode="auto">
              <a:xfrm>
                <a:off x="60" y="845"/>
                <a:ext cx="0" cy="16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Rectangle 78"/>
              <p:cNvSpPr>
                <a:spLocks noChangeArrowheads="1"/>
              </p:cNvSpPr>
              <p:nvPr/>
            </p:nvSpPr>
            <p:spPr bwMode="auto">
              <a:xfrm>
                <a:off x="-127" y="1389"/>
                <a:ext cx="333" cy="49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首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部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8" name="矩形 87"/>
          <p:cNvSpPr/>
          <p:nvPr/>
        </p:nvSpPr>
        <p:spPr>
          <a:xfrm>
            <a:off x="2123998" y="3469278"/>
            <a:ext cx="5594801" cy="584775"/>
          </a:xfrm>
          <a:prstGeom prst="rect">
            <a:avLst/>
          </a:prstGeom>
          <a:solidFill>
            <a:srgbClr val="0000CC"/>
          </a:solidFill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协议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占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位，指出此数据报携带的数据使用何种协议，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以便目的主机的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层将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数据部分上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交给那个处理过程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Rectangle 92"/>
          <p:cNvSpPr>
            <a:spLocks noChangeArrowheads="1"/>
          </p:cNvSpPr>
          <p:nvPr/>
        </p:nvSpPr>
        <p:spPr bwMode="auto">
          <a:xfrm flipH="1" flipV="1">
            <a:off x="3729758" y="1855634"/>
            <a:ext cx="1221434" cy="261341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167869" y="633724"/>
            <a:ext cx="4826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 IP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数据报首部的固定部分中的各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56963" y="633725"/>
            <a:ext cx="8048776" cy="371891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Rectangle 4"/>
          <p:cNvSpPr>
            <a:spLocks noChangeArrowheads="1"/>
          </p:cNvSpPr>
          <p:nvPr/>
        </p:nvSpPr>
        <p:spPr bwMode="auto">
          <a:xfrm>
            <a:off x="1773858" y="1603375"/>
            <a:ext cx="5806747" cy="389895"/>
          </a:xfrm>
          <a:prstGeom prst="rect">
            <a:avLst/>
          </a:prstGeom>
          <a:solidFill>
            <a:srgbClr val="00FF99"/>
          </a:solidFill>
          <a:ln w="2857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algn="ctr"/>
            <a:endParaRPr kumimoji="1" lang="zh-CN" altLang="zh-CN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Rectangle 5"/>
          <p:cNvSpPr>
            <a:spLocks noChangeArrowheads="1"/>
          </p:cNvSpPr>
          <p:nvPr/>
        </p:nvSpPr>
        <p:spPr bwMode="auto">
          <a:xfrm>
            <a:off x="1773858" y="1993271"/>
            <a:ext cx="5806747" cy="1081073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Rectangle 11"/>
          <p:cNvSpPr>
            <a:spLocks noChangeArrowheads="1"/>
          </p:cNvSpPr>
          <p:nvPr/>
        </p:nvSpPr>
        <p:spPr bwMode="auto">
          <a:xfrm>
            <a:off x="2751961" y="2383166"/>
            <a:ext cx="3850543" cy="30226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Rectangle 6"/>
          <p:cNvSpPr>
            <a:spLocks noChangeArrowheads="1"/>
          </p:cNvSpPr>
          <p:nvPr/>
        </p:nvSpPr>
        <p:spPr bwMode="auto">
          <a:xfrm>
            <a:off x="2751962" y="2390357"/>
            <a:ext cx="855488" cy="291137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 Box 7"/>
          <p:cNvSpPr txBox="1">
            <a:spLocks noChangeArrowheads="1"/>
          </p:cNvSpPr>
          <p:nvPr/>
        </p:nvSpPr>
        <p:spPr bwMode="auto">
          <a:xfrm>
            <a:off x="1908772" y="1654204"/>
            <a:ext cx="7232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运输层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 Box 8"/>
          <p:cNvSpPr txBox="1">
            <a:spLocks noChangeArrowheads="1"/>
          </p:cNvSpPr>
          <p:nvPr/>
        </p:nvSpPr>
        <p:spPr bwMode="auto">
          <a:xfrm>
            <a:off x="1908772" y="2299106"/>
            <a:ext cx="7232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网络层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Line 9"/>
          <p:cNvSpPr>
            <a:spLocks noChangeShapeType="1"/>
          </p:cNvSpPr>
          <p:nvPr/>
        </p:nvSpPr>
        <p:spPr bwMode="auto">
          <a:xfrm>
            <a:off x="3613799" y="2383166"/>
            <a:ext cx="0" cy="3022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 Box 10"/>
          <p:cNvSpPr txBox="1">
            <a:spLocks noChangeArrowheads="1"/>
          </p:cNvSpPr>
          <p:nvPr/>
        </p:nvSpPr>
        <p:spPr bwMode="auto">
          <a:xfrm>
            <a:off x="2706721" y="2403643"/>
            <a:ext cx="49244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首部</a:t>
            </a:r>
            <a:endParaRPr kumimoji="1"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Rectangle 13"/>
          <p:cNvSpPr>
            <a:spLocks noChangeArrowheads="1"/>
          </p:cNvSpPr>
          <p:nvPr/>
        </p:nvSpPr>
        <p:spPr bwMode="auto">
          <a:xfrm>
            <a:off x="4419107" y="1690018"/>
            <a:ext cx="689044" cy="216608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 Box 14"/>
          <p:cNvSpPr txBox="1">
            <a:spLocks noChangeArrowheads="1"/>
          </p:cNvSpPr>
          <p:nvPr/>
        </p:nvSpPr>
        <p:spPr bwMode="auto">
          <a:xfrm>
            <a:off x="4524704" y="1656642"/>
            <a:ext cx="52873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TCP</a:t>
            </a:r>
            <a:endParaRPr kumimoji="1" lang="en-US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Rectangle 15"/>
          <p:cNvSpPr>
            <a:spLocks noChangeArrowheads="1"/>
          </p:cNvSpPr>
          <p:nvPr/>
        </p:nvSpPr>
        <p:spPr bwMode="auto">
          <a:xfrm>
            <a:off x="5280945" y="1690018"/>
            <a:ext cx="690112" cy="216608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 Box 16"/>
          <p:cNvSpPr txBox="1">
            <a:spLocks noChangeArrowheads="1"/>
          </p:cNvSpPr>
          <p:nvPr/>
        </p:nvSpPr>
        <p:spPr bwMode="auto">
          <a:xfrm>
            <a:off x="5371610" y="1650159"/>
            <a:ext cx="58541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UDP</a:t>
            </a:r>
            <a:endParaRPr kumimoji="1"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Rectangle 17"/>
          <p:cNvSpPr>
            <a:spLocks noChangeArrowheads="1"/>
          </p:cNvSpPr>
          <p:nvPr/>
        </p:nvSpPr>
        <p:spPr bwMode="auto">
          <a:xfrm>
            <a:off x="2981286" y="2074006"/>
            <a:ext cx="690112" cy="216608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 Box 18"/>
          <p:cNvSpPr txBox="1">
            <a:spLocks noChangeArrowheads="1"/>
          </p:cNvSpPr>
          <p:nvPr/>
        </p:nvSpPr>
        <p:spPr bwMode="auto">
          <a:xfrm>
            <a:off x="3013483" y="2039646"/>
            <a:ext cx="66877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</a:t>
            </a:r>
            <a:endParaRPr kumimoji="1"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Rectangle 19"/>
          <p:cNvSpPr>
            <a:spLocks noChangeArrowheads="1"/>
          </p:cNvSpPr>
          <p:nvPr/>
        </p:nvSpPr>
        <p:spPr bwMode="auto">
          <a:xfrm>
            <a:off x="3786594" y="2074006"/>
            <a:ext cx="689044" cy="216608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 Box 20"/>
          <p:cNvSpPr txBox="1">
            <a:spLocks noChangeArrowheads="1"/>
          </p:cNvSpPr>
          <p:nvPr/>
        </p:nvSpPr>
        <p:spPr bwMode="auto">
          <a:xfrm>
            <a:off x="3819857" y="2039646"/>
            <a:ext cx="68640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IGMP</a:t>
            </a:r>
            <a:endParaRPr kumimoji="1"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Rectangle 21"/>
          <p:cNvSpPr>
            <a:spLocks noChangeArrowheads="1"/>
          </p:cNvSpPr>
          <p:nvPr/>
        </p:nvSpPr>
        <p:spPr bwMode="auto">
          <a:xfrm>
            <a:off x="6176917" y="2074006"/>
            <a:ext cx="689044" cy="216608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 Box 22"/>
          <p:cNvSpPr txBox="1">
            <a:spLocks noChangeArrowheads="1"/>
          </p:cNvSpPr>
          <p:nvPr/>
        </p:nvSpPr>
        <p:spPr bwMode="auto">
          <a:xfrm>
            <a:off x="6203832" y="2033296"/>
            <a:ext cx="65915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OSPF</a:t>
            </a:r>
            <a:endParaRPr kumimoji="1"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Line 25"/>
          <p:cNvSpPr>
            <a:spLocks noChangeShapeType="1"/>
          </p:cNvSpPr>
          <p:nvPr/>
        </p:nvSpPr>
        <p:spPr bwMode="auto">
          <a:xfrm flipV="1">
            <a:off x="5338544" y="1906627"/>
            <a:ext cx="287991" cy="605519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Line 27"/>
          <p:cNvSpPr>
            <a:spLocks noChangeShapeType="1"/>
          </p:cNvSpPr>
          <p:nvPr/>
        </p:nvSpPr>
        <p:spPr bwMode="auto">
          <a:xfrm flipH="1" flipV="1">
            <a:off x="4762563" y="1906627"/>
            <a:ext cx="583449" cy="618319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Line 28"/>
          <p:cNvSpPr>
            <a:spLocks noChangeShapeType="1"/>
          </p:cNvSpPr>
          <p:nvPr/>
        </p:nvSpPr>
        <p:spPr bwMode="auto">
          <a:xfrm flipH="1" flipV="1">
            <a:off x="4490572" y="2249262"/>
            <a:ext cx="875705" cy="287498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Line 29"/>
          <p:cNvSpPr>
            <a:spLocks noChangeShapeType="1"/>
          </p:cNvSpPr>
          <p:nvPr/>
        </p:nvSpPr>
        <p:spPr bwMode="auto">
          <a:xfrm flipH="1" flipV="1">
            <a:off x="3494337" y="2299476"/>
            <a:ext cx="1869806" cy="231377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Line 30"/>
          <p:cNvSpPr>
            <a:spLocks noChangeShapeType="1"/>
          </p:cNvSpPr>
          <p:nvPr/>
        </p:nvSpPr>
        <p:spPr bwMode="auto">
          <a:xfrm flipV="1">
            <a:off x="5355609" y="2248278"/>
            <a:ext cx="803175" cy="277653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 Box 31"/>
          <p:cNvSpPr txBox="1">
            <a:spLocks noChangeArrowheads="1"/>
          </p:cNvSpPr>
          <p:nvPr/>
        </p:nvSpPr>
        <p:spPr bwMode="auto">
          <a:xfrm>
            <a:off x="3690747" y="2390357"/>
            <a:ext cx="93968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 据 部 分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Line 32"/>
          <p:cNvSpPr>
            <a:spLocks noChangeShapeType="1"/>
          </p:cNvSpPr>
          <p:nvPr/>
        </p:nvSpPr>
        <p:spPr bwMode="auto">
          <a:xfrm>
            <a:off x="2751961" y="2857735"/>
            <a:ext cx="385054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 Box 33"/>
          <p:cNvSpPr txBox="1">
            <a:spLocks noChangeArrowheads="1"/>
          </p:cNvSpPr>
          <p:nvPr/>
        </p:nvSpPr>
        <p:spPr bwMode="auto">
          <a:xfrm>
            <a:off x="4245246" y="2709605"/>
            <a:ext cx="955711" cy="307777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7" name="Group 38"/>
          <p:cNvGrpSpPr/>
          <p:nvPr/>
        </p:nvGrpSpPr>
        <p:grpSpPr bwMode="auto">
          <a:xfrm>
            <a:off x="3331141" y="2438303"/>
            <a:ext cx="2935372" cy="1439462"/>
            <a:chOff x="1618" y="2192"/>
            <a:chExt cx="2752" cy="1462"/>
          </a:xfrm>
          <a:solidFill>
            <a:schemeClr val="bg1"/>
          </a:solidFill>
        </p:grpSpPr>
        <p:sp>
          <p:nvSpPr>
            <p:cNvPr id="88" name="Rectangle 34"/>
            <p:cNvSpPr>
              <a:spLocks noChangeArrowheads="1"/>
            </p:cNvSpPr>
            <p:nvPr/>
          </p:nvSpPr>
          <p:spPr bwMode="auto">
            <a:xfrm>
              <a:off x="1618" y="2192"/>
              <a:ext cx="241" cy="210"/>
            </a:xfrm>
            <a:prstGeom prst="rect">
              <a:avLst/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AutoShape 35"/>
            <p:cNvSpPr>
              <a:spLocks noChangeArrowheads="1"/>
            </p:cNvSpPr>
            <p:nvPr/>
          </p:nvSpPr>
          <p:spPr bwMode="auto">
            <a:xfrm>
              <a:off x="1937" y="3033"/>
              <a:ext cx="2374" cy="621"/>
            </a:xfrm>
            <a:prstGeom prst="wedgeRoundRectCallout">
              <a:avLst>
                <a:gd name="adj1" fmla="val -56617"/>
                <a:gd name="adj2" fmla="val -159839"/>
                <a:gd name="adj3" fmla="val 16667"/>
              </a:avLst>
            </a:prstGeom>
            <a:grpFill/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kumimoji="1" lang="zh-CN" altLang="zh-CN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Text Box 36"/>
            <p:cNvSpPr txBox="1">
              <a:spLocks noChangeArrowheads="1"/>
            </p:cNvSpPr>
            <p:nvPr/>
          </p:nvSpPr>
          <p:spPr bwMode="auto">
            <a:xfrm>
              <a:off x="1880" y="3051"/>
              <a:ext cx="2490" cy="5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kumimoji="1" lang="zh-CN" altLang="en-US" sz="1600" b="1" dirty="0">
                  <a:solidFill>
                    <a:srgbClr val="CC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协议</a:t>
              </a:r>
              <a:r>
                <a:rPr kumimoji="1"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字段指出应将数据</a:t>
              </a:r>
              <a:endPara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部分交给哪一个进程</a:t>
              </a:r>
              <a:endPara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2" name="矩形 91"/>
          <p:cNvSpPr/>
          <p:nvPr/>
        </p:nvSpPr>
        <p:spPr>
          <a:xfrm>
            <a:off x="1274164" y="972861"/>
            <a:ext cx="6730584" cy="36933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协议支持多种协议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数据报可以封装多种协议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PDU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50"/>
                            </p:stCondLst>
                            <p:childTnLst>
                              <p:par>
                                <p:cTn id="25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50"/>
                            </p:stCondLst>
                            <p:childTnLst>
                              <p:par>
                                <p:cTn id="32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25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556963" y="633725"/>
            <a:ext cx="8048776" cy="371891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569628" y="1375850"/>
          <a:ext cx="8036107" cy="1996940"/>
        </p:xfrm>
        <a:graphic>
          <a:graphicData uri="http://schemas.openxmlformats.org/drawingml/2006/table">
            <a:tbl>
              <a:tblPr firstRow="1" firstCol="1">
                <a:tableStyleId>{00A15C55-8517-42AA-B614-E9B94910E393}</a:tableStyleId>
              </a:tblPr>
              <a:tblGrid>
                <a:gridCol w="653583"/>
                <a:gridCol w="665550"/>
                <a:gridCol w="641618"/>
                <a:gridCol w="511898"/>
                <a:gridCol w="618162"/>
                <a:gridCol w="618162"/>
                <a:gridCol w="618162"/>
                <a:gridCol w="618162"/>
                <a:gridCol w="618162"/>
                <a:gridCol w="618162"/>
                <a:gridCol w="618162"/>
                <a:gridCol w="618162"/>
                <a:gridCol w="618162"/>
              </a:tblGrid>
              <a:tr h="901661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协议名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ICMP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IGMP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TCP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EGP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IGP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UDP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IPv6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ESP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AH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ICMP-IPv6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OSPF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095279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协议字段值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58</a:t>
                      </a:r>
                      <a:endParaRPr lang="zh-CN" sz="14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</a:t>
                      </a:r>
                      <a:endParaRPr lang="zh-CN" sz="14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2" name="矩形 11"/>
          <p:cNvSpPr/>
          <p:nvPr/>
        </p:nvSpPr>
        <p:spPr>
          <a:xfrm>
            <a:off x="2705621" y="1006518"/>
            <a:ext cx="3877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常用的一些协议和相应的协议字段值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56963" y="606975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167869" y="573764"/>
            <a:ext cx="4826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 IP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数据报首部的固定部分中的各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56963" y="1044563"/>
            <a:ext cx="8048776" cy="324811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637153" y="1084892"/>
            <a:ext cx="5962309" cy="2192261"/>
            <a:chOff x="1392642" y="1665825"/>
            <a:chExt cx="5962309" cy="2192261"/>
          </a:xfrm>
        </p:grpSpPr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2200802" y="1897276"/>
              <a:ext cx="5008725" cy="1553902"/>
            </a:xfrm>
            <a:prstGeom prst="rect">
              <a:avLst/>
            </a:prstGeom>
            <a:solidFill>
              <a:srgbClr val="99FFCC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44"/>
            <p:cNvSpPr>
              <a:spLocks noChangeArrowheads="1"/>
            </p:cNvSpPr>
            <p:nvPr/>
          </p:nvSpPr>
          <p:spPr bwMode="auto">
            <a:xfrm>
              <a:off x="2752834" y="1903178"/>
              <a:ext cx="798296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首部长度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45"/>
            <p:cNvSpPr>
              <a:spLocks noChangeArrowheads="1"/>
            </p:cNvSpPr>
            <p:nvPr/>
          </p:nvSpPr>
          <p:spPr bwMode="auto">
            <a:xfrm>
              <a:off x="1753649" y="2138994"/>
              <a:ext cx="336632" cy="754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固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定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54"/>
            <p:cNvSpPr>
              <a:spLocks noChangeArrowheads="1"/>
            </p:cNvSpPr>
            <p:nvPr/>
          </p:nvSpPr>
          <p:spPr bwMode="auto">
            <a:xfrm>
              <a:off x="1680057" y="3112399"/>
              <a:ext cx="490520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可变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部分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2209902" y="3457711"/>
              <a:ext cx="4988504" cy="400375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2197769" y="2162326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2197769" y="24227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2197769" y="26840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197769" y="29416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2197769" y="32029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2814508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3485247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3485247" y="2428310"/>
              <a:ext cx="0" cy="2538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4698087" y="1901943"/>
              <a:ext cx="0" cy="7802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 flipV="1">
              <a:off x="5953807" y="3200127"/>
              <a:ext cx="0" cy="259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5208666" y="2167926"/>
              <a:ext cx="0" cy="2547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2164406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2759912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3393838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463641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5143958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589213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6983053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31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2259443" y="1903178"/>
              <a:ext cx="53700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版 本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4735495" y="2168531"/>
              <a:ext cx="49052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标志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2384814" y="2421145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生 存 时 间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3741637" y="242114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协    议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3113778" y="2168531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标    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3630422" y="1903178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区 分 服 务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5474874" y="1903178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   长   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5794063" y="2168531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片   偏   移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6255098" y="318766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    充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5251131" y="2421145"/>
              <a:ext cx="151003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首   部   检   验   和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4289625" y="2683546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源   地   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4126846" y="2942996"/>
              <a:ext cx="121668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   的   地   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2896403" y="3187665"/>
              <a:ext cx="26513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   选   字   段  （长   度   可   变）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1864124" y="1665825"/>
              <a:ext cx="336632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6" name="Group 46"/>
            <p:cNvGrpSpPr/>
            <p:nvPr/>
          </p:nvGrpSpPr>
          <p:grpSpPr bwMode="auto">
            <a:xfrm>
              <a:off x="2158338" y="3299988"/>
              <a:ext cx="83917" cy="41064"/>
              <a:chOff x="833" y="3024"/>
              <a:chExt cx="78" cy="51"/>
            </a:xfrm>
          </p:grpSpPr>
          <p:sp>
            <p:nvSpPr>
              <p:cNvPr id="56" name="Rectangle 47"/>
              <p:cNvSpPr>
                <a:spLocks noChangeArrowheads="1"/>
              </p:cNvSpPr>
              <p:nvPr/>
            </p:nvSpPr>
            <p:spPr bwMode="auto">
              <a:xfrm>
                <a:off x="833" y="3024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Line 48"/>
              <p:cNvSpPr>
                <a:spLocks noChangeShapeType="1"/>
              </p:cNvSpPr>
              <p:nvPr/>
            </p:nvSpPr>
            <p:spPr bwMode="auto">
              <a:xfrm>
                <a:off x="839" y="3030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Line 49"/>
              <p:cNvSpPr>
                <a:spLocks noChangeShapeType="1"/>
              </p:cNvSpPr>
              <p:nvPr/>
            </p:nvSpPr>
            <p:spPr bwMode="auto">
              <a:xfrm>
                <a:off x="839" y="3075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7" name="Group 50"/>
            <p:cNvGrpSpPr/>
            <p:nvPr/>
          </p:nvGrpSpPr>
          <p:grpSpPr bwMode="auto">
            <a:xfrm>
              <a:off x="7169086" y="3305588"/>
              <a:ext cx="83917" cy="39198"/>
              <a:chOff x="5432" y="3030"/>
              <a:chExt cx="78" cy="51"/>
            </a:xfrm>
          </p:grpSpPr>
          <p:sp>
            <p:nvSpPr>
              <p:cNvPr id="53" name="Rectangle 51"/>
              <p:cNvSpPr>
                <a:spLocks noChangeArrowheads="1"/>
              </p:cNvSpPr>
              <p:nvPr/>
            </p:nvSpPr>
            <p:spPr bwMode="auto">
              <a:xfrm>
                <a:off x="5432" y="3030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Line 52"/>
              <p:cNvSpPr>
                <a:spLocks noChangeShapeType="1"/>
              </p:cNvSpPr>
              <p:nvPr/>
            </p:nvSpPr>
            <p:spPr bwMode="auto">
              <a:xfrm>
                <a:off x="5438" y="3036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Line 53"/>
              <p:cNvSpPr>
                <a:spLocks noChangeShapeType="1"/>
              </p:cNvSpPr>
              <p:nvPr/>
            </p:nvSpPr>
            <p:spPr bwMode="auto">
              <a:xfrm>
                <a:off x="5438" y="3081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8" name="Rectangle 75"/>
            <p:cNvSpPr>
              <a:spLocks noChangeArrowheads="1"/>
            </p:cNvSpPr>
            <p:nvPr/>
          </p:nvSpPr>
          <p:spPr bwMode="auto">
            <a:xfrm>
              <a:off x="3904417" y="3528790"/>
              <a:ext cx="185223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defTabSz="762000" eaLnBrk="0" hangingPunct="0"/>
              <a:r>
                <a:rPr kumimoji="1"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   据   部   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AutoShape 97"/>
            <p:cNvSpPr/>
            <p:nvPr/>
          </p:nvSpPr>
          <p:spPr bwMode="auto">
            <a:xfrm>
              <a:off x="2045990" y="1927141"/>
              <a:ext cx="106160" cy="1270186"/>
            </a:xfrm>
            <a:prstGeom prst="leftBrace">
              <a:avLst>
                <a:gd name="adj1" fmla="val 108016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0" name="Group 94"/>
            <p:cNvGrpSpPr/>
            <p:nvPr/>
          </p:nvGrpSpPr>
          <p:grpSpPr bwMode="auto">
            <a:xfrm>
              <a:off x="1392642" y="1885145"/>
              <a:ext cx="336679" cy="1566034"/>
              <a:chOff x="-127" y="845"/>
              <a:chExt cx="333" cy="1678"/>
            </a:xfrm>
          </p:grpSpPr>
          <p:sp>
            <p:nvSpPr>
              <p:cNvPr id="51" name="Line 89"/>
              <p:cNvSpPr>
                <a:spLocks noChangeShapeType="1"/>
              </p:cNvSpPr>
              <p:nvPr/>
            </p:nvSpPr>
            <p:spPr bwMode="auto">
              <a:xfrm>
                <a:off x="60" y="845"/>
                <a:ext cx="0" cy="16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Rectangle 78"/>
              <p:cNvSpPr>
                <a:spLocks noChangeArrowheads="1"/>
              </p:cNvSpPr>
              <p:nvPr/>
            </p:nvSpPr>
            <p:spPr bwMode="auto">
              <a:xfrm>
                <a:off x="-127" y="1389"/>
                <a:ext cx="333" cy="49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首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部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9" name="矩形 58"/>
          <p:cNvSpPr/>
          <p:nvPr/>
        </p:nvSpPr>
        <p:spPr>
          <a:xfrm>
            <a:off x="1759732" y="3469278"/>
            <a:ext cx="6323334" cy="584775"/>
          </a:xfrm>
          <a:prstGeom prst="rect">
            <a:avLst/>
          </a:prstGeom>
          <a:solidFill>
            <a:srgbClr val="0000CC"/>
          </a:solidFill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首部检验和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占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位，只检验数据报的首部，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不检验数据部分。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这里不采用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CRC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检验码而采用简单的计算方法。 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Rectangle 92"/>
          <p:cNvSpPr>
            <a:spLocks noChangeArrowheads="1"/>
          </p:cNvSpPr>
          <p:nvPr/>
        </p:nvSpPr>
        <p:spPr bwMode="auto">
          <a:xfrm flipV="1">
            <a:off x="4951192" y="1855633"/>
            <a:ext cx="2508912" cy="261341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556963" y="633725"/>
            <a:ext cx="8048776" cy="371891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Rectangle 66"/>
          <p:cNvSpPr>
            <a:spLocks noChangeArrowheads="1"/>
          </p:cNvSpPr>
          <p:nvPr/>
        </p:nvSpPr>
        <p:spPr bwMode="auto">
          <a:xfrm>
            <a:off x="4102040" y="3457735"/>
            <a:ext cx="1136515" cy="520751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2094129" y="769558"/>
            <a:ext cx="1491032" cy="307777"/>
          </a:xfrm>
          <a:prstGeom prst="rect">
            <a:avLst/>
          </a:prstGeom>
          <a:solidFill>
            <a:srgbClr val="0000FF"/>
          </a:solidFill>
          <a:ln w="9525">
            <a:solidFill>
              <a:schemeClr val="folHlink"/>
            </a:solidFill>
            <a:miter lim="800000"/>
          </a:ln>
          <a:effectLst/>
        </p:spPr>
        <p:txBody>
          <a:bodyPr>
            <a:spAutoFit/>
          </a:bodyPr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发送端</a:t>
            </a:r>
            <a:endParaRPr kumimoji="1"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5682474" y="769558"/>
            <a:ext cx="1444791" cy="307777"/>
          </a:xfrm>
          <a:prstGeom prst="rect">
            <a:avLst/>
          </a:prstGeom>
          <a:solidFill>
            <a:srgbClr val="00B050"/>
          </a:solidFill>
          <a:ln w="9525">
            <a:solidFill>
              <a:schemeClr val="folHlink"/>
            </a:solidFill>
            <a:miter lim="800000"/>
          </a:ln>
          <a:effectLst/>
        </p:spPr>
        <p:txBody>
          <a:bodyPr>
            <a:spAutoFit/>
          </a:bodyPr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接收端</a:t>
            </a:r>
            <a:endParaRPr kumimoji="1"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2707601" y="1142336"/>
            <a:ext cx="874479" cy="177378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algn="ctr"/>
            <a:r>
              <a:rPr kumimoji="1"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 </a:t>
            </a:r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kumimoji="1"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2261626" y="1106292"/>
            <a:ext cx="457879" cy="2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rPr>
              <a:t>字 </a:t>
            </a:r>
            <a:r>
              <a: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en-US" altLang="zh-CN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2707601" y="1391804"/>
            <a:ext cx="874479" cy="176429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algn="ctr"/>
            <a:r>
              <a:rPr kumimoji="1"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 </a:t>
            </a:r>
            <a:r>
              <a:rPr kumimoji="1"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kumimoji="1" lang="zh-CN" altLang="en-US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2261626" y="1354810"/>
            <a:ext cx="457879" cy="2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 </a:t>
            </a:r>
            <a:r>
              <a: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kumimoji="1"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Group 67"/>
          <p:cNvGrpSpPr/>
          <p:nvPr/>
        </p:nvGrpSpPr>
        <p:grpSpPr bwMode="auto">
          <a:xfrm>
            <a:off x="2094129" y="1710515"/>
            <a:ext cx="1487950" cy="264644"/>
            <a:chOff x="295" y="1111"/>
            <a:chExt cx="1448" cy="279"/>
          </a:xfrm>
        </p:grpSpPr>
        <p:sp>
          <p:nvSpPr>
            <p:cNvPr id="23" name="Rectangle 10"/>
            <p:cNvSpPr>
              <a:spLocks noChangeArrowheads="1"/>
            </p:cNvSpPr>
            <p:nvPr/>
          </p:nvSpPr>
          <p:spPr bwMode="auto">
            <a:xfrm>
              <a:off x="892" y="1158"/>
              <a:ext cx="851" cy="186"/>
            </a:xfrm>
            <a:prstGeom prst="rect">
              <a:avLst/>
            </a:prstGeom>
            <a:solidFill>
              <a:srgbClr val="CC00CC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置为全 </a:t>
              </a:r>
              <a:r>
                <a:rPr kumimoji="1" lang="en-US" altLang="zh-CN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 Box 11"/>
            <p:cNvSpPr txBox="1">
              <a:spLocks noChangeArrowheads="1"/>
            </p:cNvSpPr>
            <p:nvPr/>
          </p:nvSpPr>
          <p:spPr bwMode="auto">
            <a:xfrm>
              <a:off x="295" y="1111"/>
              <a:ext cx="60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检验和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2707601" y="2118389"/>
            <a:ext cx="874479" cy="177378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algn="ctr"/>
            <a:r>
              <a:rPr kumimoji="1"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 </a:t>
            </a:r>
            <a:r>
              <a:rPr kumimoji="1"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kumimoji="1" lang="zh-CN" altLang="en-US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Box 13"/>
          <p:cNvSpPr txBox="1">
            <a:spLocks noChangeArrowheads="1"/>
          </p:cNvSpPr>
          <p:nvPr/>
        </p:nvSpPr>
        <p:spPr bwMode="auto">
          <a:xfrm>
            <a:off x="2261626" y="2082345"/>
            <a:ext cx="462471" cy="2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rPr>
              <a:t>字 </a:t>
            </a:r>
            <a:r>
              <a: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endParaRPr kumimoji="1" lang="en-US" altLang="zh-CN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Group 68"/>
          <p:cNvGrpSpPr/>
          <p:nvPr/>
        </p:nvGrpSpPr>
        <p:grpSpPr bwMode="auto">
          <a:xfrm>
            <a:off x="1961570" y="2443740"/>
            <a:ext cx="1620510" cy="441073"/>
            <a:chOff x="166" y="1884"/>
            <a:chExt cx="1577" cy="465"/>
          </a:xfrm>
        </p:grpSpPr>
        <p:sp>
          <p:nvSpPr>
            <p:cNvPr id="28" name="Rectangle 14"/>
            <p:cNvSpPr>
              <a:spLocks noChangeArrowheads="1"/>
            </p:cNvSpPr>
            <p:nvPr/>
          </p:nvSpPr>
          <p:spPr bwMode="auto">
            <a:xfrm>
              <a:off x="892" y="2000"/>
              <a:ext cx="851" cy="188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 Box 15"/>
            <p:cNvSpPr txBox="1">
              <a:spLocks noChangeArrowheads="1"/>
            </p:cNvSpPr>
            <p:nvPr/>
          </p:nvSpPr>
          <p:spPr bwMode="auto">
            <a:xfrm>
              <a:off x="166" y="1884"/>
              <a:ext cx="743" cy="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反码算术</a:t>
              </a:r>
              <a:endParaRPr kumimoji="1" lang="zh-CN" altLang="en-US" sz="11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kumimoji="1" lang="zh-CN" altLang="en-US" sz="11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运算求和</a:t>
              </a:r>
              <a:endParaRPr kumimoji="1" lang="zh-CN" altLang="en-US" sz="11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Text Box 19"/>
          <p:cNvSpPr txBox="1">
            <a:spLocks noChangeArrowheads="1"/>
          </p:cNvSpPr>
          <p:nvPr/>
        </p:nvSpPr>
        <p:spPr bwMode="auto">
          <a:xfrm>
            <a:off x="2936754" y="1519856"/>
            <a:ext cx="317088" cy="2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kumimoji="1"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 Box 20"/>
          <p:cNvSpPr txBox="1">
            <a:spLocks noChangeArrowheads="1"/>
          </p:cNvSpPr>
          <p:nvPr/>
        </p:nvSpPr>
        <p:spPr bwMode="auto">
          <a:xfrm>
            <a:off x="2926478" y="1872715"/>
            <a:ext cx="317088" cy="2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kumimoji="1"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Line 21"/>
          <p:cNvSpPr>
            <a:spLocks noChangeShapeType="1"/>
          </p:cNvSpPr>
          <p:nvPr/>
        </p:nvSpPr>
        <p:spPr bwMode="auto">
          <a:xfrm>
            <a:off x="2151674" y="2377341"/>
            <a:ext cx="1749986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Group 69"/>
          <p:cNvGrpSpPr/>
          <p:nvPr/>
        </p:nvGrpSpPr>
        <p:grpSpPr bwMode="auto">
          <a:xfrm>
            <a:off x="2552437" y="2778579"/>
            <a:ext cx="671017" cy="314917"/>
            <a:chOff x="741" y="2237"/>
            <a:chExt cx="653" cy="332"/>
          </a:xfrm>
        </p:grpSpPr>
        <p:sp>
          <p:nvSpPr>
            <p:cNvPr id="34" name="AutoShape 18"/>
            <p:cNvSpPr>
              <a:spLocks noChangeArrowheads="1"/>
            </p:cNvSpPr>
            <p:nvPr/>
          </p:nvSpPr>
          <p:spPr bwMode="auto">
            <a:xfrm>
              <a:off x="1293" y="2253"/>
              <a:ext cx="101" cy="316"/>
            </a:xfrm>
            <a:prstGeom prst="downArrow">
              <a:avLst>
                <a:gd name="adj1" fmla="val 50000"/>
                <a:gd name="adj2" fmla="val 78218"/>
              </a:avLst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 Box 22"/>
            <p:cNvSpPr txBox="1">
              <a:spLocks noChangeArrowheads="1"/>
            </p:cNvSpPr>
            <p:nvPr/>
          </p:nvSpPr>
          <p:spPr bwMode="auto">
            <a:xfrm>
              <a:off x="741" y="2237"/>
              <a:ext cx="60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取反码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AutoShape 23"/>
          <p:cNvSpPr/>
          <p:nvPr/>
        </p:nvSpPr>
        <p:spPr bwMode="auto">
          <a:xfrm>
            <a:off x="2047888" y="1150874"/>
            <a:ext cx="103787" cy="1154379"/>
          </a:xfrm>
          <a:prstGeom prst="leftBrace">
            <a:avLst>
              <a:gd name="adj1" fmla="val 100412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 Box 24"/>
          <p:cNvSpPr txBox="1">
            <a:spLocks noChangeArrowheads="1"/>
          </p:cNvSpPr>
          <p:nvPr/>
        </p:nvSpPr>
        <p:spPr bwMode="auto">
          <a:xfrm>
            <a:off x="1756486" y="1222280"/>
            <a:ext cx="323209" cy="969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据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首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25"/>
          <p:cNvSpPr>
            <a:spLocks noChangeArrowheads="1"/>
          </p:cNvSpPr>
          <p:nvPr/>
        </p:nvSpPr>
        <p:spPr bwMode="auto">
          <a:xfrm>
            <a:off x="4107178" y="3007175"/>
            <a:ext cx="1131377" cy="443919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ectangle 26"/>
          <p:cNvSpPr>
            <a:spLocks noChangeArrowheads="1"/>
          </p:cNvSpPr>
          <p:nvPr/>
        </p:nvSpPr>
        <p:spPr bwMode="auto">
          <a:xfrm>
            <a:off x="4679546" y="3190245"/>
            <a:ext cx="553871" cy="80626"/>
          </a:xfrm>
          <a:prstGeom prst="rect">
            <a:avLst/>
          </a:prstGeom>
          <a:solidFill>
            <a:srgbClr val="CC00CC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Box 27"/>
          <p:cNvSpPr txBox="1">
            <a:spLocks noChangeArrowheads="1"/>
          </p:cNvSpPr>
          <p:nvPr/>
        </p:nvSpPr>
        <p:spPr bwMode="auto">
          <a:xfrm>
            <a:off x="4234657" y="2716298"/>
            <a:ext cx="806799" cy="2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Line 28"/>
          <p:cNvSpPr>
            <a:spLocks noChangeShapeType="1"/>
          </p:cNvSpPr>
          <p:nvPr/>
        </p:nvSpPr>
        <p:spPr bwMode="auto">
          <a:xfrm>
            <a:off x="4107178" y="3095390"/>
            <a:ext cx="113137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Line 29"/>
          <p:cNvSpPr>
            <a:spLocks noChangeShapeType="1"/>
          </p:cNvSpPr>
          <p:nvPr/>
        </p:nvSpPr>
        <p:spPr bwMode="auto">
          <a:xfrm>
            <a:off x="4107178" y="3185501"/>
            <a:ext cx="113137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Line 30"/>
          <p:cNvSpPr>
            <a:spLocks noChangeShapeType="1"/>
          </p:cNvSpPr>
          <p:nvPr/>
        </p:nvSpPr>
        <p:spPr bwMode="auto">
          <a:xfrm>
            <a:off x="4107178" y="3273716"/>
            <a:ext cx="113137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Line 31"/>
          <p:cNvSpPr>
            <a:spLocks noChangeShapeType="1"/>
          </p:cNvSpPr>
          <p:nvPr/>
        </p:nvSpPr>
        <p:spPr bwMode="auto">
          <a:xfrm>
            <a:off x="4107178" y="3361931"/>
            <a:ext cx="113137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Line 32"/>
          <p:cNvSpPr>
            <a:spLocks noChangeShapeType="1"/>
          </p:cNvSpPr>
          <p:nvPr/>
        </p:nvSpPr>
        <p:spPr bwMode="auto">
          <a:xfrm>
            <a:off x="4107178" y="3451094"/>
            <a:ext cx="113137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Line 33"/>
          <p:cNvSpPr>
            <a:spLocks noChangeShapeType="1"/>
          </p:cNvSpPr>
          <p:nvPr/>
        </p:nvSpPr>
        <p:spPr bwMode="auto">
          <a:xfrm>
            <a:off x="4673380" y="3007175"/>
            <a:ext cx="0" cy="26654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Line 34"/>
          <p:cNvSpPr>
            <a:spLocks noChangeShapeType="1"/>
          </p:cNvSpPr>
          <p:nvPr/>
        </p:nvSpPr>
        <p:spPr bwMode="auto">
          <a:xfrm>
            <a:off x="4415455" y="3185501"/>
            <a:ext cx="0" cy="8821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Line 35"/>
          <p:cNvSpPr>
            <a:spLocks noChangeShapeType="1"/>
          </p:cNvSpPr>
          <p:nvPr/>
        </p:nvSpPr>
        <p:spPr bwMode="auto">
          <a:xfrm>
            <a:off x="4415455" y="3007175"/>
            <a:ext cx="0" cy="8821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Line 36"/>
          <p:cNvSpPr>
            <a:spLocks noChangeShapeType="1"/>
          </p:cNvSpPr>
          <p:nvPr/>
        </p:nvSpPr>
        <p:spPr bwMode="auto">
          <a:xfrm>
            <a:off x="4262344" y="3007175"/>
            <a:ext cx="0" cy="8821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Line 37"/>
          <p:cNvSpPr>
            <a:spLocks noChangeShapeType="1"/>
          </p:cNvSpPr>
          <p:nvPr/>
        </p:nvSpPr>
        <p:spPr bwMode="auto">
          <a:xfrm>
            <a:off x="4759698" y="3095390"/>
            <a:ext cx="0" cy="901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Line 38"/>
          <p:cNvSpPr>
            <a:spLocks noChangeShapeType="1"/>
          </p:cNvSpPr>
          <p:nvPr/>
        </p:nvSpPr>
        <p:spPr bwMode="auto">
          <a:xfrm>
            <a:off x="4930278" y="3361931"/>
            <a:ext cx="0" cy="89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Group 71"/>
          <p:cNvGrpSpPr/>
          <p:nvPr/>
        </p:nvGrpSpPr>
        <p:grpSpPr bwMode="auto">
          <a:xfrm>
            <a:off x="2119819" y="3098235"/>
            <a:ext cx="1462261" cy="264644"/>
            <a:chOff x="320" y="2574"/>
            <a:chExt cx="1423" cy="279"/>
          </a:xfrm>
        </p:grpSpPr>
        <p:sp>
          <p:nvSpPr>
            <p:cNvPr id="53" name="Rectangle 16"/>
            <p:cNvSpPr>
              <a:spLocks noChangeArrowheads="1"/>
            </p:cNvSpPr>
            <p:nvPr/>
          </p:nvSpPr>
          <p:spPr bwMode="auto">
            <a:xfrm>
              <a:off x="892" y="2619"/>
              <a:ext cx="851" cy="186"/>
            </a:xfrm>
            <a:prstGeom prst="rect">
              <a:avLst/>
            </a:prstGeom>
            <a:solidFill>
              <a:srgbClr val="CC00CC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Text Box 17"/>
            <p:cNvSpPr txBox="1">
              <a:spLocks noChangeArrowheads="1"/>
            </p:cNvSpPr>
            <p:nvPr/>
          </p:nvSpPr>
          <p:spPr bwMode="auto">
            <a:xfrm>
              <a:off x="320" y="2574"/>
              <a:ext cx="60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检验和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5" name="Line 39"/>
          <p:cNvSpPr>
            <a:spLocks noChangeShapeType="1"/>
          </p:cNvSpPr>
          <p:nvPr/>
        </p:nvSpPr>
        <p:spPr bwMode="auto">
          <a:xfrm>
            <a:off x="3593383" y="3236723"/>
            <a:ext cx="1388274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Rectangle 40"/>
          <p:cNvSpPr>
            <a:spLocks noChangeArrowheads="1"/>
          </p:cNvSpPr>
          <p:nvPr/>
        </p:nvSpPr>
        <p:spPr bwMode="auto">
          <a:xfrm>
            <a:off x="6243538" y="1142336"/>
            <a:ext cx="874479" cy="177378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algn="ctr"/>
            <a:r>
              <a:rPr kumimoji="1"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 </a:t>
            </a:r>
            <a:r>
              <a:rPr kumimoji="1"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kumimoji="1" lang="zh-CN" altLang="en-US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 Box 41"/>
          <p:cNvSpPr txBox="1">
            <a:spLocks noChangeArrowheads="1"/>
          </p:cNvSpPr>
          <p:nvPr/>
        </p:nvSpPr>
        <p:spPr bwMode="auto">
          <a:xfrm>
            <a:off x="5796537" y="1106292"/>
            <a:ext cx="457879" cy="2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rPr>
              <a:t>字 </a:t>
            </a:r>
            <a:r>
              <a: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en-US" altLang="zh-CN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Rectangle 42"/>
          <p:cNvSpPr>
            <a:spLocks noChangeArrowheads="1"/>
          </p:cNvSpPr>
          <p:nvPr/>
        </p:nvSpPr>
        <p:spPr bwMode="auto">
          <a:xfrm>
            <a:off x="6243538" y="1391804"/>
            <a:ext cx="874479" cy="176429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algn="ctr"/>
            <a:r>
              <a:rPr kumimoji="1"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 </a:t>
            </a:r>
            <a:r>
              <a:rPr kumimoji="1"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kumimoji="1" lang="zh-CN" altLang="en-US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 Box 43"/>
          <p:cNvSpPr txBox="1">
            <a:spLocks noChangeArrowheads="1"/>
          </p:cNvSpPr>
          <p:nvPr/>
        </p:nvSpPr>
        <p:spPr bwMode="auto">
          <a:xfrm>
            <a:off x="5796537" y="1354810"/>
            <a:ext cx="457879" cy="2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 </a:t>
            </a:r>
            <a:r>
              <a: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kumimoji="1"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0" name="Group 73"/>
          <p:cNvGrpSpPr/>
          <p:nvPr/>
        </p:nvGrpSpPr>
        <p:grpSpPr bwMode="auto">
          <a:xfrm>
            <a:off x="5648563" y="1701978"/>
            <a:ext cx="1469454" cy="264644"/>
            <a:chOff x="3754" y="1102"/>
            <a:chExt cx="1430" cy="279"/>
          </a:xfrm>
        </p:grpSpPr>
        <p:sp>
          <p:nvSpPr>
            <p:cNvPr id="61" name="Rectangle 44"/>
            <p:cNvSpPr>
              <a:spLocks noChangeArrowheads="1"/>
            </p:cNvSpPr>
            <p:nvPr/>
          </p:nvSpPr>
          <p:spPr bwMode="auto">
            <a:xfrm>
              <a:off x="4333" y="1158"/>
              <a:ext cx="851" cy="186"/>
            </a:xfrm>
            <a:prstGeom prst="rect">
              <a:avLst/>
            </a:prstGeom>
            <a:solidFill>
              <a:srgbClr val="CC00CC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Text Box 45"/>
            <p:cNvSpPr txBox="1">
              <a:spLocks noChangeArrowheads="1"/>
            </p:cNvSpPr>
            <p:nvPr/>
          </p:nvSpPr>
          <p:spPr bwMode="auto">
            <a:xfrm>
              <a:off x="3754" y="1102"/>
              <a:ext cx="60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检验和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3" name="Rectangle 46"/>
          <p:cNvSpPr>
            <a:spLocks noChangeArrowheads="1"/>
          </p:cNvSpPr>
          <p:nvPr/>
        </p:nvSpPr>
        <p:spPr bwMode="auto">
          <a:xfrm>
            <a:off x="6243538" y="2118389"/>
            <a:ext cx="874479" cy="177378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algn="ctr"/>
            <a:r>
              <a:rPr kumimoji="1"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 </a:t>
            </a:r>
            <a:r>
              <a:rPr kumimoji="1"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kumimoji="1" lang="zh-CN" altLang="en-US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 Box 47"/>
          <p:cNvSpPr txBox="1">
            <a:spLocks noChangeArrowheads="1"/>
          </p:cNvSpPr>
          <p:nvPr/>
        </p:nvSpPr>
        <p:spPr bwMode="auto">
          <a:xfrm>
            <a:off x="5796537" y="2082345"/>
            <a:ext cx="462471" cy="2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rPr>
              <a:t>字 </a:t>
            </a:r>
            <a:r>
              <a: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endParaRPr kumimoji="1" lang="en-US" altLang="zh-CN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Group 74"/>
          <p:cNvGrpSpPr/>
          <p:nvPr/>
        </p:nvGrpSpPr>
        <p:grpSpPr bwMode="auto">
          <a:xfrm>
            <a:off x="5496480" y="2435203"/>
            <a:ext cx="1621537" cy="441073"/>
            <a:chOff x="3606" y="1875"/>
            <a:chExt cx="1578" cy="465"/>
          </a:xfrm>
        </p:grpSpPr>
        <p:sp>
          <p:nvSpPr>
            <p:cNvPr id="66" name="Rectangle 48"/>
            <p:cNvSpPr>
              <a:spLocks noChangeArrowheads="1"/>
            </p:cNvSpPr>
            <p:nvPr/>
          </p:nvSpPr>
          <p:spPr bwMode="auto">
            <a:xfrm>
              <a:off x="4333" y="2000"/>
              <a:ext cx="851" cy="188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Text Box 49"/>
            <p:cNvSpPr txBox="1">
              <a:spLocks noChangeArrowheads="1"/>
            </p:cNvSpPr>
            <p:nvPr/>
          </p:nvSpPr>
          <p:spPr bwMode="auto">
            <a:xfrm>
              <a:off x="3606" y="1875"/>
              <a:ext cx="743" cy="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反码算术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运算求和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Group 76"/>
          <p:cNvGrpSpPr/>
          <p:nvPr/>
        </p:nvGrpSpPr>
        <p:grpSpPr bwMode="auto">
          <a:xfrm>
            <a:off x="5820171" y="3098235"/>
            <a:ext cx="1297846" cy="264644"/>
            <a:chOff x="3921" y="2574"/>
            <a:chExt cx="1263" cy="279"/>
          </a:xfrm>
        </p:grpSpPr>
        <p:sp>
          <p:nvSpPr>
            <p:cNvPr id="69" name="Rectangle 50"/>
            <p:cNvSpPr>
              <a:spLocks noChangeArrowheads="1"/>
            </p:cNvSpPr>
            <p:nvPr/>
          </p:nvSpPr>
          <p:spPr bwMode="auto">
            <a:xfrm>
              <a:off x="4333" y="2619"/>
              <a:ext cx="851" cy="186"/>
            </a:xfrm>
            <a:prstGeom prst="rect">
              <a:avLst/>
            </a:prstGeom>
            <a:solidFill>
              <a:srgbClr val="CC00CC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kumimoji="1" lang="en-US" altLang="zh-CN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 </a:t>
              </a:r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Text Box 51"/>
            <p:cNvSpPr txBox="1">
              <a:spLocks noChangeArrowheads="1"/>
            </p:cNvSpPr>
            <p:nvPr/>
          </p:nvSpPr>
          <p:spPr bwMode="auto">
            <a:xfrm>
              <a:off x="3921" y="2574"/>
              <a:ext cx="458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结果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1" name="Text Box 53"/>
          <p:cNvSpPr txBox="1">
            <a:spLocks noChangeArrowheads="1"/>
          </p:cNvSpPr>
          <p:nvPr/>
        </p:nvSpPr>
        <p:spPr bwMode="auto">
          <a:xfrm>
            <a:off x="6472690" y="1519856"/>
            <a:ext cx="317088" cy="2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kumimoji="1"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 Box 54"/>
          <p:cNvSpPr txBox="1">
            <a:spLocks noChangeArrowheads="1"/>
          </p:cNvSpPr>
          <p:nvPr/>
        </p:nvSpPr>
        <p:spPr bwMode="auto">
          <a:xfrm>
            <a:off x="6462414" y="1872715"/>
            <a:ext cx="317088" cy="2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kumimoji="1"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Line 55"/>
          <p:cNvSpPr>
            <a:spLocks noChangeShapeType="1"/>
          </p:cNvSpPr>
          <p:nvPr/>
        </p:nvSpPr>
        <p:spPr bwMode="auto">
          <a:xfrm>
            <a:off x="5763653" y="2377341"/>
            <a:ext cx="167291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4" name="Group 75"/>
          <p:cNvGrpSpPr/>
          <p:nvPr/>
        </p:nvGrpSpPr>
        <p:grpSpPr bwMode="auto">
          <a:xfrm>
            <a:off x="6055489" y="2793753"/>
            <a:ext cx="701844" cy="299740"/>
            <a:chOff x="4150" y="2253"/>
            <a:chExt cx="683" cy="316"/>
          </a:xfrm>
        </p:grpSpPr>
        <p:sp>
          <p:nvSpPr>
            <p:cNvPr id="75" name="AutoShape 52"/>
            <p:cNvSpPr>
              <a:spLocks noChangeArrowheads="1"/>
            </p:cNvSpPr>
            <p:nvPr/>
          </p:nvSpPr>
          <p:spPr bwMode="auto">
            <a:xfrm>
              <a:off x="4733" y="2253"/>
              <a:ext cx="100" cy="316"/>
            </a:xfrm>
            <a:prstGeom prst="downArrow">
              <a:avLst>
                <a:gd name="adj1" fmla="val 50000"/>
                <a:gd name="adj2" fmla="val 79000"/>
              </a:avLst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Text Box 56"/>
            <p:cNvSpPr txBox="1">
              <a:spLocks noChangeArrowheads="1"/>
            </p:cNvSpPr>
            <p:nvPr/>
          </p:nvSpPr>
          <p:spPr bwMode="auto">
            <a:xfrm>
              <a:off x="4150" y="2264"/>
              <a:ext cx="600" cy="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取反码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7" name="AutoShape 57"/>
          <p:cNvSpPr/>
          <p:nvPr/>
        </p:nvSpPr>
        <p:spPr bwMode="auto">
          <a:xfrm>
            <a:off x="5635204" y="1150874"/>
            <a:ext cx="102759" cy="1154379"/>
          </a:xfrm>
          <a:prstGeom prst="leftBrace">
            <a:avLst>
              <a:gd name="adj1" fmla="val 101417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 Box 58"/>
          <p:cNvSpPr txBox="1">
            <a:spLocks noChangeArrowheads="1"/>
          </p:cNvSpPr>
          <p:nvPr/>
        </p:nvSpPr>
        <p:spPr bwMode="auto">
          <a:xfrm>
            <a:off x="4312696" y="3585789"/>
            <a:ext cx="763949" cy="2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数据部分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AutoShape 59"/>
          <p:cNvSpPr/>
          <p:nvPr/>
        </p:nvSpPr>
        <p:spPr bwMode="auto">
          <a:xfrm>
            <a:off x="5238555" y="3015712"/>
            <a:ext cx="103786" cy="443919"/>
          </a:xfrm>
          <a:prstGeom prst="rightBrace">
            <a:avLst>
              <a:gd name="adj1" fmla="val 38614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Freeform 60"/>
          <p:cNvSpPr/>
          <p:nvPr/>
        </p:nvSpPr>
        <p:spPr bwMode="auto">
          <a:xfrm>
            <a:off x="5342341" y="1727588"/>
            <a:ext cx="293890" cy="1509135"/>
          </a:xfrm>
          <a:custGeom>
            <a:avLst/>
            <a:gdLst>
              <a:gd name="T0" fmla="*/ 0 w 464"/>
              <a:gd name="T1" fmla="*/ 1624 h 1624"/>
              <a:gd name="T2" fmla="*/ 56 w 464"/>
              <a:gd name="T3" fmla="*/ 1624 h 1624"/>
              <a:gd name="T4" fmla="*/ 56 w 464"/>
              <a:gd name="T5" fmla="*/ 0 h 1624"/>
              <a:gd name="T6" fmla="*/ 464 w 464"/>
              <a:gd name="T7" fmla="*/ 0 h 1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4" h="1624">
                <a:moveTo>
                  <a:pt x="0" y="1624"/>
                </a:moveTo>
                <a:lnTo>
                  <a:pt x="56" y="1624"/>
                </a:lnTo>
                <a:lnTo>
                  <a:pt x="56" y="0"/>
                </a:lnTo>
                <a:lnTo>
                  <a:pt x="464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1" name="Group 77"/>
          <p:cNvGrpSpPr/>
          <p:nvPr/>
        </p:nvGrpSpPr>
        <p:grpSpPr bwMode="auto">
          <a:xfrm>
            <a:off x="5944509" y="3381851"/>
            <a:ext cx="1603040" cy="829976"/>
            <a:chOff x="4042" y="2873"/>
            <a:chExt cx="1560" cy="875"/>
          </a:xfrm>
        </p:grpSpPr>
        <p:sp>
          <p:nvSpPr>
            <p:cNvPr id="82" name="AutoShape 61"/>
            <p:cNvSpPr>
              <a:spLocks noChangeArrowheads="1"/>
            </p:cNvSpPr>
            <p:nvPr/>
          </p:nvSpPr>
          <p:spPr bwMode="auto">
            <a:xfrm>
              <a:off x="4742" y="2873"/>
              <a:ext cx="101" cy="316"/>
            </a:xfrm>
            <a:prstGeom prst="downArrow">
              <a:avLst>
                <a:gd name="adj1" fmla="val 50000"/>
                <a:gd name="adj2" fmla="val 78218"/>
              </a:avLst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Rectangle 62"/>
            <p:cNvSpPr>
              <a:spLocks noChangeArrowheads="1"/>
            </p:cNvSpPr>
            <p:nvPr/>
          </p:nvSpPr>
          <p:spPr bwMode="auto">
            <a:xfrm>
              <a:off x="4042" y="3235"/>
              <a:ext cx="1560" cy="513"/>
            </a:xfrm>
            <a:prstGeom prst="rect">
              <a:avLst/>
            </a:prstGeom>
            <a:solidFill>
              <a:srgbClr val="00FFFF"/>
            </a:solidFill>
            <a:ln w="12700">
              <a:solidFill>
                <a:srgbClr val="333399"/>
              </a:solidFill>
              <a:miter lim="800000"/>
            </a:ln>
            <a:effectLst/>
          </p:spPr>
          <p:txBody>
            <a:bodyPr wrap="none" anchor="ctr"/>
            <a:lstStyle/>
            <a:p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若结果为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0, </a:t>
              </a: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则保留；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否则，丢弃该数据报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4" name="Group 72"/>
          <p:cNvGrpSpPr/>
          <p:nvPr/>
        </p:nvGrpSpPr>
        <p:grpSpPr bwMode="auto">
          <a:xfrm>
            <a:off x="2340751" y="3577253"/>
            <a:ext cx="1907207" cy="461942"/>
            <a:chOff x="535" y="3079"/>
            <a:chExt cx="1856" cy="487"/>
          </a:xfrm>
        </p:grpSpPr>
        <p:sp>
          <p:nvSpPr>
            <p:cNvPr id="85" name="Text Box 63"/>
            <p:cNvSpPr txBox="1">
              <a:spLocks noChangeArrowheads="1"/>
            </p:cNvSpPr>
            <p:nvPr/>
          </p:nvSpPr>
          <p:spPr bwMode="auto">
            <a:xfrm>
              <a:off x="535" y="3079"/>
              <a:ext cx="1528" cy="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数据部分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不参与检验和的计算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Line 64"/>
            <p:cNvSpPr>
              <a:spLocks noChangeShapeType="1"/>
            </p:cNvSpPr>
            <p:nvPr/>
          </p:nvSpPr>
          <p:spPr bwMode="auto">
            <a:xfrm>
              <a:off x="2020" y="3266"/>
              <a:ext cx="37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064300" y="4362985"/>
            <a:ext cx="6777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数据报每经过一个路由器，路由器都要重新计算一下首部检验和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5" grpId="1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utoShape 5"/>
          <p:cNvSpPr>
            <a:spLocks noChangeArrowheads="1"/>
          </p:cNvSpPr>
          <p:nvPr/>
        </p:nvSpPr>
        <p:spPr bwMode="auto">
          <a:xfrm>
            <a:off x="556963" y="606975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2167869" y="573764"/>
            <a:ext cx="4826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 IP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数据报首部的固定部分中的各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556963" y="1044563"/>
            <a:ext cx="8048776" cy="324811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637153" y="1084892"/>
            <a:ext cx="5962309" cy="2192261"/>
            <a:chOff x="1392642" y="1665825"/>
            <a:chExt cx="5962309" cy="2192261"/>
          </a:xfrm>
        </p:grpSpPr>
        <p:sp>
          <p:nvSpPr>
            <p:cNvPr id="23" name="Rectangle 10"/>
            <p:cNvSpPr>
              <a:spLocks noChangeArrowheads="1"/>
            </p:cNvSpPr>
            <p:nvPr/>
          </p:nvSpPr>
          <p:spPr bwMode="auto">
            <a:xfrm>
              <a:off x="2200802" y="1897276"/>
              <a:ext cx="5008725" cy="1553902"/>
            </a:xfrm>
            <a:prstGeom prst="rect">
              <a:avLst/>
            </a:prstGeom>
            <a:solidFill>
              <a:srgbClr val="99FFCC"/>
            </a:solidFill>
            <a:ln w="254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Rectangle 44"/>
            <p:cNvSpPr>
              <a:spLocks noChangeArrowheads="1"/>
            </p:cNvSpPr>
            <p:nvPr/>
          </p:nvSpPr>
          <p:spPr bwMode="auto">
            <a:xfrm>
              <a:off x="2752834" y="1903178"/>
              <a:ext cx="798296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首部长度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Rectangle 45"/>
            <p:cNvSpPr>
              <a:spLocks noChangeArrowheads="1"/>
            </p:cNvSpPr>
            <p:nvPr/>
          </p:nvSpPr>
          <p:spPr bwMode="auto">
            <a:xfrm>
              <a:off x="1753649" y="2138994"/>
              <a:ext cx="336632" cy="754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固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定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>
                <a:lnSpc>
                  <a:spcPct val="90000"/>
                </a:lnSpc>
              </a:pPr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Rectangle 54"/>
            <p:cNvSpPr>
              <a:spLocks noChangeArrowheads="1"/>
            </p:cNvSpPr>
            <p:nvPr/>
          </p:nvSpPr>
          <p:spPr bwMode="auto">
            <a:xfrm>
              <a:off x="1680057" y="3112399"/>
              <a:ext cx="490520" cy="459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可变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部分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11"/>
            <p:cNvSpPr>
              <a:spLocks noChangeArrowheads="1"/>
            </p:cNvSpPr>
            <p:nvPr/>
          </p:nvSpPr>
          <p:spPr bwMode="auto">
            <a:xfrm>
              <a:off x="2209902" y="3457711"/>
              <a:ext cx="4988504" cy="400375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Line 12"/>
            <p:cNvSpPr>
              <a:spLocks noChangeShapeType="1"/>
            </p:cNvSpPr>
            <p:nvPr/>
          </p:nvSpPr>
          <p:spPr bwMode="auto">
            <a:xfrm>
              <a:off x="2197769" y="2162326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Line 13"/>
            <p:cNvSpPr>
              <a:spLocks noChangeShapeType="1"/>
            </p:cNvSpPr>
            <p:nvPr/>
          </p:nvSpPr>
          <p:spPr bwMode="auto">
            <a:xfrm>
              <a:off x="2197769" y="24227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Line 14"/>
            <p:cNvSpPr>
              <a:spLocks noChangeShapeType="1"/>
            </p:cNvSpPr>
            <p:nvPr/>
          </p:nvSpPr>
          <p:spPr bwMode="auto">
            <a:xfrm>
              <a:off x="2197769" y="26840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Line 15"/>
            <p:cNvSpPr>
              <a:spLocks noChangeShapeType="1"/>
            </p:cNvSpPr>
            <p:nvPr/>
          </p:nvSpPr>
          <p:spPr bwMode="auto">
            <a:xfrm>
              <a:off x="2197769" y="2941610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Line 16"/>
            <p:cNvSpPr>
              <a:spLocks noChangeShapeType="1"/>
            </p:cNvSpPr>
            <p:nvPr/>
          </p:nvSpPr>
          <p:spPr bwMode="auto">
            <a:xfrm>
              <a:off x="2197769" y="3202927"/>
              <a:ext cx="5017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Line 17"/>
            <p:cNvSpPr>
              <a:spLocks noChangeShapeType="1"/>
            </p:cNvSpPr>
            <p:nvPr/>
          </p:nvSpPr>
          <p:spPr bwMode="auto">
            <a:xfrm>
              <a:off x="2814508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Line 18"/>
            <p:cNvSpPr>
              <a:spLocks noChangeShapeType="1"/>
            </p:cNvSpPr>
            <p:nvPr/>
          </p:nvSpPr>
          <p:spPr bwMode="auto">
            <a:xfrm>
              <a:off x="3485247" y="1901943"/>
              <a:ext cx="0" cy="260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Line 19"/>
            <p:cNvSpPr>
              <a:spLocks noChangeShapeType="1"/>
            </p:cNvSpPr>
            <p:nvPr/>
          </p:nvSpPr>
          <p:spPr bwMode="auto">
            <a:xfrm>
              <a:off x="3485247" y="2428310"/>
              <a:ext cx="0" cy="2538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Line 20"/>
            <p:cNvSpPr>
              <a:spLocks noChangeShapeType="1"/>
            </p:cNvSpPr>
            <p:nvPr/>
          </p:nvSpPr>
          <p:spPr bwMode="auto">
            <a:xfrm>
              <a:off x="4698087" y="1901943"/>
              <a:ext cx="0" cy="7802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Line 21"/>
            <p:cNvSpPr>
              <a:spLocks noChangeShapeType="1"/>
            </p:cNvSpPr>
            <p:nvPr/>
          </p:nvSpPr>
          <p:spPr bwMode="auto">
            <a:xfrm flipV="1">
              <a:off x="5953807" y="3200127"/>
              <a:ext cx="0" cy="259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Line 22"/>
            <p:cNvSpPr>
              <a:spLocks noChangeShapeType="1"/>
            </p:cNvSpPr>
            <p:nvPr/>
          </p:nvSpPr>
          <p:spPr bwMode="auto">
            <a:xfrm>
              <a:off x="5208666" y="2167926"/>
              <a:ext cx="0" cy="2547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23"/>
            <p:cNvSpPr>
              <a:spLocks noChangeArrowheads="1"/>
            </p:cNvSpPr>
            <p:nvPr/>
          </p:nvSpPr>
          <p:spPr bwMode="auto">
            <a:xfrm>
              <a:off x="2164406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24"/>
            <p:cNvSpPr>
              <a:spLocks noChangeArrowheads="1"/>
            </p:cNvSpPr>
            <p:nvPr/>
          </p:nvSpPr>
          <p:spPr bwMode="auto">
            <a:xfrm>
              <a:off x="2759912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25"/>
            <p:cNvSpPr>
              <a:spLocks noChangeArrowheads="1"/>
            </p:cNvSpPr>
            <p:nvPr/>
          </p:nvSpPr>
          <p:spPr bwMode="auto">
            <a:xfrm>
              <a:off x="3393838" y="1674224"/>
              <a:ext cx="27732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Rectangle 26"/>
            <p:cNvSpPr>
              <a:spLocks noChangeArrowheads="1"/>
            </p:cNvSpPr>
            <p:nvPr/>
          </p:nvSpPr>
          <p:spPr bwMode="auto">
            <a:xfrm>
              <a:off x="463641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27"/>
            <p:cNvSpPr>
              <a:spLocks noChangeArrowheads="1"/>
            </p:cNvSpPr>
            <p:nvPr/>
          </p:nvSpPr>
          <p:spPr bwMode="auto">
            <a:xfrm>
              <a:off x="5143958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28"/>
            <p:cNvSpPr>
              <a:spLocks noChangeArrowheads="1"/>
            </p:cNvSpPr>
            <p:nvPr/>
          </p:nvSpPr>
          <p:spPr bwMode="auto">
            <a:xfrm>
              <a:off x="5892134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29"/>
            <p:cNvSpPr>
              <a:spLocks noChangeArrowheads="1"/>
            </p:cNvSpPr>
            <p:nvPr/>
          </p:nvSpPr>
          <p:spPr bwMode="auto">
            <a:xfrm>
              <a:off x="6983053" y="1674224"/>
              <a:ext cx="37189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31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Rectangle 30"/>
            <p:cNvSpPr>
              <a:spLocks noChangeArrowheads="1"/>
            </p:cNvSpPr>
            <p:nvPr/>
          </p:nvSpPr>
          <p:spPr bwMode="auto">
            <a:xfrm>
              <a:off x="2259443" y="1903178"/>
              <a:ext cx="53700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版 本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Rectangle 31"/>
            <p:cNvSpPr>
              <a:spLocks noChangeArrowheads="1"/>
            </p:cNvSpPr>
            <p:nvPr/>
          </p:nvSpPr>
          <p:spPr bwMode="auto">
            <a:xfrm>
              <a:off x="4735495" y="2168531"/>
              <a:ext cx="49052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标志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Rectangle 32"/>
            <p:cNvSpPr>
              <a:spLocks noChangeArrowheads="1"/>
            </p:cNvSpPr>
            <p:nvPr/>
          </p:nvSpPr>
          <p:spPr bwMode="auto">
            <a:xfrm>
              <a:off x="2384814" y="2421145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生 存 时 间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Rectangle 33"/>
            <p:cNvSpPr>
              <a:spLocks noChangeArrowheads="1"/>
            </p:cNvSpPr>
            <p:nvPr/>
          </p:nvSpPr>
          <p:spPr bwMode="auto">
            <a:xfrm>
              <a:off x="3741637" y="242114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协    议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Rectangle 34"/>
            <p:cNvSpPr>
              <a:spLocks noChangeArrowheads="1"/>
            </p:cNvSpPr>
            <p:nvPr/>
          </p:nvSpPr>
          <p:spPr bwMode="auto">
            <a:xfrm>
              <a:off x="3113778" y="2168531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标    识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Rectangle 35"/>
            <p:cNvSpPr>
              <a:spLocks noChangeArrowheads="1"/>
            </p:cNvSpPr>
            <p:nvPr/>
          </p:nvSpPr>
          <p:spPr bwMode="auto">
            <a:xfrm>
              <a:off x="3630422" y="1903178"/>
              <a:ext cx="93775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区 分 服 务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Rectangle 36"/>
            <p:cNvSpPr>
              <a:spLocks noChangeArrowheads="1"/>
            </p:cNvSpPr>
            <p:nvPr/>
          </p:nvSpPr>
          <p:spPr bwMode="auto">
            <a:xfrm>
              <a:off x="5474874" y="1903178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   长   度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Rectangle 37"/>
            <p:cNvSpPr>
              <a:spLocks noChangeArrowheads="1"/>
            </p:cNvSpPr>
            <p:nvPr/>
          </p:nvSpPr>
          <p:spPr bwMode="auto">
            <a:xfrm>
              <a:off x="5794063" y="2168531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片   偏   移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Rectangle 38"/>
            <p:cNvSpPr>
              <a:spLocks noChangeArrowheads="1"/>
            </p:cNvSpPr>
            <p:nvPr/>
          </p:nvSpPr>
          <p:spPr bwMode="auto">
            <a:xfrm>
              <a:off x="6255098" y="3187665"/>
              <a:ext cx="6764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    充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Rectangle 39"/>
            <p:cNvSpPr>
              <a:spLocks noChangeArrowheads="1"/>
            </p:cNvSpPr>
            <p:nvPr/>
          </p:nvSpPr>
          <p:spPr bwMode="auto">
            <a:xfrm>
              <a:off x="5251131" y="2421145"/>
              <a:ext cx="1510030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首   部   检   验   和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Rectangle 40"/>
            <p:cNvSpPr>
              <a:spLocks noChangeArrowheads="1"/>
            </p:cNvSpPr>
            <p:nvPr/>
          </p:nvSpPr>
          <p:spPr bwMode="auto">
            <a:xfrm>
              <a:off x="4289625" y="2683546"/>
              <a:ext cx="92333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源   地   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Rectangle 41"/>
            <p:cNvSpPr>
              <a:spLocks noChangeArrowheads="1"/>
            </p:cNvSpPr>
            <p:nvPr/>
          </p:nvSpPr>
          <p:spPr bwMode="auto">
            <a:xfrm>
              <a:off x="4126846" y="2942996"/>
              <a:ext cx="1216681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   的   地   址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Rectangle 42"/>
            <p:cNvSpPr>
              <a:spLocks noChangeArrowheads="1"/>
            </p:cNvSpPr>
            <p:nvPr/>
          </p:nvSpPr>
          <p:spPr bwMode="auto">
            <a:xfrm>
              <a:off x="2896403" y="3187665"/>
              <a:ext cx="2651368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   选   字   段  （长   度   可   变）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Rectangle 43"/>
            <p:cNvSpPr>
              <a:spLocks noChangeArrowheads="1"/>
            </p:cNvSpPr>
            <p:nvPr/>
          </p:nvSpPr>
          <p:spPr bwMode="auto">
            <a:xfrm>
              <a:off x="1864124" y="1665825"/>
              <a:ext cx="336632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defTabSz="762000" eaLnBrk="0" hangingPunct="0"/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位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0" name="Group 46"/>
            <p:cNvGrpSpPr/>
            <p:nvPr/>
          </p:nvGrpSpPr>
          <p:grpSpPr bwMode="auto">
            <a:xfrm>
              <a:off x="2158338" y="3299988"/>
              <a:ext cx="83917" cy="41064"/>
              <a:chOff x="833" y="3024"/>
              <a:chExt cx="78" cy="51"/>
            </a:xfrm>
          </p:grpSpPr>
          <p:sp>
            <p:nvSpPr>
              <p:cNvPr id="70" name="Rectangle 47"/>
              <p:cNvSpPr>
                <a:spLocks noChangeArrowheads="1"/>
              </p:cNvSpPr>
              <p:nvPr/>
            </p:nvSpPr>
            <p:spPr bwMode="auto">
              <a:xfrm>
                <a:off x="833" y="3024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Line 48"/>
              <p:cNvSpPr>
                <a:spLocks noChangeShapeType="1"/>
              </p:cNvSpPr>
              <p:nvPr/>
            </p:nvSpPr>
            <p:spPr bwMode="auto">
              <a:xfrm>
                <a:off x="839" y="3030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Line 49"/>
              <p:cNvSpPr>
                <a:spLocks noChangeShapeType="1"/>
              </p:cNvSpPr>
              <p:nvPr/>
            </p:nvSpPr>
            <p:spPr bwMode="auto">
              <a:xfrm>
                <a:off x="839" y="3075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1" name="Group 50"/>
            <p:cNvGrpSpPr/>
            <p:nvPr/>
          </p:nvGrpSpPr>
          <p:grpSpPr bwMode="auto">
            <a:xfrm>
              <a:off x="7169086" y="3305588"/>
              <a:ext cx="83917" cy="39198"/>
              <a:chOff x="5432" y="3030"/>
              <a:chExt cx="78" cy="51"/>
            </a:xfrm>
          </p:grpSpPr>
          <p:sp>
            <p:nvSpPr>
              <p:cNvPr id="67" name="Rectangle 51"/>
              <p:cNvSpPr>
                <a:spLocks noChangeArrowheads="1"/>
              </p:cNvSpPr>
              <p:nvPr/>
            </p:nvSpPr>
            <p:spPr bwMode="auto">
              <a:xfrm>
                <a:off x="5432" y="3030"/>
                <a:ext cx="78" cy="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Line 52"/>
              <p:cNvSpPr>
                <a:spLocks noChangeShapeType="1"/>
              </p:cNvSpPr>
              <p:nvPr/>
            </p:nvSpPr>
            <p:spPr bwMode="auto">
              <a:xfrm>
                <a:off x="5438" y="3036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Line 53"/>
              <p:cNvSpPr>
                <a:spLocks noChangeShapeType="1"/>
              </p:cNvSpPr>
              <p:nvPr/>
            </p:nvSpPr>
            <p:spPr bwMode="auto">
              <a:xfrm>
                <a:off x="5438" y="3081"/>
                <a:ext cx="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2" name="Rectangle 75"/>
            <p:cNvSpPr>
              <a:spLocks noChangeArrowheads="1"/>
            </p:cNvSpPr>
            <p:nvPr/>
          </p:nvSpPr>
          <p:spPr bwMode="auto">
            <a:xfrm>
              <a:off x="3904417" y="3528790"/>
              <a:ext cx="1852237" cy="274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defTabSz="762000" eaLnBrk="0" hangingPunct="0"/>
              <a:r>
                <a:rPr kumimoji="1"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   据   部   分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AutoShape 97"/>
            <p:cNvSpPr/>
            <p:nvPr/>
          </p:nvSpPr>
          <p:spPr bwMode="auto">
            <a:xfrm>
              <a:off x="2045990" y="1927141"/>
              <a:ext cx="106160" cy="1270186"/>
            </a:xfrm>
            <a:prstGeom prst="leftBrace">
              <a:avLst>
                <a:gd name="adj1" fmla="val 108016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4" name="Group 94"/>
            <p:cNvGrpSpPr/>
            <p:nvPr/>
          </p:nvGrpSpPr>
          <p:grpSpPr bwMode="auto">
            <a:xfrm>
              <a:off x="1392642" y="1885145"/>
              <a:ext cx="336679" cy="1566034"/>
              <a:chOff x="-127" y="845"/>
              <a:chExt cx="333" cy="1678"/>
            </a:xfrm>
          </p:grpSpPr>
          <p:sp>
            <p:nvSpPr>
              <p:cNvPr id="65" name="Line 89"/>
              <p:cNvSpPr>
                <a:spLocks noChangeShapeType="1"/>
              </p:cNvSpPr>
              <p:nvPr/>
            </p:nvSpPr>
            <p:spPr bwMode="auto">
              <a:xfrm>
                <a:off x="60" y="845"/>
                <a:ext cx="0" cy="16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lg"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Rectangle 78"/>
              <p:cNvSpPr>
                <a:spLocks noChangeArrowheads="1"/>
              </p:cNvSpPr>
              <p:nvPr/>
            </p:nvSpPr>
            <p:spPr bwMode="auto">
              <a:xfrm>
                <a:off x="-127" y="1389"/>
                <a:ext cx="333" cy="49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首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762000" eaLnBrk="0" hangingPunct="0"/>
                <a:r>
                  <a:rPr kumimoji="1" lang="zh-CN" altLang="en-US" sz="1200" b="1" dirty="0">
                    <a:solidFill>
                      <a:srgbClr val="CC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部</a:t>
                </a:r>
                <a:endPara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3" name="矩形 72"/>
          <p:cNvSpPr/>
          <p:nvPr/>
        </p:nvSpPr>
        <p:spPr>
          <a:xfrm>
            <a:off x="2442280" y="3469278"/>
            <a:ext cx="5017824" cy="338554"/>
          </a:xfrm>
          <a:prstGeom prst="rect">
            <a:avLst/>
          </a:prstGeom>
          <a:solidFill>
            <a:srgbClr val="0000CC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源地址和目的地址都各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占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 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位。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Rectangle 92"/>
          <p:cNvSpPr>
            <a:spLocks noChangeArrowheads="1"/>
          </p:cNvSpPr>
          <p:nvPr/>
        </p:nvSpPr>
        <p:spPr bwMode="auto">
          <a:xfrm flipV="1">
            <a:off x="2454413" y="2114646"/>
            <a:ext cx="5005691" cy="521851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56963" y="605557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809070" y="572346"/>
            <a:ext cx="354456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 IP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数据报首部的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可变部分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68"/>
          <p:cNvSpPr>
            <a:spLocks noChangeArrowheads="1"/>
          </p:cNvSpPr>
          <p:nvPr/>
        </p:nvSpPr>
        <p:spPr bwMode="auto">
          <a:xfrm>
            <a:off x="448327" y="943894"/>
            <a:ext cx="8306380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首部的可变部分就是一个选项字段，用来支持排错、测量以及安全等措施，内容很丰富。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长度可变：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个字节到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个字节不等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，取决于所选择的项目。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增加了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数据报的功能，但这同时也使得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数据报的首部长度成为可变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的，增加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了每一个路由器处理数据报的开销。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实际上这些选项很少被使用。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2629135" y="1295097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2629135" y="1901522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629135" y="2519059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 dirty="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3637198" y="863446"/>
            <a:ext cx="0" cy="2899216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2700573" y="1260553"/>
            <a:ext cx="557429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4.3.1          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终点的转发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4.3.2             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长前缀匹配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4.3.3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二叉线索查找转发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Rectangle 27"/>
          <p:cNvSpPr>
            <a:spLocks noChangeArrowheads="1"/>
          </p:cNvSpPr>
          <p:nvPr/>
        </p:nvSpPr>
        <p:spPr bwMode="auto">
          <a:xfrm>
            <a:off x="639730" y="1295097"/>
            <a:ext cx="1636540" cy="155563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fr-FR">
              <a:latin typeface="宋体" panose="02010600030101010101" pitchFamily="2" charset="-122"/>
            </a:endParaRPr>
          </a:p>
        </p:txBody>
      </p:sp>
      <p:sp>
        <p:nvSpPr>
          <p:cNvPr id="17" name="Rectangle 29"/>
          <p:cNvSpPr>
            <a:spLocks noChangeArrowheads="1"/>
          </p:cNvSpPr>
          <p:nvPr/>
        </p:nvSpPr>
        <p:spPr bwMode="auto">
          <a:xfrm>
            <a:off x="648619" y="1390029"/>
            <a:ext cx="162765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fr-FR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4.3</a:t>
            </a:r>
            <a:endParaRPr lang="fr-FR" altLang="zh-CN" sz="2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转发分组的过程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545144" y="611983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2939184" y="571120"/>
            <a:ext cx="32656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4.3.1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基于终点的转发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545144" y="1016867"/>
            <a:ext cx="8053712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分组在互联网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中是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逐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跳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转发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基于终点的转发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：基于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分组首部中的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目的地址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传送和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转发。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56963" y="1973310"/>
            <a:ext cx="8048776" cy="1593979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9" name="组合 8"/>
          <p:cNvGrpSpPr/>
          <p:nvPr/>
        </p:nvGrpSpPr>
        <p:grpSpPr>
          <a:xfrm>
            <a:off x="645100" y="2179356"/>
            <a:ext cx="7879255" cy="1021469"/>
            <a:chOff x="645100" y="1324921"/>
            <a:chExt cx="7879255" cy="1021469"/>
          </a:xfrm>
        </p:grpSpPr>
        <p:sp>
          <p:nvSpPr>
            <p:cNvPr id="10" name="Line 4"/>
            <p:cNvSpPr>
              <a:spLocks noChangeShapeType="1"/>
            </p:cNvSpPr>
            <p:nvPr/>
          </p:nvSpPr>
          <p:spPr bwMode="auto">
            <a:xfrm>
              <a:off x="1157767" y="2098354"/>
              <a:ext cx="685392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645100" y="1820020"/>
              <a:ext cx="704740" cy="526370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源</a:t>
              </a:r>
              <a:r>
                <a:rPr lang="zh-CN" altLang="en-US" sz="1400" b="1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</a:t>
              </a:r>
              <a:endParaRPr lang="en-US" altLang="zh-CN" sz="14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kumimoji="0" lang="en-US" altLang="zh-CN" sz="1400" b="1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zh-CN" altLang="en-US" sz="1400" b="1" i="0" u="none" strike="noStrike" kern="0" cap="none" spc="0" normalizeH="0" baseline="-25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1830024" y="1820020"/>
              <a:ext cx="704741" cy="526370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</a:t>
              </a:r>
              <a:endParaRPr kumimoji="0" lang="en-US" altLang="zh-CN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b="1" kern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lang="en-US" altLang="zh-CN" sz="1400" b="1" kern="0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1400" b="1" kern="0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4201286" y="1820020"/>
              <a:ext cx="704740" cy="526370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 algn="ctr">
                <a:defRPr/>
              </a:pPr>
              <a:r>
                <a:rPr lang="zh-CN" altLang="en-US" sz="1400" b="1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</a:t>
              </a:r>
              <a:endPara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defRPr/>
              </a:pPr>
              <a:r>
                <a:rPr lang="en-US" altLang="zh-CN" sz="1400" b="1" kern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lang="en-US" altLang="zh-CN" sz="1400" b="1" kern="0" baseline="-25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5387623" y="1820020"/>
              <a:ext cx="704740" cy="526370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 algn="ctr">
                <a:defRPr/>
              </a:pPr>
              <a:r>
                <a:rPr lang="zh-CN" altLang="en-US" sz="1400" b="1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</a:t>
              </a:r>
              <a:endPara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defRPr/>
              </a:pPr>
              <a:r>
                <a:rPr lang="en-US" altLang="zh-CN" sz="1400" b="1" kern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lang="en-US" altLang="zh-CN" sz="1400" b="1" kern="0" baseline="-25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6572547" y="1820020"/>
              <a:ext cx="704741" cy="526370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 algn="ctr">
                <a:defRPr/>
              </a:pPr>
              <a:r>
                <a:rPr lang="zh-CN" altLang="en-US" sz="1400" b="1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</a:t>
              </a:r>
              <a:endPara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defRPr/>
              </a:pPr>
              <a:r>
                <a:rPr lang="en-US" altLang="zh-CN" sz="1400" b="1" kern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lang="en-US" altLang="zh-CN" sz="1400" b="1" kern="0" baseline="-25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7758884" y="1820020"/>
              <a:ext cx="765471" cy="526370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目的主机</a:t>
              </a:r>
              <a:endParaRPr kumimoji="0" lang="en-US" altLang="zh-CN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b="1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lang="en-US" altLang="zh-CN" sz="1400" b="1" kern="0" baseline="-25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zh-CN" altLang="en-US" sz="1400" b="1" i="0" u="none" strike="noStrike" kern="0" cap="none" spc="0" normalizeH="0" baseline="-25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Rectangle 11"/>
            <p:cNvSpPr>
              <a:spLocks noChangeArrowheads="1"/>
            </p:cNvSpPr>
            <p:nvPr/>
          </p:nvSpPr>
          <p:spPr bwMode="auto">
            <a:xfrm>
              <a:off x="3016361" y="1820020"/>
              <a:ext cx="704741" cy="526370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vl="0" algn="ctr">
                <a:defRPr/>
              </a:pPr>
              <a:r>
                <a:rPr lang="zh-CN" altLang="en-US" sz="1400" b="1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</a:t>
              </a:r>
              <a:endPara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defRPr/>
              </a:pPr>
              <a:r>
                <a:rPr lang="en-US" altLang="zh-CN" sz="1400" b="1" kern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lang="en-US" altLang="zh-CN" sz="1400" b="1" kern="0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1400" b="1" kern="0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1195777" y="1324921"/>
              <a:ext cx="856156" cy="940368"/>
              <a:chOff x="1204403" y="1807995"/>
              <a:chExt cx="856156" cy="940368"/>
            </a:xfrm>
          </p:grpSpPr>
          <p:sp>
            <p:nvSpPr>
              <p:cNvPr id="43" name="弧形 42"/>
              <p:cNvSpPr/>
              <p:nvPr/>
            </p:nvSpPr>
            <p:spPr>
              <a:xfrm rot="20188801">
                <a:off x="1204403" y="1945477"/>
                <a:ext cx="856156" cy="802886"/>
              </a:xfrm>
              <a:prstGeom prst="arc">
                <a:avLst>
                  <a:gd name="adj1" fmla="val 13238966"/>
                  <a:gd name="adj2" fmla="val 712977"/>
                </a:avLst>
              </a:prstGeom>
              <a:ln w="19050">
                <a:solidFill>
                  <a:srgbClr val="0000CC"/>
                </a:solidFill>
                <a:headEnd type="none" w="med" len="med"/>
                <a:tailEnd type="triangle" w="sm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TextBox 35"/>
              <p:cNvSpPr txBox="1"/>
              <p:nvPr/>
            </p:nvSpPr>
            <p:spPr>
              <a:xfrm>
                <a:off x="1455088" y="1807995"/>
                <a:ext cx="36420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跳</a:t>
                </a:r>
                <a:endPara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2346779" y="1324921"/>
              <a:ext cx="856156" cy="940368"/>
              <a:chOff x="1204403" y="1807995"/>
              <a:chExt cx="856156" cy="940368"/>
            </a:xfrm>
          </p:grpSpPr>
          <p:sp>
            <p:nvSpPr>
              <p:cNvPr id="41" name="弧形 40"/>
              <p:cNvSpPr/>
              <p:nvPr/>
            </p:nvSpPr>
            <p:spPr>
              <a:xfrm rot="20188801">
                <a:off x="1204403" y="1945477"/>
                <a:ext cx="856156" cy="802886"/>
              </a:xfrm>
              <a:prstGeom prst="arc">
                <a:avLst>
                  <a:gd name="adj1" fmla="val 13238966"/>
                  <a:gd name="adj2" fmla="val 712977"/>
                </a:avLst>
              </a:prstGeom>
              <a:ln w="19050">
                <a:solidFill>
                  <a:srgbClr val="0000CC"/>
                </a:solidFill>
                <a:headEnd type="none" w="med" len="med"/>
                <a:tailEnd type="triangle" w="sm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TextBox 35"/>
              <p:cNvSpPr txBox="1"/>
              <p:nvPr/>
            </p:nvSpPr>
            <p:spPr>
              <a:xfrm>
                <a:off x="1455088" y="1807995"/>
                <a:ext cx="36420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跳</a:t>
                </a:r>
                <a:endPara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3546083" y="1324921"/>
              <a:ext cx="856156" cy="940368"/>
              <a:chOff x="1204403" y="1807995"/>
              <a:chExt cx="856156" cy="940368"/>
            </a:xfrm>
          </p:grpSpPr>
          <p:sp>
            <p:nvSpPr>
              <p:cNvPr id="39" name="弧形 38"/>
              <p:cNvSpPr/>
              <p:nvPr/>
            </p:nvSpPr>
            <p:spPr>
              <a:xfrm rot="20188801">
                <a:off x="1204403" y="1945477"/>
                <a:ext cx="856156" cy="802886"/>
              </a:xfrm>
              <a:prstGeom prst="arc">
                <a:avLst>
                  <a:gd name="adj1" fmla="val 13238966"/>
                  <a:gd name="adj2" fmla="val 712977"/>
                </a:avLst>
              </a:prstGeom>
              <a:ln w="19050">
                <a:solidFill>
                  <a:srgbClr val="0000CC"/>
                </a:solidFill>
                <a:headEnd type="none" w="med" len="med"/>
                <a:tailEnd type="triangle" w="sm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TextBox 35"/>
              <p:cNvSpPr txBox="1"/>
              <p:nvPr/>
            </p:nvSpPr>
            <p:spPr>
              <a:xfrm>
                <a:off x="1455088" y="1807995"/>
                <a:ext cx="36420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跳</a:t>
                </a:r>
                <a:endPara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697085" y="1324921"/>
              <a:ext cx="856156" cy="940368"/>
              <a:chOff x="1204403" y="1807995"/>
              <a:chExt cx="856156" cy="940368"/>
            </a:xfrm>
          </p:grpSpPr>
          <p:sp>
            <p:nvSpPr>
              <p:cNvPr id="37" name="弧形 36"/>
              <p:cNvSpPr/>
              <p:nvPr/>
            </p:nvSpPr>
            <p:spPr>
              <a:xfrm rot="20188801">
                <a:off x="1204403" y="1945477"/>
                <a:ext cx="856156" cy="802886"/>
              </a:xfrm>
              <a:prstGeom prst="arc">
                <a:avLst>
                  <a:gd name="adj1" fmla="val 13238966"/>
                  <a:gd name="adj2" fmla="val 712977"/>
                </a:avLst>
              </a:prstGeom>
              <a:ln w="19050">
                <a:solidFill>
                  <a:srgbClr val="0000CC"/>
                </a:solidFill>
                <a:headEnd type="none" w="med" len="med"/>
                <a:tailEnd type="triangle" w="sm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TextBox 35"/>
              <p:cNvSpPr txBox="1"/>
              <p:nvPr/>
            </p:nvSpPr>
            <p:spPr>
              <a:xfrm>
                <a:off x="1455088" y="1807995"/>
                <a:ext cx="36420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跳</a:t>
                </a:r>
                <a:endPara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5888545" y="1324921"/>
              <a:ext cx="856156" cy="940368"/>
              <a:chOff x="1204403" y="1807995"/>
              <a:chExt cx="856156" cy="940368"/>
            </a:xfrm>
          </p:grpSpPr>
          <p:sp>
            <p:nvSpPr>
              <p:cNvPr id="35" name="弧形 34"/>
              <p:cNvSpPr/>
              <p:nvPr/>
            </p:nvSpPr>
            <p:spPr>
              <a:xfrm rot="20188801">
                <a:off x="1204403" y="1945477"/>
                <a:ext cx="856156" cy="802886"/>
              </a:xfrm>
              <a:prstGeom prst="arc">
                <a:avLst>
                  <a:gd name="adj1" fmla="val 13238966"/>
                  <a:gd name="adj2" fmla="val 712977"/>
                </a:avLst>
              </a:prstGeom>
              <a:ln w="19050">
                <a:solidFill>
                  <a:srgbClr val="0000CC"/>
                </a:solidFill>
                <a:headEnd type="none" w="med" len="med"/>
                <a:tailEnd type="triangle" w="sm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1455088" y="1807995"/>
                <a:ext cx="36420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跳</a:t>
                </a:r>
                <a:endPara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7039547" y="1324921"/>
              <a:ext cx="856156" cy="940368"/>
              <a:chOff x="1204403" y="1807995"/>
              <a:chExt cx="856156" cy="940368"/>
            </a:xfrm>
          </p:grpSpPr>
          <p:sp>
            <p:nvSpPr>
              <p:cNvPr id="33" name="弧形 32"/>
              <p:cNvSpPr/>
              <p:nvPr/>
            </p:nvSpPr>
            <p:spPr>
              <a:xfrm rot="20188801">
                <a:off x="1204403" y="1945477"/>
                <a:ext cx="856156" cy="802886"/>
              </a:xfrm>
              <a:prstGeom prst="arc">
                <a:avLst>
                  <a:gd name="adj1" fmla="val 13238966"/>
                  <a:gd name="adj2" fmla="val 712977"/>
                </a:avLst>
              </a:prstGeom>
              <a:ln w="19050">
                <a:solidFill>
                  <a:srgbClr val="0000CC"/>
                </a:solidFill>
                <a:headEnd type="none" w="med" len="med"/>
                <a:tailEnd type="triangle" w="sm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TextBox 35"/>
              <p:cNvSpPr txBox="1"/>
              <p:nvPr/>
            </p:nvSpPr>
            <p:spPr>
              <a:xfrm>
                <a:off x="1455088" y="1807995"/>
                <a:ext cx="36420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跳</a:t>
                </a:r>
                <a:endPara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1386132" y="1822507"/>
              <a:ext cx="406997" cy="234884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lvl="0" algn="ctr">
                <a:defRPr/>
              </a:pPr>
              <a:r>
                <a:rPr lang="en-US" altLang="zh-CN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IP </a:t>
              </a:r>
              <a:r>
                <a:rPr lang="zh-CN" altLang="en-US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数据报</a:t>
              </a:r>
              <a:endParaRPr kumimoji="0" lang="zh-CN" alt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黑体" panose="02010609060101010101" pitchFamily="2" charset="-122"/>
              </a:endParaRPr>
            </a:p>
          </p:txBody>
        </p:sp>
        <p:sp>
          <p:nvSpPr>
            <p:cNvPr id="28" name="Rectangle 21"/>
            <p:cNvSpPr>
              <a:spLocks noChangeArrowheads="1"/>
            </p:cNvSpPr>
            <p:nvPr/>
          </p:nvSpPr>
          <p:spPr bwMode="auto">
            <a:xfrm>
              <a:off x="2566352" y="1822507"/>
              <a:ext cx="406997" cy="234884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lvl="0" algn="ctr">
                <a:defRPr/>
              </a:pPr>
              <a:r>
                <a:rPr lang="en-US" altLang="zh-CN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IP </a:t>
              </a:r>
              <a:r>
                <a:rPr lang="zh-CN" altLang="en-US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数据报</a:t>
              </a:r>
              <a:endParaRPr kumimoji="0" lang="zh-CN" alt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黑体" panose="02010609060101010101" pitchFamily="2" charset="-122"/>
              </a:endParaRPr>
            </a:p>
          </p:txBody>
        </p:sp>
        <p:sp>
          <p:nvSpPr>
            <p:cNvPr id="29" name="Rectangle 21"/>
            <p:cNvSpPr>
              <a:spLocks noChangeArrowheads="1"/>
            </p:cNvSpPr>
            <p:nvPr/>
          </p:nvSpPr>
          <p:spPr bwMode="auto">
            <a:xfrm>
              <a:off x="3767294" y="1822507"/>
              <a:ext cx="406997" cy="234884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lvl="0" algn="ctr">
                <a:defRPr/>
              </a:pPr>
              <a:r>
                <a:rPr lang="en-US" altLang="zh-CN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IP </a:t>
              </a:r>
              <a:r>
                <a:rPr lang="zh-CN" altLang="en-US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数据报</a:t>
              </a:r>
              <a:endParaRPr kumimoji="0" lang="zh-CN" alt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黑体" panose="02010609060101010101" pitchFamily="2" charset="-122"/>
              </a:endParaRPr>
            </a:p>
          </p:txBody>
        </p:sp>
        <p:sp>
          <p:nvSpPr>
            <p:cNvPr id="30" name="Rectangle 21"/>
            <p:cNvSpPr>
              <a:spLocks noChangeArrowheads="1"/>
            </p:cNvSpPr>
            <p:nvPr/>
          </p:nvSpPr>
          <p:spPr bwMode="auto">
            <a:xfrm>
              <a:off x="4947514" y="1822507"/>
              <a:ext cx="406997" cy="234884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lvl="0" algn="ctr">
                <a:defRPr/>
              </a:pPr>
              <a:r>
                <a:rPr lang="en-US" altLang="zh-CN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IP </a:t>
              </a:r>
              <a:r>
                <a:rPr lang="zh-CN" altLang="en-US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数据报</a:t>
              </a:r>
              <a:endParaRPr kumimoji="0" lang="zh-CN" alt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黑体" panose="02010609060101010101" pitchFamily="2" charset="-122"/>
              </a:endParaRPr>
            </a:p>
          </p:txBody>
        </p:sp>
        <p:sp>
          <p:nvSpPr>
            <p:cNvPr id="31" name="Rectangle 21"/>
            <p:cNvSpPr>
              <a:spLocks noChangeArrowheads="1"/>
            </p:cNvSpPr>
            <p:nvPr/>
          </p:nvSpPr>
          <p:spPr bwMode="auto">
            <a:xfrm>
              <a:off x="6131401" y="1822507"/>
              <a:ext cx="406997" cy="234884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lvl="0" algn="ctr">
                <a:defRPr/>
              </a:pPr>
              <a:r>
                <a:rPr lang="en-US" altLang="zh-CN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IP </a:t>
              </a:r>
              <a:r>
                <a:rPr lang="zh-CN" altLang="en-US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数据报</a:t>
              </a:r>
              <a:endParaRPr kumimoji="0" lang="zh-CN" alt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黑体" panose="02010609060101010101" pitchFamily="2" charset="-122"/>
              </a:endParaRPr>
            </a:p>
          </p:txBody>
        </p:sp>
        <p:sp>
          <p:nvSpPr>
            <p:cNvPr id="32" name="Rectangle 21"/>
            <p:cNvSpPr>
              <a:spLocks noChangeArrowheads="1"/>
            </p:cNvSpPr>
            <p:nvPr/>
          </p:nvSpPr>
          <p:spPr bwMode="auto">
            <a:xfrm>
              <a:off x="7311621" y="1822507"/>
              <a:ext cx="406997" cy="234884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lvl="0" algn="ctr">
                <a:defRPr/>
              </a:pPr>
              <a:r>
                <a:rPr lang="en-US" altLang="zh-CN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IP </a:t>
              </a:r>
              <a:r>
                <a:rPr lang="zh-CN" altLang="en-US" sz="700" b="1" kern="0" dirty="0" smtClean="0">
                  <a:solidFill>
                    <a:srgbClr val="000066"/>
                  </a:solidFill>
                  <a:ea typeface="黑体" panose="02010609060101010101" pitchFamily="2" charset="-122"/>
                </a:rPr>
                <a:t>数据报</a:t>
              </a:r>
              <a:endParaRPr kumimoji="0" lang="zh-CN" alt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黑体" panose="0201060906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59922" y="3205968"/>
            <a:ext cx="5987060" cy="338554"/>
            <a:chOff x="1559922" y="3985455"/>
            <a:chExt cx="5987060" cy="338554"/>
          </a:xfrm>
        </p:grpSpPr>
        <p:sp>
          <p:nvSpPr>
            <p:cNvPr id="2" name="矩形 1"/>
            <p:cNvSpPr/>
            <p:nvPr/>
          </p:nvSpPr>
          <p:spPr>
            <a:xfrm>
              <a:off x="1559922" y="3985455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查找转发表</a:t>
              </a:r>
              <a:endPara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2744036" y="3985455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查找转发表</a:t>
              </a:r>
              <a:endPara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3956216" y="3985455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查找转发表</a:t>
              </a:r>
              <a:endPara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5140330" y="3985455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查找转发表</a:t>
              </a:r>
              <a:endPara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6336394" y="3985455"/>
              <a:ext cx="12105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查找转发表</a:t>
              </a:r>
              <a:endPara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圆角矩形 39"/>
          <p:cNvSpPr/>
          <p:nvPr/>
        </p:nvSpPr>
        <p:spPr>
          <a:xfrm>
            <a:off x="809469" y="633725"/>
            <a:ext cx="7629994" cy="4043206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z</a:t>
            </a:r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1463515" y="2138648"/>
            <a:ext cx="6321113" cy="2404494"/>
            <a:chOff x="1283635" y="1688948"/>
            <a:chExt cx="6321113" cy="2404494"/>
          </a:xfrm>
        </p:grpSpPr>
        <p:sp>
          <p:nvSpPr>
            <p:cNvPr id="44" name="Freeform 4"/>
            <p:cNvSpPr/>
            <p:nvPr/>
          </p:nvSpPr>
          <p:spPr bwMode="auto">
            <a:xfrm>
              <a:off x="2769018" y="2252656"/>
              <a:ext cx="3507555" cy="659992"/>
            </a:xfrm>
            <a:custGeom>
              <a:avLst/>
              <a:gdLst>
                <a:gd name="T0" fmla="*/ 0 w 3024"/>
                <a:gd name="T1" fmla="*/ 636 h 636"/>
                <a:gd name="T2" fmla="*/ 1520 w 3024"/>
                <a:gd name="T3" fmla="*/ 0 h 636"/>
                <a:gd name="T4" fmla="*/ 3024 w 3024"/>
                <a:gd name="T5" fmla="*/ 636 h 636"/>
                <a:gd name="T6" fmla="*/ 0 w 3024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24" h="636">
                  <a:moveTo>
                    <a:pt x="0" y="636"/>
                  </a:moveTo>
                  <a:lnTo>
                    <a:pt x="1520" y="0"/>
                  </a:lnTo>
                  <a:lnTo>
                    <a:pt x="3024" y="636"/>
                  </a:lnTo>
                  <a:lnTo>
                    <a:pt x="0" y="636"/>
                  </a:lnTo>
                  <a:close/>
                </a:path>
              </a:pathLst>
            </a:custGeom>
            <a:gradFill rotWithShape="1">
              <a:gsLst>
                <a:gs pos="0">
                  <a:srgbClr val="92D050"/>
                </a:gs>
                <a:gs pos="100000">
                  <a:srgbClr val="99FFCC"/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5" name="Group 5"/>
            <p:cNvGrpSpPr/>
            <p:nvPr/>
          </p:nvGrpSpPr>
          <p:grpSpPr bwMode="auto">
            <a:xfrm>
              <a:off x="1283635" y="1931727"/>
              <a:ext cx="886282" cy="587568"/>
              <a:chOff x="912" y="768"/>
              <a:chExt cx="2400" cy="1584"/>
            </a:xfrm>
            <a:solidFill>
              <a:schemeClr val="bg1"/>
            </a:solidFill>
          </p:grpSpPr>
          <p:sp>
            <p:nvSpPr>
              <p:cNvPr id="174" name="Oval 6"/>
              <p:cNvSpPr>
                <a:spLocks noChangeArrowheads="1"/>
              </p:cNvSpPr>
              <p:nvPr/>
            </p:nvSpPr>
            <p:spPr bwMode="auto">
              <a:xfrm>
                <a:off x="1751" y="799"/>
                <a:ext cx="1026" cy="6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5" name="Oval 7"/>
              <p:cNvSpPr>
                <a:spLocks noChangeArrowheads="1"/>
              </p:cNvSpPr>
              <p:nvPr/>
            </p:nvSpPr>
            <p:spPr bwMode="auto">
              <a:xfrm>
                <a:off x="1172" y="972"/>
                <a:ext cx="781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6" name="Oval 8"/>
              <p:cNvSpPr>
                <a:spLocks noChangeArrowheads="1"/>
              </p:cNvSpPr>
              <p:nvPr/>
            </p:nvSpPr>
            <p:spPr bwMode="auto">
              <a:xfrm>
                <a:off x="926" y="1364"/>
                <a:ext cx="521" cy="50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7" name="Oval 9"/>
              <p:cNvSpPr>
                <a:spLocks noChangeArrowheads="1"/>
              </p:cNvSpPr>
              <p:nvPr/>
            </p:nvSpPr>
            <p:spPr bwMode="auto">
              <a:xfrm>
                <a:off x="1085" y="1599"/>
                <a:ext cx="796" cy="5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8" name="Oval 10"/>
              <p:cNvSpPr>
                <a:spLocks noChangeArrowheads="1"/>
              </p:cNvSpPr>
              <p:nvPr/>
            </p:nvSpPr>
            <p:spPr bwMode="auto">
              <a:xfrm>
                <a:off x="1664" y="1693"/>
                <a:ext cx="1200" cy="6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9" name="Oval 11"/>
              <p:cNvSpPr>
                <a:spLocks noChangeArrowheads="1"/>
              </p:cNvSpPr>
              <p:nvPr/>
            </p:nvSpPr>
            <p:spPr bwMode="auto">
              <a:xfrm>
                <a:off x="2445" y="988"/>
                <a:ext cx="751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0" name="Oval 12"/>
              <p:cNvSpPr>
                <a:spLocks noChangeArrowheads="1"/>
              </p:cNvSpPr>
              <p:nvPr/>
            </p:nvSpPr>
            <p:spPr bwMode="auto">
              <a:xfrm>
                <a:off x="2560" y="1317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1" name="Oval 13"/>
              <p:cNvSpPr>
                <a:spLocks noChangeArrowheads="1"/>
              </p:cNvSpPr>
              <p:nvPr/>
            </p:nvSpPr>
            <p:spPr bwMode="auto">
              <a:xfrm>
                <a:off x="2488" y="1427"/>
                <a:ext cx="752" cy="8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2" name="Oval 14"/>
              <p:cNvSpPr>
                <a:spLocks noChangeArrowheads="1"/>
              </p:cNvSpPr>
              <p:nvPr/>
            </p:nvSpPr>
            <p:spPr bwMode="auto">
              <a:xfrm>
                <a:off x="1360" y="1176"/>
                <a:ext cx="1547" cy="8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83" name="Group 15"/>
              <p:cNvGrpSpPr/>
              <p:nvPr/>
            </p:nvGrpSpPr>
            <p:grpSpPr bwMode="auto">
              <a:xfrm>
                <a:off x="912" y="768"/>
                <a:ext cx="2386" cy="1553"/>
                <a:chOff x="912" y="768"/>
                <a:chExt cx="2386" cy="1553"/>
              </a:xfrm>
              <a:grpFill/>
            </p:grpSpPr>
            <p:sp>
              <p:nvSpPr>
                <p:cNvPr id="184" name="Oval 16"/>
                <p:cNvSpPr>
                  <a:spLocks noChangeArrowheads="1"/>
                </p:cNvSpPr>
                <p:nvPr/>
              </p:nvSpPr>
              <p:spPr bwMode="auto">
                <a:xfrm>
                  <a:off x="1736" y="768"/>
                  <a:ext cx="1027" cy="6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5" name="Oval 17"/>
                <p:cNvSpPr>
                  <a:spLocks noChangeArrowheads="1"/>
                </p:cNvSpPr>
                <p:nvPr/>
              </p:nvSpPr>
              <p:spPr bwMode="auto">
                <a:xfrm>
                  <a:off x="1158" y="941"/>
                  <a:ext cx="781" cy="6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6" name="Oval 18"/>
                <p:cNvSpPr>
                  <a:spLocks noChangeArrowheads="1"/>
                </p:cNvSpPr>
                <p:nvPr/>
              </p:nvSpPr>
              <p:spPr bwMode="auto">
                <a:xfrm>
                  <a:off x="912" y="1333"/>
                  <a:ext cx="520" cy="50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7" name="Oval 19"/>
                <p:cNvSpPr>
                  <a:spLocks noChangeArrowheads="1"/>
                </p:cNvSpPr>
                <p:nvPr/>
              </p:nvSpPr>
              <p:spPr bwMode="auto">
                <a:xfrm>
                  <a:off x="1071" y="1568"/>
                  <a:ext cx="795" cy="54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8" name="Oval 20"/>
                <p:cNvSpPr>
                  <a:spLocks noChangeArrowheads="1"/>
                </p:cNvSpPr>
                <p:nvPr/>
              </p:nvSpPr>
              <p:spPr bwMode="auto">
                <a:xfrm>
                  <a:off x="1649" y="1662"/>
                  <a:ext cx="1200" cy="65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9" name="Oval 21"/>
                <p:cNvSpPr>
                  <a:spLocks noChangeArrowheads="1"/>
                </p:cNvSpPr>
                <p:nvPr/>
              </p:nvSpPr>
              <p:spPr bwMode="auto">
                <a:xfrm>
                  <a:off x="2430" y="956"/>
                  <a:ext cx="752" cy="48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0" name="Oval 22"/>
                <p:cNvSpPr>
                  <a:spLocks noChangeArrowheads="1"/>
                </p:cNvSpPr>
                <p:nvPr/>
              </p:nvSpPr>
              <p:spPr bwMode="auto">
                <a:xfrm>
                  <a:off x="2546" y="1286"/>
                  <a:ext cx="752" cy="48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1" name="Oval 23"/>
                <p:cNvSpPr>
                  <a:spLocks noChangeArrowheads="1"/>
                </p:cNvSpPr>
                <p:nvPr/>
              </p:nvSpPr>
              <p:spPr bwMode="auto">
                <a:xfrm>
                  <a:off x="2473" y="1395"/>
                  <a:ext cx="752" cy="81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2" name="Oval 24"/>
                <p:cNvSpPr>
                  <a:spLocks noChangeArrowheads="1"/>
                </p:cNvSpPr>
                <p:nvPr/>
              </p:nvSpPr>
              <p:spPr bwMode="auto">
                <a:xfrm>
                  <a:off x="1346" y="1144"/>
                  <a:ext cx="1547" cy="81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46" name="Line 25"/>
            <p:cNvSpPr>
              <a:spLocks noChangeShapeType="1"/>
            </p:cNvSpPr>
            <p:nvPr/>
          </p:nvSpPr>
          <p:spPr bwMode="auto">
            <a:xfrm>
              <a:off x="2169916" y="2208169"/>
              <a:ext cx="4704367" cy="0"/>
            </a:xfrm>
            <a:prstGeom prst="line">
              <a:avLst/>
            </a:prstGeom>
            <a:noFill/>
            <a:ln w="38100">
              <a:solidFill>
                <a:srgbClr val="3399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7" name="Group 26"/>
            <p:cNvGrpSpPr/>
            <p:nvPr/>
          </p:nvGrpSpPr>
          <p:grpSpPr bwMode="auto">
            <a:xfrm>
              <a:off x="6718466" y="1931727"/>
              <a:ext cx="886282" cy="587568"/>
              <a:chOff x="912" y="768"/>
              <a:chExt cx="2400" cy="1584"/>
            </a:xfrm>
            <a:solidFill>
              <a:schemeClr val="bg1"/>
            </a:solidFill>
          </p:grpSpPr>
          <p:sp>
            <p:nvSpPr>
              <p:cNvPr id="155" name="Oval 27"/>
              <p:cNvSpPr>
                <a:spLocks noChangeArrowheads="1"/>
              </p:cNvSpPr>
              <p:nvPr/>
            </p:nvSpPr>
            <p:spPr bwMode="auto">
              <a:xfrm>
                <a:off x="1751" y="799"/>
                <a:ext cx="1026" cy="6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6" name="Oval 28"/>
              <p:cNvSpPr>
                <a:spLocks noChangeArrowheads="1"/>
              </p:cNvSpPr>
              <p:nvPr/>
            </p:nvSpPr>
            <p:spPr bwMode="auto">
              <a:xfrm>
                <a:off x="1172" y="972"/>
                <a:ext cx="781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7" name="Oval 29"/>
              <p:cNvSpPr>
                <a:spLocks noChangeArrowheads="1"/>
              </p:cNvSpPr>
              <p:nvPr/>
            </p:nvSpPr>
            <p:spPr bwMode="auto">
              <a:xfrm>
                <a:off x="926" y="1364"/>
                <a:ext cx="521" cy="50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8" name="Oval 30"/>
              <p:cNvSpPr>
                <a:spLocks noChangeArrowheads="1"/>
              </p:cNvSpPr>
              <p:nvPr/>
            </p:nvSpPr>
            <p:spPr bwMode="auto">
              <a:xfrm>
                <a:off x="1085" y="1599"/>
                <a:ext cx="796" cy="5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Oval 31"/>
              <p:cNvSpPr>
                <a:spLocks noChangeArrowheads="1"/>
              </p:cNvSpPr>
              <p:nvPr/>
            </p:nvSpPr>
            <p:spPr bwMode="auto">
              <a:xfrm>
                <a:off x="1664" y="1693"/>
                <a:ext cx="1200" cy="6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0" name="Oval 32"/>
              <p:cNvSpPr>
                <a:spLocks noChangeArrowheads="1"/>
              </p:cNvSpPr>
              <p:nvPr/>
            </p:nvSpPr>
            <p:spPr bwMode="auto">
              <a:xfrm>
                <a:off x="2445" y="988"/>
                <a:ext cx="751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1" name="Oval 33"/>
              <p:cNvSpPr>
                <a:spLocks noChangeArrowheads="1"/>
              </p:cNvSpPr>
              <p:nvPr/>
            </p:nvSpPr>
            <p:spPr bwMode="auto">
              <a:xfrm>
                <a:off x="2560" y="1317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2" name="Oval 34"/>
              <p:cNvSpPr>
                <a:spLocks noChangeArrowheads="1"/>
              </p:cNvSpPr>
              <p:nvPr/>
            </p:nvSpPr>
            <p:spPr bwMode="auto">
              <a:xfrm>
                <a:off x="2488" y="1427"/>
                <a:ext cx="752" cy="8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Oval 35"/>
              <p:cNvSpPr>
                <a:spLocks noChangeArrowheads="1"/>
              </p:cNvSpPr>
              <p:nvPr/>
            </p:nvSpPr>
            <p:spPr bwMode="auto">
              <a:xfrm>
                <a:off x="1360" y="1176"/>
                <a:ext cx="1547" cy="8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4" name="Group 36"/>
              <p:cNvGrpSpPr/>
              <p:nvPr/>
            </p:nvGrpSpPr>
            <p:grpSpPr bwMode="auto">
              <a:xfrm>
                <a:off x="912" y="768"/>
                <a:ext cx="2386" cy="1553"/>
                <a:chOff x="912" y="768"/>
                <a:chExt cx="2386" cy="1553"/>
              </a:xfrm>
              <a:grpFill/>
            </p:grpSpPr>
            <p:sp>
              <p:nvSpPr>
                <p:cNvPr id="165" name="Oval 37"/>
                <p:cNvSpPr>
                  <a:spLocks noChangeArrowheads="1"/>
                </p:cNvSpPr>
                <p:nvPr/>
              </p:nvSpPr>
              <p:spPr bwMode="auto">
                <a:xfrm>
                  <a:off x="1736" y="768"/>
                  <a:ext cx="1027" cy="6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6" name="Oval 38"/>
                <p:cNvSpPr>
                  <a:spLocks noChangeArrowheads="1"/>
                </p:cNvSpPr>
                <p:nvPr/>
              </p:nvSpPr>
              <p:spPr bwMode="auto">
                <a:xfrm>
                  <a:off x="1158" y="941"/>
                  <a:ext cx="781" cy="6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7" name="Oval 39"/>
                <p:cNvSpPr>
                  <a:spLocks noChangeArrowheads="1"/>
                </p:cNvSpPr>
                <p:nvPr/>
              </p:nvSpPr>
              <p:spPr bwMode="auto">
                <a:xfrm>
                  <a:off x="912" y="1333"/>
                  <a:ext cx="520" cy="50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8" name="Oval 40"/>
                <p:cNvSpPr>
                  <a:spLocks noChangeArrowheads="1"/>
                </p:cNvSpPr>
                <p:nvPr/>
              </p:nvSpPr>
              <p:spPr bwMode="auto">
                <a:xfrm>
                  <a:off x="1071" y="1568"/>
                  <a:ext cx="795" cy="54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9" name="Oval 41"/>
                <p:cNvSpPr>
                  <a:spLocks noChangeArrowheads="1"/>
                </p:cNvSpPr>
                <p:nvPr/>
              </p:nvSpPr>
              <p:spPr bwMode="auto">
                <a:xfrm>
                  <a:off x="1649" y="1662"/>
                  <a:ext cx="1200" cy="65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0" name="Oval 42"/>
                <p:cNvSpPr>
                  <a:spLocks noChangeArrowheads="1"/>
                </p:cNvSpPr>
                <p:nvPr/>
              </p:nvSpPr>
              <p:spPr bwMode="auto">
                <a:xfrm>
                  <a:off x="2430" y="956"/>
                  <a:ext cx="752" cy="48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1" name="Oval 43"/>
                <p:cNvSpPr>
                  <a:spLocks noChangeArrowheads="1"/>
                </p:cNvSpPr>
                <p:nvPr/>
              </p:nvSpPr>
              <p:spPr bwMode="auto">
                <a:xfrm>
                  <a:off x="2546" y="1286"/>
                  <a:ext cx="752" cy="48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2" name="Oval 44"/>
                <p:cNvSpPr>
                  <a:spLocks noChangeArrowheads="1"/>
                </p:cNvSpPr>
                <p:nvPr/>
              </p:nvSpPr>
              <p:spPr bwMode="auto">
                <a:xfrm>
                  <a:off x="2473" y="1395"/>
                  <a:ext cx="752" cy="81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3" name="Oval 45"/>
                <p:cNvSpPr>
                  <a:spLocks noChangeArrowheads="1"/>
                </p:cNvSpPr>
                <p:nvPr/>
              </p:nvSpPr>
              <p:spPr bwMode="auto">
                <a:xfrm>
                  <a:off x="1346" y="1144"/>
                  <a:ext cx="1547" cy="81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48" name="Group 46"/>
            <p:cNvGrpSpPr/>
            <p:nvPr/>
          </p:nvGrpSpPr>
          <p:grpSpPr bwMode="auto">
            <a:xfrm>
              <a:off x="4968004" y="1954169"/>
              <a:ext cx="886282" cy="588587"/>
              <a:chOff x="912" y="768"/>
              <a:chExt cx="2400" cy="1584"/>
            </a:xfrm>
            <a:solidFill>
              <a:schemeClr val="bg1"/>
            </a:solidFill>
          </p:grpSpPr>
          <p:sp>
            <p:nvSpPr>
              <p:cNvPr id="136" name="Oval 47"/>
              <p:cNvSpPr>
                <a:spLocks noChangeArrowheads="1"/>
              </p:cNvSpPr>
              <p:nvPr/>
            </p:nvSpPr>
            <p:spPr bwMode="auto">
              <a:xfrm>
                <a:off x="1751" y="799"/>
                <a:ext cx="1026" cy="6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7" name="Oval 48"/>
              <p:cNvSpPr>
                <a:spLocks noChangeArrowheads="1"/>
              </p:cNvSpPr>
              <p:nvPr/>
            </p:nvSpPr>
            <p:spPr bwMode="auto">
              <a:xfrm>
                <a:off x="1172" y="972"/>
                <a:ext cx="781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8" name="Oval 49"/>
              <p:cNvSpPr>
                <a:spLocks noChangeArrowheads="1"/>
              </p:cNvSpPr>
              <p:nvPr/>
            </p:nvSpPr>
            <p:spPr bwMode="auto">
              <a:xfrm>
                <a:off x="926" y="1364"/>
                <a:ext cx="521" cy="50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9" name="Oval 50"/>
              <p:cNvSpPr>
                <a:spLocks noChangeArrowheads="1"/>
              </p:cNvSpPr>
              <p:nvPr/>
            </p:nvSpPr>
            <p:spPr bwMode="auto">
              <a:xfrm>
                <a:off x="1085" y="1599"/>
                <a:ext cx="796" cy="5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0" name="Oval 51"/>
              <p:cNvSpPr>
                <a:spLocks noChangeArrowheads="1"/>
              </p:cNvSpPr>
              <p:nvPr/>
            </p:nvSpPr>
            <p:spPr bwMode="auto">
              <a:xfrm>
                <a:off x="1664" y="1693"/>
                <a:ext cx="1200" cy="6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1" name="Oval 52"/>
              <p:cNvSpPr>
                <a:spLocks noChangeArrowheads="1"/>
              </p:cNvSpPr>
              <p:nvPr/>
            </p:nvSpPr>
            <p:spPr bwMode="auto">
              <a:xfrm>
                <a:off x="2445" y="988"/>
                <a:ext cx="751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2" name="Oval 53"/>
              <p:cNvSpPr>
                <a:spLocks noChangeArrowheads="1"/>
              </p:cNvSpPr>
              <p:nvPr/>
            </p:nvSpPr>
            <p:spPr bwMode="auto">
              <a:xfrm>
                <a:off x="2560" y="1317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" name="Oval 54"/>
              <p:cNvSpPr>
                <a:spLocks noChangeArrowheads="1"/>
              </p:cNvSpPr>
              <p:nvPr/>
            </p:nvSpPr>
            <p:spPr bwMode="auto">
              <a:xfrm>
                <a:off x="2488" y="1427"/>
                <a:ext cx="752" cy="8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4" name="Oval 55"/>
              <p:cNvSpPr>
                <a:spLocks noChangeArrowheads="1"/>
              </p:cNvSpPr>
              <p:nvPr/>
            </p:nvSpPr>
            <p:spPr bwMode="auto">
              <a:xfrm>
                <a:off x="1360" y="1176"/>
                <a:ext cx="1547" cy="8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45" name="Group 56"/>
              <p:cNvGrpSpPr/>
              <p:nvPr/>
            </p:nvGrpSpPr>
            <p:grpSpPr bwMode="auto">
              <a:xfrm>
                <a:off x="912" y="768"/>
                <a:ext cx="2386" cy="1553"/>
                <a:chOff x="912" y="768"/>
                <a:chExt cx="2386" cy="1553"/>
              </a:xfrm>
              <a:grpFill/>
            </p:grpSpPr>
            <p:sp>
              <p:nvSpPr>
                <p:cNvPr id="146" name="Oval 57"/>
                <p:cNvSpPr>
                  <a:spLocks noChangeArrowheads="1"/>
                </p:cNvSpPr>
                <p:nvPr/>
              </p:nvSpPr>
              <p:spPr bwMode="auto">
                <a:xfrm>
                  <a:off x="1736" y="768"/>
                  <a:ext cx="1027" cy="6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7" name="Oval 58"/>
                <p:cNvSpPr>
                  <a:spLocks noChangeArrowheads="1"/>
                </p:cNvSpPr>
                <p:nvPr/>
              </p:nvSpPr>
              <p:spPr bwMode="auto">
                <a:xfrm>
                  <a:off x="1158" y="941"/>
                  <a:ext cx="781" cy="6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8" name="Oval 59"/>
                <p:cNvSpPr>
                  <a:spLocks noChangeArrowheads="1"/>
                </p:cNvSpPr>
                <p:nvPr/>
              </p:nvSpPr>
              <p:spPr bwMode="auto">
                <a:xfrm>
                  <a:off x="912" y="1333"/>
                  <a:ext cx="520" cy="50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9" name="Oval 60"/>
                <p:cNvSpPr>
                  <a:spLocks noChangeArrowheads="1"/>
                </p:cNvSpPr>
                <p:nvPr/>
              </p:nvSpPr>
              <p:spPr bwMode="auto">
                <a:xfrm>
                  <a:off x="1071" y="1568"/>
                  <a:ext cx="795" cy="54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0" name="Oval 61"/>
                <p:cNvSpPr>
                  <a:spLocks noChangeArrowheads="1"/>
                </p:cNvSpPr>
                <p:nvPr/>
              </p:nvSpPr>
              <p:spPr bwMode="auto">
                <a:xfrm>
                  <a:off x="1649" y="1662"/>
                  <a:ext cx="1200" cy="65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1" name="Oval 62"/>
                <p:cNvSpPr>
                  <a:spLocks noChangeArrowheads="1"/>
                </p:cNvSpPr>
                <p:nvPr/>
              </p:nvSpPr>
              <p:spPr bwMode="auto">
                <a:xfrm>
                  <a:off x="2430" y="956"/>
                  <a:ext cx="752" cy="48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2" name="Oval 63"/>
                <p:cNvSpPr>
                  <a:spLocks noChangeArrowheads="1"/>
                </p:cNvSpPr>
                <p:nvPr/>
              </p:nvSpPr>
              <p:spPr bwMode="auto">
                <a:xfrm>
                  <a:off x="2546" y="1286"/>
                  <a:ext cx="752" cy="48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3" name="Oval 64"/>
                <p:cNvSpPr>
                  <a:spLocks noChangeArrowheads="1"/>
                </p:cNvSpPr>
                <p:nvPr/>
              </p:nvSpPr>
              <p:spPr bwMode="auto">
                <a:xfrm>
                  <a:off x="2473" y="1395"/>
                  <a:ext cx="752" cy="81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4" name="Oval 65"/>
                <p:cNvSpPr>
                  <a:spLocks noChangeArrowheads="1"/>
                </p:cNvSpPr>
                <p:nvPr/>
              </p:nvSpPr>
              <p:spPr bwMode="auto">
                <a:xfrm>
                  <a:off x="1346" y="1144"/>
                  <a:ext cx="1547" cy="81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49" name="Group 66"/>
            <p:cNvGrpSpPr/>
            <p:nvPr/>
          </p:nvGrpSpPr>
          <p:grpSpPr bwMode="auto">
            <a:xfrm>
              <a:off x="3146816" y="1931727"/>
              <a:ext cx="886282" cy="587568"/>
              <a:chOff x="912" y="768"/>
              <a:chExt cx="2400" cy="1584"/>
            </a:xfrm>
            <a:solidFill>
              <a:schemeClr val="bg1"/>
            </a:solidFill>
          </p:grpSpPr>
          <p:sp>
            <p:nvSpPr>
              <p:cNvPr id="117" name="Oval 67"/>
              <p:cNvSpPr>
                <a:spLocks noChangeArrowheads="1"/>
              </p:cNvSpPr>
              <p:nvPr/>
            </p:nvSpPr>
            <p:spPr bwMode="auto">
              <a:xfrm>
                <a:off x="1751" y="799"/>
                <a:ext cx="1026" cy="6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Oval 68"/>
              <p:cNvSpPr>
                <a:spLocks noChangeArrowheads="1"/>
              </p:cNvSpPr>
              <p:nvPr/>
            </p:nvSpPr>
            <p:spPr bwMode="auto">
              <a:xfrm>
                <a:off x="1172" y="972"/>
                <a:ext cx="781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Oval 69"/>
              <p:cNvSpPr>
                <a:spLocks noChangeArrowheads="1"/>
              </p:cNvSpPr>
              <p:nvPr/>
            </p:nvSpPr>
            <p:spPr bwMode="auto">
              <a:xfrm>
                <a:off x="926" y="1364"/>
                <a:ext cx="521" cy="50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0" name="Oval 70"/>
              <p:cNvSpPr>
                <a:spLocks noChangeArrowheads="1"/>
              </p:cNvSpPr>
              <p:nvPr/>
            </p:nvSpPr>
            <p:spPr bwMode="auto">
              <a:xfrm>
                <a:off x="1085" y="1599"/>
                <a:ext cx="796" cy="5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Oval 71"/>
              <p:cNvSpPr>
                <a:spLocks noChangeArrowheads="1"/>
              </p:cNvSpPr>
              <p:nvPr/>
            </p:nvSpPr>
            <p:spPr bwMode="auto">
              <a:xfrm>
                <a:off x="1664" y="1693"/>
                <a:ext cx="1200" cy="6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Oval 72"/>
              <p:cNvSpPr>
                <a:spLocks noChangeArrowheads="1"/>
              </p:cNvSpPr>
              <p:nvPr/>
            </p:nvSpPr>
            <p:spPr bwMode="auto">
              <a:xfrm>
                <a:off x="2445" y="988"/>
                <a:ext cx="751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Oval 73"/>
              <p:cNvSpPr>
                <a:spLocks noChangeArrowheads="1"/>
              </p:cNvSpPr>
              <p:nvPr/>
            </p:nvSpPr>
            <p:spPr bwMode="auto">
              <a:xfrm>
                <a:off x="2560" y="1317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Oval 74"/>
              <p:cNvSpPr>
                <a:spLocks noChangeArrowheads="1"/>
              </p:cNvSpPr>
              <p:nvPr/>
            </p:nvSpPr>
            <p:spPr bwMode="auto">
              <a:xfrm>
                <a:off x="2488" y="1427"/>
                <a:ext cx="752" cy="8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Oval 75"/>
              <p:cNvSpPr>
                <a:spLocks noChangeArrowheads="1"/>
              </p:cNvSpPr>
              <p:nvPr/>
            </p:nvSpPr>
            <p:spPr bwMode="auto">
              <a:xfrm>
                <a:off x="1360" y="1176"/>
                <a:ext cx="1547" cy="8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26" name="Group 76"/>
              <p:cNvGrpSpPr/>
              <p:nvPr/>
            </p:nvGrpSpPr>
            <p:grpSpPr bwMode="auto">
              <a:xfrm>
                <a:off x="912" y="768"/>
                <a:ext cx="2386" cy="1553"/>
                <a:chOff x="912" y="768"/>
                <a:chExt cx="2386" cy="1553"/>
              </a:xfrm>
              <a:grpFill/>
            </p:grpSpPr>
            <p:sp>
              <p:nvSpPr>
                <p:cNvPr id="127" name="Oval 77"/>
                <p:cNvSpPr>
                  <a:spLocks noChangeArrowheads="1"/>
                </p:cNvSpPr>
                <p:nvPr/>
              </p:nvSpPr>
              <p:spPr bwMode="auto">
                <a:xfrm>
                  <a:off x="1736" y="768"/>
                  <a:ext cx="1027" cy="6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8" name="Oval 78"/>
                <p:cNvSpPr>
                  <a:spLocks noChangeArrowheads="1"/>
                </p:cNvSpPr>
                <p:nvPr/>
              </p:nvSpPr>
              <p:spPr bwMode="auto">
                <a:xfrm>
                  <a:off x="1158" y="941"/>
                  <a:ext cx="781" cy="6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9" name="Oval 79"/>
                <p:cNvSpPr>
                  <a:spLocks noChangeArrowheads="1"/>
                </p:cNvSpPr>
                <p:nvPr/>
              </p:nvSpPr>
              <p:spPr bwMode="auto">
                <a:xfrm>
                  <a:off x="912" y="1333"/>
                  <a:ext cx="520" cy="50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0" name="Oval 80"/>
                <p:cNvSpPr>
                  <a:spLocks noChangeArrowheads="1"/>
                </p:cNvSpPr>
                <p:nvPr/>
              </p:nvSpPr>
              <p:spPr bwMode="auto">
                <a:xfrm>
                  <a:off x="1071" y="1568"/>
                  <a:ext cx="795" cy="54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1" name="Oval 81"/>
                <p:cNvSpPr>
                  <a:spLocks noChangeArrowheads="1"/>
                </p:cNvSpPr>
                <p:nvPr/>
              </p:nvSpPr>
              <p:spPr bwMode="auto">
                <a:xfrm>
                  <a:off x="1649" y="1662"/>
                  <a:ext cx="1200" cy="65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2" name="Oval 82"/>
                <p:cNvSpPr>
                  <a:spLocks noChangeArrowheads="1"/>
                </p:cNvSpPr>
                <p:nvPr/>
              </p:nvSpPr>
              <p:spPr bwMode="auto">
                <a:xfrm>
                  <a:off x="2430" y="956"/>
                  <a:ext cx="752" cy="48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3" name="Oval 83"/>
                <p:cNvSpPr>
                  <a:spLocks noChangeArrowheads="1"/>
                </p:cNvSpPr>
                <p:nvPr/>
              </p:nvSpPr>
              <p:spPr bwMode="auto">
                <a:xfrm>
                  <a:off x="2546" y="1286"/>
                  <a:ext cx="752" cy="48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4" name="Oval 84"/>
                <p:cNvSpPr>
                  <a:spLocks noChangeArrowheads="1"/>
                </p:cNvSpPr>
                <p:nvPr/>
              </p:nvSpPr>
              <p:spPr bwMode="auto">
                <a:xfrm>
                  <a:off x="2473" y="1395"/>
                  <a:ext cx="752" cy="81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5" name="Oval 85"/>
                <p:cNvSpPr>
                  <a:spLocks noChangeArrowheads="1"/>
                </p:cNvSpPr>
                <p:nvPr/>
              </p:nvSpPr>
              <p:spPr bwMode="auto">
                <a:xfrm>
                  <a:off x="1346" y="1144"/>
                  <a:ext cx="1547" cy="81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0" name="Text Box 86"/>
            <p:cNvSpPr txBox="1">
              <a:spLocks noChangeArrowheads="1"/>
            </p:cNvSpPr>
            <p:nvPr/>
          </p:nvSpPr>
          <p:spPr bwMode="auto">
            <a:xfrm>
              <a:off x="1368727" y="2010655"/>
              <a:ext cx="737702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 </a:t>
              </a:r>
              <a:r>
                <a:rPr kumimoji="1" lang="en-US" altLang="zh-CN" sz="11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en-US" altLang="zh-CN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15.0.0.0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Text Box 87"/>
            <p:cNvSpPr txBox="1">
              <a:spLocks noChangeArrowheads="1"/>
            </p:cNvSpPr>
            <p:nvPr/>
          </p:nvSpPr>
          <p:spPr bwMode="auto">
            <a:xfrm>
              <a:off x="6838072" y="2010655"/>
              <a:ext cx="737702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 </a:t>
              </a:r>
              <a:r>
                <a:rPr kumimoji="1" lang="en-US" altLang="zh-CN" sz="11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en-US" altLang="zh-CN" sz="11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40.0.0.0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Text Box 88"/>
            <p:cNvSpPr txBox="1">
              <a:spLocks noChangeArrowheads="1"/>
            </p:cNvSpPr>
            <p:nvPr/>
          </p:nvSpPr>
          <p:spPr bwMode="auto">
            <a:xfrm>
              <a:off x="5065252" y="2010655"/>
              <a:ext cx="737702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 </a:t>
              </a:r>
              <a:r>
                <a:rPr kumimoji="1" lang="en-US" altLang="zh-CN" sz="11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en-US" altLang="zh-CN" sz="11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30.0.0.0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Text Box 89"/>
            <p:cNvSpPr txBox="1">
              <a:spLocks noChangeArrowheads="1"/>
            </p:cNvSpPr>
            <p:nvPr/>
          </p:nvSpPr>
          <p:spPr bwMode="auto">
            <a:xfrm>
              <a:off x="3244063" y="2010655"/>
              <a:ext cx="737702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100" b="1" dirty="0" smtClean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 </a:t>
              </a:r>
              <a:r>
                <a:rPr kumimoji="1" lang="en-US" altLang="zh-CN" sz="11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en-US" altLang="zh-CN" sz="11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20.0.0.0</a:t>
              </a:r>
              <a:endPara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Text Box 90"/>
            <p:cNvSpPr txBox="1">
              <a:spLocks noChangeArrowheads="1"/>
            </p:cNvSpPr>
            <p:nvPr/>
          </p:nvSpPr>
          <p:spPr bwMode="auto">
            <a:xfrm>
              <a:off x="1809657" y="1688948"/>
              <a:ext cx="78739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15.0.0.4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Text Box 91"/>
            <p:cNvSpPr txBox="1">
              <a:spLocks noChangeArrowheads="1"/>
            </p:cNvSpPr>
            <p:nvPr/>
          </p:nvSpPr>
          <p:spPr bwMode="auto">
            <a:xfrm>
              <a:off x="6304057" y="1688948"/>
              <a:ext cx="78739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40.0.0.4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Text Box 92"/>
            <p:cNvSpPr txBox="1">
              <a:spLocks noChangeArrowheads="1"/>
            </p:cNvSpPr>
            <p:nvPr/>
          </p:nvSpPr>
          <p:spPr bwMode="auto">
            <a:xfrm>
              <a:off x="4595590" y="1688948"/>
              <a:ext cx="78739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30.0.0.2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Text Box 93"/>
            <p:cNvSpPr txBox="1">
              <a:spLocks noChangeArrowheads="1"/>
            </p:cNvSpPr>
            <p:nvPr/>
          </p:nvSpPr>
          <p:spPr bwMode="auto">
            <a:xfrm>
              <a:off x="3724779" y="1688948"/>
              <a:ext cx="78739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20.0.0.9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Text Box 94"/>
            <p:cNvSpPr txBox="1">
              <a:spLocks noChangeArrowheads="1"/>
            </p:cNvSpPr>
            <p:nvPr/>
          </p:nvSpPr>
          <p:spPr bwMode="auto">
            <a:xfrm>
              <a:off x="2661682" y="1688948"/>
              <a:ext cx="78739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20.0.0.7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Line 95"/>
            <p:cNvSpPr>
              <a:spLocks noChangeShapeType="1"/>
            </p:cNvSpPr>
            <p:nvPr/>
          </p:nvSpPr>
          <p:spPr bwMode="auto">
            <a:xfrm>
              <a:off x="2279321" y="1948048"/>
              <a:ext cx="0" cy="260121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Line 96"/>
            <p:cNvSpPr>
              <a:spLocks noChangeShapeType="1"/>
            </p:cNvSpPr>
            <p:nvPr/>
          </p:nvSpPr>
          <p:spPr bwMode="auto">
            <a:xfrm>
              <a:off x="3046253" y="1948048"/>
              <a:ext cx="0" cy="260121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Line 97"/>
            <p:cNvSpPr>
              <a:spLocks noChangeShapeType="1"/>
            </p:cNvSpPr>
            <p:nvPr/>
          </p:nvSpPr>
          <p:spPr bwMode="auto">
            <a:xfrm>
              <a:off x="5896278" y="1948048"/>
              <a:ext cx="0" cy="260121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Line 98"/>
            <p:cNvSpPr>
              <a:spLocks noChangeShapeType="1"/>
            </p:cNvSpPr>
            <p:nvPr/>
          </p:nvSpPr>
          <p:spPr bwMode="auto">
            <a:xfrm>
              <a:off x="4161544" y="1948048"/>
              <a:ext cx="0" cy="260121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Line 99"/>
            <p:cNvSpPr>
              <a:spLocks noChangeShapeType="1"/>
            </p:cNvSpPr>
            <p:nvPr/>
          </p:nvSpPr>
          <p:spPr bwMode="auto">
            <a:xfrm>
              <a:off x="6664316" y="1934787"/>
              <a:ext cx="0" cy="259101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Line 100"/>
            <p:cNvSpPr>
              <a:spLocks noChangeShapeType="1"/>
            </p:cNvSpPr>
            <p:nvPr/>
          </p:nvSpPr>
          <p:spPr bwMode="auto">
            <a:xfrm>
              <a:off x="4910539" y="1948048"/>
              <a:ext cx="0" cy="260121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Rectangle 101"/>
            <p:cNvSpPr>
              <a:spLocks noChangeArrowheads="1"/>
            </p:cNvSpPr>
            <p:nvPr/>
          </p:nvSpPr>
          <p:spPr bwMode="auto">
            <a:xfrm>
              <a:off x="2769018" y="2912648"/>
              <a:ext cx="3507555" cy="1142492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rgbClr val="009900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Line 102"/>
            <p:cNvSpPr>
              <a:spLocks noChangeShapeType="1"/>
            </p:cNvSpPr>
            <p:nvPr/>
          </p:nvSpPr>
          <p:spPr bwMode="auto">
            <a:xfrm>
              <a:off x="2739038" y="3224794"/>
              <a:ext cx="3507555" cy="0"/>
            </a:xfrm>
            <a:prstGeom prst="line">
              <a:avLst/>
            </a:prstGeom>
            <a:noFill/>
            <a:ln w="19050">
              <a:solidFill>
                <a:srgbClr val="00B05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Text Box 103"/>
            <p:cNvSpPr txBox="1">
              <a:spLocks noChangeArrowheads="1"/>
            </p:cNvSpPr>
            <p:nvPr/>
          </p:nvSpPr>
          <p:spPr bwMode="auto">
            <a:xfrm>
              <a:off x="2821722" y="2927950"/>
              <a:ext cx="156966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目的主机所在的网络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Text Box 104"/>
            <p:cNvSpPr txBox="1">
              <a:spLocks noChangeArrowheads="1"/>
            </p:cNvSpPr>
            <p:nvPr/>
          </p:nvSpPr>
          <p:spPr bwMode="auto">
            <a:xfrm>
              <a:off x="4857494" y="2924889"/>
              <a:ext cx="954107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下一跳地址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Line 105"/>
            <p:cNvSpPr>
              <a:spLocks noChangeShapeType="1"/>
            </p:cNvSpPr>
            <p:nvPr/>
          </p:nvSpPr>
          <p:spPr bwMode="auto">
            <a:xfrm>
              <a:off x="4492815" y="2912648"/>
              <a:ext cx="0" cy="1142492"/>
            </a:xfrm>
            <a:prstGeom prst="line">
              <a:avLst/>
            </a:prstGeom>
            <a:noFill/>
            <a:ln w="19050">
              <a:solidFill>
                <a:srgbClr val="00B05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Line 106"/>
            <p:cNvSpPr>
              <a:spLocks noChangeShapeType="1"/>
            </p:cNvSpPr>
            <p:nvPr/>
          </p:nvSpPr>
          <p:spPr bwMode="auto">
            <a:xfrm>
              <a:off x="2739038" y="3431870"/>
              <a:ext cx="3507555" cy="0"/>
            </a:xfrm>
            <a:prstGeom prst="line">
              <a:avLst/>
            </a:prstGeom>
            <a:noFill/>
            <a:ln w="19050">
              <a:solidFill>
                <a:srgbClr val="00B05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Line 107"/>
            <p:cNvSpPr>
              <a:spLocks noChangeShapeType="1"/>
            </p:cNvSpPr>
            <p:nvPr/>
          </p:nvSpPr>
          <p:spPr bwMode="auto">
            <a:xfrm>
              <a:off x="2739038" y="3639967"/>
              <a:ext cx="3507555" cy="0"/>
            </a:xfrm>
            <a:prstGeom prst="line">
              <a:avLst/>
            </a:prstGeom>
            <a:noFill/>
            <a:ln w="19050">
              <a:solidFill>
                <a:srgbClr val="00B05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Line 108"/>
            <p:cNvSpPr>
              <a:spLocks noChangeShapeType="1"/>
            </p:cNvSpPr>
            <p:nvPr/>
          </p:nvSpPr>
          <p:spPr bwMode="auto">
            <a:xfrm>
              <a:off x="2739038" y="3848064"/>
              <a:ext cx="3507555" cy="0"/>
            </a:xfrm>
            <a:prstGeom prst="line">
              <a:avLst/>
            </a:prstGeom>
            <a:noFill/>
            <a:ln w="19050">
              <a:solidFill>
                <a:srgbClr val="00B05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 Box 109"/>
            <p:cNvSpPr txBox="1">
              <a:spLocks noChangeArrowheads="1"/>
            </p:cNvSpPr>
            <p:nvPr/>
          </p:nvSpPr>
          <p:spPr bwMode="auto">
            <a:xfrm>
              <a:off x="3213121" y="3192152"/>
              <a:ext cx="78739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20.0.0.0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Text Box 110"/>
            <p:cNvSpPr txBox="1">
              <a:spLocks noChangeArrowheads="1"/>
            </p:cNvSpPr>
            <p:nvPr/>
          </p:nvSpPr>
          <p:spPr bwMode="auto">
            <a:xfrm>
              <a:off x="3213121" y="3394127"/>
              <a:ext cx="78739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30.0.0.0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Text Box 111"/>
            <p:cNvSpPr txBox="1">
              <a:spLocks noChangeArrowheads="1"/>
            </p:cNvSpPr>
            <p:nvPr/>
          </p:nvSpPr>
          <p:spPr bwMode="auto">
            <a:xfrm>
              <a:off x="3213121" y="3616507"/>
              <a:ext cx="78739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15.0.0.0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Text Box 112"/>
            <p:cNvSpPr txBox="1">
              <a:spLocks noChangeArrowheads="1"/>
            </p:cNvSpPr>
            <p:nvPr/>
          </p:nvSpPr>
          <p:spPr bwMode="auto">
            <a:xfrm>
              <a:off x="3213121" y="3808282"/>
              <a:ext cx="78739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40.0.0.0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Text Box 113"/>
            <p:cNvSpPr txBox="1">
              <a:spLocks noChangeArrowheads="1"/>
            </p:cNvSpPr>
            <p:nvPr/>
          </p:nvSpPr>
          <p:spPr bwMode="auto">
            <a:xfrm>
              <a:off x="4922696" y="3608345"/>
              <a:ext cx="78739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20.0.0.7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Text Box 114"/>
            <p:cNvSpPr txBox="1">
              <a:spLocks noChangeArrowheads="1"/>
            </p:cNvSpPr>
            <p:nvPr/>
          </p:nvSpPr>
          <p:spPr bwMode="auto">
            <a:xfrm>
              <a:off x="4922696" y="3816443"/>
              <a:ext cx="78739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30.0.0.1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Text Box 115"/>
            <p:cNvSpPr txBox="1">
              <a:spLocks noChangeArrowheads="1"/>
            </p:cNvSpPr>
            <p:nvPr/>
          </p:nvSpPr>
          <p:spPr bwMode="auto">
            <a:xfrm>
              <a:off x="4616584" y="3411468"/>
              <a:ext cx="140294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直接交付，接口 </a:t>
              </a:r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Text Box 116"/>
            <p:cNvSpPr txBox="1">
              <a:spLocks noChangeArrowheads="1"/>
            </p:cNvSpPr>
            <p:nvPr/>
          </p:nvSpPr>
          <p:spPr bwMode="auto">
            <a:xfrm>
              <a:off x="4616584" y="3190112"/>
              <a:ext cx="140294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直接交付，接口 </a:t>
              </a:r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Text Box 117"/>
            <p:cNvSpPr txBox="1">
              <a:spLocks noChangeArrowheads="1"/>
            </p:cNvSpPr>
            <p:nvPr/>
          </p:nvSpPr>
          <p:spPr bwMode="auto">
            <a:xfrm>
              <a:off x="3630742" y="2579704"/>
              <a:ext cx="174599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路由器 </a:t>
              </a: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的转发表</a:t>
              </a:r>
              <a:endPara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Text Box 118"/>
            <p:cNvSpPr txBox="1">
              <a:spLocks noChangeArrowheads="1"/>
            </p:cNvSpPr>
            <p:nvPr/>
          </p:nvSpPr>
          <p:spPr bwMode="auto">
            <a:xfrm>
              <a:off x="5481872" y="1688948"/>
              <a:ext cx="78739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30.0.0.1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01" name="Picture 139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3978" y="2090860"/>
              <a:ext cx="499501" cy="2366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102" name="Text Box 140"/>
            <p:cNvSpPr txBox="1">
              <a:spLocks noChangeArrowheads="1"/>
            </p:cNvSpPr>
            <p:nvPr/>
          </p:nvSpPr>
          <p:spPr bwMode="auto">
            <a:xfrm>
              <a:off x="4371512" y="1829720"/>
              <a:ext cx="35458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200" b="1" baseline="-250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Text Box 141"/>
            <p:cNvSpPr txBox="1">
              <a:spLocks noChangeArrowheads="1"/>
            </p:cNvSpPr>
            <p:nvPr/>
          </p:nvSpPr>
          <p:spPr bwMode="auto">
            <a:xfrm>
              <a:off x="6115811" y="1829720"/>
              <a:ext cx="35458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200" b="1" baseline="-250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1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Text Box 142"/>
            <p:cNvSpPr txBox="1">
              <a:spLocks noChangeArrowheads="1"/>
            </p:cNvSpPr>
            <p:nvPr/>
          </p:nvSpPr>
          <p:spPr bwMode="auto">
            <a:xfrm>
              <a:off x="2516915" y="1829720"/>
              <a:ext cx="35458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r>
                <a:rPr kumimoji="1" lang="en-US" altLang="zh-CN" sz="1200" b="1" baseline="-25000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Text Box 146"/>
            <p:cNvSpPr txBox="1">
              <a:spLocks noChangeArrowheads="1"/>
            </p:cNvSpPr>
            <p:nvPr/>
          </p:nvSpPr>
          <p:spPr bwMode="auto">
            <a:xfrm>
              <a:off x="4025618" y="2173488"/>
              <a:ext cx="27924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Text Box 147"/>
            <p:cNvSpPr txBox="1">
              <a:spLocks noChangeArrowheads="1"/>
            </p:cNvSpPr>
            <p:nvPr/>
          </p:nvSpPr>
          <p:spPr bwMode="auto">
            <a:xfrm>
              <a:off x="4765773" y="2177567"/>
              <a:ext cx="27924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07" name="Picture 148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6217" y="2076579"/>
              <a:ext cx="500606" cy="235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108" name="Picture 149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5466" y="2080659"/>
              <a:ext cx="499501" cy="235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</p:grpSp>
      <p:sp>
        <p:nvSpPr>
          <p:cNvPr id="193" name="Text Box 155"/>
          <p:cNvSpPr txBox="1">
            <a:spLocks noChangeArrowheads="1"/>
          </p:cNvSpPr>
          <p:nvPr/>
        </p:nvSpPr>
        <p:spPr bwMode="auto">
          <a:xfrm>
            <a:off x="1342352" y="739971"/>
            <a:ext cx="6557464" cy="1311128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为了压缩转发表的大小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转发表中最主要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的路由是（目的网络地址，下一跳地址）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而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不是（目的地址，下一跳地址）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lang="zh-CN" altLang="en-US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查找</a:t>
            </a:r>
            <a:r>
              <a:rPr lang="zh-CN" altLang="en-US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转发表的过程就是逐行寻找前缀匹配。</a:t>
            </a:r>
            <a:endParaRPr lang="zh-CN" altLang="en-US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圆角矩形 65"/>
          <p:cNvSpPr/>
          <p:nvPr/>
        </p:nvSpPr>
        <p:spPr>
          <a:xfrm>
            <a:off x="344776" y="633725"/>
            <a:ext cx="8469440" cy="372914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椭圆 3"/>
          <p:cNvSpPr/>
          <p:nvPr/>
        </p:nvSpPr>
        <p:spPr bwMode="auto">
          <a:xfrm rot="20475920">
            <a:off x="1042029" y="910124"/>
            <a:ext cx="3351723" cy="1002368"/>
          </a:xfrm>
          <a:prstGeom prst="ellipse">
            <a:avLst/>
          </a:prstGeom>
          <a:solidFill>
            <a:srgbClr val="FFFF66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Group 125"/>
          <p:cNvGraphicFramePr>
            <a:graphicFrameLocks noGrp="1"/>
          </p:cNvGraphicFramePr>
          <p:nvPr/>
        </p:nvGraphicFramePr>
        <p:xfrm>
          <a:off x="5544358" y="1184245"/>
          <a:ext cx="2790174" cy="1076799"/>
        </p:xfrm>
        <a:graphic>
          <a:graphicData uri="http://schemas.openxmlformats.org/drawingml/2006/table">
            <a:tbl>
              <a:tblPr/>
              <a:tblGrid>
                <a:gridCol w="1543446"/>
                <a:gridCol w="1246728"/>
              </a:tblGrid>
              <a:tr h="286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前缀匹配</a:t>
                      </a:r>
                      <a:endParaRPr kumimoji="1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下一跳</a:t>
                      </a:r>
                      <a:endParaRPr kumimoji="1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89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128.1.2.64/26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128.1.2.128/26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128.1.2.192/26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R</a:t>
                      </a:r>
                      <a:r>
                        <a:rPr kumimoji="1" lang="en-US" altLang="zh-CN" sz="1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kumimoji="1" lang="en-US" altLang="zh-CN" sz="14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直接，接口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直接，接口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5" name="组合 62"/>
          <p:cNvGrpSpPr/>
          <p:nvPr/>
        </p:nvGrpSpPr>
        <p:grpSpPr>
          <a:xfrm>
            <a:off x="354487" y="816458"/>
            <a:ext cx="7304424" cy="3440748"/>
            <a:chOff x="354487" y="816458"/>
            <a:chExt cx="7304424" cy="3440748"/>
          </a:xfrm>
        </p:grpSpPr>
        <p:grpSp>
          <p:nvGrpSpPr>
            <p:cNvPr id="24" name="组合 67"/>
            <p:cNvGrpSpPr/>
            <p:nvPr/>
          </p:nvGrpSpPr>
          <p:grpSpPr>
            <a:xfrm>
              <a:off x="354487" y="816458"/>
              <a:ext cx="7304424" cy="3440748"/>
              <a:chOff x="354487" y="816458"/>
              <a:chExt cx="7304424" cy="3440748"/>
            </a:xfrm>
          </p:grpSpPr>
          <p:sp>
            <p:nvSpPr>
              <p:cNvPr id="65" name="直角三角形 64"/>
              <p:cNvSpPr/>
              <p:nvPr/>
            </p:nvSpPr>
            <p:spPr>
              <a:xfrm rot="16200000">
                <a:off x="4357107" y="1079129"/>
                <a:ext cx="1089992" cy="1274054"/>
              </a:xfrm>
              <a:prstGeom prst="rtTriangl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  <a:shade val="30000"/>
                      <a:satMod val="115000"/>
                    </a:schemeClr>
                  </a:gs>
                  <a:gs pos="50000">
                    <a:schemeClr val="bg1">
                      <a:lumMod val="8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85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" name="椭圆 1"/>
              <p:cNvSpPr/>
              <p:nvPr/>
            </p:nvSpPr>
            <p:spPr bwMode="auto">
              <a:xfrm>
                <a:off x="3607791" y="2535299"/>
                <a:ext cx="3716460" cy="1197252"/>
              </a:xfrm>
              <a:prstGeom prst="ellipse">
                <a:avLst/>
              </a:prstGeom>
              <a:solidFill>
                <a:srgbClr val="FFFF66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 bwMode="auto">
              <a:xfrm rot="16200000">
                <a:off x="883716" y="2425929"/>
                <a:ext cx="1925637" cy="1736917"/>
              </a:xfrm>
              <a:prstGeom prst="ellipse">
                <a:avLst/>
              </a:prstGeom>
              <a:solidFill>
                <a:srgbClr val="FFFF66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Text Box 20"/>
              <p:cNvSpPr txBox="1">
                <a:spLocks noChangeArrowheads="1"/>
              </p:cNvSpPr>
              <p:nvPr/>
            </p:nvSpPr>
            <p:spPr bwMode="auto">
              <a:xfrm>
                <a:off x="2456408" y="2039834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128.1.2.194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Text Box 25"/>
              <p:cNvSpPr txBox="1">
                <a:spLocks noChangeArrowheads="1"/>
              </p:cNvSpPr>
              <p:nvPr/>
            </p:nvSpPr>
            <p:spPr bwMode="auto">
              <a:xfrm>
                <a:off x="3732139" y="1824581"/>
                <a:ext cx="3113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Line 19"/>
              <p:cNvSpPr>
                <a:spLocks noChangeShapeType="1"/>
              </p:cNvSpPr>
              <p:nvPr/>
            </p:nvSpPr>
            <p:spPr bwMode="auto">
              <a:xfrm>
                <a:off x="2775735" y="1678638"/>
                <a:ext cx="1301162" cy="55733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Line 16"/>
              <p:cNvSpPr>
                <a:spLocks noChangeShapeType="1"/>
              </p:cNvSpPr>
              <p:nvPr/>
            </p:nvSpPr>
            <p:spPr bwMode="auto">
              <a:xfrm flipH="1">
                <a:off x="1638141" y="1656270"/>
                <a:ext cx="947995" cy="25303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Line 8"/>
              <p:cNvSpPr>
                <a:spLocks noChangeShapeType="1"/>
              </p:cNvSpPr>
              <p:nvPr/>
            </p:nvSpPr>
            <p:spPr bwMode="auto">
              <a:xfrm flipH="1">
                <a:off x="2658440" y="1101262"/>
                <a:ext cx="956029" cy="55360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3" name="Picture 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93961" y="824458"/>
                <a:ext cx="345456" cy="311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 Box 9"/>
              <p:cNvSpPr txBox="1">
                <a:spLocks noChangeArrowheads="1"/>
              </p:cNvSpPr>
              <p:nvPr/>
            </p:nvSpPr>
            <p:spPr bwMode="auto">
              <a:xfrm>
                <a:off x="2171247" y="912225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128.1.2.193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Text Box 23"/>
              <p:cNvSpPr txBox="1">
                <a:spLocks noChangeArrowheads="1"/>
              </p:cNvSpPr>
              <p:nvPr/>
            </p:nvSpPr>
            <p:spPr bwMode="auto">
              <a:xfrm>
                <a:off x="3839945" y="816458"/>
                <a:ext cx="1225389" cy="338554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源主机 </a:t>
                </a:r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Text Box 10"/>
              <p:cNvSpPr txBox="1">
                <a:spLocks noChangeArrowheads="1"/>
              </p:cNvSpPr>
              <p:nvPr/>
            </p:nvSpPr>
            <p:spPr bwMode="auto">
              <a:xfrm>
                <a:off x="590769" y="1099476"/>
                <a:ext cx="172675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128.1.2.192/26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Line 45"/>
              <p:cNvSpPr>
                <a:spLocks noChangeShapeType="1"/>
              </p:cNvSpPr>
              <p:nvPr/>
            </p:nvSpPr>
            <p:spPr bwMode="auto">
              <a:xfrm flipH="1" flipV="1">
                <a:off x="2294019" y="3312971"/>
                <a:ext cx="808348" cy="2236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Line 41"/>
              <p:cNvSpPr>
                <a:spLocks noChangeShapeType="1"/>
              </p:cNvSpPr>
              <p:nvPr/>
            </p:nvSpPr>
            <p:spPr bwMode="auto">
              <a:xfrm flipH="1">
                <a:off x="4263353" y="2793929"/>
                <a:ext cx="1332012" cy="4333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Line 33"/>
              <p:cNvSpPr>
                <a:spLocks noChangeShapeType="1"/>
              </p:cNvSpPr>
              <p:nvPr/>
            </p:nvSpPr>
            <p:spPr bwMode="auto">
              <a:xfrm flipH="1">
                <a:off x="2051398" y="3354911"/>
                <a:ext cx="88372" cy="5228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Line 32"/>
              <p:cNvSpPr>
                <a:spLocks noChangeShapeType="1"/>
              </p:cNvSpPr>
              <p:nvPr/>
            </p:nvSpPr>
            <p:spPr bwMode="auto">
              <a:xfrm flipH="1">
                <a:off x="3297683" y="2900177"/>
                <a:ext cx="819453" cy="66964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>
                <a:off x="4207116" y="2371732"/>
                <a:ext cx="1607" cy="46273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22" name="Picture 2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74653" y="3753341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11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9621" y="1719179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2" name="Group 18"/>
              <p:cNvGrpSpPr/>
              <p:nvPr/>
            </p:nvGrpSpPr>
            <p:grpSpPr bwMode="auto">
              <a:xfrm>
                <a:off x="3943605" y="2125684"/>
                <a:ext cx="531842" cy="303367"/>
                <a:chOff x="864" y="1824"/>
                <a:chExt cx="432" cy="288"/>
              </a:xfrm>
            </p:grpSpPr>
            <p:pic>
              <p:nvPicPr>
                <p:cNvPr id="25" name="Picture 3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12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7" name="Picture 13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2173" y="2589821"/>
                <a:ext cx="345456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Text Box 22"/>
              <p:cNvSpPr txBox="1">
                <a:spLocks noChangeArrowheads="1"/>
              </p:cNvSpPr>
              <p:nvPr/>
            </p:nvSpPr>
            <p:spPr bwMode="auto">
              <a:xfrm>
                <a:off x="2853215" y="2404897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128.1.2.130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Text Box 24"/>
              <p:cNvSpPr txBox="1">
                <a:spLocks noChangeArrowheads="1"/>
              </p:cNvSpPr>
              <p:nvPr/>
            </p:nvSpPr>
            <p:spPr bwMode="auto">
              <a:xfrm>
                <a:off x="4108734" y="1835693"/>
                <a:ext cx="4122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600" b="1" baseline="-25000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solidFill>
                    <a:srgbClr val="CC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Text Box 26"/>
              <p:cNvSpPr txBox="1">
                <a:spLocks noChangeArrowheads="1"/>
              </p:cNvSpPr>
              <p:nvPr/>
            </p:nvSpPr>
            <p:spPr bwMode="auto">
              <a:xfrm>
                <a:off x="4178194" y="2368936"/>
                <a:ext cx="3113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Line 27"/>
              <p:cNvSpPr>
                <a:spLocks noChangeShapeType="1"/>
              </p:cNvSpPr>
              <p:nvPr/>
            </p:nvSpPr>
            <p:spPr bwMode="auto">
              <a:xfrm>
                <a:off x="4263353" y="2837267"/>
                <a:ext cx="1307911" cy="46273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0" name="Group 28"/>
              <p:cNvGrpSpPr/>
              <p:nvPr/>
            </p:nvGrpSpPr>
            <p:grpSpPr bwMode="auto">
              <a:xfrm>
                <a:off x="3032567" y="3427224"/>
                <a:ext cx="531841" cy="303366"/>
                <a:chOff x="864" y="1824"/>
                <a:chExt cx="432" cy="288"/>
              </a:xfrm>
            </p:grpSpPr>
            <p:pic>
              <p:nvPicPr>
                <p:cNvPr id="33" name="Picture 29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30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35" name="Text Box 31"/>
              <p:cNvSpPr txBox="1">
                <a:spLocks noChangeArrowheads="1"/>
              </p:cNvSpPr>
              <p:nvPr/>
            </p:nvSpPr>
            <p:spPr bwMode="auto">
              <a:xfrm>
                <a:off x="3511384" y="3483144"/>
                <a:ext cx="4122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600" b="1" baseline="-25000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600" b="1" baseline="-25000" dirty="0">
                  <a:solidFill>
                    <a:srgbClr val="CC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Line 35"/>
              <p:cNvSpPr>
                <a:spLocks noChangeShapeType="1"/>
              </p:cNvSpPr>
              <p:nvPr/>
            </p:nvSpPr>
            <p:spPr bwMode="auto">
              <a:xfrm flipH="1">
                <a:off x="2147804" y="2732799"/>
                <a:ext cx="36955" cy="5801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37" name="Picture 1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39129" y="3034385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" name="Text Box 37"/>
              <p:cNvSpPr txBox="1">
                <a:spLocks noChangeArrowheads="1"/>
              </p:cNvSpPr>
              <p:nvPr/>
            </p:nvSpPr>
            <p:spPr bwMode="auto">
              <a:xfrm>
                <a:off x="5909138" y="2500740"/>
                <a:ext cx="174977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128.1.2.128/26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Text Box 39"/>
              <p:cNvSpPr txBox="1">
                <a:spLocks noChangeArrowheads="1"/>
              </p:cNvSpPr>
              <p:nvPr/>
            </p:nvSpPr>
            <p:spPr bwMode="auto">
              <a:xfrm>
                <a:off x="5888875" y="3027938"/>
                <a:ext cx="1435376" cy="338554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目的主机 </a:t>
                </a:r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Text Box 40"/>
              <p:cNvSpPr txBox="1">
                <a:spLocks noChangeArrowheads="1"/>
              </p:cNvSpPr>
              <p:nvPr/>
            </p:nvSpPr>
            <p:spPr bwMode="auto">
              <a:xfrm>
                <a:off x="4856211" y="3344975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128.1.2.132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Text Box 42"/>
              <p:cNvSpPr txBox="1">
                <a:spLocks noChangeArrowheads="1"/>
              </p:cNvSpPr>
              <p:nvPr/>
            </p:nvSpPr>
            <p:spPr bwMode="auto">
              <a:xfrm>
                <a:off x="3269292" y="3136594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Text Box 43"/>
              <p:cNvSpPr txBox="1">
                <a:spLocks noChangeArrowheads="1"/>
              </p:cNvSpPr>
              <p:nvPr/>
            </p:nvSpPr>
            <p:spPr bwMode="auto">
              <a:xfrm>
                <a:off x="2804933" y="3156474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Text Box 44"/>
              <p:cNvSpPr txBox="1">
                <a:spLocks noChangeArrowheads="1"/>
              </p:cNvSpPr>
              <p:nvPr/>
            </p:nvSpPr>
            <p:spPr bwMode="auto">
              <a:xfrm>
                <a:off x="3533879" y="3217524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128.1.2.131</a:t>
                </a:r>
                <a:endParaRPr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44" name="Picture 3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19263" y="2489547"/>
                <a:ext cx="347062" cy="311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" name="Text Box 46"/>
              <p:cNvSpPr txBox="1">
                <a:spLocks noChangeArrowheads="1"/>
              </p:cNvSpPr>
              <p:nvPr/>
            </p:nvSpPr>
            <p:spPr bwMode="auto">
              <a:xfrm>
                <a:off x="1508068" y="3842425"/>
                <a:ext cx="44325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Text Box 48"/>
              <p:cNvSpPr txBox="1">
                <a:spLocks noChangeArrowheads="1"/>
              </p:cNvSpPr>
              <p:nvPr/>
            </p:nvSpPr>
            <p:spPr bwMode="auto">
              <a:xfrm>
                <a:off x="2285477" y="3692457"/>
                <a:ext cx="124906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128.1.2.65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Text Box 38"/>
              <p:cNvSpPr txBox="1">
                <a:spLocks noChangeArrowheads="1"/>
              </p:cNvSpPr>
              <p:nvPr/>
            </p:nvSpPr>
            <p:spPr bwMode="auto">
              <a:xfrm>
                <a:off x="354487" y="2585387"/>
                <a:ext cx="160011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128.1.2.64/26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Text Box 47"/>
              <p:cNvSpPr txBox="1">
                <a:spLocks noChangeArrowheads="1"/>
              </p:cNvSpPr>
              <p:nvPr/>
            </p:nvSpPr>
            <p:spPr bwMode="auto">
              <a:xfrm>
                <a:off x="783205" y="3498904"/>
                <a:ext cx="124906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128.1.2.68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椭圆 67"/>
              <p:cNvSpPr>
                <a:spLocks noChangeArrowheads="1"/>
              </p:cNvSpPr>
              <p:nvPr/>
            </p:nvSpPr>
            <p:spPr bwMode="auto">
              <a:xfrm>
                <a:off x="2872438" y="3447105"/>
                <a:ext cx="72305" cy="6291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椭圆 68"/>
              <p:cNvSpPr>
                <a:spLocks noChangeArrowheads="1"/>
              </p:cNvSpPr>
              <p:nvPr/>
            </p:nvSpPr>
            <p:spPr bwMode="auto">
              <a:xfrm>
                <a:off x="5415407" y="3222106"/>
                <a:ext cx="73911" cy="6430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椭圆 69"/>
              <p:cNvSpPr>
                <a:spLocks noChangeArrowheads="1"/>
              </p:cNvSpPr>
              <p:nvPr/>
            </p:nvSpPr>
            <p:spPr bwMode="auto">
              <a:xfrm>
                <a:off x="3540306" y="3316782"/>
                <a:ext cx="73911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椭圆 70"/>
              <p:cNvSpPr>
                <a:spLocks noChangeArrowheads="1"/>
              </p:cNvSpPr>
              <p:nvPr/>
            </p:nvSpPr>
            <p:spPr bwMode="auto">
              <a:xfrm>
                <a:off x="2046577" y="3633113"/>
                <a:ext cx="72305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椭圆 71"/>
              <p:cNvSpPr>
                <a:spLocks noChangeArrowheads="1"/>
              </p:cNvSpPr>
              <p:nvPr/>
            </p:nvSpPr>
            <p:spPr bwMode="auto">
              <a:xfrm>
                <a:off x="4163733" y="2501747"/>
                <a:ext cx="73911" cy="6291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椭圆 72"/>
              <p:cNvSpPr>
                <a:spLocks noChangeArrowheads="1"/>
              </p:cNvSpPr>
              <p:nvPr/>
            </p:nvSpPr>
            <p:spPr bwMode="auto">
              <a:xfrm>
                <a:off x="3792649" y="2084212"/>
                <a:ext cx="72305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椭圆 73"/>
              <p:cNvSpPr>
                <a:spLocks noChangeArrowheads="1"/>
              </p:cNvSpPr>
              <p:nvPr/>
            </p:nvSpPr>
            <p:spPr bwMode="auto">
              <a:xfrm>
                <a:off x="3418443" y="1171162"/>
                <a:ext cx="72304" cy="6430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Text Box 10"/>
              <p:cNvSpPr txBox="1">
                <a:spLocks noChangeArrowheads="1"/>
              </p:cNvSpPr>
              <p:nvPr/>
            </p:nvSpPr>
            <p:spPr bwMode="auto">
              <a:xfrm>
                <a:off x="1323351" y="861428"/>
                <a:ext cx="44974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Text Box 37"/>
              <p:cNvSpPr txBox="1">
                <a:spLocks noChangeArrowheads="1"/>
              </p:cNvSpPr>
              <p:nvPr/>
            </p:nvSpPr>
            <p:spPr bwMode="auto">
              <a:xfrm>
                <a:off x="6571928" y="2245549"/>
                <a:ext cx="57040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 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Text Box 38"/>
              <p:cNvSpPr txBox="1">
                <a:spLocks noChangeArrowheads="1"/>
              </p:cNvSpPr>
              <p:nvPr/>
            </p:nvSpPr>
            <p:spPr bwMode="auto">
              <a:xfrm>
                <a:off x="908984" y="2317359"/>
                <a:ext cx="44974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Text Box 98"/>
              <p:cNvSpPr txBox="1">
                <a:spLocks noChangeArrowheads="1"/>
              </p:cNvSpPr>
              <p:nvPr/>
            </p:nvSpPr>
            <p:spPr bwMode="auto">
              <a:xfrm>
                <a:off x="6138447" y="884729"/>
                <a:ext cx="151355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4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的部分转发表</a:t>
                </a:r>
                <a:endParaRPr lang="zh-CN" altLang="en-US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0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7487" y="3159838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2705" y="2689821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4672" y="1507068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" name="组合 68"/>
          <p:cNvGrpSpPr/>
          <p:nvPr/>
        </p:nvGrpSpPr>
        <p:grpSpPr>
          <a:xfrm>
            <a:off x="1172946" y="1165057"/>
            <a:ext cx="6897628" cy="3551016"/>
            <a:chOff x="1172946" y="1165057"/>
            <a:chExt cx="6897628" cy="3551016"/>
          </a:xfrm>
        </p:grpSpPr>
        <p:sp>
          <p:nvSpPr>
            <p:cNvPr id="67" name="矩形 66"/>
            <p:cNvSpPr/>
            <p:nvPr/>
          </p:nvSpPr>
          <p:spPr>
            <a:xfrm>
              <a:off x="1172946" y="4346741"/>
              <a:ext cx="68976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主机 </a:t>
              </a:r>
              <a:r>
                <a:rPr lang="en-US" altLang="zh-CN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r>
                <a:rPr lang="en-US" altLang="zh-CN" b="1" baseline="-25000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en-US" altLang="zh-CN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发送出的、目的地址</a:t>
              </a:r>
              <a:r>
                <a: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 </a:t>
              </a:r>
              <a:r>
                <a:rPr lang="en-US" altLang="zh-CN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128.1.2.132 </a:t>
              </a: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的分组是如何转发的？</a:t>
              </a:r>
              <a:endPara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Line 126"/>
            <p:cNvSpPr>
              <a:spLocks noChangeShapeType="1"/>
            </p:cNvSpPr>
            <p:nvPr/>
          </p:nvSpPr>
          <p:spPr bwMode="auto">
            <a:xfrm>
              <a:off x="3730473" y="1165057"/>
              <a:ext cx="1829419" cy="1971537"/>
            </a:xfrm>
            <a:prstGeom prst="line">
              <a:avLst/>
            </a:prstGeom>
            <a:noFill/>
            <a:ln w="57150" cap="rnd">
              <a:solidFill>
                <a:srgbClr val="C00000">
                  <a:alpha val="96000"/>
                </a:srgb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64302" y="1093145"/>
            <a:ext cx="7150307" cy="3059130"/>
          </a:xfrm>
          <a:prstGeom prst="rect">
            <a:avLst/>
          </a:prstGeom>
          <a:solidFill>
            <a:srgbClr val="C3E3F9"/>
          </a:solidFill>
          <a:ln w="28575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 Box 64"/>
          <p:cNvSpPr txBox="1">
            <a:spLocks noChangeArrowheads="1"/>
          </p:cNvSpPr>
          <p:nvPr/>
        </p:nvSpPr>
        <p:spPr bwMode="auto">
          <a:xfrm>
            <a:off x="2159286" y="1283392"/>
            <a:ext cx="4753224" cy="759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>
              <a:lnSpc>
                <a:spcPts val="2600"/>
              </a:lnSpc>
              <a:defRPr/>
            </a:pPr>
            <a:r>
              <a:rPr lang="en-US" altLang="zh-CN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b="1" kern="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zh-CN" altLang="en-US" b="1" kern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网络地址为 </a:t>
            </a:r>
            <a:r>
              <a:rPr lang="en-US" altLang="zh-CN" b="1" kern="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128.1.2.192</a:t>
            </a:r>
            <a:endParaRPr kumimoji="0" lang="en-US" altLang="zh-CN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ts val="2600"/>
              </a:lnSpc>
              <a:defRPr/>
            </a:pPr>
            <a:r>
              <a:rPr kumimoji="0" lang="en-US" altLang="zh-CN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kumimoji="0" lang="en-US" altLang="zh-CN" b="1" i="0" u="none" strike="noStrike" kern="0" cap="none" spc="0" normalizeH="0" baseline="-250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0" lang="en-US" altLang="zh-CN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zh-CN" altLang="en-US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 网络掩码为 </a:t>
            </a:r>
            <a:r>
              <a:rPr kumimoji="0" lang="en-US" altLang="zh-CN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/26 </a:t>
            </a:r>
            <a:r>
              <a:rPr kumimoji="0" lang="en-US" altLang="zh-CN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= 255.255.255.192 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613546" y="2110175"/>
            <a:ext cx="2228581" cy="1200006"/>
            <a:chOff x="3613546" y="2110175"/>
            <a:chExt cx="2228581" cy="1200006"/>
          </a:xfrm>
        </p:grpSpPr>
        <p:sp>
          <p:nvSpPr>
            <p:cNvPr id="10" name="Text Box 72"/>
            <p:cNvSpPr txBox="1">
              <a:spLocks noChangeArrowheads="1"/>
            </p:cNvSpPr>
            <p:nvPr/>
          </p:nvSpPr>
          <p:spPr bwMode="auto">
            <a:xfrm>
              <a:off x="3628136" y="2110175"/>
              <a:ext cx="2093843" cy="759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ts val="2600"/>
                </a:lnSpc>
                <a:defRPr/>
              </a:pPr>
              <a:r>
                <a:rPr lang="en-US" altLang="zh-CN" b="1" kern="0" dirty="0">
                  <a:solidFill>
                    <a:srgbClr val="CC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128.  1  .  </a:t>
              </a:r>
              <a:r>
                <a:rPr lang="en-US" altLang="zh-CN" sz="500" b="1" kern="0" dirty="0">
                  <a:solidFill>
                    <a:srgbClr val="CC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b="1" kern="0" dirty="0">
                  <a:solidFill>
                    <a:srgbClr val="CC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2  .132</a:t>
              </a:r>
              <a:endParaRPr lang="en-US" altLang="zh-CN" b="1" kern="0" dirty="0">
                <a:solidFill>
                  <a:srgbClr val="CC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ts val="2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255.255.255.192</a:t>
              </a:r>
              <a:endPara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 Box 73"/>
            <p:cNvSpPr txBox="1">
              <a:spLocks noChangeArrowheads="1"/>
            </p:cNvSpPr>
            <p:nvPr/>
          </p:nvSpPr>
          <p:spPr bwMode="auto">
            <a:xfrm>
              <a:off x="3628136" y="2940878"/>
              <a:ext cx="2101832" cy="3693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128.  </a:t>
              </a:r>
              <a:r>
                <a:rPr kumimoji="0" lang="en-US" altLang="zh-CN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1  .  </a:t>
              </a:r>
              <a:r>
                <a:rPr kumimoji="0" lang="en-US" altLang="zh-CN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0" lang="en-US" altLang="zh-CN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2  .128</a:t>
              </a:r>
              <a:endPara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Line 74"/>
            <p:cNvSpPr>
              <a:spLocks noChangeShapeType="1"/>
            </p:cNvSpPr>
            <p:nvPr/>
          </p:nvSpPr>
          <p:spPr bwMode="auto">
            <a:xfrm>
              <a:off x="3613546" y="2873401"/>
              <a:ext cx="2228581" cy="0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1" i="0" u="none" strike="noStrike" kern="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Text Box 75"/>
          <p:cNvSpPr txBox="1">
            <a:spLocks noChangeArrowheads="1"/>
          </p:cNvSpPr>
          <p:nvPr/>
        </p:nvSpPr>
        <p:spPr bwMode="auto">
          <a:xfrm>
            <a:off x="1319312" y="2154856"/>
            <a:ext cx="2294234" cy="707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目的地址与网络掩码</a:t>
            </a:r>
            <a:endParaRPr kumimoji="0" lang="en-US" altLang="zh-CN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r" defTabSz="91440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逐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比特 </a:t>
            </a:r>
            <a:r>
              <a:rPr kumimoji="0" lang="en-US" altLang="zh-CN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AND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Box 78"/>
          <p:cNvSpPr txBox="1">
            <a:spLocks noChangeArrowheads="1"/>
          </p:cNvSpPr>
          <p:nvPr/>
        </p:nvSpPr>
        <p:spPr bwMode="auto">
          <a:xfrm>
            <a:off x="5840992" y="2849167"/>
            <a:ext cx="204254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 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 </a:t>
            </a:r>
            <a:r>
              <a:rPr kumimoji="0" lang="en-US" altLang="zh-CN" b="1" i="0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H</a:t>
            </a:r>
            <a:r>
              <a:rPr kumimoji="0" lang="en-US" altLang="zh-CN" b="1" i="0" u="none" strike="noStrike" kern="0" cap="none" spc="0" normalizeH="0" baseline="-2500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1</a:t>
            </a:r>
            <a:r>
              <a:rPr kumimoji="0" lang="en-US" altLang="zh-CN" b="1" i="0" u="none" strike="noStrike" kern="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 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的网络地址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CC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Symbol" panose="05050102010706020507" pitchFamily="18" charset="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841928" y="3327462"/>
            <a:ext cx="5575852" cy="826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128.1.2.132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不在本地网络上。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3000"/>
              </a:lnSpc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源主机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2000" b="1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必须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把分组发送给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路由器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2000" b="1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 Box 155"/>
          <p:cNvSpPr txBox="1">
            <a:spLocks noChangeArrowheads="1"/>
          </p:cNvSpPr>
          <p:nvPr/>
        </p:nvSpPr>
        <p:spPr bwMode="auto">
          <a:xfrm>
            <a:off x="1333007" y="610084"/>
            <a:ext cx="6593695" cy="634020"/>
          </a:xfrm>
          <a:prstGeom prst="rect">
            <a:avLst/>
          </a:prstGeom>
          <a:solidFill>
            <a:srgbClr val="000099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1600" b="1" baseline="-2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首先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检查 </a:t>
            </a:r>
            <a:r>
              <a:rPr lang="en-US" altLang="zh-CN" sz="1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128.1.2.132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是否连接在本网络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上。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如果是，则直接交付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；否则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，就送交路由器 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600" b="1" baseline="-25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6" grpId="1"/>
      <p:bldP spid="19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圆角矩形 66"/>
          <p:cNvSpPr/>
          <p:nvPr/>
        </p:nvSpPr>
        <p:spPr>
          <a:xfrm>
            <a:off x="344776" y="633725"/>
            <a:ext cx="8469440" cy="372914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aphicFrame>
        <p:nvGraphicFramePr>
          <p:cNvPr id="68" name="Group 125"/>
          <p:cNvGraphicFramePr>
            <a:graphicFrameLocks noGrp="1"/>
          </p:cNvGraphicFramePr>
          <p:nvPr/>
        </p:nvGraphicFramePr>
        <p:xfrm>
          <a:off x="5544358" y="1184245"/>
          <a:ext cx="2790174" cy="1076799"/>
        </p:xfrm>
        <a:graphic>
          <a:graphicData uri="http://schemas.openxmlformats.org/drawingml/2006/table">
            <a:tbl>
              <a:tblPr/>
              <a:tblGrid>
                <a:gridCol w="1543446"/>
                <a:gridCol w="1246728"/>
              </a:tblGrid>
              <a:tr h="286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前缀匹配</a:t>
                      </a:r>
                      <a:endParaRPr kumimoji="1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下一跳</a:t>
                      </a:r>
                      <a:endParaRPr kumimoji="1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89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128.1.2.64/26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128.1.2.128/26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128.1.2.192/26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</a:t>
                      </a:r>
                      <a:r>
                        <a:rPr kumimoji="1" lang="en-US" altLang="zh-CN" sz="1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kumimoji="1" lang="en-US" altLang="zh-CN" sz="14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直接，接口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直接，接口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1" name="Text Box 155"/>
          <p:cNvSpPr txBox="1">
            <a:spLocks noChangeArrowheads="1"/>
          </p:cNvSpPr>
          <p:nvPr/>
        </p:nvSpPr>
        <p:spPr bwMode="auto">
          <a:xfrm>
            <a:off x="1196430" y="4333600"/>
            <a:ext cx="6864206" cy="397032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128.1.2.132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255.255.255.192 = 128.1.2.128     </a:t>
            </a:r>
            <a:r>
              <a:rPr lang="zh-CN" altLang="en-US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</a:t>
            </a:r>
            <a:r>
              <a:rPr lang="zh-CN" altLang="en-US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匹配</a:t>
            </a:r>
            <a:r>
              <a:rPr lang="en-US" altLang="zh-CN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en-US" altLang="zh-CN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Line 66"/>
          <p:cNvSpPr>
            <a:spLocks noChangeShapeType="1"/>
          </p:cNvSpPr>
          <p:nvPr/>
        </p:nvSpPr>
        <p:spPr bwMode="auto">
          <a:xfrm>
            <a:off x="5637655" y="1719179"/>
            <a:ext cx="1362752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0" name="椭圆 119"/>
          <p:cNvSpPr/>
          <p:nvPr/>
        </p:nvSpPr>
        <p:spPr bwMode="auto">
          <a:xfrm rot="20475920">
            <a:off x="1042029" y="910124"/>
            <a:ext cx="3351723" cy="1002368"/>
          </a:xfrm>
          <a:prstGeom prst="ellipse">
            <a:avLst/>
          </a:prstGeom>
          <a:solidFill>
            <a:srgbClr val="FFFF66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54487" y="816458"/>
            <a:ext cx="7304424" cy="3440748"/>
            <a:chOff x="354487" y="816458"/>
            <a:chExt cx="7304424" cy="3440748"/>
          </a:xfrm>
        </p:grpSpPr>
        <p:grpSp>
          <p:nvGrpSpPr>
            <p:cNvPr id="5" name="组合 68"/>
            <p:cNvGrpSpPr/>
            <p:nvPr/>
          </p:nvGrpSpPr>
          <p:grpSpPr>
            <a:xfrm>
              <a:off x="354487" y="816458"/>
              <a:ext cx="7304424" cy="3440748"/>
              <a:chOff x="354487" y="816458"/>
              <a:chExt cx="7304424" cy="3440748"/>
            </a:xfrm>
          </p:grpSpPr>
          <p:sp>
            <p:nvSpPr>
              <p:cNvPr id="70" name="直角三角形 69"/>
              <p:cNvSpPr/>
              <p:nvPr/>
            </p:nvSpPr>
            <p:spPr>
              <a:xfrm rot="16200000">
                <a:off x="4357107" y="1079129"/>
                <a:ext cx="1089992" cy="1274054"/>
              </a:xfrm>
              <a:prstGeom prst="rtTriangl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  <a:shade val="30000"/>
                      <a:satMod val="115000"/>
                    </a:schemeClr>
                  </a:gs>
                  <a:gs pos="50000">
                    <a:schemeClr val="bg1">
                      <a:lumMod val="8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85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 bwMode="auto">
              <a:xfrm>
                <a:off x="3607791" y="2535299"/>
                <a:ext cx="3716460" cy="1197252"/>
              </a:xfrm>
              <a:prstGeom prst="ellipse">
                <a:avLst/>
              </a:prstGeom>
              <a:solidFill>
                <a:srgbClr val="FFFF66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 bwMode="auto">
              <a:xfrm rot="16200000">
                <a:off x="883716" y="2425929"/>
                <a:ext cx="1925637" cy="1736917"/>
              </a:xfrm>
              <a:prstGeom prst="ellipse">
                <a:avLst/>
              </a:prstGeom>
              <a:solidFill>
                <a:srgbClr val="FFFF66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Text Box 20"/>
              <p:cNvSpPr txBox="1">
                <a:spLocks noChangeArrowheads="1"/>
              </p:cNvSpPr>
              <p:nvPr/>
            </p:nvSpPr>
            <p:spPr bwMode="auto">
              <a:xfrm>
                <a:off x="2456408" y="2039834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128.1.2.194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Text Box 25"/>
              <p:cNvSpPr txBox="1">
                <a:spLocks noChangeArrowheads="1"/>
              </p:cNvSpPr>
              <p:nvPr/>
            </p:nvSpPr>
            <p:spPr bwMode="auto">
              <a:xfrm>
                <a:off x="3732139" y="1824581"/>
                <a:ext cx="3113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Line 19"/>
              <p:cNvSpPr>
                <a:spLocks noChangeShapeType="1"/>
              </p:cNvSpPr>
              <p:nvPr/>
            </p:nvSpPr>
            <p:spPr bwMode="auto">
              <a:xfrm>
                <a:off x="2775735" y="1678638"/>
                <a:ext cx="1301162" cy="55733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Line 16"/>
              <p:cNvSpPr>
                <a:spLocks noChangeShapeType="1"/>
              </p:cNvSpPr>
              <p:nvPr/>
            </p:nvSpPr>
            <p:spPr bwMode="auto">
              <a:xfrm flipH="1">
                <a:off x="1638141" y="1656270"/>
                <a:ext cx="947995" cy="25303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Line 8"/>
              <p:cNvSpPr>
                <a:spLocks noChangeShapeType="1"/>
              </p:cNvSpPr>
              <p:nvPr/>
            </p:nvSpPr>
            <p:spPr bwMode="auto">
              <a:xfrm flipH="1">
                <a:off x="2658440" y="1101262"/>
                <a:ext cx="956029" cy="55360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78" name="Picture 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93961" y="824458"/>
                <a:ext cx="345456" cy="311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9" name="Text Box 9"/>
              <p:cNvSpPr txBox="1">
                <a:spLocks noChangeArrowheads="1"/>
              </p:cNvSpPr>
              <p:nvPr/>
            </p:nvSpPr>
            <p:spPr bwMode="auto">
              <a:xfrm>
                <a:off x="2171247" y="912225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128.1.2.193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Text Box 23"/>
              <p:cNvSpPr txBox="1">
                <a:spLocks noChangeArrowheads="1"/>
              </p:cNvSpPr>
              <p:nvPr/>
            </p:nvSpPr>
            <p:spPr bwMode="auto">
              <a:xfrm>
                <a:off x="3839945" y="816458"/>
                <a:ext cx="1225389" cy="338554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源主机 </a:t>
                </a:r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Text Box 10"/>
              <p:cNvSpPr txBox="1">
                <a:spLocks noChangeArrowheads="1"/>
              </p:cNvSpPr>
              <p:nvPr/>
            </p:nvSpPr>
            <p:spPr bwMode="auto">
              <a:xfrm>
                <a:off x="580288" y="1099476"/>
                <a:ext cx="1747717" cy="5149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128.1.2.192/26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Line 45"/>
              <p:cNvSpPr>
                <a:spLocks noChangeShapeType="1"/>
              </p:cNvSpPr>
              <p:nvPr/>
            </p:nvSpPr>
            <p:spPr bwMode="auto">
              <a:xfrm flipH="1" flipV="1">
                <a:off x="2294019" y="3312971"/>
                <a:ext cx="808348" cy="2236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Line 41"/>
              <p:cNvSpPr>
                <a:spLocks noChangeShapeType="1"/>
              </p:cNvSpPr>
              <p:nvPr/>
            </p:nvSpPr>
            <p:spPr bwMode="auto">
              <a:xfrm flipH="1">
                <a:off x="4263353" y="2793929"/>
                <a:ext cx="1332012" cy="4333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Line 33"/>
              <p:cNvSpPr>
                <a:spLocks noChangeShapeType="1"/>
              </p:cNvSpPr>
              <p:nvPr/>
            </p:nvSpPr>
            <p:spPr bwMode="auto">
              <a:xfrm flipH="1">
                <a:off x="2051398" y="3354911"/>
                <a:ext cx="88372" cy="5228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Line 32"/>
              <p:cNvSpPr>
                <a:spLocks noChangeShapeType="1"/>
              </p:cNvSpPr>
              <p:nvPr/>
            </p:nvSpPr>
            <p:spPr bwMode="auto">
              <a:xfrm flipH="1">
                <a:off x="3297683" y="2900177"/>
                <a:ext cx="819453" cy="66964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Line 21"/>
              <p:cNvSpPr>
                <a:spLocks noChangeShapeType="1"/>
              </p:cNvSpPr>
              <p:nvPr/>
            </p:nvSpPr>
            <p:spPr bwMode="auto">
              <a:xfrm>
                <a:off x="4207116" y="2371732"/>
                <a:ext cx="1607" cy="46273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87" name="Picture 2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74653" y="3753341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8" name="Picture 11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9621" y="1719179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6" name="Group 18"/>
              <p:cNvGrpSpPr/>
              <p:nvPr/>
            </p:nvGrpSpPr>
            <p:grpSpPr bwMode="auto">
              <a:xfrm>
                <a:off x="3943605" y="2125684"/>
                <a:ext cx="531842" cy="303367"/>
                <a:chOff x="864" y="1824"/>
                <a:chExt cx="432" cy="288"/>
              </a:xfrm>
            </p:grpSpPr>
            <p:pic>
              <p:nvPicPr>
                <p:cNvPr id="126" name="Picture 3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2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90" name="Picture 13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2173" y="2589821"/>
                <a:ext cx="345456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1" name="Text Box 22"/>
              <p:cNvSpPr txBox="1">
                <a:spLocks noChangeArrowheads="1"/>
              </p:cNvSpPr>
              <p:nvPr/>
            </p:nvSpPr>
            <p:spPr bwMode="auto">
              <a:xfrm>
                <a:off x="2853215" y="2404897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128.1.2.130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Text Box 24"/>
              <p:cNvSpPr txBox="1">
                <a:spLocks noChangeArrowheads="1"/>
              </p:cNvSpPr>
              <p:nvPr/>
            </p:nvSpPr>
            <p:spPr bwMode="auto">
              <a:xfrm>
                <a:off x="4108734" y="1835693"/>
                <a:ext cx="4122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600" b="1" baseline="-25000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solidFill>
                    <a:srgbClr val="CC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Text Box 26"/>
              <p:cNvSpPr txBox="1">
                <a:spLocks noChangeArrowheads="1"/>
              </p:cNvSpPr>
              <p:nvPr/>
            </p:nvSpPr>
            <p:spPr bwMode="auto">
              <a:xfrm>
                <a:off x="4178194" y="2368936"/>
                <a:ext cx="3113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Line 27"/>
              <p:cNvSpPr>
                <a:spLocks noChangeShapeType="1"/>
              </p:cNvSpPr>
              <p:nvPr/>
            </p:nvSpPr>
            <p:spPr bwMode="auto">
              <a:xfrm>
                <a:off x="4263353" y="2837267"/>
                <a:ext cx="1307911" cy="46273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" name="Group 28"/>
              <p:cNvGrpSpPr/>
              <p:nvPr/>
            </p:nvGrpSpPr>
            <p:grpSpPr bwMode="auto">
              <a:xfrm>
                <a:off x="3032567" y="3427224"/>
                <a:ext cx="531841" cy="303366"/>
                <a:chOff x="864" y="1824"/>
                <a:chExt cx="432" cy="288"/>
              </a:xfrm>
            </p:grpSpPr>
            <p:pic>
              <p:nvPicPr>
                <p:cNvPr id="124" name="Picture 29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30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96" name="Text Box 31"/>
              <p:cNvSpPr txBox="1">
                <a:spLocks noChangeArrowheads="1"/>
              </p:cNvSpPr>
              <p:nvPr/>
            </p:nvSpPr>
            <p:spPr bwMode="auto">
              <a:xfrm>
                <a:off x="3511384" y="3483144"/>
                <a:ext cx="4122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600" b="1" baseline="-25000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600" b="1" baseline="-25000" dirty="0">
                  <a:solidFill>
                    <a:srgbClr val="CC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Line 35"/>
              <p:cNvSpPr>
                <a:spLocks noChangeShapeType="1"/>
              </p:cNvSpPr>
              <p:nvPr/>
            </p:nvSpPr>
            <p:spPr bwMode="auto">
              <a:xfrm flipH="1">
                <a:off x="2147804" y="2732799"/>
                <a:ext cx="36955" cy="5801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98" name="Picture 1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39129" y="3034385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9" name="Text Box 37"/>
              <p:cNvSpPr txBox="1">
                <a:spLocks noChangeArrowheads="1"/>
              </p:cNvSpPr>
              <p:nvPr/>
            </p:nvSpPr>
            <p:spPr bwMode="auto">
              <a:xfrm>
                <a:off x="5909138" y="2500740"/>
                <a:ext cx="174977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128.1.2.128/26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Text Box 39"/>
              <p:cNvSpPr txBox="1">
                <a:spLocks noChangeArrowheads="1"/>
              </p:cNvSpPr>
              <p:nvPr/>
            </p:nvSpPr>
            <p:spPr bwMode="auto">
              <a:xfrm>
                <a:off x="5888875" y="3027938"/>
                <a:ext cx="1435376" cy="338554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目的主机 </a:t>
                </a:r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Text Box 40"/>
              <p:cNvSpPr txBox="1">
                <a:spLocks noChangeArrowheads="1"/>
              </p:cNvSpPr>
              <p:nvPr/>
            </p:nvSpPr>
            <p:spPr bwMode="auto">
              <a:xfrm>
                <a:off x="4856211" y="3344975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128.1.2.132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Text Box 42"/>
              <p:cNvSpPr txBox="1">
                <a:spLocks noChangeArrowheads="1"/>
              </p:cNvSpPr>
              <p:nvPr/>
            </p:nvSpPr>
            <p:spPr bwMode="auto">
              <a:xfrm>
                <a:off x="3269292" y="3136594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Text Box 43"/>
              <p:cNvSpPr txBox="1">
                <a:spLocks noChangeArrowheads="1"/>
              </p:cNvSpPr>
              <p:nvPr/>
            </p:nvSpPr>
            <p:spPr bwMode="auto">
              <a:xfrm>
                <a:off x="2804933" y="3156474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Text Box 44"/>
              <p:cNvSpPr txBox="1">
                <a:spLocks noChangeArrowheads="1"/>
              </p:cNvSpPr>
              <p:nvPr/>
            </p:nvSpPr>
            <p:spPr bwMode="auto">
              <a:xfrm>
                <a:off x="3533879" y="3217524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128.1.2.131</a:t>
                </a:r>
                <a:endParaRPr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05" name="Picture 3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19263" y="2489547"/>
                <a:ext cx="347062" cy="311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6" name="Text Box 46"/>
              <p:cNvSpPr txBox="1">
                <a:spLocks noChangeArrowheads="1"/>
              </p:cNvSpPr>
              <p:nvPr/>
            </p:nvSpPr>
            <p:spPr bwMode="auto">
              <a:xfrm>
                <a:off x="1508068" y="3842425"/>
                <a:ext cx="44325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Text Box 48"/>
              <p:cNvSpPr txBox="1">
                <a:spLocks noChangeArrowheads="1"/>
              </p:cNvSpPr>
              <p:nvPr/>
            </p:nvSpPr>
            <p:spPr bwMode="auto">
              <a:xfrm>
                <a:off x="2285477" y="3692457"/>
                <a:ext cx="124906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128.1.2.65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Text Box 38"/>
              <p:cNvSpPr txBox="1">
                <a:spLocks noChangeArrowheads="1"/>
              </p:cNvSpPr>
              <p:nvPr/>
            </p:nvSpPr>
            <p:spPr bwMode="auto">
              <a:xfrm>
                <a:off x="354487" y="2585387"/>
                <a:ext cx="160011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128.1.2.64/26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Text Box 47"/>
              <p:cNvSpPr txBox="1">
                <a:spLocks noChangeArrowheads="1"/>
              </p:cNvSpPr>
              <p:nvPr/>
            </p:nvSpPr>
            <p:spPr bwMode="auto">
              <a:xfrm>
                <a:off x="783205" y="3498904"/>
                <a:ext cx="124906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128.1.2.68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椭圆 67"/>
              <p:cNvSpPr>
                <a:spLocks noChangeArrowheads="1"/>
              </p:cNvSpPr>
              <p:nvPr/>
            </p:nvSpPr>
            <p:spPr bwMode="auto">
              <a:xfrm>
                <a:off x="2872438" y="3447105"/>
                <a:ext cx="72305" cy="6291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椭圆 68"/>
              <p:cNvSpPr>
                <a:spLocks noChangeArrowheads="1"/>
              </p:cNvSpPr>
              <p:nvPr/>
            </p:nvSpPr>
            <p:spPr bwMode="auto">
              <a:xfrm>
                <a:off x="5415407" y="3222106"/>
                <a:ext cx="73911" cy="6430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椭圆 69"/>
              <p:cNvSpPr>
                <a:spLocks noChangeArrowheads="1"/>
              </p:cNvSpPr>
              <p:nvPr/>
            </p:nvSpPr>
            <p:spPr bwMode="auto">
              <a:xfrm>
                <a:off x="3540306" y="3316782"/>
                <a:ext cx="73911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椭圆 70"/>
              <p:cNvSpPr>
                <a:spLocks noChangeArrowheads="1"/>
              </p:cNvSpPr>
              <p:nvPr/>
            </p:nvSpPr>
            <p:spPr bwMode="auto">
              <a:xfrm>
                <a:off x="2046577" y="3633113"/>
                <a:ext cx="72305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4" name="椭圆 71"/>
              <p:cNvSpPr>
                <a:spLocks noChangeArrowheads="1"/>
              </p:cNvSpPr>
              <p:nvPr/>
            </p:nvSpPr>
            <p:spPr bwMode="auto">
              <a:xfrm>
                <a:off x="4163733" y="2501747"/>
                <a:ext cx="73911" cy="6291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5" name="椭圆 72"/>
              <p:cNvSpPr>
                <a:spLocks noChangeArrowheads="1"/>
              </p:cNvSpPr>
              <p:nvPr/>
            </p:nvSpPr>
            <p:spPr bwMode="auto">
              <a:xfrm>
                <a:off x="3792649" y="2084212"/>
                <a:ext cx="72305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6" name="椭圆 73"/>
              <p:cNvSpPr>
                <a:spLocks noChangeArrowheads="1"/>
              </p:cNvSpPr>
              <p:nvPr/>
            </p:nvSpPr>
            <p:spPr bwMode="auto">
              <a:xfrm>
                <a:off x="3418443" y="1171162"/>
                <a:ext cx="72304" cy="6430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Text Box 10"/>
              <p:cNvSpPr txBox="1">
                <a:spLocks noChangeArrowheads="1"/>
              </p:cNvSpPr>
              <p:nvPr/>
            </p:nvSpPr>
            <p:spPr bwMode="auto">
              <a:xfrm>
                <a:off x="1323351" y="861428"/>
                <a:ext cx="44974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Text Box 37"/>
              <p:cNvSpPr txBox="1">
                <a:spLocks noChangeArrowheads="1"/>
              </p:cNvSpPr>
              <p:nvPr/>
            </p:nvSpPr>
            <p:spPr bwMode="auto">
              <a:xfrm>
                <a:off x="6571928" y="2245549"/>
                <a:ext cx="57040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 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Text Box 38"/>
              <p:cNvSpPr txBox="1">
                <a:spLocks noChangeArrowheads="1"/>
              </p:cNvSpPr>
              <p:nvPr/>
            </p:nvSpPr>
            <p:spPr bwMode="auto">
              <a:xfrm>
                <a:off x="908984" y="2317359"/>
                <a:ext cx="44974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Text Box 98"/>
              <p:cNvSpPr txBox="1">
                <a:spLocks noChangeArrowheads="1"/>
              </p:cNvSpPr>
              <p:nvPr/>
            </p:nvSpPr>
            <p:spPr bwMode="auto">
              <a:xfrm>
                <a:off x="6138447" y="884729"/>
                <a:ext cx="151355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4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的部分转发表</a:t>
                </a:r>
                <a:endParaRPr lang="zh-CN" altLang="en-US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129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7487" y="3159838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0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2705" y="2689821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1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4672" y="1507068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任意多边形 1"/>
          <p:cNvSpPr/>
          <p:nvPr/>
        </p:nvSpPr>
        <p:spPr>
          <a:xfrm>
            <a:off x="3147431" y="1274164"/>
            <a:ext cx="720031" cy="584616"/>
          </a:xfrm>
          <a:custGeom>
            <a:avLst/>
            <a:gdLst>
              <a:gd name="connsiteX0" fmla="*/ 630090 w 720031"/>
              <a:gd name="connsiteY0" fmla="*/ 0 h 584616"/>
              <a:gd name="connsiteX1" fmla="*/ 503 w 720031"/>
              <a:gd name="connsiteY1" fmla="*/ 269823 h 584616"/>
              <a:gd name="connsiteX2" fmla="*/ 720031 w 720031"/>
              <a:gd name="connsiteY2" fmla="*/ 584616 h 584616"/>
              <a:gd name="connsiteX3" fmla="*/ 720031 w 720031"/>
              <a:gd name="connsiteY3" fmla="*/ 584616 h 58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0031" h="584616">
                <a:moveTo>
                  <a:pt x="630090" y="0"/>
                </a:moveTo>
                <a:cubicBezTo>
                  <a:pt x="307801" y="86193"/>
                  <a:pt x="-14487" y="172387"/>
                  <a:pt x="503" y="269823"/>
                </a:cubicBezTo>
                <a:cubicBezTo>
                  <a:pt x="15493" y="367259"/>
                  <a:pt x="720031" y="584616"/>
                  <a:pt x="720031" y="584616"/>
                </a:cubicBezTo>
                <a:lnTo>
                  <a:pt x="720031" y="584616"/>
                </a:lnTo>
              </a:path>
            </a:pathLst>
          </a:custGeom>
          <a:noFill/>
          <a:ln w="38100">
            <a:solidFill>
              <a:srgbClr val="CC0000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AutoShape 63"/>
          <p:cNvSpPr>
            <a:spLocks noChangeArrowheads="1"/>
          </p:cNvSpPr>
          <p:nvPr/>
        </p:nvSpPr>
        <p:spPr bwMode="auto">
          <a:xfrm>
            <a:off x="5047836" y="1543263"/>
            <a:ext cx="547288" cy="142367"/>
          </a:xfrm>
          <a:prstGeom prst="rightArrow">
            <a:avLst>
              <a:gd name="adj1" fmla="val 50000"/>
              <a:gd name="adj2" fmla="val 66728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>
              <a:solidFill>
                <a:srgbClr val="CC00CC"/>
              </a:solidFill>
            </a:endParaRPr>
          </a:p>
        </p:txBody>
      </p:sp>
      <p:sp>
        <p:nvSpPr>
          <p:cNvPr id="3" name="Text Box 155"/>
          <p:cNvSpPr txBox="1">
            <a:spLocks noChangeArrowheads="1"/>
          </p:cNvSpPr>
          <p:nvPr/>
        </p:nvSpPr>
        <p:spPr bwMode="auto">
          <a:xfrm>
            <a:off x="1196429" y="594101"/>
            <a:ext cx="6864206" cy="363176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路由器 </a:t>
            </a:r>
            <a:r>
              <a:rPr lang="en-US" altLang="zh-CN" dirty="0"/>
              <a:t>R</a:t>
            </a:r>
            <a:r>
              <a:rPr lang="en-US" altLang="zh-CN" baseline="-25000" dirty="0"/>
              <a:t>1</a:t>
            </a:r>
            <a:r>
              <a:rPr lang="en-US" altLang="zh-CN" dirty="0"/>
              <a:t> </a:t>
            </a:r>
            <a:r>
              <a:rPr lang="zh-CN" altLang="en-US" dirty="0"/>
              <a:t>收到分组后查找转发表。先检查</a:t>
            </a:r>
            <a:r>
              <a:rPr lang="zh-CN" altLang="en-US" dirty="0" smtClean="0"/>
              <a:t>第 </a:t>
            </a:r>
            <a:r>
              <a:rPr lang="en-US" altLang="zh-CN" dirty="0" smtClean="0"/>
              <a:t>1 </a:t>
            </a:r>
            <a:r>
              <a:rPr lang="zh-CN" altLang="en-US" dirty="0" smtClean="0"/>
              <a:t>行</a:t>
            </a:r>
            <a:r>
              <a:rPr lang="zh-CN" altLang="en-US" dirty="0"/>
              <a:t>。 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128" grpId="0" animBg="1"/>
      <p:bldP spid="128" grpId="1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圆角矩形 66"/>
          <p:cNvSpPr/>
          <p:nvPr/>
        </p:nvSpPr>
        <p:spPr>
          <a:xfrm>
            <a:off x="344776" y="633725"/>
            <a:ext cx="8469440" cy="372914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aphicFrame>
        <p:nvGraphicFramePr>
          <p:cNvPr id="68" name="Group 125"/>
          <p:cNvGraphicFramePr>
            <a:graphicFrameLocks noGrp="1"/>
          </p:cNvGraphicFramePr>
          <p:nvPr/>
        </p:nvGraphicFramePr>
        <p:xfrm>
          <a:off x="5544358" y="1184245"/>
          <a:ext cx="2790174" cy="1076799"/>
        </p:xfrm>
        <a:graphic>
          <a:graphicData uri="http://schemas.openxmlformats.org/drawingml/2006/table">
            <a:tbl>
              <a:tblPr/>
              <a:tblGrid>
                <a:gridCol w="1543446"/>
                <a:gridCol w="1246728"/>
              </a:tblGrid>
              <a:tr h="286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前缀匹配</a:t>
                      </a:r>
                      <a:endParaRPr kumimoji="1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下一跳</a:t>
                      </a:r>
                      <a:endParaRPr kumimoji="1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89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128.1.2.64/26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128.1.2.128/26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128.1.2.192/26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</a:t>
                      </a:r>
                      <a:r>
                        <a:rPr kumimoji="1" lang="en-US" altLang="zh-CN" sz="1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kumimoji="1" lang="en-US" altLang="zh-CN" sz="14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直接，接口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直接，接口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1" name="Text Box 155"/>
          <p:cNvSpPr txBox="1">
            <a:spLocks noChangeArrowheads="1"/>
          </p:cNvSpPr>
          <p:nvPr/>
        </p:nvSpPr>
        <p:spPr bwMode="auto">
          <a:xfrm>
            <a:off x="1196428" y="4333600"/>
            <a:ext cx="6865200" cy="375809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128.1.2.132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255.255.255.192 = 128.1.2.128     </a:t>
            </a:r>
            <a:r>
              <a:rPr lang="zh-CN" altLang="en-US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匹配</a:t>
            </a:r>
            <a:r>
              <a:rPr lang="en-US" altLang="zh-CN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en-US" altLang="zh-CN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Line 66"/>
          <p:cNvSpPr>
            <a:spLocks noChangeShapeType="1"/>
          </p:cNvSpPr>
          <p:nvPr/>
        </p:nvSpPr>
        <p:spPr bwMode="auto">
          <a:xfrm>
            <a:off x="5637655" y="1944029"/>
            <a:ext cx="1362752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0" name="椭圆 119"/>
          <p:cNvSpPr/>
          <p:nvPr/>
        </p:nvSpPr>
        <p:spPr bwMode="auto">
          <a:xfrm rot="20475920">
            <a:off x="1042029" y="910124"/>
            <a:ext cx="3351723" cy="1002368"/>
          </a:xfrm>
          <a:prstGeom prst="ellipse">
            <a:avLst/>
          </a:prstGeom>
          <a:solidFill>
            <a:srgbClr val="FFFF66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54487" y="816458"/>
            <a:ext cx="7304424" cy="3440748"/>
            <a:chOff x="354487" y="816458"/>
            <a:chExt cx="7304424" cy="3440748"/>
          </a:xfrm>
        </p:grpSpPr>
        <p:grpSp>
          <p:nvGrpSpPr>
            <p:cNvPr id="4" name="组合 68"/>
            <p:cNvGrpSpPr/>
            <p:nvPr/>
          </p:nvGrpSpPr>
          <p:grpSpPr>
            <a:xfrm>
              <a:off x="354487" y="816458"/>
              <a:ext cx="7304424" cy="3440748"/>
              <a:chOff x="354487" y="816458"/>
              <a:chExt cx="7304424" cy="3440748"/>
            </a:xfrm>
          </p:grpSpPr>
          <p:sp>
            <p:nvSpPr>
              <p:cNvPr id="70" name="直角三角形 69"/>
              <p:cNvSpPr/>
              <p:nvPr/>
            </p:nvSpPr>
            <p:spPr>
              <a:xfrm rot="16200000">
                <a:off x="4357107" y="1079129"/>
                <a:ext cx="1089992" cy="1274054"/>
              </a:xfrm>
              <a:prstGeom prst="rtTriangl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  <a:shade val="30000"/>
                      <a:satMod val="115000"/>
                    </a:schemeClr>
                  </a:gs>
                  <a:gs pos="50000">
                    <a:schemeClr val="bg1">
                      <a:lumMod val="8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85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 bwMode="auto">
              <a:xfrm>
                <a:off x="3607791" y="2535299"/>
                <a:ext cx="3716460" cy="1197252"/>
              </a:xfrm>
              <a:prstGeom prst="ellipse">
                <a:avLst/>
              </a:prstGeom>
              <a:solidFill>
                <a:srgbClr val="FFFF66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 bwMode="auto">
              <a:xfrm rot="16200000">
                <a:off x="883716" y="2425929"/>
                <a:ext cx="1925637" cy="1736917"/>
              </a:xfrm>
              <a:prstGeom prst="ellipse">
                <a:avLst/>
              </a:prstGeom>
              <a:solidFill>
                <a:srgbClr val="FFFF66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Text Box 20"/>
              <p:cNvSpPr txBox="1">
                <a:spLocks noChangeArrowheads="1"/>
              </p:cNvSpPr>
              <p:nvPr/>
            </p:nvSpPr>
            <p:spPr bwMode="auto">
              <a:xfrm>
                <a:off x="2456408" y="2039834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128.1.2.194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Text Box 25"/>
              <p:cNvSpPr txBox="1">
                <a:spLocks noChangeArrowheads="1"/>
              </p:cNvSpPr>
              <p:nvPr/>
            </p:nvSpPr>
            <p:spPr bwMode="auto">
              <a:xfrm>
                <a:off x="3732139" y="1824581"/>
                <a:ext cx="3113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Line 19"/>
              <p:cNvSpPr>
                <a:spLocks noChangeShapeType="1"/>
              </p:cNvSpPr>
              <p:nvPr/>
            </p:nvSpPr>
            <p:spPr bwMode="auto">
              <a:xfrm>
                <a:off x="2775735" y="1678638"/>
                <a:ext cx="1301162" cy="55733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Line 16"/>
              <p:cNvSpPr>
                <a:spLocks noChangeShapeType="1"/>
              </p:cNvSpPr>
              <p:nvPr/>
            </p:nvSpPr>
            <p:spPr bwMode="auto">
              <a:xfrm flipH="1">
                <a:off x="1638141" y="1656270"/>
                <a:ext cx="947995" cy="25303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Line 8"/>
              <p:cNvSpPr>
                <a:spLocks noChangeShapeType="1"/>
              </p:cNvSpPr>
              <p:nvPr/>
            </p:nvSpPr>
            <p:spPr bwMode="auto">
              <a:xfrm flipH="1">
                <a:off x="2658440" y="1101262"/>
                <a:ext cx="956029" cy="55360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78" name="Picture 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93961" y="824458"/>
                <a:ext cx="345456" cy="311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9" name="Text Box 9"/>
              <p:cNvSpPr txBox="1">
                <a:spLocks noChangeArrowheads="1"/>
              </p:cNvSpPr>
              <p:nvPr/>
            </p:nvSpPr>
            <p:spPr bwMode="auto">
              <a:xfrm>
                <a:off x="2171247" y="912225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128.1.2.193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Text Box 23"/>
              <p:cNvSpPr txBox="1">
                <a:spLocks noChangeArrowheads="1"/>
              </p:cNvSpPr>
              <p:nvPr/>
            </p:nvSpPr>
            <p:spPr bwMode="auto">
              <a:xfrm>
                <a:off x="3839945" y="816458"/>
                <a:ext cx="1225389" cy="338554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源主机 </a:t>
                </a:r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Text Box 10"/>
              <p:cNvSpPr txBox="1">
                <a:spLocks noChangeArrowheads="1"/>
              </p:cNvSpPr>
              <p:nvPr/>
            </p:nvSpPr>
            <p:spPr bwMode="auto">
              <a:xfrm>
                <a:off x="580288" y="1099476"/>
                <a:ext cx="1747717" cy="5149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128.1.2.192/26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Line 45"/>
              <p:cNvSpPr>
                <a:spLocks noChangeShapeType="1"/>
              </p:cNvSpPr>
              <p:nvPr/>
            </p:nvSpPr>
            <p:spPr bwMode="auto">
              <a:xfrm flipH="1" flipV="1">
                <a:off x="2294019" y="3312971"/>
                <a:ext cx="808348" cy="2236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Line 41"/>
              <p:cNvSpPr>
                <a:spLocks noChangeShapeType="1"/>
              </p:cNvSpPr>
              <p:nvPr/>
            </p:nvSpPr>
            <p:spPr bwMode="auto">
              <a:xfrm flipH="1">
                <a:off x="4263353" y="2793929"/>
                <a:ext cx="1332012" cy="4333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Line 33"/>
              <p:cNvSpPr>
                <a:spLocks noChangeShapeType="1"/>
              </p:cNvSpPr>
              <p:nvPr/>
            </p:nvSpPr>
            <p:spPr bwMode="auto">
              <a:xfrm flipH="1">
                <a:off x="2051398" y="3354911"/>
                <a:ext cx="88372" cy="5228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Line 32"/>
              <p:cNvSpPr>
                <a:spLocks noChangeShapeType="1"/>
              </p:cNvSpPr>
              <p:nvPr/>
            </p:nvSpPr>
            <p:spPr bwMode="auto">
              <a:xfrm flipH="1">
                <a:off x="3297683" y="2900177"/>
                <a:ext cx="819453" cy="66964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Line 21"/>
              <p:cNvSpPr>
                <a:spLocks noChangeShapeType="1"/>
              </p:cNvSpPr>
              <p:nvPr/>
            </p:nvSpPr>
            <p:spPr bwMode="auto">
              <a:xfrm>
                <a:off x="4207116" y="2371732"/>
                <a:ext cx="1607" cy="46273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87" name="Picture 2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74653" y="3753341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8" name="Picture 11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9621" y="1719179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5" name="Group 18"/>
              <p:cNvGrpSpPr/>
              <p:nvPr/>
            </p:nvGrpSpPr>
            <p:grpSpPr bwMode="auto">
              <a:xfrm>
                <a:off x="3943605" y="2125684"/>
                <a:ext cx="531842" cy="303367"/>
                <a:chOff x="864" y="1824"/>
                <a:chExt cx="432" cy="288"/>
              </a:xfrm>
            </p:grpSpPr>
            <p:pic>
              <p:nvPicPr>
                <p:cNvPr id="126" name="Picture 3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2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90" name="Picture 13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2173" y="2589821"/>
                <a:ext cx="345456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1" name="Text Box 22"/>
              <p:cNvSpPr txBox="1">
                <a:spLocks noChangeArrowheads="1"/>
              </p:cNvSpPr>
              <p:nvPr/>
            </p:nvSpPr>
            <p:spPr bwMode="auto">
              <a:xfrm>
                <a:off x="2853215" y="2404897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128.1.2.130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Text Box 24"/>
              <p:cNvSpPr txBox="1">
                <a:spLocks noChangeArrowheads="1"/>
              </p:cNvSpPr>
              <p:nvPr/>
            </p:nvSpPr>
            <p:spPr bwMode="auto">
              <a:xfrm>
                <a:off x="4108734" y="1835693"/>
                <a:ext cx="4122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600" b="1" baseline="-25000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solidFill>
                    <a:srgbClr val="CC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Text Box 26"/>
              <p:cNvSpPr txBox="1">
                <a:spLocks noChangeArrowheads="1"/>
              </p:cNvSpPr>
              <p:nvPr/>
            </p:nvSpPr>
            <p:spPr bwMode="auto">
              <a:xfrm>
                <a:off x="4178194" y="2368936"/>
                <a:ext cx="3113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Line 27"/>
              <p:cNvSpPr>
                <a:spLocks noChangeShapeType="1"/>
              </p:cNvSpPr>
              <p:nvPr/>
            </p:nvSpPr>
            <p:spPr bwMode="auto">
              <a:xfrm>
                <a:off x="4263353" y="2837267"/>
                <a:ext cx="1307911" cy="46273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" name="Group 28"/>
              <p:cNvGrpSpPr/>
              <p:nvPr/>
            </p:nvGrpSpPr>
            <p:grpSpPr bwMode="auto">
              <a:xfrm>
                <a:off x="3032567" y="3427224"/>
                <a:ext cx="531841" cy="303366"/>
                <a:chOff x="864" y="1824"/>
                <a:chExt cx="432" cy="288"/>
              </a:xfrm>
            </p:grpSpPr>
            <p:pic>
              <p:nvPicPr>
                <p:cNvPr id="124" name="Picture 29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30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96" name="Text Box 31"/>
              <p:cNvSpPr txBox="1">
                <a:spLocks noChangeArrowheads="1"/>
              </p:cNvSpPr>
              <p:nvPr/>
            </p:nvSpPr>
            <p:spPr bwMode="auto">
              <a:xfrm>
                <a:off x="3511384" y="3483144"/>
                <a:ext cx="4122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600" b="1" baseline="-25000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600" b="1" baseline="-25000" dirty="0">
                  <a:solidFill>
                    <a:srgbClr val="CC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Line 35"/>
              <p:cNvSpPr>
                <a:spLocks noChangeShapeType="1"/>
              </p:cNvSpPr>
              <p:nvPr/>
            </p:nvSpPr>
            <p:spPr bwMode="auto">
              <a:xfrm flipH="1">
                <a:off x="2147804" y="2732799"/>
                <a:ext cx="36955" cy="5801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98" name="Picture 1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39129" y="3034385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9" name="Text Box 37"/>
              <p:cNvSpPr txBox="1">
                <a:spLocks noChangeArrowheads="1"/>
              </p:cNvSpPr>
              <p:nvPr/>
            </p:nvSpPr>
            <p:spPr bwMode="auto">
              <a:xfrm>
                <a:off x="5909138" y="2500740"/>
                <a:ext cx="174977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128.1.2.128/26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Text Box 39"/>
              <p:cNvSpPr txBox="1">
                <a:spLocks noChangeArrowheads="1"/>
              </p:cNvSpPr>
              <p:nvPr/>
            </p:nvSpPr>
            <p:spPr bwMode="auto">
              <a:xfrm>
                <a:off x="5888875" y="3027938"/>
                <a:ext cx="1435376" cy="338554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目的主机 </a:t>
                </a:r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Text Box 40"/>
              <p:cNvSpPr txBox="1">
                <a:spLocks noChangeArrowheads="1"/>
              </p:cNvSpPr>
              <p:nvPr/>
            </p:nvSpPr>
            <p:spPr bwMode="auto">
              <a:xfrm>
                <a:off x="4856211" y="3344975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128.1.2.132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Text Box 42"/>
              <p:cNvSpPr txBox="1">
                <a:spLocks noChangeArrowheads="1"/>
              </p:cNvSpPr>
              <p:nvPr/>
            </p:nvSpPr>
            <p:spPr bwMode="auto">
              <a:xfrm>
                <a:off x="3269292" y="3136594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Text Box 43"/>
              <p:cNvSpPr txBox="1">
                <a:spLocks noChangeArrowheads="1"/>
              </p:cNvSpPr>
              <p:nvPr/>
            </p:nvSpPr>
            <p:spPr bwMode="auto">
              <a:xfrm>
                <a:off x="2804933" y="3156474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Text Box 44"/>
              <p:cNvSpPr txBox="1">
                <a:spLocks noChangeArrowheads="1"/>
              </p:cNvSpPr>
              <p:nvPr/>
            </p:nvSpPr>
            <p:spPr bwMode="auto">
              <a:xfrm>
                <a:off x="3533879" y="3217524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128.1.2.131</a:t>
                </a:r>
                <a:endParaRPr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05" name="Picture 3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19263" y="2489547"/>
                <a:ext cx="347062" cy="311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6" name="Text Box 46"/>
              <p:cNvSpPr txBox="1">
                <a:spLocks noChangeArrowheads="1"/>
              </p:cNvSpPr>
              <p:nvPr/>
            </p:nvSpPr>
            <p:spPr bwMode="auto">
              <a:xfrm>
                <a:off x="1508068" y="3842425"/>
                <a:ext cx="44325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Text Box 48"/>
              <p:cNvSpPr txBox="1">
                <a:spLocks noChangeArrowheads="1"/>
              </p:cNvSpPr>
              <p:nvPr/>
            </p:nvSpPr>
            <p:spPr bwMode="auto">
              <a:xfrm>
                <a:off x="2285477" y="3692457"/>
                <a:ext cx="124906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128.1.2.65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Text Box 38"/>
              <p:cNvSpPr txBox="1">
                <a:spLocks noChangeArrowheads="1"/>
              </p:cNvSpPr>
              <p:nvPr/>
            </p:nvSpPr>
            <p:spPr bwMode="auto">
              <a:xfrm>
                <a:off x="354487" y="2585387"/>
                <a:ext cx="160011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128.1.2.64/26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Text Box 47"/>
              <p:cNvSpPr txBox="1">
                <a:spLocks noChangeArrowheads="1"/>
              </p:cNvSpPr>
              <p:nvPr/>
            </p:nvSpPr>
            <p:spPr bwMode="auto">
              <a:xfrm>
                <a:off x="783205" y="3498904"/>
                <a:ext cx="124906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128.1.2.68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椭圆 67"/>
              <p:cNvSpPr>
                <a:spLocks noChangeArrowheads="1"/>
              </p:cNvSpPr>
              <p:nvPr/>
            </p:nvSpPr>
            <p:spPr bwMode="auto">
              <a:xfrm>
                <a:off x="2872438" y="3447105"/>
                <a:ext cx="72305" cy="6291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椭圆 68"/>
              <p:cNvSpPr>
                <a:spLocks noChangeArrowheads="1"/>
              </p:cNvSpPr>
              <p:nvPr/>
            </p:nvSpPr>
            <p:spPr bwMode="auto">
              <a:xfrm>
                <a:off x="5415407" y="3222106"/>
                <a:ext cx="73911" cy="6430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椭圆 69"/>
              <p:cNvSpPr>
                <a:spLocks noChangeArrowheads="1"/>
              </p:cNvSpPr>
              <p:nvPr/>
            </p:nvSpPr>
            <p:spPr bwMode="auto">
              <a:xfrm>
                <a:off x="3540306" y="3316782"/>
                <a:ext cx="73911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椭圆 70"/>
              <p:cNvSpPr>
                <a:spLocks noChangeArrowheads="1"/>
              </p:cNvSpPr>
              <p:nvPr/>
            </p:nvSpPr>
            <p:spPr bwMode="auto">
              <a:xfrm>
                <a:off x="2046577" y="3633113"/>
                <a:ext cx="72305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4" name="椭圆 71"/>
              <p:cNvSpPr>
                <a:spLocks noChangeArrowheads="1"/>
              </p:cNvSpPr>
              <p:nvPr/>
            </p:nvSpPr>
            <p:spPr bwMode="auto">
              <a:xfrm>
                <a:off x="4163733" y="2501747"/>
                <a:ext cx="73911" cy="6291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5" name="椭圆 72"/>
              <p:cNvSpPr>
                <a:spLocks noChangeArrowheads="1"/>
              </p:cNvSpPr>
              <p:nvPr/>
            </p:nvSpPr>
            <p:spPr bwMode="auto">
              <a:xfrm>
                <a:off x="3792649" y="2084212"/>
                <a:ext cx="72305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6" name="椭圆 73"/>
              <p:cNvSpPr>
                <a:spLocks noChangeArrowheads="1"/>
              </p:cNvSpPr>
              <p:nvPr/>
            </p:nvSpPr>
            <p:spPr bwMode="auto">
              <a:xfrm>
                <a:off x="3418443" y="1171162"/>
                <a:ext cx="72304" cy="6430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Text Box 10"/>
              <p:cNvSpPr txBox="1">
                <a:spLocks noChangeArrowheads="1"/>
              </p:cNvSpPr>
              <p:nvPr/>
            </p:nvSpPr>
            <p:spPr bwMode="auto">
              <a:xfrm>
                <a:off x="1323351" y="861428"/>
                <a:ext cx="44974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Text Box 37"/>
              <p:cNvSpPr txBox="1">
                <a:spLocks noChangeArrowheads="1"/>
              </p:cNvSpPr>
              <p:nvPr/>
            </p:nvSpPr>
            <p:spPr bwMode="auto">
              <a:xfrm>
                <a:off x="6571928" y="2245549"/>
                <a:ext cx="57040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 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Text Box 38"/>
              <p:cNvSpPr txBox="1">
                <a:spLocks noChangeArrowheads="1"/>
              </p:cNvSpPr>
              <p:nvPr/>
            </p:nvSpPr>
            <p:spPr bwMode="auto">
              <a:xfrm>
                <a:off x="908984" y="2317359"/>
                <a:ext cx="44974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Text Box 98"/>
              <p:cNvSpPr txBox="1">
                <a:spLocks noChangeArrowheads="1"/>
              </p:cNvSpPr>
              <p:nvPr/>
            </p:nvSpPr>
            <p:spPr bwMode="auto">
              <a:xfrm>
                <a:off x="6138447" y="884729"/>
                <a:ext cx="151355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4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的部分转发表</a:t>
                </a:r>
                <a:endParaRPr lang="zh-CN" altLang="en-US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128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7487" y="3159838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1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2705" y="2689821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2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4672" y="1507068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0" name="任意多边形 129"/>
          <p:cNvSpPr/>
          <p:nvPr/>
        </p:nvSpPr>
        <p:spPr>
          <a:xfrm>
            <a:off x="4487288" y="2442641"/>
            <a:ext cx="1057969" cy="655366"/>
          </a:xfrm>
          <a:custGeom>
            <a:avLst/>
            <a:gdLst>
              <a:gd name="connsiteX0" fmla="*/ 2833 w 1057969"/>
              <a:gd name="connsiteY0" fmla="*/ 0 h 655366"/>
              <a:gd name="connsiteX1" fmla="*/ 17823 w 1057969"/>
              <a:gd name="connsiteY1" fmla="*/ 164892 h 655366"/>
              <a:gd name="connsiteX2" fmla="*/ 137744 w 1057969"/>
              <a:gd name="connsiteY2" fmla="*/ 314793 h 655366"/>
              <a:gd name="connsiteX3" fmla="*/ 977194 w 1057969"/>
              <a:gd name="connsiteY3" fmla="*/ 629587 h 655366"/>
              <a:gd name="connsiteX4" fmla="*/ 977194 w 1057969"/>
              <a:gd name="connsiteY4" fmla="*/ 614597 h 655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7969" h="655366">
                <a:moveTo>
                  <a:pt x="2833" y="0"/>
                </a:moveTo>
                <a:cubicBezTo>
                  <a:pt x="-915" y="56213"/>
                  <a:pt x="-4662" y="112427"/>
                  <a:pt x="17823" y="164892"/>
                </a:cubicBezTo>
                <a:cubicBezTo>
                  <a:pt x="40308" y="217358"/>
                  <a:pt x="-22151" y="237344"/>
                  <a:pt x="137744" y="314793"/>
                </a:cubicBezTo>
                <a:cubicBezTo>
                  <a:pt x="297639" y="392242"/>
                  <a:pt x="977194" y="629587"/>
                  <a:pt x="977194" y="629587"/>
                </a:cubicBezTo>
                <a:cubicBezTo>
                  <a:pt x="1117102" y="679554"/>
                  <a:pt x="1047148" y="647075"/>
                  <a:pt x="977194" y="614597"/>
                </a:cubicBezTo>
              </a:path>
            </a:pathLst>
          </a:custGeom>
          <a:noFill/>
          <a:ln w="38100">
            <a:solidFill>
              <a:srgbClr val="CC0000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任意多边形 128"/>
          <p:cNvSpPr/>
          <p:nvPr/>
        </p:nvSpPr>
        <p:spPr>
          <a:xfrm>
            <a:off x="3147431" y="1274164"/>
            <a:ext cx="720031" cy="584616"/>
          </a:xfrm>
          <a:custGeom>
            <a:avLst/>
            <a:gdLst>
              <a:gd name="connsiteX0" fmla="*/ 630090 w 720031"/>
              <a:gd name="connsiteY0" fmla="*/ 0 h 584616"/>
              <a:gd name="connsiteX1" fmla="*/ 503 w 720031"/>
              <a:gd name="connsiteY1" fmla="*/ 269823 h 584616"/>
              <a:gd name="connsiteX2" fmla="*/ 720031 w 720031"/>
              <a:gd name="connsiteY2" fmla="*/ 584616 h 584616"/>
              <a:gd name="connsiteX3" fmla="*/ 720031 w 720031"/>
              <a:gd name="connsiteY3" fmla="*/ 584616 h 58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0031" h="584616">
                <a:moveTo>
                  <a:pt x="630090" y="0"/>
                </a:moveTo>
                <a:cubicBezTo>
                  <a:pt x="307801" y="86193"/>
                  <a:pt x="-14487" y="172387"/>
                  <a:pt x="503" y="269823"/>
                </a:cubicBezTo>
                <a:cubicBezTo>
                  <a:pt x="15493" y="367259"/>
                  <a:pt x="720031" y="584616"/>
                  <a:pt x="720031" y="584616"/>
                </a:cubicBezTo>
                <a:lnTo>
                  <a:pt x="720031" y="584616"/>
                </a:lnTo>
              </a:path>
            </a:pathLst>
          </a:custGeom>
          <a:noFill/>
          <a:ln w="38100">
            <a:solidFill>
              <a:srgbClr val="CC0000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AutoShape 63"/>
          <p:cNvSpPr>
            <a:spLocks noChangeArrowheads="1"/>
          </p:cNvSpPr>
          <p:nvPr/>
        </p:nvSpPr>
        <p:spPr bwMode="auto">
          <a:xfrm>
            <a:off x="5047836" y="1783103"/>
            <a:ext cx="547288" cy="142367"/>
          </a:xfrm>
          <a:prstGeom prst="rightArrow">
            <a:avLst>
              <a:gd name="adj1" fmla="val 50000"/>
              <a:gd name="adj2" fmla="val 66728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>
              <a:solidFill>
                <a:srgbClr val="CC00CC"/>
              </a:solidFill>
            </a:endParaRPr>
          </a:p>
        </p:txBody>
      </p:sp>
      <p:sp>
        <p:nvSpPr>
          <p:cNvPr id="3" name="Text Box 155"/>
          <p:cNvSpPr txBox="1">
            <a:spLocks noChangeArrowheads="1"/>
          </p:cNvSpPr>
          <p:nvPr/>
        </p:nvSpPr>
        <p:spPr bwMode="auto">
          <a:xfrm>
            <a:off x="1196428" y="594101"/>
            <a:ext cx="6865200" cy="363176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路由器 </a:t>
            </a:r>
            <a:r>
              <a:rPr lang="en-US" altLang="zh-CN" dirty="0"/>
              <a:t>R</a:t>
            </a:r>
            <a:r>
              <a:rPr lang="en-US" altLang="zh-CN" baseline="-25000" dirty="0"/>
              <a:t>1</a:t>
            </a:r>
            <a:r>
              <a:rPr lang="en-US" altLang="zh-CN" dirty="0"/>
              <a:t> </a:t>
            </a:r>
            <a:r>
              <a:rPr lang="zh-CN" altLang="en-US" dirty="0"/>
              <a:t>收到分组后查找转发表</a:t>
            </a:r>
            <a:r>
              <a:rPr lang="zh-CN" altLang="en-US" dirty="0" smtClean="0"/>
              <a:t>。接着检查第 </a:t>
            </a:r>
            <a:r>
              <a:rPr lang="en-US" altLang="zh-CN" dirty="0" smtClean="0"/>
              <a:t>2 </a:t>
            </a:r>
            <a:r>
              <a:rPr lang="zh-CN" altLang="en-US" dirty="0" smtClean="0"/>
              <a:t>行</a:t>
            </a:r>
            <a:r>
              <a:rPr lang="zh-CN" altLang="en-US" dirty="0"/>
              <a:t>。 </a:t>
            </a:r>
            <a:endParaRPr lang="zh-CN" altLang="en-US" dirty="0"/>
          </a:p>
        </p:txBody>
      </p:sp>
      <p:sp>
        <p:nvSpPr>
          <p:cNvPr id="121" name="Text Box 155"/>
          <p:cNvSpPr txBox="1">
            <a:spLocks noChangeArrowheads="1"/>
          </p:cNvSpPr>
          <p:nvPr/>
        </p:nvSpPr>
        <p:spPr bwMode="auto">
          <a:xfrm>
            <a:off x="1196428" y="4680631"/>
            <a:ext cx="6865200" cy="375809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分组的直接交付（通过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的接口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 build="p"/>
      <p:bldP spid="130" grpId="0" animBg="1"/>
      <p:bldP spid="66" grpId="0" animBg="1"/>
      <p:bldP spid="66" grpId="1" animBg="1"/>
      <p:bldP spid="121" grpId="0" animBg="1" build="p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545143" y="1039691"/>
            <a:ext cx="8053711" cy="2208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CIDR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，在查找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转发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时可能会得到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不止一个匹配结果。 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最长前缀匹配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(longest-prefix matching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原则：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选择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前缀最长的一个作为匹配的前缀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网络前缀越长，其地址块就越小，因而路由就越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具体。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把前缀最长的排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在转发表的第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行。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45144" y="611983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093072" y="571120"/>
            <a:ext cx="295786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4.3.2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最长前缀匹配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>
            <a:off x="344776" y="633725"/>
            <a:ext cx="8469440" cy="372914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椭圆 10"/>
          <p:cNvSpPr/>
          <p:nvPr/>
        </p:nvSpPr>
        <p:spPr bwMode="auto">
          <a:xfrm rot="20475920">
            <a:off x="1042029" y="910124"/>
            <a:ext cx="3351723" cy="1002368"/>
          </a:xfrm>
          <a:prstGeom prst="ellipse">
            <a:avLst/>
          </a:prstGeom>
          <a:solidFill>
            <a:srgbClr val="FFFF66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2" name="Group 125"/>
          <p:cNvGraphicFramePr>
            <a:graphicFrameLocks noGrp="1"/>
          </p:cNvGraphicFramePr>
          <p:nvPr/>
        </p:nvGraphicFramePr>
        <p:xfrm>
          <a:off x="5544358" y="1184245"/>
          <a:ext cx="2790174" cy="1076799"/>
        </p:xfrm>
        <a:graphic>
          <a:graphicData uri="http://schemas.openxmlformats.org/drawingml/2006/table">
            <a:tbl>
              <a:tblPr/>
              <a:tblGrid>
                <a:gridCol w="1543446"/>
                <a:gridCol w="1246728"/>
              </a:tblGrid>
              <a:tr h="286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前缀匹配</a:t>
                      </a:r>
                      <a:endParaRPr kumimoji="1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下一跳</a:t>
                      </a:r>
                      <a:endParaRPr kumimoji="1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89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128.1.2.0/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128.1.2.128/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128.1.2.192/26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</a:t>
                      </a:r>
                      <a:r>
                        <a:rPr kumimoji="1" lang="en-US" altLang="zh-CN" sz="1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kumimoji="1" lang="en-US" altLang="zh-CN" sz="14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直接，接口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直接，接口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3" name="矩形 72"/>
          <p:cNvSpPr/>
          <p:nvPr/>
        </p:nvSpPr>
        <p:spPr>
          <a:xfrm>
            <a:off x="1172946" y="4361731"/>
            <a:ext cx="67184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 </a:t>
            </a:r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如何转发目的地址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 </a:t>
            </a:r>
            <a:r>
              <a:rPr lang="en-US" altLang="zh-CN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128.1.2.196</a:t>
            </a:r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的分组？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54487" y="816458"/>
            <a:ext cx="7304424" cy="3440748"/>
            <a:chOff x="354487" y="816458"/>
            <a:chExt cx="7304424" cy="3440748"/>
          </a:xfrm>
        </p:grpSpPr>
        <p:grpSp>
          <p:nvGrpSpPr>
            <p:cNvPr id="3" name="组合 12"/>
            <p:cNvGrpSpPr/>
            <p:nvPr/>
          </p:nvGrpSpPr>
          <p:grpSpPr>
            <a:xfrm>
              <a:off x="354487" y="816458"/>
              <a:ext cx="7304424" cy="3440748"/>
              <a:chOff x="354487" y="816458"/>
              <a:chExt cx="7304424" cy="3440748"/>
            </a:xfrm>
          </p:grpSpPr>
          <p:sp>
            <p:nvSpPr>
              <p:cNvPr id="14" name="直角三角形 13"/>
              <p:cNvSpPr/>
              <p:nvPr/>
            </p:nvSpPr>
            <p:spPr>
              <a:xfrm rot="16200000">
                <a:off x="4357107" y="1079129"/>
                <a:ext cx="1089992" cy="1274054"/>
              </a:xfrm>
              <a:prstGeom prst="rtTriangl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  <a:shade val="30000"/>
                      <a:satMod val="115000"/>
                    </a:schemeClr>
                  </a:gs>
                  <a:gs pos="50000">
                    <a:schemeClr val="bg1">
                      <a:lumMod val="8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85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 bwMode="auto">
              <a:xfrm>
                <a:off x="3607791" y="2535299"/>
                <a:ext cx="3716460" cy="1197252"/>
              </a:xfrm>
              <a:prstGeom prst="ellipse">
                <a:avLst/>
              </a:prstGeom>
              <a:solidFill>
                <a:srgbClr val="FFFF66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 bwMode="auto">
              <a:xfrm rot="16200000">
                <a:off x="883716" y="2425929"/>
                <a:ext cx="1925637" cy="1736917"/>
              </a:xfrm>
              <a:prstGeom prst="ellipse">
                <a:avLst/>
              </a:prstGeom>
              <a:solidFill>
                <a:srgbClr val="FFFF66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Text Box 20"/>
              <p:cNvSpPr txBox="1">
                <a:spLocks noChangeArrowheads="1"/>
              </p:cNvSpPr>
              <p:nvPr/>
            </p:nvSpPr>
            <p:spPr bwMode="auto">
              <a:xfrm>
                <a:off x="2456408" y="2039834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128.1.2.194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Text Box 25"/>
              <p:cNvSpPr txBox="1">
                <a:spLocks noChangeArrowheads="1"/>
              </p:cNvSpPr>
              <p:nvPr/>
            </p:nvSpPr>
            <p:spPr bwMode="auto">
              <a:xfrm>
                <a:off x="3732139" y="1824581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>
                <a:off x="2775735" y="1678638"/>
                <a:ext cx="1301162" cy="55733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Line 16"/>
              <p:cNvSpPr>
                <a:spLocks noChangeShapeType="1"/>
              </p:cNvSpPr>
              <p:nvPr/>
            </p:nvSpPr>
            <p:spPr bwMode="auto">
              <a:xfrm flipH="1">
                <a:off x="1638141" y="1656270"/>
                <a:ext cx="947995" cy="25303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Line 8"/>
              <p:cNvSpPr>
                <a:spLocks noChangeShapeType="1"/>
              </p:cNvSpPr>
              <p:nvPr/>
            </p:nvSpPr>
            <p:spPr bwMode="auto">
              <a:xfrm flipH="1">
                <a:off x="2658440" y="1101262"/>
                <a:ext cx="956029" cy="55360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22" name="Picture 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93961" y="824458"/>
                <a:ext cx="345456" cy="311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Text Box 9"/>
              <p:cNvSpPr txBox="1">
                <a:spLocks noChangeArrowheads="1"/>
              </p:cNvSpPr>
              <p:nvPr/>
            </p:nvSpPr>
            <p:spPr bwMode="auto">
              <a:xfrm>
                <a:off x="2171247" y="912225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128.1.2.193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Text Box 23"/>
              <p:cNvSpPr txBox="1">
                <a:spLocks noChangeArrowheads="1"/>
              </p:cNvSpPr>
              <p:nvPr/>
            </p:nvSpPr>
            <p:spPr bwMode="auto">
              <a:xfrm>
                <a:off x="3839945" y="816458"/>
                <a:ext cx="1225389" cy="338554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源主机 </a:t>
                </a:r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Text Box 10"/>
              <p:cNvSpPr txBox="1">
                <a:spLocks noChangeArrowheads="1"/>
              </p:cNvSpPr>
              <p:nvPr/>
            </p:nvSpPr>
            <p:spPr bwMode="auto">
              <a:xfrm>
                <a:off x="580288" y="1099476"/>
                <a:ext cx="1747717" cy="5149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128.1.2.192/26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Line 45"/>
              <p:cNvSpPr>
                <a:spLocks noChangeShapeType="1"/>
              </p:cNvSpPr>
              <p:nvPr/>
            </p:nvSpPr>
            <p:spPr bwMode="auto">
              <a:xfrm flipH="1" flipV="1">
                <a:off x="2294019" y="3312971"/>
                <a:ext cx="808348" cy="2236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Line 41"/>
              <p:cNvSpPr>
                <a:spLocks noChangeShapeType="1"/>
              </p:cNvSpPr>
              <p:nvPr/>
            </p:nvSpPr>
            <p:spPr bwMode="auto">
              <a:xfrm flipH="1">
                <a:off x="4263353" y="2793929"/>
                <a:ext cx="1332012" cy="4333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Line 33"/>
              <p:cNvSpPr>
                <a:spLocks noChangeShapeType="1"/>
              </p:cNvSpPr>
              <p:nvPr/>
            </p:nvSpPr>
            <p:spPr bwMode="auto">
              <a:xfrm flipH="1">
                <a:off x="2051398" y="3354911"/>
                <a:ext cx="88372" cy="5228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Line 32"/>
              <p:cNvSpPr>
                <a:spLocks noChangeShapeType="1"/>
              </p:cNvSpPr>
              <p:nvPr/>
            </p:nvSpPr>
            <p:spPr bwMode="auto">
              <a:xfrm flipH="1">
                <a:off x="3297683" y="2900177"/>
                <a:ext cx="819453" cy="66964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Line 21"/>
              <p:cNvSpPr>
                <a:spLocks noChangeShapeType="1"/>
              </p:cNvSpPr>
              <p:nvPr/>
            </p:nvSpPr>
            <p:spPr bwMode="auto">
              <a:xfrm>
                <a:off x="4207116" y="2371732"/>
                <a:ext cx="1607" cy="46273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31" name="Picture 2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74653" y="3753341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Picture 11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9621" y="1719179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" name="Group 18"/>
              <p:cNvGrpSpPr/>
              <p:nvPr/>
            </p:nvGrpSpPr>
            <p:grpSpPr bwMode="auto">
              <a:xfrm>
                <a:off x="3943605" y="2125684"/>
                <a:ext cx="531842" cy="303367"/>
                <a:chOff x="864" y="1824"/>
                <a:chExt cx="432" cy="288"/>
              </a:xfrm>
            </p:grpSpPr>
            <p:pic>
              <p:nvPicPr>
                <p:cNvPr id="70" name="Picture 3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" name="Picture 12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34" name="Picture 13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2173" y="2589821"/>
                <a:ext cx="345456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" name="Text Box 22"/>
              <p:cNvSpPr txBox="1">
                <a:spLocks noChangeArrowheads="1"/>
              </p:cNvSpPr>
              <p:nvPr/>
            </p:nvSpPr>
            <p:spPr bwMode="auto">
              <a:xfrm>
                <a:off x="2853215" y="2404897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128.1.2.130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Text Box 24"/>
              <p:cNvSpPr txBox="1">
                <a:spLocks noChangeArrowheads="1"/>
              </p:cNvSpPr>
              <p:nvPr/>
            </p:nvSpPr>
            <p:spPr bwMode="auto">
              <a:xfrm>
                <a:off x="4108734" y="1835693"/>
                <a:ext cx="4122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600" b="1" baseline="-25000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solidFill>
                    <a:srgbClr val="CC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Text Box 26"/>
              <p:cNvSpPr txBox="1">
                <a:spLocks noChangeArrowheads="1"/>
              </p:cNvSpPr>
              <p:nvPr/>
            </p:nvSpPr>
            <p:spPr bwMode="auto">
              <a:xfrm>
                <a:off x="4178194" y="2368936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Line 27"/>
              <p:cNvSpPr>
                <a:spLocks noChangeShapeType="1"/>
              </p:cNvSpPr>
              <p:nvPr/>
            </p:nvSpPr>
            <p:spPr bwMode="auto">
              <a:xfrm>
                <a:off x="4263353" y="2837267"/>
                <a:ext cx="1307911" cy="46273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" name="Group 28"/>
              <p:cNvGrpSpPr/>
              <p:nvPr/>
            </p:nvGrpSpPr>
            <p:grpSpPr bwMode="auto">
              <a:xfrm>
                <a:off x="3032567" y="3427224"/>
                <a:ext cx="531841" cy="303366"/>
                <a:chOff x="864" y="1824"/>
                <a:chExt cx="432" cy="288"/>
              </a:xfrm>
            </p:grpSpPr>
            <p:pic>
              <p:nvPicPr>
                <p:cNvPr id="68" name="Picture 29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9" name="Picture 30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40" name="Text Box 31"/>
              <p:cNvSpPr txBox="1">
                <a:spLocks noChangeArrowheads="1"/>
              </p:cNvSpPr>
              <p:nvPr/>
            </p:nvSpPr>
            <p:spPr bwMode="auto">
              <a:xfrm>
                <a:off x="3511384" y="3483144"/>
                <a:ext cx="4122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600" b="1" baseline="-25000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600" b="1" baseline="-25000" dirty="0">
                  <a:solidFill>
                    <a:srgbClr val="CC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Line 35"/>
              <p:cNvSpPr>
                <a:spLocks noChangeShapeType="1"/>
              </p:cNvSpPr>
              <p:nvPr/>
            </p:nvSpPr>
            <p:spPr bwMode="auto">
              <a:xfrm flipH="1">
                <a:off x="2147804" y="2732799"/>
                <a:ext cx="36955" cy="5801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42" name="Picture 1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39129" y="3034385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" name="Text Box 37"/>
              <p:cNvSpPr txBox="1">
                <a:spLocks noChangeArrowheads="1"/>
              </p:cNvSpPr>
              <p:nvPr/>
            </p:nvSpPr>
            <p:spPr bwMode="auto">
              <a:xfrm>
                <a:off x="5909138" y="2500740"/>
                <a:ext cx="174977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128.1.2.128/26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Text Box 39"/>
              <p:cNvSpPr txBox="1">
                <a:spLocks noChangeArrowheads="1"/>
              </p:cNvSpPr>
              <p:nvPr/>
            </p:nvSpPr>
            <p:spPr bwMode="auto">
              <a:xfrm>
                <a:off x="5888875" y="3027938"/>
                <a:ext cx="1435376" cy="338554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目的主机 </a:t>
                </a:r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Text Box 40"/>
              <p:cNvSpPr txBox="1">
                <a:spLocks noChangeArrowheads="1"/>
              </p:cNvSpPr>
              <p:nvPr/>
            </p:nvSpPr>
            <p:spPr bwMode="auto">
              <a:xfrm>
                <a:off x="4856211" y="3344975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128.1.2.132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Text Box 42"/>
              <p:cNvSpPr txBox="1">
                <a:spLocks noChangeArrowheads="1"/>
              </p:cNvSpPr>
              <p:nvPr/>
            </p:nvSpPr>
            <p:spPr bwMode="auto">
              <a:xfrm>
                <a:off x="3269292" y="3136594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Text Box 43"/>
              <p:cNvSpPr txBox="1">
                <a:spLocks noChangeArrowheads="1"/>
              </p:cNvSpPr>
              <p:nvPr/>
            </p:nvSpPr>
            <p:spPr bwMode="auto">
              <a:xfrm>
                <a:off x="2804933" y="3156474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Text Box 44"/>
              <p:cNvSpPr txBox="1">
                <a:spLocks noChangeArrowheads="1"/>
              </p:cNvSpPr>
              <p:nvPr/>
            </p:nvSpPr>
            <p:spPr bwMode="auto">
              <a:xfrm>
                <a:off x="3533879" y="3217524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128.1.2.131</a:t>
                </a:r>
                <a:endParaRPr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49" name="Picture 3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19263" y="2489547"/>
                <a:ext cx="347062" cy="311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" name="Text Box 46"/>
              <p:cNvSpPr txBox="1">
                <a:spLocks noChangeArrowheads="1"/>
              </p:cNvSpPr>
              <p:nvPr/>
            </p:nvSpPr>
            <p:spPr bwMode="auto">
              <a:xfrm>
                <a:off x="1508068" y="3842425"/>
                <a:ext cx="44325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Text Box 48"/>
              <p:cNvSpPr txBox="1">
                <a:spLocks noChangeArrowheads="1"/>
              </p:cNvSpPr>
              <p:nvPr/>
            </p:nvSpPr>
            <p:spPr bwMode="auto">
              <a:xfrm>
                <a:off x="2285477" y="3692457"/>
                <a:ext cx="124906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128.1.2.65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Text Box 38"/>
              <p:cNvSpPr txBox="1">
                <a:spLocks noChangeArrowheads="1"/>
              </p:cNvSpPr>
              <p:nvPr/>
            </p:nvSpPr>
            <p:spPr bwMode="auto">
              <a:xfrm>
                <a:off x="354487" y="2585387"/>
                <a:ext cx="160011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128.1.2.64/26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Text Box 47"/>
              <p:cNvSpPr txBox="1">
                <a:spLocks noChangeArrowheads="1"/>
              </p:cNvSpPr>
              <p:nvPr/>
            </p:nvSpPr>
            <p:spPr bwMode="auto">
              <a:xfrm>
                <a:off x="783205" y="3498904"/>
                <a:ext cx="124906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128.1.2.68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椭圆 67"/>
              <p:cNvSpPr>
                <a:spLocks noChangeArrowheads="1"/>
              </p:cNvSpPr>
              <p:nvPr/>
            </p:nvSpPr>
            <p:spPr bwMode="auto">
              <a:xfrm>
                <a:off x="2872438" y="3447105"/>
                <a:ext cx="72305" cy="6291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椭圆 68"/>
              <p:cNvSpPr>
                <a:spLocks noChangeArrowheads="1"/>
              </p:cNvSpPr>
              <p:nvPr/>
            </p:nvSpPr>
            <p:spPr bwMode="auto">
              <a:xfrm>
                <a:off x="5415407" y="3222106"/>
                <a:ext cx="73911" cy="6430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椭圆 69"/>
              <p:cNvSpPr>
                <a:spLocks noChangeArrowheads="1"/>
              </p:cNvSpPr>
              <p:nvPr/>
            </p:nvSpPr>
            <p:spPr bwMode="auto">
              <a:xfrm>
                <a:off x="3540306" y="3316782"/>
                <a:ext cx="73911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椭圆 70"/>
              <p:cNvSpPr>
                <a:spLocks noChangeArrowheads="1"/>
              </p:cNvSpPr>
              <p:nvPr/>
            </p:nvSpPr>
            <p:spPr bwMode="auto">
              <a:xfrm>
                <a:off x="2046577" y="3633113"/>
                <a:ext cx="72305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椭圆 71"/>
              <p:cNvSpPr>
                <a:spLocks noChangeArrowheads="1"/>
              </p:cNvSpPr>
              <p:nvPr/>
            </p:nvSpPr>
            <p:spPr bwMode="auto">
              <a:xfrm>
                <a:off x="4163733" y="2501747"/>
                <a:ext cx="73911" cy="6291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椭圆 72"/>
              <p:cNvSpPr>
                <a:spLocks noChangeArrowheads="1"/>
              </p:cNvSpPr>
              <p:nvPr/>
            </p:nvSpPr>
            <p:spPr bwMode="auto">
              <a:xfrm>
                <a:off x="3792649" y="2084212"/>
                <a:ext cx="72305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椭圆 73"/>
              <p:cNvSpPr>
                <a:spLocks noChangeArrowheads="1"/>
              </p:cNvSpPr>
              <p:nvPr/>
            </p:nvSpPr>
            <p:spPr bwMode="auto">
              <a:xfrm>
                <a:off x="3418443" y="1171162"/>
                <a:ext cx="72304" cy="6430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Text Box 10"/>
              <p:cNvSpPr txBox="1">
                <a:spLocks noChangeArrowheads="1"/>
              </p:cNvSpPr>
              <p:nvPr/>
            </p:nvSpPr>
            <p:spPr bwMode="auto">
              <a:xfrm>
                <a:off x="1323351" y="861428"/>
                <a:ext cx="44974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Text Box 37"/>
              <p:cNvSpPr txBox="1">
                <a:spLocks noChangeArrowheads="1"/>
              </p:cNvSpPr>
              <p:nvPr/>
            </p:nvSpPr>
            <p:spPr bwMode="auto">
              <a:xfrm>
                <a:off x="6571928" y="2245549"/>
                <a:ext cx="57040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 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Text Box 38"/>
              <p:cNvSpPr txBox="1">
                <a:spLocks noChangeArrowheads="1"/>
              </p:cNvSpPr>
              <p:nvPr/>
            </p:nvSpPr>
            <p:spPr bwMode="auto">
              <a:xfrm>
                <a:off x="908984" y="2317359"/>
                <a:ext cx="44974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Text Box 98"/>
              <p:cNvSpPr txBox="1">
                <a:spLocks noChangeArrowheads="1"/>
              </p:cNvSpPr>
              <p:nvPr/>
            </p:nvSpPr>
            <p:spPr bwMode="auto">
              <a:xfrm>
                <a:off x="6138447" y="884729"/>
                <a:ext cx="151355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4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的部分转发表</a:t>
                </a:r>
                <a:endParaRPr lang="zh-CN" altLang="en-US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2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7487" y="3159838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2705" y="2689821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4672" y="1507068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圆角矩形 66"/>
          <p:cNvSpPr/>
          <p:nvPr/>
        </p:nvSpPr>
        <p:spPr>
          <a:xfrm>
            <a:off x="344776" y="633725"/>
            <a:ext cx="8469440" cy="372914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aphicFrame>
        <p:nvGraphicFramePr>
          <p:cNvPr id="68" name="Group 125"/>
          <p:cNvGraphicFramePr>
            <a:graphicFrameLocks noGrp="1"/>
          </p:cNvGraphicFramePr>
          <p:nvPr/>
        </p:nvGraphicFramePr>
        <p:xfrm>
          <a:off x="5544358" y="1184245"/>
          <a:ext cx="2790174" cy="1076799"/>
        </p:xfrm>
        <a:graphic>
          <a:graphicData uri="http://schemas.openxmlformats.org/drawingml/2006/table">
            <a:tbl>
              <a:tblPr/>
              <a:tblGrid>
                <a:gridCol w="1543446"/>
                <a:gridCol w="1246728"/>
              </a:tblGrid>
              <a:tr h="286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前缀匹配</a:t>
                      </a:r>
                      <a:endParaRPr kumimoji="1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下一跳</a:t>
                      </a:r>
                      <a:endParaRPr kumimoji="1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89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128.1.2.0/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128.1.2.128/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128.1.2.192/26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</a:t>
                      </a:r>
                      <a:r>
                        <a:rPr kumimoji="1" lang="en-US" altLang="zh-CN" sz="1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kumimoji="1" lang="en-US" altLang="zh-CN" sz="14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直接，接口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直接，接口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7" name="Line 66"/>
          <p:cNvSpPr>
            <a:spLocks noChangeShapeType="1"/>
          </p:cNvSpPr>
          <p:nvPr/>
        </p:nvSpPr>
        <p:spPr bwMode="auto">
          <a:xfrm>
            <a:off x="5637655" y="1719179"/>
            <a:ext cx="1362752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0" name="椭圆 119"/>
          <p:cNvSpPr/>
          <p:nvPr/>
        </p:nvSpPr>
        <p:spPr bwMode="auto">
          <a:xfrm rot="20475920">
            <a:off x="1042029" y="910124"/>
            <a:ext cx="3351723" cy="1002368"/>
          </a:xfrm>
          <a:prstGeom prst="ellipse">
            <a:avLst/>
          </a:prstGeom>
          <a:solidFill>
            <a:srgbClr val="FFFF66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54487" y="816458"/>
            <a:ext cx="7304424" cy="3440748"/>
            <a:chOff x="354487" y="816458"/>
            <a:chExt cx="7304424" cy="3440748"/>
          </a:xfrm>
        </p:grpSpPr>
        <p:grpSp>
          <p:nvGrpSpPr>
            <p:cNvPr id="4" name="组合 68"/>
            <p:cNvGrpSpPr/>
            <p:nvPr/>
          </p:nvGrpSpPr>
          <p:grpSpPr>
            <a:xfrm>
              <a:off x="354487" y="816458"/>
              <a:ext cx="7304424" cy="3440748"/>
              <a:chOff x="354487" y="816458"/>
              <a:chExt cx="7304424" cy="3440748"/>
            </a:xfrm>
          </p:grpSpPr>
          <p:sp>
            <p:nvSpPr>
              <p:cNvPr id="70" name="直角三角形 69"/>
              <p:cNvSpPr/>
              <p:nvPr/>
            </p:nvSpPr>
            <p:spPr>
              <a:xfrm rot="16200000">
                <a:off x="4357107" y="1079129"/>
                <a:ext cx="1089992" cy="1274054"/>
              </a:xfrm>
              <a:prstGeom prst="rtTriangl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  <a:shade val="30000"/>
                      <a:satMod val="115000"/>
                    </a:schemeClr>
                  </a:gs>
                  <a:gs pos="50000">
                    <a:schemeClr val="bg1">
                      <a:lumMod val="8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85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 bwMode="auto">
              <a:xfrm>
                <a:off x="3607791" y="2535299"/>
                <a:ext cx="3716460" cy="1197252"/>
              </a:xfrm>
              <a:prstGeom prst="ellipse">
                <a:avLst/>
              </a:prstGeom>
              <a:solidFill>
                <a:srgbClr val="FFFF66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 bwMode="auto">
              <a:xfrm rot="16200000">
                <a:off x="883716" y="2425929"/>
                <a:ext cx="1925637" cy="1736917"/>
              </a:xfrm>
              <a:prstGeom prst="ellipse">
                <a:avLst/>
              </a:prstGeom>
              <a:solidFill>
                <a:srgbClr val="FFFF66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Text Box 20"/>
              <p:cNvSpPr txBox="1">
                <a:spLocks noChangeArrowheads="1"/>
              </p:cNvSpPr>
              <p:nvPr/>
            </p:nvSpPr>
            <p:spPr bwMode="auto">
              <a:xfrm>
                <a:off x="2456408" y="2039834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128.1.2.194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Text Box 25"/>
              <p:cNvSpPr txBox="1">
                <a:spLocks noChangeArrowheads="1"/>
              </p:cNvSpPr>
              <p:nvPr/>
            </p:nvSpPr>
            <p:spPr bwMode="auto">
              <a:xfrm>
                <a:off x="3732139" y="1824581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Line 19"/>
              <p:cNvSpPr>
                <a:spLocks noChangeShapeType="1"/>
              </p:cNvSpPr>
              <p:nvPr/>
            </p:nvSpPr>
            <p:spPr bwMode="auto">
              <a:xfrm>
                <a:off x="2775735" y="1678638"/>
                <a:ext cx="1301162" cy="55733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Line 16"/>
              <p:cNvSpPr>
                <a:spLocks noChangeShapeType="1"/>
              </p:cNvSpPr>
              <p:nvPr/>
            </p:nvSpPr>
            <p:spPr bwMode="auto">
              <a:xfrm flipH="1">
                <a:off x="1638141" y="1656270"/>
                <a:ext cx="947995" cy="25303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Line 8"/>
              <p:cNvSpPr>
                <a:spLocks noChangeShapeType="1"/>
              </p:cNvSpPr>
              <p:nvPr/>
            </p:nvSpPr>
            <p:spPr bwMode="auto">
              <a:xfrm flipH="1">
                <a:off x="2658440" y="1101262"/>
                <a:ext cx="956029" cy="55360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78" name="Picture 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93961" y="824458"/>
                <a:ext cx="345456" cy="311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9" name="Text Box 9"/>
              <p:cNvSpPr txBox="1">
                <a:spLocks noChangeArrowheads="1"/>
              </p:cNvSpPr>
              <p:nvPr/>
            </p:nvSpPr>
            <p:spPr bwMode="auto">
              <a:xfrm>
                <a:off x="2171247" y="912225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128.1.2.193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Text Box 23"/>
              <p:cNvSpPr txBox="1">
                <a:spLocks noChangeArrowheads="1"/>
              </p:cNvSpPr>
              <p:nvPr/>
            </p:nvSpPr>
            <p:spPr bwMode="auto">
              <a:xfrm>
                <a:off x="3839945" y="816458"/>
                <a:ext cx="1225389" cy="338554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源主机 </a:t>
                </a:r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Text Box 10"/>
              <p:cNvSpPr txBox="1">
                <a:spLocks noChangeArrowheads="1"/>
              </p:cNvSpPr>
              <p:nvPr/>
            </p:nvSpPr>
            <p:spPr bwMode="auto">
              <a:xfrm>
                <a:off x="580288" y="1099476"/>
                <a:ext cx="1747717" cy="5149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128.1.2.192/26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Line 45"/>
              <p:cNvSpPr>
                <a:spLocks noChangeShapeType="1"/>
              </p:cNvSpPr>
              <p:nvPr/>
            </p:nvSpPr>
            <p:spPr bwMode="auto">
              <a:xfrm flipH="1" flipV="1">
                <a:off x="2294019" y="3312971"/>
                <a:ext cx="808348" cy="2236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Line 41"/>
              <p:cNvSpPr>
                <a:spLocks noChangeShapeType="1"/>
              </p:cNvSpPr>
              <p:nvPr/>
            </p:nvSpPr>
            <p:spPr bwMode="auto">
              <a:xfrm flipH="1">
                <a:off x="4263353" y="2793929"/>
                <a:ext cx="1332012" cy="4333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Line 33"/>
              <p:cNvSpPr>
                <a:spLocks noChangeShapeType="1"/>
              </p:cNvSpPr>
              <p:nvPr/>
            </p:nvSpPr>
            <p:spPr bwMode="auto">
              <a:xfrm flipH="1">
                <a:off x="2051398" y="3354911"/>
                <a:ext cx="88372" cy="5228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Line 32"/>
              <p:cNvSpPr>
                <a:spLocks noChangeShapeType="1"/>
              </p:cNvSpPr>
              <p:nvPr/>
            </p:nvSpPr>
            <p:spPr bwMode="auto">
              <a:xfrm flipH="1">
                <a:off x="3297683" y="2900177"/>
                <a:ext cx="819453" cy="66964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Line 21"/>
              <p:cNvSpPr>
                <a:spLocks noChangeShapeType="1"/>
              </p:cNvSpPr>
              <p:nvPr/>
            </p:nvSpPr>
            <p:spPr bwMode="auto">
              <a:xfrm>
                <a:off x="4207116" y="2371732"/>
                <a:ext cx="1607" cy="46273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87" name="Picture 2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74653" y="3753341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8" name="Picture 11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9621" y="1719179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5" name="Group 18"/>
              <p:cNvGrpSpPr/>
              <p:nvPr/>
            </p:nvGrpSpPr>
            <p:grpSpPr bwMode="auto">
              <a:xfrm>
                <a:off x="3943605" y="2125684"/>
                <a:ext cx="531842" cy="303367"/>
                <a:chOff x="864" y="1824"/>
                <a:chExt cx="432" cy="288"/>
              </a:xfrm>
            </p:grpSpPr>
            <p:pic>
              <p:nvPicPr>
                <p:cNvPr id="126" name="Picture 3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2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90" name="Picture 13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2173" y="2589821"/>
                <a:ext cx="345456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1" name="Text Box 22"/>
              <p:cNvSpPr txBox="1">
                <a:spLocks noChangeArrowheads="1"/>
              </p:cNvSpPr>
              <p:nvPr/>
            </p:nvSpPr>
            <p:spPr bwMode="auto">
              <a:xfrm>
                <a:off x="2853215" y="2404897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128.1.2.130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Text Box 24"/>
              <p:cNvSpPr txBox="1">
                <a:spLocks noChangeArrowheads="1"/>
              </p:cNvSpPr>
              <p:nvPr/>
            </p:nvSpPr>
            <p:spPr bwMode="auto">
              <a:xfrm>
                <a:off x="4108734" y="1835693"/>
                <a:ext cx="4122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600" b="1" baseline="-25000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solidFill>
                    <a:srgbClr val="CC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Text Box 26"/>
              <p:cNvSpPr txBox="1">
                <a:spLocks noChangeArrowheads="1"/>
              </p:cNvSpPr>
              <p:nvPr/>
            </p:nvSpPr>
            <p:spPr bwMode="auto">
              <a:xfrm>
                <a:off x="4178194" y="2368936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Line 27"/>
              <p:cNvSpPr>
                <a:spLocks noChangeShapeType="1"/>
              </p:cNvSpPr>
              <p:nvPr/>
            </p:nvSpPr>
            <p:spPr bwMode="auto">
              <a:xfrm>
                <a:off x="4263353" y="2837267"/>
                <a:ext cx="1307911" cy="46273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" name="Group 28"/>
              <p:cNvGrpSpPr/>
              <p:nvPr/>
            </p:nvGrpSpPr>
            <p:grpSpPr bwMode="auto">
              <a:xfrm>
                <a:off x="3032567" y="3427224"/>
                <a:ext cx="531841" cy="303366"/>
                <a:chOff x="864" y="1824"/>
                <a:chExt cx="432" cy="288"/>
              </a:xfrm>
            </p:grpSpPr>
            <p:pic>
              <p:nvPicPr>
                <p:cNvPr id="124" name="Picture 29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30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96" name="Text Box 31"/>
              <p:cNvSpPr txBox="1">
                <a:spLocks noChangeArrowheads="1"/>
              </p:cNvSpPr>
              <p:nvPr/>
            </p:nvSpPr>
            <p:spPr bwMode="auto">
              <a:xfrm>
                <a:off x="3511384" y="3483144"/>
                <a:ext cx="4122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600" b="1" baseline="-25000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600" b="1" baseline="-25000" dirty="0">
                  <a:solidFill>
                    <a:srgbClr val="CC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Line 35"/>
              <p:cNvSpPr>
                <a:spLocks noChangeShapeType="1"/>
              </p:cNvSpPr>
              <p:nvPr/>
            </p:nvSpPr>
            <p:spPr bwMode="auto">
              <a:xfrm flipH="1">
                <a:off x="2147804" y="2732799"/>
                <a:ext cx="36955" cy="5801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98" name="Picture 1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39129" y="3034385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9" name="Text Box 37"/>
              <p:cNvSpPr txBox="1">
                <a:spLocks noChangeArrowheads="1"/>
              </p:cNvSpPr>
              <p:nvPr/>
            </p:nvSpPr>
            <p:spPr bwMode="auto">
              <a:xfrm>
                <a:off x="5909138" y="2500740"/>
                <a:ext cx="174977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128.1.2.128/26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Text Box 39"/>
              <p:cNvSpPr txBox="1">
                <a:spLocks noChangeArrowheads="1"/>
              </p:cNvSpPr>
              <p:nvPr/>
            </p:nvSpPr>
            <p:spPr bwMode="auto">
              <a:xfrm>
                <a:off x="5888875" y="3027938"/>
                <a:ext cx="1435376" cy="338554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目的主机 </a:t>
                </a:r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Text Box 40"/>
              <p:cNvSpPr txBox="1">
                <a:spLocks noChangeArrowheads="1"/>
              </p:cNvSpPr>
              <p:nvPr/>
            </p:nvSpPr>
            <p:spPr bwMode="auto">
              <a:xfrm>
                <a:off x="4856211" y="3344975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128.1.2.132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Text Box 42"/>
              <p:cNvSpPr txBox="1">
                <a:spLocks noChangeArrowheads="1"/>
              </p:cNvSpPr>
              <p:nvPr/>
            </p:nvSpPr>
            <p:spPr bwMode="auto">
              <a:xfrm>
                <a:off x="3269292" y="3136594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Text Box 43"/>
              <p:cNvSpPr txBox="1">
                <a:spLocks noChangeArrowheads="1"/>
              </p:cNvSpPr>
              <p:nvPr/>
            </p:nvSpPr>
            <p:spPr bwMode="auto">
              <a:xfrm>
                <a:off x="2804933" y="3156474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Text Box 44"/>
              <p:cNvSpPr txBox="1">
                <a:spLocks noChangeArrowheads="1"/>
              </p:cNvSpPr>
              <p:nvPr/>
            </p:nvSpPr>
            <p:spPr bwMode="auto">
              <a:xfrm>
                <a:off x="3533879" y="3217524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128.1.2.131</a:t>
                </a:r>
                <a:endParaRPr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05" name="Picture 3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19263" y="2489547"/>
                <a:ext cx="347062" cy="311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6" name="Text Box 46"/>
              <p:cNvSpPr txBox="1">
                <a:spLocks noChangeArrowheads="1"/>
              </p:cNvSpPr>
              <p:nvPr/>
            </p:nvSpPr>
            <p:spPr bwMode="auto">
              <a:xfrm>
                <a:off x="1508068" y="3842425"/>
                <a:ext cx="44325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Text Box 48"/>
              <p:cNvSpPr txBox="1">
                <a:spLocks noChangeArrowheads="1"/>
              </p:cNvSpPr>
              <p:nvPr/>
            </p:nvSpPr>
            <p:spPr bwMode="auto">
              <a:xfrm>
                <a:off x="2285477" y="3692457"/>
                <a:ext cx="124906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128.1.2.65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Text Box 38"/>
              <p:cNvSpPr txBox="1">
                <a:spLocks noChangeArrowheads="1"/>
              </p:cNvSpPr>
              <p:nvPr/>
            </p:nvSpPr>
            <p:spPr bwMode="auto">
              <a:xfrm>
                <a:off x="354487" y="2585387"/>
                <a:ext cx="160011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128.1.2.64/26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Text Box 47"/>
              <p:cNvSpPr txBox="1">
                <a:spLocks noChangeArrowheads="1"/>
              </p:cNvSpPr>
              <p:nvPr/>
            </p:nvSpPr>
            <p:spPr bwMode="auto">
              <a:xfrm>
                <a:off x="783205" y="3498904"/>
                <a:ext cx="124906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128.1.2.68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椭圆 67"/>
              <p:cNvSpPr>
                <a:spLocks noChangeArrowheads="1"/>
              </p:cNvSpPr>
              <p:nvPr/>
            </p:nvSpPr>
            <p:spPr bwMode="auto">
              <a:xfrm>
                <a:off x="2872438" y="3447105"/>
                <a:ext cx="72305" cy="6291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椭圆 68"/>
              <p:cNvSpPr>
                <a:spLocks noChangeArrowheads="1"/>
              </p:cNvSpPr>
              <p:nvPr/>
            </p:nvSpPr>
            <p:spPr bwMode="auto">
              <a:xfrm>
                <a:off x="5415407" y="3222106"/>
                <a:ext cx="73911" cy="6430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椭圆 69"/>
              <p:cNvSpPr>
                <a:spLocks noChangeArrowheads="1"/>
              </p:cNvSpPr>
              <p:nvPr/>
            </p:nvSpPr>
            <p:spPr bwMode="auto">
              <a:xfrm>
                <a:off x="3540306" y="3316782"/>
                <a:ext cx="73911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椭圆 70"/>
              <p:cNvSpPr>
                <a:spLocks noChangeArrowheads="1"/>
              </p:cNvSpPr>
              <p:nvPr/>
            </p:nvSpPr>
            <p:spPr bwMode="auto">
              <a:xfrm>
                <a:off x="2046577" y="3633113"/>
                <a:ext cx="72305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4" name="椭圆 71"/>
              <p:cNvSpPr>
                <a:spLocks noChangeArrowheads="1"/>
              </p:cNvSpPr>
              <p:nvPr/>
            </p:nvSpPr>
            <p:spPr bwMode="auto">
              <a:xfrm>
                <a:off x="4163733" y="2501747"/>
                <a:ext cx="73911" cy="6291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5" name="椭圆 72"/>
              <p:cNvSpPr>
                <a:spLocks noChangeArrowheads="1"/>
              </p:cNvSpPr>
              <p:nvPr/>
            </p:nvSpPr>
            <p:spPr bwMode="auto">
              <a:xfrm>
                <a:off x="3792649" y="2084212"/>
                <a:ext cx="72305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6" name="椭圆 73"/>
              <p:cNvSpPr>
                <a:spLocks noChangeArrowheads="1"/>
              </p:cNvSpPr>
              <p:nvPr/>
            </p:nvSpPr>
            <p:spPr bwMode="auto">
              <a:xfrm>
                <a:off x="3418443" y="1171162"/>
                <a:ext cx="72304" cy="6430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Text Box 10"/>
              <p:cNvSpPr txBox="1">
                <a:spLocks noChangeArrowheads="1"/>
              </p:cNvSpPr>
              <p:nvPr/>
            </p:nvSpPr>
            <p:spPr bwMode="auto">
              <a:xfrm>
                <a:off x="1323351" y="861428"/>
                <a:ext cx="44974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Text Box 37"/>
              <p:cNvSpPr txBox="1">
                <a:spLocks noChangeArrowheads="1"/>
              </p:cNvSpPr>
              <p:nvPr/>
            </p:nvSpPr>
            <p:spPr bwMode="auto">
              <a:xfrm>
                <a:off x="6571928" y="2245549"/>
                <a:ext cx="57040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 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Text Box 38"/>
              <p:cNvSpPr txBox="1">
                <a:spLocks noChangeArrowheads="1"/>
              </p:cNvSpPr>
              <p:nvPr/>
            </p:nvSpPr>
            <p:spPr bwMode="auto">
              <a:xfrm>
                <a:off x="908984" y="2317359"/>
                <a:ext cx="44974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Text Box 98"/>
              <p:cNvSpPr txBox="1">
                <a:spLocks noChangeArrowheads="1"/>
              </p:cNvSpPr>
              <p:nvPr/>
            </p:nvSpPr>
            <p:spPr bwMode="auto">
              <a:xfrm>
                <a:off x="6138447" y="884729"/>
                <a:ext cx="151355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4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的部分转发表</a:t>
                </a:r>
                <a:endParaRPr lang="zh-CN" altLang="en-US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129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7487" y="3159838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0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2705" y="2689821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1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4672" y="1507068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 Box 155"/>
          <p:cNvSpPr txBox="1">
            <a:spLocks noChangeArrowheads="1"/>
          </p:cNvSpPr>
          <p:nvPr/>
        </p:nvSpPr>
        <p:spPr bwMode="auto">
          <a:xfrm>
            <a:off x="1196427" y="594101"/>
            <a:ext cx="6865200" cy="34432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路由器 </a:t>
            </a:r>
            <a:r>
              <a:rPr lang="en-US" altLang="zh-CN" dirty="0"/>
              <a:t>R</a:t>
            </a:r>
            <a:r>
              <a:rPr lang="en-US" altLang="zh-CN" baseline="-25000" dirty="0"/>
              <a:t>1</a:t>
            </a:r>
            <a:r>
              <a:rPr lang="en-US" altLang="zh-CN" dirty="0"/>
              <a:t> </a:t>
            </a:r>
            <a:r>
              <a:rPr lang="zh-CN" altLang="en-US" dirty="0"/>
              <a:t>收到分组后查找转发表。先检查</a:t>
            </a:r>
            <a:r>
              <a:rPr lang="zh-CN" altLang="en-US" dirty="0" smtClean="0"/>
              <a:t>第 </a:t>
            </a:r>
            <a:r>
              <a:rPr lang="en-US" altLang="zh-CN" dirty="0" smtClean="0"/>
              <a:t>1 </a:t>
            </a:r>
            <a:r>
              <a:rPr lang="zh-CN" altLang="en-US" dirty="0" smtClean="0"/>
              <a:t>行</a:t>
            </a:r>
            <a:r>
              <a:rPr lang="zh-CN" altLang="en-US" dirty="0"/>
              <a:t>。 </a:t>
            </a:r>
            <a:endParaRPr lang="zh-CN" altLang="en-US" dirty="0"/>
          </a:p>
        </p:txBody>
      </p:sp>
      <p:sp>
        <p:nvSpPr>
          <p:cNvPr id="128" name="AutoShape 63"/>
          <p:cNvSpPr>
            <a:spLocks noChangeArrowheads="1"/>
          </p:cNvSpPr>
          <p:nvPr/>
        </p:nvSpPr>
        <p:spPr bwMode="auto">
          <a:xfrm>
            <a:off x="5047836" y="1543263"/>
            <a:ext cx="547288" cy="142367"/>
          </a:xfrm>
          <a:prstGeom prst="rightArrow">
            <a:avLst>
              <a:gd name="adj1" fmla="val 50000"/>
              <a:gd name="adj2" fmla="val 66728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>
              <a:solidFill>
                <a:srgbClr val="CC00CC"/>
              </a:solidFill>
            </a:endParaRPr>
          </a:p>
        </p:txBody>
      </p:sp>
      <p:sp>
        <p:nvSpPr>
          <p:cNvPr id="122" name="Text Box 155"/>
          <p:cNvSpPr txBox="1">
            <a:spLocks noChangeArrowheads="1"/>
          </p:cNvSpPr>
          <p:nvPr/>
        </p:nvSpPr>
        <p:spPr bwMode="auto">
          <a:xfrm>
            <a:off x="1196430" y="4333600"/>
            <a:ext cx="6864206" cy="397032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128.1.2.196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255.255.255.0 = 128.1.2.0     </a:t>
            </a:r>
            <a:r>
              <a:rPr lang="zh-CN" altLang="en-US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匹配</a:t>
            </a:r>
            <a:r>
              <a:rPr lang="en-US" altLang="zh-CN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en-US" altLang="zh-CN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animBg="1"/>
      <p:bldP spid="128" grpId="1" animBg="1"/>
      <p:bldP spid="122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圆角矩形 66"/>
          <p:cNvSpPr/>
          <p:nvPr/>
        </p:nvSpPr>
        <p:spPr>
          <a:xfrm>
            <a:off x="344776" y="633725"/>
            <a:ext cx="8469440" cy="372914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aphicFrame>
        <p:nvGraphicFramePr>
          <p:cNvPr id="68" name="Group 125"/>
          <p:cNvGraphicFramePr>
            <a:graphicFrameLocks noGrp="1"/>
          </p:cNvGraphicFramePr>
          <p:nvPr/>
        </p:nvGraphicFramePr>
        <p:xfrm>
          <a:off x="5544358" y="1184245"/>
          <a:ext cx="2790174" cy="1076799"/>
        </p:xfrm>
        <a:graphic>
          <a:graphicData uri="http://schemas.openxmlformats.org/drawingml/2006/table">
            <a:tbl>
              <a:tblPr/>
              <a:tblGrid>
                <a:gridCol w="1543446"/>
                <a:gridCol w="1246728"/>
              </a:tblGrid>
              <a:tr h="286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前缀匹配</a:t>
                      </a:r>
                      <a:endParaRPr kumimoji="1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下一跳</a:t>
                      </a:r>
                      <a:endParaRPr kumimoji="1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89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128.1.2.0/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128.1.2.128/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128.1.2.192/26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</a:t>
                      </a:r>
                      <a:r>
                        <a:rPr kumimoji="1" lang="en-US" altLang="zh-CN" sz="1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kumimoji="1" lang="en-US" altLang="zh-CN" sz="14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直接，接口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直接，接口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1" name="Text Box 155"/>
          <p:cNvSpPr txBox="1">
            <a:spLocks noChangeArrowheads="1"/>
          </p:cNvSpPr>
          <p:nvPr/>
        </p:nvSpPr>
        <p:spPr bwMode="auto">
          <a:xfrm>
            <a:off x="1196427" y="4333600"/>
            <a:ext cx="6865199" cy="397032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128.1.2.196 </a:t>
            </a:r>
            <a:r>
              <a:rPr lang="en-US" altLang="zh-CN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255.255.255.128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 128.1.2.128     </a:t>
            </a:r>
            <a:r>
              <a:rPr lang="zh-CN" altLang="en-US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匹配</a:t>
            </a:r>
            <a:r>
              <a:rPr lang="en-US" altLang="zh-CN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en-US" altLang="zh-CN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Line 66"/>
          <p:cNvSpPr>
            <a:spLocks noChangeShapeType="1"/>
          </p:cNvSpPr>
          <p:nvPr/>
        </p:nvSpPr>
        <p:spPr bwMode="auto">
          <a:xfrm>
            <a:off x="5637655" y="1944029"/>
            <a:ext cx="1362752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0" name="椭圆 119"/>
          <p:cNvSpPr/>
          <p:nvPr/>
        </p:nvSpPr>
        <p:spPr bwMode="auto">
          <a:xfrm rot="20475920">
            <a:off x="1042029" y="910124"/>
            <a:ext cx="3351723" cy="1002368"/>
          </a:xfrm>
          <a:prstGeom prst="ellipse">
            <a:avLst/>
          </a:prstGeom>
          <a:solidFill>
            <a:srgbClr val="FFFF66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54487" y="816458"/>
            <a:ext cx="7304424" cy="3440748"/>
            <a:chOff x="354487" y="816458"/>
            <a:chExt cx="7304424" cy="3440748"/>
          </a:xfrm>
        </p:grpSpPr>
        <p:grpSp>
          <p:nvGrpSpPr>
            <p:cNvPr id="4" name="组合 68"/>
            <p:cNvGrpSpPr/>
            <p:nvPr/>
          </p:nvGrpSpPr>
          <p:grpSpPr>
            <a:xfrm>
              <a:off x="354487" y="816458"/>
              <a:ext cx="7304424" cy="3440748"/>
              <a:chOff x="354487" y="816458"/>
              <a:chExt cx="7304424" cy="3440748"/>
            </a:xfrm>
          </p:grpSpPr>
          <p:sp>
            <p:nvSpPr>
              <p:cNvPr id="70" name="直角三角形 69"/>
              <p:cNvSpPr/>
              <p:nvPr/>
            </p:nvSpPr>
            <p:spPr>
              <a:xfrm rot="16200000">
                <a:off x="4357107" y="1079129"/>
                <a:ext cx="1089992" cy="1274054"/>
              </a:xfrm>
              <a:prstGeom prst="rtTriangl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  <a:shade val="30000"/>
                      <a:satMod val="115000"/>
                    </a:schemeClr>
                  </a:gs>
                  <a:gs pos="50000">
                    <a:schemeClr val="bg1">
                      <a:lumMod val="8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85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 bwMode="auto">
              <a:xfrm>
                <a:off x="3607791" y="2535299"/>
                <a:ext cx="3716460" cy="1197252"/>
              </a:xfrm>
              <a:prstGeom prst="ellipse">
                <a:avLst/>
              </a:prstGeom>
              <a:solidFill>
                <a:srgbClr val="FFFF66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 bwMode="auto">
              <a:xfrm rot="16200000">
                <a:off x="883716" y="2425929"/>
                <a:ext cx="1925637" cy="1736917"/>
              </a:xfrm>
              <a:prstGeom prst="ellipse">
                <a:avLst/>
              </a:prstGeom>
              <a:solidFill>
                <a:srgbClr val="FFFF66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Text Box 20"/>
              <p:cNvSpPr txBox="1">
                <a:spLocks noChangeArrowheads="1"/>
              </p:cNvSpPr>
              <p:nvPr/>
            </p:nvSpPr>
            <p:spPr bwMode="auto">
              <a:xfrm>
                <a:off x="2456408" y="2039834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128.1.2.194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Text Box 25"/>
              <p:cNvSpPr txBox="1">
                <a:spLocks noChangeArrowheads="1"/>
              </p:cNvSpPr>
              <p:nvPr/>
            </p:nvSpPr>
            <p:spPr bwMode="auto">
              <a:xfrm>
                <a:off x="3732139" y="1824581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Line 19"/>
              <p:cNvSpPr>
                <a:spLocks noChangeShapeType="1"/>
              </p:cNvSpPr>
              <p:nvPr/>
            </p:nvSpPr>
            <p:spPr bwMode="auto">
              <a:xfrm>
                <a:off x="2775735" y="1678638"/>
                <a:ext cx="1301162" cy="55733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Line 16"/>
              <p:cNvSpPr>
                <a:spLocks noChangeShapeType="1"/>
              </p:cNvSpPr>
              <p:nvPr/>
            </p:nvSpPr>
            <p:spPr bwMode="auto">
              <a:xfrm flipH="1">
                <a:off x="1638141" y="1656270"/>
                <a:ext cx="947995" cy="25303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Line 8"/>
              <p:cNvSpPr>
                <a:spLocks noChangeShapeType="1"/>
              </p:cNvSpPr>
              <p:nvPr/>
            </p:nvSpPr>
            <p:spPr bwMode="auto">
              <a:xfrm flipH="1">
                <a:off x="2658440" y="1101262"/>
                <a:ext cx="956029" cy="55360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78" name="Picture 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93961" y="824458"/>
                <a:ext cx="345456" cy="311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9" name="Text Box 9"/>
              <p:cNvSpPr txBox="1">
                <a:spLocks noChangeArrowheads="1"/>
              </p:cNvSpPr>
              <p:nvPr/>
            </p:nvSpPr>
            <p:spPr bwMode="auto">
              <a:xfrm>
                <a:off x="2171247" y="912225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128.1.2.193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Text Box 23"/>
              <p:cNvSpPr txBox="1">
                <a:spLocks noChangeArrowheads="1"/>
              </p:cNvSpPr>
              <p:nvPr/>
            </p:nvSpPr>
            <p:spPr bwMode="auto">
              <a:xfrm>
                <a:off x="3839945" y="816458"/>
                <a:ext cx="1225389" cy="338554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源主机 </a:t>
                </a:r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Text Box 10"/>
              <p:cNvSpPr txBox="1">
                <a:spLocks noChangeArrowheads="1"/>
              </p:cNvSpPr>
              <p:nvPr/>
            </p:nvSpPr>
            <p:spPr bwMode="auto">
              <a:xfrm>
                <a:off x="580288" y="1099476"/>
                <a:ext cx="1747717" cy="5149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128.1.2.192/26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Line 45"/>
              <p:cNvSpPr>
                <a:spLocks noChangeShapeType="1"/>
              </p:cNvSpPr>
              <p:nvPr/>
            </p:nvSpPr>
            <p:spPr bwMode="auto">
              <a:xfrm flipH="1" flipV="1">
                <a:off x="2294019" y="3312971"/>
                <a:ext cx="808348" cy="2236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Line 41"/>
              <p:cNvSpPr>
                <a:spLocks noChangeShapeType="1"/>
              </p:cNvSpPr>
              <p:nvPr/>
            </p:nvSpPr>
            <p:spPr bwMode="auto">
              <a:xfrm flipH="1">
                <a:off x="4263353" y="2793929"/>
                <a:ext cx="1332012" cy="4333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Line 33"/>
              <p:cNvSpPr>
                <a:spLocks noChangeShapeType="1"/>
              </p:cNvSpPr>
              <p:nvPr/>
            </p:nvSpPr>
            <p:spPr bwMode="auto">
              <a:xfrm flipH="1">
                <a:off x="2051398" y="3354911"/>
                <a:ext cx="88372" cy="5228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Line 32"/>
              <p:cNvSpPr>
                <a:spLocks noChangeShapeType="1"/>
              </p:cNvSpPr>
              <p:nvPr/>
            </p:nvSpPr>
            <p:spPr bwMode="auto">
              <a:xfrm flipH="1">
                <a:off x="3297683" y="2900177"/>
                <a:ext cx="819453" cy="66964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Line 21"/>
              <p:cNvSpPr>
                <a:spLocks noChangeShapeType="1"/>
              </p:cNvSpPr>
              <p:nvPr/>
            </p:nvSpPr>
            <p:spPr bwMode="auto">
              <a:xfrm>
                <a:off x="4207116" y="2371732"/>
                <a:ext cx="1607" cy="46273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87" name="Picture 2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74653" y="3753341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8" name="Picture 11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9621" y="1719179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5" name="Group 18"/>
              <p:cNvGrpSpPr/>
              <p:nvPr/>
            </p:nvGrpSpPr>
            <p:grpSpPr bwMode="auto">
              <a:xfrm>
                <a:off x="3943605" y="2125684"/>
                <a:ext cx="531842" cy="303367"/>
                <a:chOff x="864" y="1824"/>
                <a:chExt cx="432" cy="288"/>
              </a:xfrm>
            </p:grpSpPr>
            <p:pic>
              <p:nvPicPr>
                <p:cNvPr id="126" name="Picture 3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2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90" name="Picture 13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2173" y="2589821"/>
                <a:ext cx="345456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1" name="Text Box 22"/>
              <p:cNvSpPr txBox="1">
                <a:spLocks noChangeArrowheads="1"/>
              </p:cNvSpPr>
              <p:nvPr/>
            </p:nvSpPr>
            <p:spPr bwMode="auto">
              <a:xfrm>
                <a:off x="2853215" y="2404897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128.1.2.130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Text Box 24"/>
              <p:cNvSpPr txBox="1">
                <a:spLocks noChangeArrowheads="1"/>
              </p:cNvSpPr>
              <p:nvPr/>
            </p:nvSpPr>
            <p:spPr bwMode="auto">
              <a:xfrm>
                <a:off x="4108734" y="1835693"/>
                <a:ext cx="4122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600" b="1" baseline="-25000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solidFill>
                    <a:srgbClr val="CC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Text Box 26"/>
              <p:cNvSpPr txBox="1">
                <a:spLocks noChangeArrowheads="1"/>
              </p:cNvSpPr>
              <p:nvPr/>
            </p:nvSpPr>
            <p:spPr bwMode="auto">
              <a:xfrm>
                <a:off x="4178194" y="2368936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Line 27"/>
              <p:cNvSpPr>
                <a:spLocks noChangeShapeType="1"/>
              </p:cNvSpPr>
              <p:nvPr/>
            </p:nvSpPr>
            <p:spPr bwMode="auto">
              <a:xfrm>
                <a:off x="4263353" y="2837267"/>
                <a:ext cx="1307911" cy="46273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" name="Group 28"/>
              <p:cNvGrpSpPr/>
              <p:nvPr/>
            </p:nvGrpSpPr>
            <p:grpSpPr bwMode="auto">
              <a:xfrm>
                <a:off x="3032567" y="3427224"/>
                <a:ext cx="531841" cy="303366"/>
                <a:chOff x="864" y="1824"/>
                <a:chExt cx="432" cy="288"/>
              </a:xfrm>
            </p:grpSpPr>
            <p:pic>
              <p:nvPicPr>
                <p:cNvPr id="124" name="Picture 29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30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96" name="Text Box 31"/>
              <p:cNvSpPr txBox="1">
                <a:spLocks noChangeArrowheads="1"/>
              </p:cNvSpPr>
              <p:nvPr/>
            </p:nvSpPr>
            <p:spPr bwMode="auto">
              <a:xfrm>
                <a:off x="3511384" y="3483144"/>
                <a:ext cx="4122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600" b="1" baseline="-25000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600" b="1" baseline="-25000" dirty="0">
                  <a:solidFill>
                    <a:srgbClr val="CC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Line 35"/>
              <p:cNvSpPr>
                <a:spLocks noChangeShapeType="1"/>
              </p:cNvSpPr>
              <p:nvPr/>
            </p:nvSpPr>
            <p:spPr bwMode="auto">
              <a:xfrm flipH="1">
                <a:off x="2147804" y="2732799"/>
                <a:ext cx="36955" cy="5801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98" name="Picture 1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39129" y="3034385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9" name="Text Box 37"/>
              <p:cNvSpPr txBox="1">
                <a:spLocks noChangeArrowheads="1"/>
              </p:cNvSpPr>
              <p:nvPr/>
            </p:nvSpPr>
            <p:spPr bwMode="auto">
              <a:xfrm>
                <a:off x="5909138" y="2500740"/>
                <a:ext cx="174977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128.1.2.128/26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Text Box 39"/>
              <p:cNvSpPr txBox="1">
                <a:spLocks noChangeArrowheads="1"/>
              </p:cNvSpPr>
              <p:nvPr/>
            </p:nvSpPr>
            <p:spPr bwMode="auto">
              <a:xfrm>
                <a:off x="5888875" y="3027938"/>
                <a:ext cx="1435376" cy="338554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目的主机 </a:t>
                </a:r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Text Box 40"/>
              <p:cNvSpPr txBox="1">
                <a:spLocks noChangeArrowheads="1"/>
              </p:cNvSpPr>
              <p:nvPr/>
            </p:nvSpPr>
            <p:spPr bwMode="auto">
              <a:xfrm>
                <a:off x="4856211" y="3344975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128.1.2.132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Text Box 42"/>
              <p:cNvSpPr txBox="1">
                <a:spLocks noChangeArrowheads="1"/>
              </p:cNvSpPr>
              <p:nvPr/>
            </p:nvSpPr>
            <p:spPr bwMode="auto">
              <a:xfrm>
                <a:off x="3269292" y="3136594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Text Box 43"/>
              <p:cNvSpPr txBox="1">
                <a:spLocks noChangeArrowheads="1"/>
              </p:cNvSpPr>
              <p:nvPr/>
            </p:nvSpPr>
            <p:spPr bwMode="auto">
              <a:xfrm>
                <a:off x="2804933" y="3156474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Text Box 44"/>
              <p:cNvSpPr txBox="1">
                <a:spLocks noChangeArrowheads="1"/>
              </p:cNvSpPr>
              <p:nvPr/>
            </p:nvSpPr>
            <p:spPr bwMode="auto">
              <a:xfrm>
                <a:off x="3533879" y="3217524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128.1.2.131</a:t>
                </a:r>
                <a:endParaRPr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05" name="Picture 3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19263" y="2489547"/>
                <a:ext cx="347062" cy="311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6" name="Text Box 46"/>
              <p:cNvSpPr txBox="1">
                <a:spLocks noChangeArrowheads="1"/>
              </p:cNvSpPr>
              <p:nvPr/>
            </p:nvSpPr>
            <p:spPr bwMode="auto">
              <a:xfrm>
                <a:off x="1508068" y="3842425"/>
                <a:ext cx="44325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Text Box 48"/>
              <p:cNvSpPr txBox="1">
                <a:spLocks noChangeArrowheads="1"/>
              </p:cNvSpPr>
              <p:nvPr/>
            </p:nvSpPr>
            <p:spPr bwMode="auto">
              <a:xfrm>
                <a:off x="2285477" y="3692457"/>
                <a:ext cx="124906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128.1.2.65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Text Box 38"/>
              <p:cNvSpPr txBox="1">
                <a:spLocks noChangeArrowheads="1"/>
              </p:cNvSpPr>
              <p:nvPr/>
            </p:nvSpPr>
            <p:spPr bwMode="auto">
              <a:xfrm>
                <a:off x="354487" y="2585387"/>
                <a:ext cx="160011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128.1.2.64/26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Text Box 47"/>
              <p:cNvSpPr txBox="1">
                <a:spLocks noChangeArrowheads="1"/>
              </p:cNvSpPr>
              <p:nvPr/>
            </p:nvSpPr>
            <p:spPr bwMode="auto">
              <a:xfrm>
                <a:off x="783205" y="3498904"/>
                <a:ext cx="124906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128.1.2.68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椭圆 67"/>
              <p:cNvSpPr>
                <a:spLocks noChangeArrowheads="1"/>
              </p:cNvSpPr>
              <p:nvPr/>
            </p:nvSpPr>
            <p:spPr bwMode="auto">
              <a:xfrm>
                <a:off x="2872438" y="3447105"/>
                <a:ext cx="72305" cy="6291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椭圆 68"/>
              <p:cNvSpPr>
                <a:spLocks noChangeArrowheads="1"/>
              </p:cNvSpPr>
              <p:nvPr/>
            </p:nvSpPr>
            <p:spPr bwMode="auto">
              <a:xfrm>
                <a:off x="5415407" y="3222106"/>
                <a:ext cx="73911" cy="6430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椭圆 69"/>
              <p:cNvSpPr>
                <a:spLocks noChangeArrowheads="1"/>
              </p:cNvSpPr>
              <p:nvPr/>
            </p:nvSpPr>
            <p:spPr bwMode="auto">
              <a:xfrm>
                <a:off x="3540306" y="3316782"/>
                <a:ext cx="73911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椭圆 70"/>
              <p:cNvSpPr>
                <a:spLocks noChangeArrowheads="1"/>
              </p:cNvSpPr>
              <p:nvPr/>
            </p:nvSpPr>
            <p:spPr bwMode="auto">
              <a:xfrm>
                <a:off x="2046577" y="3633113"/>
                <a:ext cx="72305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4" name="椭圆 71"/>
              <p:cNvSpPr>
                <a:spLocks noChangeArrowheads="1"/>
              </p:cNvSpPr>
              <p:nvPr/>
            </p:nvSpPr>
            <p:spPr bwMode="auto">
              <a:xfrm>
                <a:off x="4163733" y="2501747"/>
                <a:ext cx="73911" cy="6291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5" name="椭圆 72"/>
              <p:cNvSpPr>
                <a:spLocks noChangeArrowheads="1"/>
              </p:cNvSpPr>
              <p:nvPr/>
            </p:nvSpPr>
            <p:spPr bwMode="auto">
              <a:xfrm>
                <a:off x="3792649" y="2084212"/>
                <a:ext cx="72305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6" name="椭圆 73"/>
              <p:cNvSpPr>
                <a:spLocks noChangeArrowheads="1"/>
              </p:cNvSpPr>
              <p:nvPr/>
            </p:nvSpPr>
            <p:spPr bwMode="auto">
              <a:xfrm>
                <a:off x="3418443" y="1171162"/>
                <a:ext cx="72304" cy="6430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Text Box 10"/>
              <p:cNvSpPr txBox="1">
                <a:spLocks noChangeArrowheads="1"/>
              </p:cNvSpPr>
              <p:nvPr/>
            </p:nvSpPr>
            <p:spPr bwMode="auto">
              <a:xfrm>
                <a:off x="1323351" y="861428"/>
                <a:ext cx="44974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Text Box 37"/>
              <p:cNvSpPr txBox="1">
                <a:spLocks noChangeArrowheads="1"/>
              </p:cNvSpPr>
              <p:nvPr/>
            </p:nvSpPr>
            <p:spPr bwMode="auto">
              <a:xfrm>
                <a:off x="6571928" y="2245549"/>
                <a:ext cx="57040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 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Text Box 38"/>
              <p:cNvSpPr txBox="1">
                <a:spLocks noChangeArrowheads="1"/>
              </p:cNvSpPr>
              <p:nvPr/>
            </p:nvSpPr>
            <p:spPr bwMode="auto">
              <a:xfrm>
                <a:off x="908984" y="2317359"/>
                <a:ext cx="44974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Text Box 98"/>
              <p:cNvSpPr txBox="1">
                <a:spLocks noChangeArrowheads="1"/>
              </p:cNvSpPr>
              <p:nvPr/>
            </p:nvSpPr>
            <p:spPr bwMode="auto">
              <a:xfrm>
                <a:off x="6138447" y="884729"/>
                <a:ext cx="151355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4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的部分转发表</a:t>
                </a:r>
                <a:endParaRPr lang="zh-CN" altLang="en-US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128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7487" y="3159838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9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2705" y="2689821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0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4672" y="1507068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 Box 155"/>
          <p:cNvSpPr txBox="1">
            <a:spLocks noChangeArrowheads="1"/>
          </p:cNvSpPr>
          <p:nvPr/>
        </p:nvSpPr>
        <p:spPr bwMode="auto">
          <a:xfrm>
            <a:off x="1196427" y="594101"/>
            <a:ext cx="6865200" cy="363176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路由器 </a:t>
            </a:r>
            <a:r>
              <a:rPr lang="en-US" altLang="zh-CN" dirty="0"/>
              <a:t>R</a:t>
            </a:r>
            <a:r>
              <a:rPr lang="en-US" altLang="zh-CN" baseline="-25000" dirty="0"/>
              <a:t>1</a:t>
            </a:r>
            <a:r>
              <a:rPr lang="en-US" altLang="zh-CN" dirty="0"/>
              <a:t> </a:t>
            </a:r>
            <a:r>
              <a:rPr lang="zh-CN" altLang="en-US" dirty="0"/>
              <a:t>收到分组后查找转发表</a:t>
            </a:r>
            <a:r>
              <a:rPr lang="zh-CN" altLang="en-US" dirty="0" smtClean="0"/>
              <a:t>。接着检查第 </a:t>
            </a:r>
            <a:r>
              <a:rPr lang="en-US" altLang="zh-CN" dirty="0" smtClean="0"/>
              <a:t>2 </a:t>
            </a:r>
            <a:r>
              <a:rPr lang="zh-CN" altLang="en-US" dirty="0" smtClean="0"/>
              <a:t>行</a:t>
            </a:r>
            <a:r>
              <a:rPr lang="zh-CN" altLang="en-US" dirty="0"/>
              <a:t>。 </a:t>
            </a:r>
            <a:endParaRPr lang="zh-CN" altLang="en-US" dirty="0"/>
          </a:p>
        </p:txBody>
      </p:sp>
      <p:sp>
        <p:nvSpPr>
          <p:cNvPr id="66" name="AutoShape 63"/>
          <p:cNvSpPr>
            <a:spLocks noChangeArrowheads="1"/>
          </p:cNvSpPr>
          <p:nvPr/>
        </p:nvSpPr>
        <p:spPr bwMode="auto">
          <a:xfrm>
            <a:off x="5047835" y="1781707"/>
            <a:ext cx="547529" cy="143764"/>
          </a:xfrm>
          <a:prstGeom prst="rightArrow">
            <a:avLst>
              <a:gd name="adj1" fmla="val 50000"/>
              <a:gd name="adj2" fmla="val 66728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>
              <a:solidFill>
                <a:srgbClr val="CC00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6" grpId="0" animBg="1"/>
      <p:bldP spid="66" grpId="1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圆角矩形 66"/>
          <p:cNvSpPr/>
          <p:nvPr/>
        </p:nvSpPr>
        <p:spPr>
          <a:xfrm>
            <a:off x="344776" y="633725"/>
            <a:ext cx="8469440" cy="372914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aphicFrame>
        <p:nvGraphicFramePr>
          <p:cNvPr id="68" name="Group 125"/>
          <p:cNvGraphicFramePr>
            <a:graphicFrameLocks noGrp="1"/>
          </p:cNvGraphicFramePr>
          <p:nvPr/>
        </p:nvGraphicFramePr>
        <p:xfrm>
          <a:off x="5544358" y="1184245"/>
          <a:ext cx="2790174" cy="1076799"/>
        </p:xfrm>
        <a:graphic>
          <a:graphicData uri="http://schemas.openxmlformats.org/drawingml/2006/table">
            <a:tbl>
              <a:tblPr/>
              <a:tblGrid>
                <a:gridCol w="1543446"/>
                <a:gridCol w="1246728"/>
              </a:tblGrid>
              <a:tr h="286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前缀匹配</a:t>
                      </a:r>
                      <a:endParaRPr kumimoji="1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下一跳</a:t>
                      </a:r>
                      <a:endParaRPr kumimoji="1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89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128.1.2.0/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128.1.2.128/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128.1.2.192/26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</a:t>
                      </a:r>
                      <a:r>
                        <a:rPr kumimoji="1" lang="en-US" altLang="zh-CN" sz="14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kumimoji="1" lang="en-US" altLang="zh-CN" sz="14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直接，接口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直接，接口 </a:t>
                      </a:r>
                      <a:r>
                        <a:rPr kumimoji="1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kumimoji="1" lang="en-US" altLang="zh-CN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31" marR="91431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7" name="Line 66"/>
          <p:cNvSpPr>
            <a:spLocks noChangeShapeType="1"/>
          </p:cNvSpPr>
          <p:nvPr/>
        </p:nvSpPr>
        <p:spPr bwMode="auto">
          <a:xfrm>
            <a:off x="5637655" y="2168879"/>
            <a:ext cx="1362752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0" name="椭圆 119"/>
          <p:cNvSpPr/>
          <p:nvPr/>
        </p:nvSpPr>
        <p:spPr bwMode="auto">
          <a:xfrm rot="20475920">
            <a:off x="1042029" y="910124"/>
            <a:ext cx="3351723" cy="1002368"/>
          </a:xfrm>
          <a:prstGeom prst="ellipse">
            <a:avLst/>
          </a:prstGeom>
          <a:solidFill>
            <a:srgbClr val="FFFF66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54487" y="816458"/>
            <a:ext cx="7304424" cy="3440748"/>
            <a:chOff x="354487" y="816458"/>
            <a:chExt cx="7304424" cy="3440748"/>
          </a:xfrm>
        </p:grpSpPr>
        <p:grpSp>
          <p:nvGrpSpPr>
            <p:cNvPr id="4" name="组合 68"/>
            <p:cNvGrpSpPr/>
            <p:nvPr/>
          </p:nvGrpSpPr>
          <p:grpSpPr>
            <a:xfrm>
              <a:off x="354487" y="816458"/>
              <a:ext cx="7304424" cy="3440748"/>
              <a:chOff x="354487" y="816458"/>
              <a:chExt cx="7304424" cy="3440748"/>
            </a:xfrm>
          </p:grpSpPr>
          <p:sp>
            <p:nvSpPr>
              <p:cNvPr id="70" name="直角三角形 69"/>
              <p:cNvSpPr/>
              <p:nvPr/>
            </p:nvSpPr>
            <p:spPr>
              <a:xfrm rot="16200000">
                <a:off x="4357107" y="1079129"/>
                <a:ext cx="1089992" cy="1274054"/>
              </a:xfrm>
              <a:prstGeom prst="rtTriangl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  <a:shade val="30000"/>
                      <a:satMod val="115000"/>
                    </a:schemeClr>
                  </a:gs>
                  <a:gs pos="50000">
                    <a:schemeClr val="bg1">
                      <a:lumMod val="8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85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 bwMode="auto">
              <a:xfrm>
                <a:off x="3607791" y="2535299"/>
                <a:ext cx="3716460" cy="1197252"/>
              </a:xfrm>
              <a:prstGeom prst="ellipse">
                <a:avLst/>
              </a:prstGeom>
              <a:solidFill>
                <a:srgbClr val="FFFF66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 bwMode="auto">
              <a:xfrm rot="16200000">
                <a:off x="883716" y="2425929"/>
                <a:ext cx="1925637" cy="1736917"/>
              </a:xfrm>
              <a:prstGeom prst="ellipse">
                <a:avLst/>
              </a:prstGeom>
              <a:solidFill>
                <a:srgbClr val="FFFF66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Text Box 20"/>
              <p:cNvSpPr txBox="1">
                <a:spLocks noChangeArrowheads="1"/>
              </p:cNvSpPr>
              <p:nvPr/>
            </p:nvSpPr>
            <p:spPr bwMode="auto">
              <a:xfrm>
                <a:off x="2456408" y="2039834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128.1.2.194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Text Box 25"/>
              <p:cNvSpPr txBox="1">
                <a:spLocks noChangeArrowheads="1"/>
              </p:cNvSpPr>
              <p:nvPr/>
            </p:nvSpPr>
            <p:spPr bwMode="auto">
              <a:xfrm>
                <a:off x="3732139" y="1824581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Line 19"/>
              <p:cNvSpPr>
                <a:spLocks noChangeShapeType="1"/>
              </p:cNvSpPr>
              <p:nvPr/>
            </p:nvSpPr>
            <p:spPr bwMode="auto">
              <a:xfrm>
                <a:off x="2775735" y="1678638"/>
                <a:ext cx="1301162" cy="55733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Line 16"/>
              <p:cNvSpPr>
                <a:spLocks noChangeShapeType="1"/>
              </p:cNvSpPr>
              <p:nvPr/>
            </p:nvSpPr>
            <p:spPr bwMode="auto">
              <a:xfrm flipH="1">
                <a:off x="1638141" y="1656270"/>
                <a:ext cx="947995" cy="25303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Line 8"/>
              <p:cNvSpPr>
                <a:spLocks noChangeShapeType="1"/>
              </p:cNvSpPr>
              <p:nvPr/>
            </p:nvSpPr>
            <p:spPr bwMode="auto">
              <a:xfrm flipH="1">
                <a:off x="2658440" y="1101262"/>
                <a:ext cx="956029" cy="55360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78" name="Picture 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93961" y="824458"/>
                <a:ext cx="345456" cy="311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9" name="Text Box 9"/>
              <p:cNvSpPr txBox="1">
                <a:spLocks noChangeArrowheads="1"/>
              </p:cNvSpPr>
              <p:nvPr/>
            </p:nvSpPr>
            <p:spPr bwMode="auto">
              <a:xfrm>
                <a:off x="2171247" y="912225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128.1.2.193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Text Box 23"/>
              <p:cNvSpPr txBox="1">
                <a:spLocks noChangeArrowheads="1"/>
              </p:cNvSpPr>
              <p:nvPr/>
            </p:nvSpPr>
            <p:spPr bwMode="auto">
              <a:xfrm>
                <a:off x="3839945" y="816458"/>
                <a:ext cx="1225389" cy="338554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源主机 </a:t>
                </a:r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Text Box 10"/>
              <p:cNvSpPr txBox="1">
                <a:spLocks noChangeArrowheads="1"/>
              </p:cNvSpPr>
              <p:nvPr/>
            </p:nvSpPr>
            <p:spPr bwMode="auto">
              <a:xfrm>
                <a:off x="580288" y="1099476"/>
                <a:ext cx="1747717" cy="5149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128.1.2.192/26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Line 45"/>
              <p:cNvSpPr>
                <a:spLocks noChangeShapeType="1"/>
              </p:cNvSpPr>
              <p:nvPr/>
            </p:nvSpPr>
            <p:spPr bwMode="auto">
              <a:xfrm flipH="1" flipV="1">
                <a:off x="2294019" y="3312971"/>
                <a:ext cx="808348" cy="2236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Line 41"/>
              <p:cNvSpPr>
                <a:spLocks noChangeShapeType="1"/>
              </p:cNvSpPr>
              <p:nvPr/>
            </p:nvSpPr>
            <p:spPr bwMode="auto">
              <a:xfrm flipH="1">
                <a:off x="4263353" y="2793929"/>
                <a:ext cx="1332012" cy="4333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Line 33"/>
              <p:cNvSpPr>
                <a:spLocks noChangeShapeType="1"/>
              </p:cNvSpPr>
              <p:nvPr/>
            </p:nvSpPr>
            <p:spPr bwMode="auto">
              <a:xfrm flipH="1">
                <a:off x="2051398" y="3354911"/>
                <a:ext cx="88372" cy="52285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Line 32"/>
              <p:cNvSpPr>
                <a:spLocks noChangeShapeType="1"/>
              </p:cNvSpPr>
              <p:nvPr/>
            </p:nvSpPr>
            <p:spPr bwMode="auto">
              <a:xfrm flipH="1">
                <a:off x="3297683" y="2900177"/>
                <a:ext cx="819453" cy="66964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Line 21"/>
              <p:cNvSpPr>
                <a:spLocks noChangeShapeType="1"/>
              </p:cNvSpPr>
              <p:nvPr/>
            </p:nvSpPr>
            <p:spPr bwMode="auto">
              <a:xfrm>
                <a:off x="4207116" y="2371732"/>
                <a:ext cx="1607" cy="46273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87" name="Picture 2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74653" y="3753341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8" name="Picture 11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9621" y="1719179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5" name="Group 18"/>
              <p:cNvGrpSpPr/>
              <p:nvPr/>
            </p:nvGrpSpPr>
            <p:grpSpPr bwMode="auto">
              <a:xfrm>
                <a:off x="3943605" y="2125684"/>
                <a:ext cx="531842" cy="303367"/>
                <a:chOff x="864" y="1824"/>
                <a:chExt cx="432" cy="288"/>
              </a:xfrm>
            </p:grpSpPr>
            <p:pic>
              <p:nvPicPr>
                <p:cNvPr id="126" name="Picture 3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7" name="Picture 12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90" name="Picture 13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2173" y="2589821"/>
                <a:ext cx="345456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1" name="Text Box 22"/>
              <p:cNvSpPr txBox="1">
                <a:spLocks noChangeArrowheads="1"/>
              </p:cNvSpPr>
              <p:nvPr/>
            </p:nvSpPr>
            <p:spPr bwMode="auto">
              <a:xfrm>
                <a:off x="2853215" y="2404897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128.1.2.130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Text Box 24"/>
              <p:cNvSpPr txBox="1">
                <a:spLocks noChangeArrowheads="1"/>
              </p:cNvSpPr>
              <p:nvPr/>
            </p:nvSpPr>
            <p:spPr bwMode="auto">
              <a:xfrm>
                <a:off x="4108734" y="1835693"/>
                <a:ext cx="4122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600" b="1" baseline="-25000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solidFill>
                    <a:srgbClr val="CC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Text Box 26"/>
              <p:cNvSpPr txBox="1">
                <a:spLocks noChangeArrowheads="1"/>
              </p:cNvSpPr>
              <p:nvPr/>
            </p:nvSpPr>
            <p:spPr bwMode="auto">
              <a:xfrm>
                <a:off x="4178194" y="2368936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Line 27"/>
              <p:cNvSpPr>
                <a:spLocks noChangeShapeType="1"/>
              </p:cNvSpPr>
              <p:nvPr/>
            </p:nvSpPr>
            <p:spPr bwMode="auto">
              <a:xfrm>
                <a:off x="4263353" y="2837267"/>
                <a:ext cx="1307911" cy="46273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" name="Group 28"/>
              <p:cNvGrpSpPr/>
              <p:nvPr/>
            </p:nvGrpSpPr>
            <p:grpSpPr bwMode="auto">
              <a:xfrm>
                <a:off x="3032567" y="3427224"/>
                <a:ext cx="531841" cy="303366"/>
                <a:chOff x="864" y="1824"/>
                <a:chExt cx="432" cy="288"/>
              </a:xfrm>
            </p:grpSpPr>
            <p:pic>
              <p:nvPicPr>
                <p:cNvPr id="124" name="Picture 29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5" name="Picture 30"/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4" y="1824"/>
                  <a:ext cx="4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699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96" name="Text Box 31"/>
              <p:cNvSpPr txBox="1">
                <a:spLocks noChangeArrowheads="1"/>
              </p:cNvSpPr>
              <p:nvPr/>
            </p:nvSpPr>
            <p:spPr bwMode="auto">
              <a:xfrm>
                <a:off x="3511384" y="3483144"/>
                <a:ext cx="4122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600" b="1" baseline="-25000" dirty="0">
                    <a:solidFill>
                      <a:srgbClr val="CC00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600" b="1" baseline="-25000" dirty="0">
                  <a:solidFill>
                    <a:srgbClr val="CC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Line 35"/>
              <p:cNvSpPr>
                <a:spLocks noChangeShapeType="1"/>
              </p:cNvSpPr>
              <p:nvPr/>
            </p:nvSpPr>
            <p:spPr bwMode="auto">
              <a:xfrm flipH="1">
                <a:off x="2147804" y="2732799"/>
                <a:ext cx="36955" cy="58017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98" name="Picture 1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39129" y="3034385"/>
                <a:ext cx="345455" cy="310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9" name="Text Box 37"/>
              <p:cNvSpPr txBox="1">
                <a:spLocks noChangeArrowheads="1"/>
              </p:cNvSpPr>
              <p:nvPr/>
            </p:nvSpPr>
            <p:spPr bwMode="auto">
              <a:xfrm>
                <a:off x="5909138" y="2500740"/>
                <a:ext cx="174977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128.1.2.128/26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Text Box 39"/>
              <p:cNvSpPr txBox="1">
                <a:spLocks noChangeArrowheads="1"/>
              </p:cNvSpPr>
              <p:nvPr/>
            </p:nvSpPr>
            <p:spPr bwMode="auto">
              <a:xfrm>
                <a:off x="5888875" y="3027938"/>
                <a:ext cx="1435376" cy="338554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目的主机 </a:t>
                </a:r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Text Box 40"/>
              <p:cNvSpPr txBox="1">
                <a:spLocks noChangeArrowheads="1"/>
              </p:cNvSpPr>
              <p:nvPr/>
            </p:nvSpPr>
            <p:spPr bwMode="auto">
              <a:xfrm>
                <a:off x="4856211" y="3344975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128.1.2.132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Text Box 42"/>
              <p:cNvSpPr txBox="1">
                <a:spLocks noChangeArrowheads="1"/>
              </p:cNvSpPr>
              <p:nvPr/>
            </p:nvSpPr>
            <p:spPr bwMode="auto">
              <a:xfrm>
                <a:off x="3269292" y="3136594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Text Box 43"/>
              <p:cNvSpPr txBox="1">
                <a:spLocks noChangeArrowheads="1"/>
              </p:cNvSpPr>
              <p:nvPr/>
            </p:nvSpPr>
            <p:spPr bwMode="auto">
              <a:xfrm>
                <a:off x="2804933" y="3156474"/>
                <a:ext cx="315083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Text Box 44"/>
              <p:cNvSpPr txBox="1">
                <a:spLocks noChangeArrowheads="1"/>
              </p:cNvSpPr>
              <p:nvPr/>
            </p:nvSpPr>
            <p:spPr bwMode="auto">
              <a:xfrm>
                <a:off x="3533879" y="3217524"/>
                <a:ext cx="1392398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128.1.2.131</a:t>
                </a:r>
                <a:endParaRPr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05" name="Picture 34"/>
              <p:cNvPicPr>
                <a:picLocks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19263" y="2489547"/>
                <a:ext cx="347062" cy="311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6" name="Text Box 46"/>
              <p:cNvSpPr txBox="1">
                <a:spLocks noChangeArrowheads="1"/>
              </p:cNvSpPr>
              <p:nvPr/>
            </p:nvSpPr>
            <p:spPr bwMode="auto">
              <a:xfrm>
                <a:off x="1508068" y="3842425"/>
                <a:ext cx="44325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Text Box 48"/>
              <p:cNvSpPr txBox="1">
                <a:spLocks noChangeArrowheads="1"/>
              </p:cNvSpPr>
              <p:nvPr/>
            </p:nvSpPr>
            <p:spPr bwMode="auto">
              <a:xfrm>
                <a:off x="2285477" y="3692457"/>
                <a:ext cx="124906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128.1.2.65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Text Box 38"/>
              <p:cNvSpPr txBox="1">
                <a:spLocks noChangeArrowheads="1"/>
              </p:cNvSpPr>
              <p:nvPr/>
            </p:nvSpPr>
            <p:spPr bwMode="auto">
              <a:xfrm>
                <a:off x="354487" y="2585387"/>
                <a:ext cx="1600118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子网前缀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128.1.2.64/26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Text Box 47"/>
              <p:cNvSpPr txBox="1">
                <a:spLocks noChangeArrowheads="1"/>
              </p:cNvSpPr>
              <p:nvPr/>
            </p:nvSpPr>
            <p:spPr bwMode="auto">
              <a:xfrm>
                <a:off x="783205" y="3498904"/>
                <a:ext cx="124906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128.1.2.68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椭圆 67"/>
              <p:cNvSpPr>
                <a:spLocks noChangeArrowheads="1"/>
              </p:cNvSpPr>
              <p:nvPr/>
            </p:nvSpPr>
            <p:spPr bwMode="auto">
              <a:xfrm>
                <a:off x="2872438" y="3447105"/>
                <a:ext cx="72305" cy="6291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椭圆 68"/>
              <p:cNvSpPr>
                <a:spLocks noChangeArrowheads="1"/>
              </p:cNvSpPr>
              <p:nvPr/>
            </p:nvSpPr>
            <p:spPr bwMode="auto">
              <a:xfrm>
                <a:off x="5415407" y="3222106"/>
                <a:ext cx="73911" cy="6430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椭圆 69"/>
              <p:cNvSpPr>
                <a:spLocks noChangeArrowheads="1"/>
              </p:cNvSpPr>
              <p:nvPr/>
            </p:nvSpPr>
            <p:spPr bwMode="auto">
              <a:xfrm>
                <a:off x="3540306" y="3316782"/>
                <a:ext cx="73911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椭圆 70"/>
              <p:cNvSpPr>
                <a:spLocks noChangeArrowheads="1"/>
              </p:cNvSpPr>
              <p:nvPr/>
            </p:nvSpPr>
            <p:spPr bwMode="auto">
              <a:xfrm>
                <a:off x="2046577" y="3633113"/>
                <a:ext cx="72305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4" name="椭圆 71"/>
              <p:cNvSpPr>
                <a:spLocks noChangeArrowheads="1"/>
              </p:cNvSpPr>
              <p:nvPr/>
            </p:nvSpPr>
            <p:spPr bwMode="auto">
              <a:xfrm>
                <a:off x="4163733" y="2501747"/>
                <a:ext cx="73911" cy="62910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5" name="椭圆 72"/>
              <p:cNvSpPr>
                <a:spLocks noChangeArrowheads="1"/>
              </p:cNvSpPr>
              <p:nvPr/>
            </p:nvSpPr>
            <p:spPr bwMode="auto">
              <a:xfrm>
                <a:off x="3792649" y="2084212"/>
                <a:ext cx="72305" cy="62911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6" name="椭圆 73"/>
              <p:cNvSpPr>
                <a:spLocks noChangeArrowheads="1"/>
              </p:cNvSpPr>
              <p:nvPr/>
            </p:nvSpPr>
            <p:spPr bwMode="auto">
              <a:xfrm>
                <a:off x="3418443" y="1171162"/>
                <a:ext cx="72304" cy="64308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Text Box 10"/>
              <p:cNvSpPr txBox="1">
                <a:spLocks noChangeArrowheads="1"/>
              </p:cNvSpPr>
              <p:nvPr/>
            </p:nvSpPr>
            <p:spPr bwMode="auto">
              <a:xfrm>
                <a:off x="1323351" y="861428"/>
                <a:ext cx="44974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Text Box 37"/>
              <p:cNvSpPr txBox="1">
                <a:spLocks noChangeArrowheads="1"/>
              </p:cNvSpPr>
              <p:nvPr/>
            </p:nvSpPr>
            <p:spPr bwMode="auto">
              <a:xfrm>
                <a:off x="6571928" y="2245549"/>
                <a:ext cx="57040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 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Text Box 38"/>
              <p:cNvSpPr txBox="1">
                <a:spLocks noChangeArrowheads="1"/>
              </p:cNvSpPr>
              <p:nvPr/>
            </p:nvSpPr>
            <p:spPr bwMode="auto">
              <a:xfrm>
                <a:off x="908984" y="2317359"/>
                <a:ext cx="449746" cy="298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</a:t>
                </a:r>
                <a:r>
                  <a:rPr lang="en-US" altLang="zh-CN" sz="16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Text Box 98"/>
              <p:cNvSpPr txBox="1">
                <a:spLocks noChangeArrowheads="1"/>
              </p:cNvSpPr>
              <p:nvPr/>
            </p:nvSpPr>
            <p:spPr bwMode="auto">
              <a:xfrm>
                <a:off x="6138447" y="884729"/>
                <a:ext cx="151355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</a:t>
                </a:r>
                <a:r>
                  <a:rPr lang="en-US" altLang="zh-CN" sz="1400" b="1" baseline="-25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en-US" altLang="zh-CN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的部分转发表</a:t>
                </a:r>
                <a:endParaRPr lang="zh-CN" altLang="en-US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129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7487" y="3159838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0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2705" y="2689821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1" name="Picture 58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4672" y="1507068"/>
              <a:ext cx="58102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6" name="AutoShape 63"/>
          <p:cNvSpPr>
            <a:spLocks noChangeArrowheads="1"/>
          </p:cNvSpPr>
          <p:nvPr/>
        </p:nvSpPr>
        <p:spPr bwMode="auto">
          <a:xfrm>
            <a:off x="5047836" y="2007953"/>
            <a:ext cx="547288" cy="142367"/>
          </a:xfrm>
          <a:prstGeom prst="rightArrow">
            <a:avLst>
              <a:gd name="adj1" fmla="val 50000"/>
              <a:gd name="adj2" fmla="val 66728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>
              <a:solidFill>
                <a:srgbClr val="CC00CC"/>
              </a:solidFill>
            </a:endParaRPr>
          </a:p>
        </p:txBody>
      </p:sp>
      <p:sp>
        <p:nvSpPr>
          <p:cNvPr id="3" name="Text Box 155"/>
          <p:cNvSpPr txBox="1">
            <a:spLocks noChangeArrowheads="1"/>
          </p:cNvSpPr>
          <p:nvPr/>
        </p:nvSpPr>
        <p:spPr bwMode="auto">
          <a:xfrm>
            <a:off x="1196429" y="594101"/>
            <a:ext cx="6864206" cy="363176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路由器 </a:t>
            </a:r>
            <a:r>
              <a:rPr lang="en-US" altLang="zh-CN" dirty="0"/>
              <a:t>R</a:t>
            </a:r>
            <a:r>
              <a:rPr lang="en-US" altLang="zh-CN" baseline="-25000" dirty="0"/>
              <a:t>1</a:t>
            </a:r>
            <a:r>
              <a:rPr lang="en-US" altLang="zh-CN" dirty="0"/>
              <a:t> </a:t>
            </a:r>
            <a:r>
              <a:rPr lang="zh-CN" altLang="en-US" dirty="0"/>
              <a:t>收到分组后查找转发表</a:t>
            </a:r>
            <a:r>
              <a:rPr lang="zh-CN" altLang="en-US" dirty="0" smtClean="0"/>
              <a:t>。接着检查第 </a:t>
            </a:r>
            <a:r>
              <a:rPr lang="en-US" altLang="zh-CN" dirty="0"/>
              <a:t>3</a:t>
            </a:r>
            <a:r>
              <a:rPr lang="en-US" altLang="zh-CN" dirty="0" smtClean="0"/>
              <a:t> </a:t>
            </a:r>
            <a:r>
              <a:rPr lang="zh-CN" altLang="en-US" dirty="0" smtClean="0"/>
              <a:t>行</a:t>
            </a:r>
            <a:r>
              <a:rPr lang="zh-CN" altLang="en-US" dirty="0"/>
              <a:t>。 </a:t>
            </a:r>
            <a:endParaRPr lang="zh-CN" altLang="en-US" dirty="0"/>
          </a:p>
        </p:txBody>
      </p:sp>
      <p:sp>
        <p:nvSpPr>
          <p:cNvPr id="121" name="Text Box 155"/>
          <p:cNvSpPr txBox="1">
            <a:spLocks noChangeArrowheads="1"/>
          </p:cNvSpPr>
          <p:nvPr/>
        </p:nvSpPr>
        <p:spPr bwMode="auto">
          <a:xfrm>
            <a:off x="1196428" y="4333600"/>
            <a:ext cx="6865199" cy="397032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128.1.2.196 </a:t>
            </a:r>
            <a:r>
              <a:rPr lang="en-US" altLang="zh-CN" b="1" dirty="0" smtClean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255.255.255.192 = 128.1.2.192     </a:t>
            </a:r>
            <a:r>
              <a:rPr lang="zh-CN" altLang="en-US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匹配</a:t>
            </a:r>
            <a:r>
              <a:rPr lang="en-US" altLang="zh-CN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en-US" altLang="zh-CN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6" grpId="1" animBg="1"/>
      <p:bldP spid="121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545143" y="1039691"/>
            <a:ext cx="8053711" cy="515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问题：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2000" b="1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从哪个接口向外转发分组？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45144" y="611983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093072" y="571120"/>
            <a:ext cx="295786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4.3.2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最长前缀匹配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5"/>
          <p:cNvGrpSpPr/>
          <p:nvPr/>
        </p:nvGrpSpPr>
        <p:grpSpPr>
          <a:xfrm>
            <a:off x="2177631" y="1710526"/>
            <a:ext cx="5247735" cy="1277396"/>
            <a:chOff x="1524000" y="1321631"/>
            <a:chExt cx="6096000" cy="1277396"/>
          </a:xfrm>
        </p:grpSpPr>
        <p:sp>
          <p:nvSpPr>
            <p:cNvPr id="7" name="任意多边形 6"/>
            <p:cNvSpPr/>
            <p:nvPr/>
          </p:nvSpPr>
          <p:spPr>
            <a:xfrm>
              <a:off x="1524000" y="1321631"/>
              <a:ext cx="6096000" cy="439946"/>
            </a:xfrm>
            <a:custGeom>
              <a:avLst/>
              <a:gdLst>
                <a:gd name="connsiteX0" fmla="*/ 0 w 6096000"/>
                <a:gd name="connsiteY0" fmla="*/ 87784 h 526696"/>
                <a:gd name="connsiteX1" fmla="*/ 87784 w 6096000"/>
                <a:gd name="connsiteY1" fmla="*/ 0 h 526696"/>
                <a:gd name="connsiteX2" fmla="*/ 6008216 w 6096000"/>
                <a:gd name="connsiteY2" fmla="*/ 0 h 526696"/>
                <a:gd name="connsiteX3" fmla="*/ 6096000 w 6096000"/>
                <a:gd name="connsiteY3" fmla="*/ 87784 h 526696"/>
                <a:gd name="connsiteX4" fmla="*/ 6096000 w 6096000"/>
                <a:gd name="connsiteY4" fmla="*/ 438912 h 526696"/>
                <a:gd name="connsiteX5" fmla="*/ 6008216 w 6096000"/>
                <a:gd name="connsiteY5" fmla="*/ 526696 h 526696"/>
                <a:gd name="connsiteX6" fmla="*/ 87784 w 6096000"/>
                <a:gd name="connsiteY6" fmla="*/ 526696 h 526696"/>
                <a:gd name="connsiteX7" fmla="*/ 0 w 6096000"/>
                <a:gd name="connsiteY7" fmla="*/ 438912 h 526696"/>
                <a:gd name="connsiteX8" fmla="*/ 0 w 6096000"/>
                <a:gd name="connsiteY8" fmla="*/ 87784 h 526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96000" h="526696">
                  <a:moveTo>
                    <a:pt x="0" y="87784"/>
                  </a:moveTo>
                  <a:cubicBezTo>
                    <a:pt x="0" y="39302"/>
                    <a:pt x="39302" y="0"/>
                    <a:pt x="87784" y="0"/>
                  </a:cubicBezTo>
                  <a:lnTo>
                    <a:pt x="6008216" y="0"/>
                  </a:lnTo>
                  <a:cubicBezTo>
                    <a:pt x="6056698" y="0"/>
                    <a:pt x="6096000" y="39302"/>
                    <a:pt x="6096000" y="87784"/>
                  </a:cubicBezTo>
                  <a:lnTo>
                    <a:pt x="6096000" y="438912"/>
                  </a:lnTo>
                  <a:cubicBezTo>
                    <a:pt x="6096000" y="487394"/>
                    <a:pt x="6056698" y="526696"/>
                    <a:pt x="6008216" y="526696"/>
                  </a:cubicBezTo>
                  <a:lnTo>
                    <a:pt x="87784" y="526696"/>
                  </a:lnTo>
                  <a:cubicBezTo>
                    <a:pt x="39302" y="526696"/>
                    <a:pt x="0" y="487394"/>
                    <a:pt x="0" y="438912"/>
                  </a:cubicBezTo>
                  <a:lnTo>
                    <a:pt x="0" y="87784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4291" tIns="94291" rIns="94291" bIns="94291" numCol="1" spcCol="1270" anchor="ctr" anchorCtr="0">
              <a:noAutofit/>
            </a:bodyPr>
            <a:lstStyle/>
            <a:p>
              <a:pPr lvl="0" defTabSz="800100"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800" b="1" kern="12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A.  </a:t>
              </a:r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接口 </a:t>
              </a:r>
              <a:r>
                <a:rPr lang="en-US" altLang="zh-CN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 </a:t>
              </a:r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？</a:t>
              </a:r>
              <a:endPara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1524000" y="2159081"/>
              <a:ext cx="6096000" cy="439946"/>
            </a:xfrm>
            <a:custGeom>
              <a:avLst/>
              <a:gdLst>
                <a:gd name="connsiteX0" fmla="*/ 0 w 6096000"/>
                <a:gd name="connsiteY0" fmla="*/ 87784 h 526696"/>
                <a:gd name="connsiteX1" fmla="*/ 87784 w 6096000"/>
                <a:gd name="connsiteY1" fmla="*/ 0 h 526696"/>
                <a:gd name="connsiteX2" fmla="*/ 6008216 w 6096000"/>
                <a:gd name="connsiteY2" fmla="*/ 0 h 526696"/>
                <a:gd name="connsiteX3" fmla="*/ 6096000 w 6096000"/>
                <a:gd name="connsiteY3" fmla="*/ 87784 h 526696"/>
                <a:gd name="connsiteX4" fmla="*/ 6096000 w 6096000"/>
                <a:gd name="connsiteY4" fmla="*/ 438912 h 526696"/>
                <a:gd name="connsiteX5" fmla="*/ 6008216 w 6096000"/>
                <a:gd name="connsiteY5" fmla="*/ 526696 h 526696"/>
                <a:gd name="connsiteX6" fmla="*/ 87784 w 6096000"/>
                <a:gd name="connsiteY6" fmla="*/ 526696 h 526696"/>
                <a:gd name="connsiteX7" fmla="*/ 0 w 6096000"/>
                <a:gd name="connsiteY7" fmla="*/ 438912 h 526696"/>
                <a:gd name="connsiteX8" fmla="*/ 0 w 6096000"/>
                <a:gd name="connsiteY8" fmla="*/ 87784 h 526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96000" h="526696">
                  <a:moveTo>
                    <a:pt x="0" y="87784"/>
                  </a:moveTo>
                  <a:cubicBezTo>
                    <a:pt x="0" y="39302"/>
                    <a:pt x="39302" y="0"/>
                    <a:pt x="87784" y="0"/>
                  </a:cubicBezTo>
                  <a:lnTo>
                    <a:pt x="6008216" y="0"/>
                  </a:lnTo>
                  <a:cubicBezTo>
                    <a:pt x="6056698" y="0"/>
                    <a:pt x="6096000" y="39302"/>
                    <a:pt x="6096000" y="87784"/>
                  </a:cubicBezTo>
                  <a:lnTo>
                    <a:pt x="6096000" y="438912"/>
                  </a:lnTo>
                  <a:cubicBezTo>
                    <a:pt x="6096000" y="487394"/>
                    <a:pt x="6056698" y="526696"/>
                    <a:pt x="6008216" y="526696"/>
                  </a:cubicBezTo>
                  <a:lnTo>
                    <a:pt x="87784" y="526696"/>
                  </a:lnTo>
                  <a:cubicBezTo>
                    <a:pt x="39302" y="526696"/>
                    <a:pt x="0" y="487394"/>
                    <a:pt x="0" y="438912"/>
                  </a:cubicBezTo>
                  <a:lnTo>
                    <a:pt x="0" y="8778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4291" tIns="94291" rIns="94291" bIns="94291" numCol="1" spcCol="1270" anchor="ctr" anchorCtr="0">
              <a:noAutofit/>
            </a:bodyPr>
            <a:lstStyle/>
            <a:p>
              <a:pPr lvl="0" defTabSz="800100"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800" b="1" kern="12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B.  </a:t>
              </a:r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接口 </a:t>
              </a:r>
              <a:r>
                <a:rPr lang="en-US" altLang="zh-CN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</a:t>
              </a:r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？</a:t>
              </a:r>
              <a:endPara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3777832" y="1710526"/>
            <a:ext cx="3298830" cy="439946"/>
          </a:xfrm>
          <a:custGeom>
            <a:avLst/>
            <a:gdLst>
              <a:gd name="connsiteX0" fmla="*/ 0 w 6096000"/>
              <a:gd name="connsiteY0" fmla="*/ 0 h 817235"/>
              <a:gd name="connsiteX1" fmla="*/ 6096000 w 6096000"/>
              <a:gd name="connsiteY1" fmla="*/ 0 h 817235"/>
              <a:gd name="connsiteX2" fmla="*/ 6096000 w 6096000"/>
              <a:gd name="connsiteY2" fmla="*/ 817235 h 817235"/>
              <a:gd name="connsiteX3" fmla="*/ 0 w 6096000"/>
              <a:gd name="connsiteY3" fmla="*/ 817235 h 817235"/>
              <a:gd name="connsiteX4" fmla="*/ 0 w 6096000"/>
              <a:gd name="connsiteY4" fmla="*/ 0 h 817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817235">
                <a:moveTo>
                  <a:pt x="0" y="0"/>
                </a:moveTo>
                <a:lnTo>
                  <a:pt x="6096000" y="0"/>
                </a:lnTo>
                <a:lnTo>
                  <a:pt x="6096000" y="817235"/>
                </a:lnTo>
                <a:lnTo>
                  <a:pt x="0" y="81723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3548" tIns="22860" rIns="128016" bIns="22860" numCol="1" spcCol="1270" anchor="ctr" anchorCtr="0">
            <a:noAutofit/>
          </a:bodyPr>
          <a:lstStyle/>
          <a:p>
            <a:pPr marL="0" lvl="1" defTabSz="800100">
              <a:spcBef>
                <a:spcPct val="0"/>
              </a:spcBef>
              <a:spcAft>
                <a:spcPts val="600"/>
              </a:spcAft>
            </a:pPr>
            <a:r>
              <a:rPr lang="zh-CN" altLang="en-US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匹配的前缀</a:t>
            </a:r>
            <a:r>
              <a:rPr lang="zh-CN" altLang="en-US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</a:t>
            </a:r>
            <a:r>
              <a:rPr lang="zh-CN" altLang="en-US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 </a:t>
            </a:r>
            <a:endParaRPr lang="en-US" altLang="zh-CN" b="1" dirty="0" smtClean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9"/>
          <p:cNvGrpSpPr/>
          <p:nvPr/>
        </p:nvGrpSpPr>
        <p:grpSpPr>
          <a:xfrm>
            <a:off x="1698355" y="1727583"/>
            <a:ext cx="432614" cy="1260339"/>
            <a:chOff x="1044723" y="1338688"/>
            <a:chExt cx="432614" cy="1260339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4723" y="1338688"/>
              <a:ext cx="405830" cy="405832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4723" y="2159081"/>
              <a:ext cx="432614" cy="43994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45144" y="611983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093072" y="571120"/>
            <a:ext cx="295786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4.3.2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最长前缀匹配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5"/>
          <p:cNvGrpSpPr/>
          <p:nvPr/>
        </p:nvGrpSpPr>
        <p:grpSpPr>
          <a:xfrm>
            <a:off x="1051877" y="1094735"/>
            <a:ext cx="7949612" cy="759182"/>
            <a:chOff x="515164" y="1127589"/>
            <a:chExt cx="7949612" cy="759182"/>
          </a:xfrm>
        </p:grpSpPr>
        <p:sp>
          <p:nvSpPr>
            <p:cNvPr id="20" name="矩形 19"/>
            <p:cNvSpPr/>
            <p:nvPr/>
          </p:nvSpPr>
          <p:spPr>
            <a:xfrm>
              <a:off x="3137152" y="1482161"/>
              <a:ext cx="4108334" cy="396647"/>
            </a:xfrm>
            <a:prstGeom prst="rect">
              <a:avLst/>
            </a:prstGeom>
            <a:solidFill>
              <a:srgbClr val="00B0F0"/>
            </a:solidFill>
            <a:ln w="9525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515164" y="1127589"/>
              <a:ext cx="7949612" cy="7591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600"/>
                </a:lnSpc>
              </a:pPr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                128      .         1       .         2       .      196</a:t>
              </a:r>
              <a:endPara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600"/>
                </a:lnSpc>
              </a:pP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目的主机 </a:t>
              </a:r>
              <a:r>
                <a:rPr lang="en-US" altLang="zh-CN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     </a:t>
              </a:r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10000000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00000001  00000010  11000100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endPara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7"/>
          <p:cNvGrpSpPr/>
          <p:nvPr/>
        </p:nvGrpSpPr>
        <p:grpSpPr>
          <a:xfrm>
            <a:off x="327990" y="1925147"/>
            <a:ext cx="8428383" cy="2010807"/>
            <a:chOff x="327990" y="2133866"/>
            <a:chExt cx="8428383" cy="2010807"/>
          </a:xfrm>
        </p:grpSpPr>
        <p:sp>
          <p:nvSpPr>
            <p:cNvPr id="13" name="矩形 12"/>
            <p:cNvSpPr/>
            <p:nvPr/>
          </p:nvSpPr>
          <p:spPr>
            <a:xfrm>
              <a:off x="3687561" y="2849757"/>
              <a:ext cx="3975510" cy="531092"/>
            </a:xfrm>
            <a:prstGeom prst="rect">
              <a:avLst/>
            </a:prstGeom>
            <a:solidFill>
              <a:srgbClr val="00B0F0"/>
            </a:solidFill>
            <a:ln w="9525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4" name="矩形 13"/>
            <p:cNvSpPr/>
            <p:nvPr/>
          </p:nvSpPr>
          <p:spPr>
            <a:xfrm>
              <a:off x="3691387" y="2177602"/>
              <a:ext cx="4110690" cy="531092"/>
            </a:xfrm>
            <a:prstGeom prst="rect">
              <a:avLst/>
            </a:prstGeom>
            <a:solidFill>
              <a:srgbClr val="00B0F0"/>
            </a:solidFill>
            <a:ln w="9525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8" name="矩形 17"/>
            <p:cNvSpPr/>
            <p:nvPr/>
          </p:nvSpPr>
          <p:spPr>
            <a:xfrm>
              <a:off x="3687561" y="3514636"/>
              <a:ext cx="3717091" cy="531092"/>
            </a:xfrm>
            <a:prstGeom prst="rect">
              <a:avLst/>
            </a:prstGeom>
            <a:solidFill>
              <a:srgbClr val="00B0F0"/>
            </a:solidFill>
            <a:ln w="9525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327990" y="2133866"/>
              <a:ext cx="8428383" cy="20108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128.1.2.192/26 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的最小地址     </a:t>
              </a:r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10000000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00000001  00000010  11000000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endPara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spcAft>
                  <a:spcPts val="900"/>
                </a:spcAft>
              </a:pPr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128.1.2.192/26</a:t>
              </a:r>
              <a:r>
                <a:rPr lang="en-US" altLang="zh-CN" b="1" baseline="-25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的最大地址</a:t>
              </a:r>
              <a:r>
                <a:rPr lang="zh-CN" altLang="en-US" sz="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</a:t>
              </a:r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10000000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00000001  00000010  11111111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128.1.2.128/25 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的最小地址</a:t>
              </a:r>
              <a:r>
                <a:rPr lang="zh-CN" altLang="en-US" sz="7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</a:t>
              </a:r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10000000  00000001  00000010  1</a:t>
              </a:r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000000</a:t>
              </a:r>
              <a:endPara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spcAft>
                  <a:spcPts val="900"/>
                </a:spcAft>
              </a:pPr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128.1.2.128/25 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的最大地址</a:t>
              </a:r>
              <a:r>
                <a:rPr lang="zh-CN" altLang="en-US" sz="9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</a:t>
              </a:r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10000000  00000001  00000010  10111111</a:t>
              </a:r>
              <a:endPara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128.1.2.0/24 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的最小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地址 </a:t>
              </a:r>
              <a:r>
                <a:rPr lang="en-US" altLang="zh-CN" sz="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10000000  </a:t>
              </a:r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00000001  00000010  10000000</a:t>
              </a:r>
              <a:endPara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128.1.2.0/24 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的最大地址</a:t>
              </a:r>
              <a:r>
                <a:rPr lang="zh-CN" altLang="en-US" sz="9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</a:t>
              </a:r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10000000  00000001  00000010  10111111</a:t>
              </a:r>
              <a:endPara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759226" y="4079080"/>
            <a:ext cx="5903845" cy="461665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把前缀最长的排在转发表的第 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行。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56963" y="614217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922084" y="581006"/>
            <a:ext cx="331853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转发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表中的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种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特殊的路由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68"/>
          <p:cNvSpPr>
            <a:spLocks noChangeArrowheads="1"/>
          </p:cNvSpPr>
          <p:nvPr/>
        </p:nvSpPr>
        <p:spPr bwMode="auto">
          <a:xfrm>
            <a:off x="556963" y="981522"/>
            <a:ext cx="8197744" cy="324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主机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host 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route) 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lvl="1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又叫做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特定主机路由。</a:t>
            </a:r>
            <a:endParaRPr lang="en-US" altLang="zh-CN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lvl="1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是对特定目的主机的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地址专门指明的一个路由。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lvl="1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网络前缀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 </a:t>
            </a:r>
            <a:r>
              <a:rPr lang="en-US" altLang="zh-CN" sz="2000" b="1" dirty="0" err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a.b.c.d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/32</a:t>
            </a:r>
            <a:endParaRPr lang="en-US" altLang="zh-CN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lvl="1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放在转发表的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最前面。</a:t>
            </a:r>
            <a:endParaRPr lang="en-US" altLang="zh-CN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68605" indent="-2686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默认路由 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(default route)</a:t>
            </a: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lvl="1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不管分组的最终目的网络在哪里，都由指定的路由器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来处理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lvl="1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用特殊前缀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0.0.0.0/0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表示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56963" y="621965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719575" y="588754"/>
            <a:ext cx="17235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默认路由举例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56963" y="1059553"/>
            <a:ext cx="8048776" cy="2281473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Line 4"/>
          <p:cNvSpPr>
            <a:spLocks noChangeShapeType="1"/>
          </p:cNvSpPr>
          <p:nvPr/>
        </p:nvSpPr>
        <p:spPr bwMode="auto">
          <a:xfrm flipV="1">
            <a:off x="4975616" y="1432111"/>
            <a:ext cx="453405" cy="22610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Line 5"/>
          <p:cNvSpPr>
            <a:spLocks noChangeShapeType="1"/>
          </p:cNvSpPr>
          <p:nvPr/>
        </p:nvSpPr>
        <p:spPr bwMode="auto">
          <a:xfrm flipV="1">
            <a:off x="4652499" y="1714015"/>
            <a:ext cx="259536" cy="22610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Line 6"/>
          <p:cNvSpPr>
            <a:spLocks noChangeShapeType="1"/>
          </p:cNvSpPr>
          <p:nvPr/>
        </p:nvSpPr>
        <p:spPr bwMode="auto">
          <a:xfrm flipV="1">
            <a:off x="4858877" y="2084437"/>
            <a:ext cx="743167" cy="1347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Line 7"/>
          <p:cNvSpPr>
            <a:spLocks noChangeShapeType="1"/>
          </p:cNvSpPr>
          <p:nvPr/>
        </p:nvSpPr>
        <p:spPr bwMode="auto">
          <a:xfrm flipH="1">
            <a:off x="4006267" y="2165255"/>
            <a:ext cx="387739" cy="39543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Line 8"/>
          <p:cNvSpPr>
            <a:spLocks noChangeShapeType="1"/>
          </p:cNvSpPr>
          <p:nvPr/>
        </p:nvSpPr>
        <p:spPr bwMode="auto">
          <a:xfrm>
            <a:off x="4652500" y="2221059"/>
            <a:ext cx="193869" cy="39543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Line 9"/>
          <p:cNvSpPr>
            <a:spLocks noChangeShapeType="1"/>
          </p:cNvSpPr>
          <p:nvPr/>
        </p:nvSpPr>
        <p:spPr bwMode="auto">
          <a:xfrm flipV="1">
            <a:off x="3746733" y="2109452"/>
            <a:ext cx="518027" cy="5580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5" name="Picture 29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904" y="2029595"/>
            <a:ext cx="337709" cy="169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76" name="Text Box 31"/>
          <p:cNvSpPr txBox="1">
            <a:spLocks noChangeArrowheads="1"/>
          </p:cNvSpPr>
          <p:nvPr/>
        </p:nvSpPr>
        <p:spPr bwMode="auto">
          <a:xfrm>
            <a:off x="5053940" y="1757267"/>
            <a:ext cx="3834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400" b="1" baseline="-2500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400" b="1" baseline="-2500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7" name="Object 32"/>
          <p:cNvGraphicFramePr>
            <a:graphicFrameLocks noChangeAspect="1"/>
          </p:cNvGraphicFramePr>
          <p:nvPr/>
        </p:nvGraphicFramePr>
        <p:xfrm>
          <a:off x="5558347" y="1629981"/>
          <a:ext cx="2004120" cy="1190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Visio" r:id="rId2" imgW="1644015" imgH="942340" progId="Visio.Drawing.11">
                  <p:embed/>
                </p:oleObj>
              </mc:Choice>
              <mc:Fallback>
                <p:oleObj name="Visio" r:id="rId2" imgW="1644015" imgH="942340" progId="Visio.Drawing.11">
                  <p:embed/>
                  <p:pic>
                    <p:nvPicPr>
                      <p:cNvPr id="0" name="图片 1024"/>
                      <p:cNvPicPr>
                        <a:picLocks noChangeAspect="1"/>
                      </p:cNvPicPr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558347" y="1629981"/>
                        <a:ext cx="2004120" cy="1190156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  <a:effectLst>
                        <a:outerShdw dist="25400" dir="5400000" algn="ctr" rotWithShape="0">
                          <a:srgbClr val="EEECE1"/>
                        </a:outer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" name="Text Box 33"/>
          <p:cNvSpPr txBox="1">
            <a:spLocks noChangeArrowheads="1"/>
          </p:cNvSpPr>
          <p:nvPr/>
        </p:nvSpPr>
        <p:spPr bwMode="auto">
          <a:xfrm>
            <a:off x="6169329" y="2020936"/>
            <a:ext cx="7232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互联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网</a:t>
            </a:r>
            <a:endParaRPr lang="zh-CN" altLang="en-US" sz="140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 Box 40"/>
          <p:cNvSpPr txBox="1">
            <a:spLocks noChangeArrowheads="1"/>
          </p:cNvSpPr>
          <p:nvPr/>
        </p:nvSpPr>
        <p:spPr bwMode="auto">
          <a:xfrm>
            <a:off x="1860412" y="1405325"/>
            <a:ext cx="108234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主机路由</a:t>
            </a:r>
            <a:r>
              <a:rPr lang="zh-CN" altLang="en-US" sz="1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</a:t>
            </a:r>
            <a:endParaRPr lang="zh-CN" altLang="en-US" sz="1400" b="1" baseline="-250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Freeform 41"/>
          <p:cNvSpPr/>
          <p:nvPr/>
        </p:nvSpPr>
        <p:spPr bwMode="auto">
          <a:xfrm>
            <a:off x="3255830" y="1685151"/>
            <a:ext cx="417942" cy="886123"/>
          </a:xfrm>
          <a:custGeom>
            <a:avLst/>
            <a:gdLst>
              <a:gd name="T0" fmla="*/ 4 w 368"/>
              <a:gd name="T1" fmla="*/ 0 h 524"/>
              <a:gd name="T2" fmla="*/ 368 w 368"/>
              <a:gd name="T3" fmla="*/ 256 h 524"/>
              <a:gd name="T4" fmla="*/ 367 w 368"/>
              <a:gd name="T5" fmla="*/ 277 h 524"/>
              <a:gd name="T6" fmla="*/ 0 w 368"/>
              <a:gd name="T7" fmla="*/ 524 h 524"/>
              <a:gd name="T8" fmla="*/ 4 w 368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8" h="524">
                <a:moveTo>
                  <a:pt x="4" y="0"/>
                </a:moveTo>
                <a:lnTo>
                  <a:pt x="368" y="256"/>
                </a:lnTo>
                <a:lnTo>
                  <a:pt x="367" y="277"/>
                </a:lnTo>
                <a:lnTo>
                  <a:pt x="0" y="524"/>
                </a:lnTo>
                <a:lnTo>
                  <a:pt x="4" y="0"/>
                </a:lnTo>
                <a:close/>
              </a:path>
            </a:pathLst>
          </a:custGeom>
          <a:gradFill>
            <a:gsLst>
              <a:gs pos="0">
                <a:srgbClr val="00FFFF"/>
              </a:gs>
              <a:gs pos="100000">
                <a:srgbClr val="0000CC"/>
              </a:gs>
            </a:gsLst>
            <a:lin ang="0" scaled="0"/>
          </a:gradFill>
          <a:ln>
            <a:noFill/>
          </a:ln>
          <a:effectLst/>
        </p:spPr>
        <p:txBody>
          <a:bodyPr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4" name="Group 44"/>
          <p:cNvGrpSpPr/>
          <p:nvPr/>
        </p:nvGrpSpPr>
        <p:grpSpPr bwMode="auto">
          <a:xfrm>
            <a:off x="5105904" y="1206973"/>
            <a:ext cx="717109" cy="425262"/>
            <a:chOff x="1776" y="2768"/>
            <a:chExt cx="1824" cy="736"/>
          </a:xfrm>
          <a:solidFill>
            <a:srgbClr val="00B0F0"/>
          </a:solidFill>
        </p:grpSpPr>
        <p:grpSp>
          <p:nvGrpSpPr>
            <p:cNvPr id="85" name="Group 45"/>
            <p:cNvGrpSpPr/>
            <p:nvPr/>
          </p:nvGrpSpPr>
          <p:grpSpPr bwMode="auto">
            <a:xfrm>
              <a:off x="1787" y="2783"/>
              <a:ext cx="1813" cy="721"/>
              <a:chOff x="1787" y="2783"/>
              <a:chExt cx="1813" cy="721"/>
            </a:xfrm>
            <a:grpFill/>
          </p:grpSpPr>
          <p:sp>
            <p:nvSpPr>
              <p:cNvPr id="95" name="Oval 46"/>
              <p:cNvSpPr>
                <a:spLocks noChangeArrowheads="1"/>
              </p:cNvSpPr>
              <p:nvPr/>
            </p:nvSpPr>
            <p:spPr bwMode="auto">
              <a:xfrm>
                <a:off x="2413" y="2783"/>
                <a:ext cx="780" cy="29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Oval 47"/>
              <p:cNvSpPr>
                <a:spLocks noChangeArrowheads="1"/>
              </p:cNvSpPr>
              <p:nvPr/>
            </p:nvSpPr>
            <p:spPr bwMode="auto">
              <a:xfrm>
                <a:off x="1974" y="2863"/>
                <a:ext cx="593" cy="29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Oval 48"/>
              <p:cNvSpPr>
                <a:spLocks noChangeArrowheads="1"/>
              </p:cNvSpPr>
              <p:nvPr/>
            </p:nvSpPr>
            <p:spPr bwMode="auto">
              <a:xfrm>
                <a:off x="1787" y="3045"/>
                <a:ext cx="396" cy="23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Oval 49"/>
              <p:cNvSpPr>
                <a:spLocks noChangeArrowheads="1"/>
              </p:cNvSpPr>
              <p:nvPr/>
            </p:nvSpPr>
            <p:spPr bwMode="auto">
              <a:xfrm>
                <a:off x="1908" y="3154"/>
                <a:ext cx="604" cy="25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Oval 50"/>
              <p:cNvSpPr>
                <a:spLocks noChangeArrowheads="1"/>
              </p:cNvSpPr>
              <p:nvPr/>
            </p:nvSpPr>
            <p:spPr bwMode="auto">
              <a:xfrm>
                <a:off x="2347" y="3198"/>
                <a:ext cx="912" cy="30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Oval 51"/>
              <p:cNvSpPr>
                <a:spLocks noChangeArrowheads="1"/>
              </p:cNvSpPr>
              <p:nvPr/>
            </p:nvSpPr>
            <p:spPr bwMode="auto">
              <a:xfrm>
                <a:off x="2941" y="2870"/>
                <a:ext cx="571" cy="2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Oval 52"/>
              <p:cNvSpPr>
                <a:spLocks noChangeArrowheads="1"/>
              </p:cNvSpPr>
              <p:nvPr/>
            </p:nvSpPr>
            <p:spPr bwMode="auto">
              <a:xfrm>
                <a:off x="3029" y="3023"/>
                <a:ext cx="571" cy="2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Oval 53"/>
              <p:cNvSpPr>
                <a:spLocks noChangeArrowheads="1"/>
              </p:cNvSpPr>
              <p:nvPr/>
            </p:nvSpPr>
            <p:spPr bwMode="auto">
              <a:xfrm>
                <a:off x="2974" y="3074"/>
                <a:ext cx="571" cy="37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Oval 54"/>
              <p:cNvSpPr>
                <a:spLocks noChangeArrowheads="1"/>
              </p:cNvSpPr>
              <p:nvPr/>
            </p:nvSpPr>
            <p:spPr bwMode="auto">
              <a:xfrm>
                <a:off x="2117" y="2957"/>
                <a:ext cx="1175" cy="37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6" name="Oval 55"/>
            <p:cNvSpPr>
              <a:spLocks noChangeArrowheads="1"/>
            </p:cNvSpPr>
            <p:nvPr/>
          </p:nvSpPr>
          <p:spPr bwMode="auto">
            <a:xfrm>
              <a:off x="2402" y="2768"/>
              <a:ext cx="780" cy="29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Oval 56"/>
            <p:cNvSpPr>
              <a:spLocks noChangeArrowheads="1"/>
            </p:cNvSpPr>
            <p:nvPr/>
          </p:nvSpPr>
          <p:spPr bwMode="auto">
            <a:xfrm>
              <a:off x="1963" y="2848"/>
              <a:ext cx="593" cy="29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Oval 57"/>
            <p:cNvSpPr>
              <a:spLocks noChangeArrowheads="1"/>
            </p:cNvSpPr>
            <p:nvPr/>
          </p:nvSpPr>
          <p:spPr bwMode="auto">
            <a:xfrm>
              <a:off x="1776" y="3030"/>
              <a:ext cx="396" cy="2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Oval 58"/>
            <p:cNvSpPr>
              <a:spLocks noChangeArrowheads="1"/>
            </p:cNvSpPr>
            <p:nvPr/>
          </p:nvSpPr>
          <p:spPr bwMode="auto">
            <a:xfrm>
              <a:off x="1897" y="3140"/>
              <a:ext cx="604" cy="2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Oval 59"/>
            <p:cNvSpPr>
              <a:spLocks noChangeArrowheads="1"/>
            </p:cNvSpPr>
            <p:nvPr/>
          </p:nvSpPr>
          <p:spPr bwMode="auto">
            <a:xfrm>
              <a:off x="2336" y="3183"/>
              <a:ext cx="912" cy="30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Oval 60"/>
            <p:cNvSpPr>
              <a:spLocks noChangeArrowheads="1"/>
            </p:cNvSpPr>
            <p:nvPr/>
          </p:nvSpPr>
          <p:spPr bwMode="auto">
            <a:xfrm>
              <a:off x="2930" y="2855"/>
              <a:ext cx="571" cy="2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Oval 61"/>
            <p:cNvSpPr>
              <a:spLocks noChangeArrowheads="1"/>
            </p:cNvSpPr>
            <p:nvPr/>
          </p:nvSpPr>
          <p:spPr bwMode="auto">
            <a:xfrm>
              <a:off x="3018" y="3008"/>
              <a:ext cx="571" cy="2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Oval 62"/>
            <p:cNvSpPr>
              <a:spLocks noChangeArrowheads="1"/>
            </p:cNvSpPr>
            <p:nvPr/>
          </p:nvSpPr>
          <p:spPr bwMode="auto">
            <a:xfrm>
              <a:off x="2963" y="3059"/>
              <a:ext cx="571" cy="37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Oval 63"/>
            <p:cNvSpPr>
              <a:spLocks noChangeArrowheads="1"/>
            </p:cNvSpPr>
            <p:nvPr/>
          </p:nvSpPr>
          <p:spPr bwMode="auto">
            <a:xfrm>
              <a:off x="2106" y="2943"/>
              <a:ext cx="1175" cy="37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4" name="Text Box 64"/>
          <p:cNvSpPr txBox="1">
            <a:spLocks noChangeArrowheads="1"/>
          </p:cNvSpPr>
          <p:nvPr/>
        </p:nvSpPr>
        <p:spPr bwMode="auto">
          <a:xfrm>
            <a:off x="5292478" y="1261814"/>
            <a:ext cx="41069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sz="1400" b="1" baseline="-25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400" b="1" baseline="-25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5" name="Picture 65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746" y="1602409"/>
            <a:ext cx="338751" cy="16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106" name="Text Box 66"/>
          <p:cNvSpPr txBox="1">
            <a:spLocks noChangeArrowheads="1"/>
          </p:cNvSpPr>
          <p:nvPr/>
        </p:nvSpPr>
        <p:spPr bwMode="auto">
          <a:xfrm>
            <a:off x="4626442" y="1306028"/>
            <a:ext cx="3834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400" b="1" baseline="-25000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400" b="1" baseline="-250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7" name="Group 44"/>
          <p:cNvGrpSpPr/>
          <p:nvPr/>
        </p:nvGrpSpPr>
        <p:grpSpPr bwMode="auto">
          <a:xfrm>
            <a:off x="4085442" y="1773668"/>
            <a:ext cx="872414" cy="556337"/>
            <a:chOff x="1776" y="2768"/>
            <a:chExt cx="1824" cy="736"/>
          </a:xfrm>
          <a:solidFill>
            <a:srgbClr val="00B0F0"/>
          </a:solidFill>
        </p:grpSpPr>
        <p:grpSp>
          <p:nvGrpSpPr>
            <p:cNvPr id="108" name="Group 45"/>
            <p:cNvGrpSpPr/>
            <p:nvPr/>
          </p:nvGrpSpPr>
          <p:grpSpPr bwMode="auto">
            <a:xfrm>
              <a:off x="1787" y="2783"/>
              <a:ext cx="1813" cy="721"/>
              <a:chOff x="1787" y="2783"/>
              <a:chExt cx="1813" cy="721"/>
            </a:xfrm>
            <a:grpFill/>
          </p:grpSpPr>
          <p:sp>
            <p:nvSpPr>
              <p:cNvPr id="118" name="Oval 46"/>
              <p:cNvSpPr>
                <a:spLocks noChangeArrowheads="1"/>
              </p:cNvSpPr>
              <p:nvPr/>
            </p:nvSpPr>
            <p:spPr bwMode="auto">
              <a:xfrm>
                <a:off x="2413" y="2783"/>
                <a:ext cx="780" cy="29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Oval 47"/>
              <p:cNvSpPr>
                <a:spLocks noChangeArrowheads="1"/>
              </p:cNvSpPr>
              <p:nvPr/>
            </p:nvSpPr>
            <p:spPr bwMode="auto">
              <a:xfrm>
                <a:off x="1974" y="2863"/>
                <a:ext cx="593" cy="29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0" name="Oval 48"/>
              <p:cNvSpPr>
                <a:spLocks noChangeArrowheads="1"/>
              </p:cNvSpPr>
              <p:nvPr/>
            </p:nvSpPr>
            <p:spPr bwMode="auto">
              <a:xfrm>
                <a:off x="1787" y="3045"/>
                <a:ext cx="396" cy="23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Oval 49"/>
              <p:cNvSpPr>
                <a:spLocks noChangeArrowheads="1"/>
              </p:cNvSpPr>
              <p:nvPr/>
            </p:nvSpPr>
            <p:spPr bwMode="auto">
              <a:xfrm>
                <a:off x="1908" y="3154"/>
                <a:ext cx="604" cy="25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Oval 50"/>
              <p:cNvSpPr>
                <a:spLocks noChangeArrowheads="1"/>
              </p:cNvSpPr>
              <p:nvPr/>
            </p:nvSpPr>
            <p:spPr bwMode="auto">
              <a:xfrm>
                <a:off x="2347" y="3198"/>
                <a:ext cx="912" cy="30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Oval 51"/>
              <p:cNvSpPr>
                <a:spLocks noChangeArrowheads="1"/>
              </p:cNvSpPr>
              <p:nvPr/>
            </p:nvSpPr>
            <p:spPr bwMode="auto">
              <a:xfrm>
                <a:off x="2941" y="2870"/>
                <a:ext cx="571" cy="2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Oval 52"/>
              <p:cNvSpPr>
                <a:spLocks noChangeArrowheads="1"/>
              </p:cNvSpPr>
              <p:nvPr/>
            </p:nvSpPr>
            <p:spPr bwMode="auto">
              <a:xfrm>
                <a:off x="3029" y="3023"/>
                <a:ext cx="571" cy="2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Oval 53"/>
              <p:cNvSpPr>
                <a:spLocks noChangeArrowheads="1"/>
              </p:cNvSpPr>
              <p:nvPr/>
            </p:nvSpPr>
            <p:spPr bwMode="auto">
              <a:xfrm>
                <a:off x="2974" y="3074"/>
                <a:ext cx="571" cy="37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Oval 54"/>
              <p:cNvSpPr>
                <a:spLocks noChangeArrowheads="1"/>
              </p:cNvSpPr>
              <p:nvPr/>
            </p:nvSpPr>
            <p:spPr bwMode="auto">
              <a:xfrm>
                <a:off x="2117" y="2957"/>
                <a:ext cx="1175" cy="37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9" name="Oval 55"/>
            <p:cNvSpPr>
              <a:spLocks noChangeArrowheads="1"/>
            </p:cNvSpPr>
            <p:nvPr/>
          </p:nvSpPr>
          <p:spPr bwMode="auto">
            <a:xfrm>
              <a:off x="2402" y="2768"/>
              <a:ext cx="780" cy="29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Oval 56"/>
            <p:cNvSpPr>
              <a:spLocks noChangeArrowheads="1"/>
            </p:cNvSpPr>
            <p:nvPr/>
          </p:nvSpPr>
          <p:spPr bwMode="auto">
            <a:xfrm>
              <a:off x="1963" y="2848"/>
              <a:ext cx="593" cy="29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Oval 57"/>
            <p:cNvSpPr>
              <a:spLocks noChangeArrowheads="1"/>
            </p:cNvSpPr>
            <p:nvPr/>
          </p:nvSpPr>
          <p:spPr bwMode="auto">
            <a:xfrm>
              <a:off x="1776" y="3030"/>
              <a:ext cx="396" cy="2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Oval 58"/>
            <p:cNvSpPr>
              <a:spLocks noChangeArrowheads="1"/>
            </p:cNvSpPr>
            <p:nvPr/>
          </p:nvSpPr>
          <p:spPr bwMode="auto">
            <a:xfrm>
              <a:off x="1897" y="3140"/>
              <a:ext cx="604" cy="2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Oval 59"/>
            <p:cNvSpPr>
              <a:spLocks noChangeArrowheads="1"/>
            </p:cNvSpPr>
            <p:nvPr/>
          </p:nvSpPr>
          <p:spPr bwMode="auto">
            <a:xfrm>
              <a:off x="2336" y="3183"/>
              <a:ext cx="912" cy="30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Oval 60"/>
            <p:cNvSpPr>
              <a:spLocks noChangeArrowheads="1"/>
            </p:cNvSpPr>
            <p:nvPr/>
          </p:nvSpPr>
          <p:spPr bwMode="auto">
            <a:xfrm>
              <a:off x="2930" y="2855"/>
              <a:ext cx="571" cy="2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Oval 61"/>
            <p:cNvSpPr>
              <a:spLocks noChangeArrowheads="1"/>
            </p:cNvSpPr>
            <p:nvPr/>
          </p:nvSpPr>
          <p:spPr bwMode="auto">
            <a:xfrm>
              <a:off x="3018" y="3008"/>
              <a:ext cx="571" cy="2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Oval 62"/>
            <p:cNvSpPr>
              <a:spLocks noChangeArrowheads="1"/>
            </p:cNvSpPr>
            <p:nvPr/>
          </p:nvSpPr>
          <p:spPr bwMode="auto">
            <a:xfrm>
              <a:off x="2963" y="3059"/>
              <a:ext cx="571" cy="37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Oval 63"/>
            <p:cNvSpPr>
              <a:spLocks noChangeArrowheads="1"/>
            </p:cNvSpPr>
            <p:nvPr/>
          </p:nvSpPr>
          <p:spPr bwMode="auto">
            <a:xfrm>
              <a:off x="2106" y="2943"/>
              <a:ext cx="1175" cy="37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7" name="Text Box 30"/>
          <p:cNvSpPr txBox="1">
            <a:spLocks noChangeArrowheads="1"/>
          </p:cNvSpPr>
          <p:nvPr/>
        </p:nvSpPr>
        <p:spPr bwMode="auto">
          <a:xfrm>
            <a:off x="4348742" y="1892753"/>
            <a:ext cx="41069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40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Rectangle 36"/>
          <p:cNvSpPr>
            <a:spLocks noChangeArrowheads="1"/>
          </p:cNvSpPr>
          <p:nvPr/>
        </p:nvSpPr>
        <p:spPr bwMode="auto">
          <a:xfrm>
            <a:off x="1514007" y="1688038"/>
            <a:ext cx="1741823" cy="870729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Line 39"/>
          <p:cNvSpPr>
            <a:spLocks noChangeShapeType="1"/>
          </p:cNvSpPr>
          <p:nvPr/>
        </p:nvSpPr>
        <p:spPr bwMode="auto">
          <a:xfrm>
            <a:off x="2609598" y="1688038"/>
            <a:ext cx="3127" cy="8591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14007" y="1909328"/>
            <a:ext cx="1741823" cy="425263"/>
            <a:chOff x="1834120" y="1909328"/>
            <a:chExt cx="1421710" cy="425263"/>
          </a:xfrm>
        </p:grpSpPr>
        <p:sp>
          <p:nvSpPr>
            <p:cNvPr id="130" name="Line 37"/>
            <p:cNvSpPr>
              <a:spLocks noChangeShapeType="1"/>
            </p:cNvSpPr>
            <p:nvPr/>
          </p:nvSpPr>
          <p:spPr bwMode="auto">
            <a:xfrm>
              <a:off x="1834120" y="1909328"/>
              <a:ext cx="142171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Line 38"/>
            <p:cNvSpPr>
              <a:spLocks noChangeShapeType="1"/>
            </p:cNvSpPr>
            <p:nvPr/>
          </p:nvSpPr>
          <p:spPr bwMode="auto">
            <a:xfrm>
              <a:off x="1834120" y="2130619"/>
              <a:ext cx="14217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Line 67"/>
            <p:cNvSpPr>
              <a:spLocks noChangeShapeType="1"/>
            </p:cNvSpPr>
            <p:nvPr/>
          </p:nvSpPr>
          <p:spPr bwMode="auto">
            <a:xfrm>
              <a:off x="1834120" y="2334591"/>
              <a:ext cx="14217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6" name="矩形 135"/>
          <p:cNvSpPr/>
          <p:nvPr/>
        </p:nvSpPr>
        <p:spPr>
          <a:xfrm>
            <a:off x="1001438" y="3385219"/>
            <a:ext cx="7360078" cy="75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只要目的网络不是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，就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一律选择默认路由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，把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先间接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交付默认路由器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，让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再转发给下一个路由器。 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7" name="矩形 136"/>
          <p:cNvSpPr/>
          <p:nvPr/>
        </p:nvSpPr>
        <p:spPr>
          <a:xfrm>
            <a:off x="2068643" y="2945065"/>
            <a:ext cx="51716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路由器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R</a:t>
            </a:r>
            <a:r>
              <a:rPr lang="en-US" altLang="zh-CN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充当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到达互联网</a:t>
            </a:r>
            <a:r>
              <a:rPr lang="zh-CN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默认路由器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Text Box 35"/>
          <p:cNvSpPr txBox="1">
            <a:spLocks noChangeArrowheads="1"/>
          </p:cNvSpPr>
          <p:nvPr/>
        </p:nvSpPr>
        <p:spPr bwMode="auto">
          <a:xfrm>
            <a:off x="1539180" y="1647509"/>
            <a:ext cx="1710415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网络前缀        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下一跳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sz="12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直接 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sz="12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R</a:t>
            </a:r>
            <a:r>
              <a:rPr lang="en-US" altLang="zh-CN" sz="1200" b="1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20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0.0.0.0/0</a:t>
            </a: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en-US" altLang="zh-CN" sz="1200" b="1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1200" b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9" name="Picture 246" descr="jisuanj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444" y="1984580"/>
            <a:ext cx="370473" cy="37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0" name="Picture 246" descr="jisuanj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454772"/>
            <a:ext cx="370473" cy="37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1" name="Picture 246" descr="jisuanj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454772"/>
            <a:ext cx="370473" cy="37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Shape 5"/>
          <p:cNvSpPr>
            <a:spLocks noChangeArrowheads="1"/>
          </p:cNvSpPr>
          <p:nvPr/>
        </p:nvSpPr>
        <p:spPr bwMode="auto">
          <a:xfrm>
            <a:off x="556963" y="615438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3296383" y="582227"/>
            <a:ext cx="25699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路由器分组转发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算法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1941" y="1392030"/>
            <a:ext cx="2900211" cy="441235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提取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目的地址 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菱形 2"/>
          <p:cNvSpPr/>
          <p:nvPr/>
        </p:nvSpPr>
        <p:spPr>
          <a:xfrm>
            <a:off x="4080677" y="1422924"/>
            <a:ext cx="2662533" cy="546168"/>
          </a:xfrm>
          <a:prstGeom prst="diamond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找到 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 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的特定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主机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路由 ？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菱形 8"/>
          <p:cNvSpPr/>
          <p:nvPr/>
        </p:nvSpPr>
        <p:spPr>
          <a:xfrm>
            <a:off x="4080676" y="2270681"/>
            <a:ext cx="2662534" cy="546168"/>
          </a:xfrm>
          <a:prstGeom prst="diamond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找到 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 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最长前缀匹配 ？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菱形 9"/>
          <p:cNvSpPr/>
          <p:nvPr/>
        </p:nvSpPr>
        <p:spPr>
          <a:xfrm>
            <a:off x="4080676" y="3118439"/>
            <a:ext cx="2662534" cy="546168"/>
          </a:xfrm>
          <a:prstGeom prst="diamond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找到默认路由？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66437" y="3927627"/>
            <a:ext cx="2219913" cy="441235"/>
          </a:xfrm>
          <a:prstGeom prst="rect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转发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分组到下一跳路由器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422480" y="3927628"/>
            <a:ext cx="1978926" cy="441235"/>
          </a:xfrm>
          <a:prstGeom prst="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丢弃分组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 flipH="1">
            <a:off x="5411943" y="1969092"/>
            <a:ext cx="1" cy="301589"/>
          </a:xfrm>
          <a:prstGeom prst="straightConnector1">
            <a:avLst/>
          </a:prstGeom>
          <a:ln w="190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>
            <a:off x="5411943" y="2816849"/>
            <a:ext cx="0" cy="301590"/>
          </a:xfrm>
          <a:prstGeom prst="straightConnector1">
            <a:avLst/>
          </a:prstGeom>
          <a:ln w="190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681940" y="2174485"/>
            <a:ext cx="2900211" cy="441235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查找转发表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3" name="直接箭头连接符 42"/>
          <p:cNvCxnSpPr>
            <a:stCxn id="2" idx="2"/>
            <a:endCxn id="31" idx="0"/>
          </p:cNvCxnSpPr>
          <p:nvPr/>
        </p:nvCxnSpPr>
        <p:spPr>
          <a:xfrm flipH="1">
            <a:off x="2132046" y="1833265"/>
            <a:ext cx="1" cy="341220"/>
          </a:xfrm>
          <a:prstGeom prst="straightConnector1">
            <a:avLst/>
          </a:prstGeom>
          <a:ln w="190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肘形连接符 47"/>
          <p:cNvCxnSpPr>
            <a:stCxn id="31" idx="2"/>
            <a:endCxn id="3" idx="0"/>
          </p:cNvCxnSpPr>
          <p:nvPr/>
        </p:nvCxnSpPr>
        <p:spPr>
          <a:xfrm rot="5400000" flipH="1" flipV="1">
            <a:off x="3175597" y="379373"/>
            <a:ext cx="1192796" cy="3279898"/>
          </a:xfrm>
          <a:prstGeom prst="bentConnector5">
            <a:avLst>
              <a:gd name="adj1" fmla="val -19165"/>
              <a:gd name="adj2" fmla="val 53893"/>
              <a:gd name="adj3" fmla="val 119165"/>
            </a:avLst>
          </a:prstGeom>
          <a:ln w="190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/>
          <p:nvPr/>
        </p:nvCxnSpPr>
        <p:spPr>
          <a:xfrm>
            <a:off x="5411943" y="3664607"/>
            <a:ext cx="0" cy="263021"/>
          </a:xfrm>
          <a:prstGeom prst="straightConnector1">
            <a:avLst/>
          </a:prstGeom>
          <a:ln w="190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肘形连接符 57"/>
          <p:cNvCxnSpPr>
            <a:stCxn id="3" idx="3"/>
            <a:endCxn id="11" idx="0"/>
          </p:cNvCxnSpPr>
          <p:nvPr/>
        </p:nvCxnSpPr>
        <p:spPr>
          <a:xfrm>
            <a:off x="6743210" y="1696008"/>
            <a:ext cx="833184" cy="2231619"/>
          </a:xfrm>
          <a:prstGeom prst="bentConnector2">
            <a:avLst/>
          </a:prstGeom>
          <a:ln w="190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/>
          <p:cNvCxnSpPr>
            <a:stCxn id="9" idx="3"/>
          </p:cNvCxnSpPr>
          <p:nvPr/>
        </p:nvCxnSpPr>
        <p:spPr>
          <a:xfrm>
            <a:off x="6743210" y="2543765"/>
            <a:ext cx="833183" cy="0"/>
          </a:xfrm>
          <a:prstGeom prst="straightConnector1">
            <a:avLst/>
          </a:prstGeom>
          <a:ln w="190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箭头连接符 62"/>
          <p:cNvCxnSpPr>
            <a:stCxn id="10" idx="3"/>
          </p:cNvCxnSpPr>
          <p:nvPr/>
        </p:nvCxnSpPr>
        <p:spPr>
          <a:xfrm>
            <a:off x="6743210" y="3391523"/>
            <a:ext cx="833183" cy="0"/>
          </a:xfrm>
          <a:prstGeom prst="straightConnector1">
            <a:avLst/>
          </a:prstGeom>
          <a:ln w="190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矩形 76"/>
          <p:cNvSpPr/>
          <p:nvPr/>
        </p:nvSpPr>
        <p:spPr>
          <a:xfrm>
            <a:off x="6772090" y="1421493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endParaRPr lang="zh-CN" altLang="en-US" sz="1400" dirty="0"/>
          </a:p>
        </p:txBody>
      </p:sp>
      <p:sp>
        <p:nvSpPr>
          <p:cNvPr id="78" name="矩形 77"/>
          <p:cNvSpPr/>
          <p:nvPr/>
        </p:nvSpPr>
        <p:spPr>
          <a:xfrm>
            <a:off x="5047741" y="1946714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否</a:t>
            </a:r>
            <a:endParaRPr lang="zh-CN" altLang="en-US" sz="1400" dirty="0"/>
          </a:p>
        </p:txBody>
      </p:sp>
      <p:sp>
        <p:nvSpPr>
          <p:cNvPr id="79" name="矩形 78"/>
          <p:cNvSpPr/>
          <p:nvPr/>
        </p:nvSpPr>
        <p:spPr>
          <a:xfrm>
            <a:off x="5047741" y="2813755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否</a:t>
            </a:r>
            <a:endParaRPr lang="zh-CN" altLang="en-US" sz="1400" dirty="0"/>
          </a:p>
        </p:txBody>
      </p:sp>
      <p:sp>
        <p:nvSpPr>
          <p:cNvPr id="80" name="矩形 79"/>
          <p:cNvSpPr/>
          <p:nvPr/>
        </p:nvSpPr>
        <p:spPr>
          <a:xfrm>
            <a:off x="5047741" y="3642458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否</a:t>
            </a:r>
            <a:endParaRPr lang="zh-CN" altLang="en-US" sz="1400" dirty="0"/>
          </a:p>
        </p:txBody>
      </p:sp>
      <p:sp>
        <p:nvSpPr>
          <p:cNvPr id="81" name="矩形 80"/>
          <p:cNvSpPr/>
          <p:nvPr/>
        </p:nvSpPr>
        <p:spPr>
          <a:xfrm>
            <a:off x="6772090" y="2275140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endParaRPr lang="zh-CN" altLang="en-US" sz="1400" dirty="0"/>
          </a:p>
        </p:txBody>
      </p:sp>
      <p:sp>
        <p:nvSpPr>
          <p:cNvPr id="82" name="矩形 81"/>
          <p:cNvSpPr/>
          <p:nvPr/>
        </p:nvSpPr>
        <p:spPr>
          <a:xfrm>
            <a:off x="6772090" y="3135531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endParaRPr lang="zh-CN" alt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5144" y="611983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369317" y="571120"/>
            <a:ext cx="44053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4.3.3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使用二叉线索查找转发表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45143" y="969791"/>
            <a:ext cx="8053711" cy="3054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二叉线索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(binary </a:t>
            </a: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trie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：一种特殊结构的树，可以快速在转发表中找到匹配的叶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节点。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从二叉线索的根节点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自顶向下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的深度最多有 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层，每一层对应于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地址中的一位。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为简化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二叉线索的结构，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可以用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唯一前缀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unique prefix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来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构造二叉线索。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为了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提高二叉线索的查找速度，广泛使用了各种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压缩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技术。 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545144" y="1019908"/>
            <a:ext cx="8053712" cy="3323674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682385" y="3073260"/>
            <a:ext cx="7766343" cy="1040285"/>
          </a:xfrm>
          <a:prstGeom prst="rect">
            <a:avLst/>
          </a:prstGeom>
          <a:solidFill>
            <a:srgbClr val="00FF99"/>
          </a:solidFill>
          <a:ln>
            <a:solidFill>
              <a:srgbClr val="000099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规则：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先检查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左边的第一位，如为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，则第一层的节点就在根节点的左下方；如为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，则在右下方。然后再检查地址的第二位，构造出第二层的节点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。依此类推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，直到唯一前缀的最后一位。每个叶节点代表一个唯一前缀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为检查网络前缀是否匹配，必须使二叉线索中的每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一个叶节点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包含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所对应的网络前缀和子网掩码。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607293" y="1159625"/>
            <a:ext cx="5525872" cy="1812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ct val="30000"/>
              </a:spcAft>
            </a:pP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</a:t>
            </a:r>
            <a:r>
              <a:rPr kumimoji="1"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kumimoji="1"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32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位的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                    </a:t>
            </a:r>
            <a:r>
              <a:rPr kumimoji="1"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唯一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前缀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kumimoji="1" lang="en-US" altLang="zh-CN" sz="1400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kumimoji="1" lang="en-US" altLang="zh-CN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01000110 </a:t>
            </a:r>
            <a:r>
              <a: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00000000 00000000 </a:t>
            </a:r>
            <a:r>
              <a:rPr kumimoji="1" lang="en-US" altLang="zh-CN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00000000	0100</a:t>
            </a:r>
            <a:endParaRPr kumimoji="1" lang="en-US" altLang="zh-CN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kumimoji="1" lang="en-US" altLang="zh-CN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01010110 </a:t>
            </a:r>
            <a:r>
              <a: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00000000 00000000 </a:t>
            </a:r>
            <a:r>
              <a:rPr kumimoji="1" lang="en-US" altLang="zh-CN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00000000	0101</a:t>
            </a:r>
            <a:endParaRPr kumimoji="1" lang="en-US" altLang="zh-CN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kumimoji="1" lang="en-US" altLang="zh-CN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01100001 </a:t>
            </a:r>
            <a:r>
              <a: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00000000 00000000 </a:t>
            </a:r>
            <a:r>
              <a:rPr kumimoji="1" lang="en-US" altLang="zh-CN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00000000	011</a:t>
            </a:r>
            <a:endParaRPr kumimoji="1" lang="en-US" altLang="zh-CN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kumimoji="1" lang="en-US" altLang="zh-CN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10110000 </a:t>
            </a:r>
            <a:r>
              <a: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00000010 00000000 </a:t>
            </a:r>
            <a:r>
              <a:rPr kumimoji="1" lang="en-US" altLang="zh-CN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00000000	10110</a:t>
            </a:r>
            <a:endParaRPr kumimoji="1" lang="en-US" altLang="zh-CN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kumimoji="1" lang="en-US" altLang="zh-CN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10111011 </a:t>
            </a:r>
            <a:r>
              <a: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00001010 00000000 </a:t>
            </a:r>
            <a:r>
              <a:rPr kumimoji="1" lang="en-US" altLang="zh-CN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00000000	10111</a:t>
            </a:r>
            <a:endParaRPr kumimoji="1" lang="en-US" altLang="zh-CN" sz="14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AutoShape 5"/>
          <p:cNvSpPr>
            <a:spLocks noChangeArrowheads="1"/>
          </p:cNvSpPr>
          <p:nvPr/>
        </p:nvSpPr>
        <p:spPr bwMode="auto">
          <a:xfrm>
            <a:off x="556963" y="615438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Rectangle 6"/>
          <p:cNvSpPr>
            <a:spLocks noChangeArrowheads="1"/>
          </p:cNvSpPr>
          <p:nvPr/>
        </p:nvSpPr>
        <p:spPr bwMode="auto">
          <a:xfrm>
            <a:off x="2634346" y="582227"/>
            <a:ext cx="389401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个唯一前缀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构成的二叉线索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375275" y="1309581"/>
            <a:ext cx="1842271" cy="1595833"/>
            <a:chOff x="6375275" y="1309581"/>
            <a:chExt cx="1842271" cy="1595833"/>
          </a:xfrm>
        </p:grpSpPr>
        <p:sp>
          <p:nvSpPr>
            <p:cNvPr id="78" name="Freeform 7"/>
            <p:cNvSpPr/>
            <p:nvPr/>
          </p:nvSpPr>
          <p:spPr bwMode="auto">
            <a:xfrm>
              <a:off x="6478712" y="1406453"/>
              <a:ext cx="756725" cy="1157744"/>
            </a:xfrm>
            <a:custGeom>
              <a:avLst/>
              <a:gdLst>
                <a:gd name="T0" fmla="*/ 695 w 695"/>
                <a:gd name="T1" fmla="*/ 0 h 1117"/>
                <a:gd name="T2" fmla="*/ 0 w 695"/>
                <a:gd name="T3" fmla="*/ 285 h 1117"/>
                <a:gd name="T4" fmla="*/ 399 w 695"/>
                <a:gd name="T5" fmla="*/ 564 h 1117"/>
                <a:gd name="T6" fmla="*/ 174 w 695"/>
                <a:gd name="T7" fmla="*/ 843 h 1117"/>
                <a:gd name="T8" fmla="*/ 338 w 695"/>
                <a:gd name="T9" fmla="*/ 1117 h 1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5" h="1117">
                  <a:moveTo>
                    <a:pt x="695" y="0"/>
                  </a:moveTo>
                  <a:lnTo>
                    <a:pt x="0" y="285"/>
                  </a:lnTo>
                  <a:lnTo>
                    <a:pt x="399" y="564"/>
                  </a:lnTo>
                  <a:lnTo>
                    <a:pt x="174" y="843"/>
                  </a:lnTo>
                  <a:lnTo>
                    <a:pt x="338" y="1117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9" name="组合 78"/>
            <p:cNvGrpSpPr/>
            <p:nvPr/>
          </p:nvGrpSpPr>
          <p:grpSpPr>
            <a:xfrm>
              <a:off x="6375275" y="1309581"/>
              <a:ext cx="1842271" cy="1595833"/>
              <a:chOff x="6375275" y="1309581"/>
              <a:chExt cx="1842271" cy="1595833"/>
            </a:xfrm>
          </p:grpSpPr>
          <p:sp>
            <p:nvSpPr>
              <p:cNvPr id="80" name="Freeform 6"/>
              <p:cNvSpPr/>
              <p:nvPr/>
            </p:nvSpPr>
            <p:spPr bwMode="auto">
              <a:xfrm>
                <a:off x="7228904" y="1413031"/>
                <a:ext cx="840563" cy="1442907"/>
              </a:xfrm>
              <a:custGeom>
                <a:avLst/>
                <a:gdLst>
                  <a:gd name="T0" fmla="*/ 0 w 772"/>
                  <a:gd name="T1" fmla="*/ 0 h 1392"/>
                  <a:gd name="T2" fmla="*/ 764 w 772"/>
                  <a:gd name="T3" fmla="*/ 272 h 1392"/>
                  <a:gd name="T4" fmla="*/ 318 w 772"/>
                  <a:gd name="T5" fmla="*/ 564 h 1392"/>
                  <a:gd name="T6" fmla="*/ 510 w 772"/>
                  <a:gd name="T7" fmla="*/ 840 h 1392"/>
                  <a:gd name="T8" fmla="*/ 772 w 772"/>
                  <a:gd name="T9" fmla="*/ 1392 h 1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2" h="1392">
                    <a:moveTo>
                      <a:pt x="0" y="0"/>
                    </a:moveTo>
                    <a:lnTo>
                      <a:pt x="764" y="272"/>
                    </a:lnTo>
                    <a:lnTo>
                      <a:pt x="318" y="564"/>
                    </a:lnTo>
                    <a:lnTo>
                      <a:pt x="510" y="840"/>
                    </a:lnTo>
                    <a:lnTo>
                      <a:pt x="772" y="1392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Line 8"/>
              <p:cNvSpPr>
                <a:spLocks noChangeShapeType="1"/>
              </p:cNvSpPr>
              <p:nvPr/>
            </p:nvSpPr>
            <p:spPr bwMode="auto">
              <a:xfrm flipH="1">
                <a:off x="7799442" y="2557281"/>
                <a:ext cx="121947" cy="29865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Text Box 9"/>
              <p:cNvSpPr txBox="1">
                <a:spLocks noChangeArrowheads="1"/>
              </p:cNvSpPr>
              <p:nvPr/>
            </p:nvSpPr>
            <p:spPr bwMode="auto">
              <a:xfrm>
                <a:off x="6375275" y="2226240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Text Box 10"/>
              <p:cNvSpPr txBox="1">
                <a:spLocks noChangeArrowheads="1"/>
              </p:cNvSpPr>
              <p:nvPr/>
            </p:nvSpPr>
            <p:spPr bwMode="auto">
              <a:xfrm>
                <a:off x="6571261" y="1933881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Text Box 11"/>
              <p:cNvSpPr txBox="1">
                <a:spLocks noChangeArrowheads="1"/>
              </p:cNvSpPr>
              <p:nvPr/>
            </p:nvSpPr>
            <p:spPr bwMode="auto">
              <a:xfrm>
                <a:off x="7633942" y="2550085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Text Box 12"/>
              <p:cNvSpPr txBox="1">
                <a:spLocks noChangeArrowheads="1"/>
              </p:cNvSpPr>
              <p:nvPr/>
            </p:nvSpPr>
            <p:spPr bwMode="auto">
              <a:xfrm>
                <a:off x="6680143" y="1309581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Line 13"/>
              <p:cNvSpPr>
                <a:spLocks noChangeShapeType="1"/>
              </p:cNvSpPr>
              <p:nvPr/>
            </p:nvSpPr>
            <p:spPr bwMode="auto">
              <a:xfrm flipH="1">
                <a:off x="6540775" y="2277516"/>
                <a:ext cx="124125" cy="2860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Freeform 14"/>
              <p:cNvSpPr/>
              <p:nvPr/>
            </p:nvSpPr>
            <p:spPr bwMode="auto">
              <a:xfrm>
                <a:off x="6919681" y="2004047"/>
                <a:ext cx="182921" cy="273469"/>
              </a:xfrm>
              <a:custGeom>
                <a:avLst/>
                <a:gdLst>
                  <a:gd name="T0" fmla="*/ 0 w 168"/>
                  <a:gd name="T1" fmla="*/ 0 h 264"/>
                  <a:gd name="T2" fmla="*/ 168 w 168"/>
                  <a:gd name="T3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68" h="264">
                    <a:moveTo>
                      <a:pt x="0" y="0"/>
                    </a:moveTo>
                    <a:lnTo>
                      <a:pt x="168" y="264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Text Box 15"/>
              <p:cNvSpPr txBox="1">
                <a:spLocks noChangeArrowheads="1"/>
              </p:cNvSpPr>
              <p:nvPr/>
            </p:nvSpPr>
            <p:spPr bwMode="auto">
              <a:xfrm>
                <a:off x="7938810" y="2555482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Text Box 16"/>
              <p:cNvSpPr txBox="1">
                <a:spLocks noChangeArrowheads="1"/>
              </p:cNvSpPr>
              <p:nvPr/>
            </p:nvSpPr>
            <p:spPr bwMode="auto">
              <a:xfrm>
                <a:off x="6965411" y="1954571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Text Box 17"/>
              <p:cNvSpPr txBox="1">
                <a:spLocks noChangeArrowheads="1"/>
              </p:cNvSpPr>
              <p:nvPr/>
            </p:nvSpPr>
            <p:spPr bwMode="auto">
              <a:xfrm>
                <a:off x="6743294" y="2259524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Text Box 18"/>
              <p:cNvSpPr txBox="1">
                <a:spLocks noChangeArrowheads="1"/>
              </p:cNvSpPr>
              <p:nvPr/>
            </p:nvSpPr>
            <p:spPr bwMode="auto">
              <a:xfrm>
                <a:off x="6671432" y="1663111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Text Box 19"/>
              <p:cNvSpPr txBox="1">
                <a:spLocks noChangeArrowheads="1"/>
              </p:cNvSpPr>
              <p:nvPr/>
            </p:nvSpPr>
            <p:spPr bwMode="auto">
              <a:xfrm>
                <a:off x="7625232" y="1351861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Text Box 20"/>
              <p:cNvSpPr txBox="1">
                <a:spLocks noChangeArrowheads="1"/>
              </p:cNvSpPr>
              <p:nvPr/>
            </p:nvSpPr>
            <p:spPr bwMode="auto">
              <a:xfrm>
                <a:off x="7801620" y="2256826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Text Box 21"/>
              <p:cNvSpPr txBox="1">
                <a:spLocks noChangeArrowheads="1"/>
              </p:cNvSpPr>
              <p:nvPr/>
            </p:nvSpPr>
            <p:spPr bwMode="auto">
              <a:xfrm>
                <a:off x="7638298" y="1951872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Text Box 22"/>
              <p:cNvSpPr txBox="1">
                <a:spLocks noChangeArrowheads="1"/>
              </p:cNvSpPr>
              <p:nvPr/>
            </p:nvSpPr>
            <p:spPr bwMode="auto">
              <a:xfrm>
                <a:off x="7642653" y="1632526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Oval 23"/>
              <p:cNvSpPr>
                <a:spLocks noChangeArrowheads="1"/>
              </p:cNvSpPr>
              <p:nvPr/>
            </p:nvSpPr>
            <p:spPr bwMode="auto">
              <a:xfrm>
                <a:off x="7553370" y="1959968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Oval 24"/>
              <p:cNvSpPr>
                <a:spLocks noChangeArrowheads="1"/>
              </p:cNvSpPr>
              <p:nvPr/>
            </p:nvSpPr>
            <p:spPr bwMode="auto">
              <a:xfrm>
                <a:off x="6867418" y="1959968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Oval 25"/>
              <p:cNvSpPr>
                <a:spLocks noChangeArrowheads="1"/>
              </p:cNvSpPr>
              <p:nvPr/>
            </p:nvSpPr>
            <p:spPr bwMode="auto">
              <a:xfrm>
                <a:off x="6442781" y="1667609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Oval 26"/>
              <p:cNvSpPr>
                <a:spLocks noChangeArrowheads="1"/>
              </p:cNvSpPr>
              <p:nvPr/>
            </p:nvSpPr>
            <p:spPr bwMode="auto">
              <a:xfrm>
                <a:off x="7742824" y="2246031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Oval 27"/>
              <p:cNvSpPr>
                <a:spLocks noChangeArrowheads="1"/>
              </p:cNvSpPr>
              <p:nvPr/>
            </p:nvSpPr>
            <p:spPr bwMode="auto">
              <a:xfrm>
                <a:off x="7880014" y="2525796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Oval 28"/>
              <p:cNvSpPr>
                <a:spLocks noChangeArrowheads="1"/>
              </p:cNvSpPr>
              <p:nvPr/>
            </p:nvSpPr>
            <p:spPr bwMode="auto">
              <a:xfrm>
                <a:off x="6638768" y="2239734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Oval 29"/>
              <p:cNvSpPr>
                <a:spLocks noChangeArrowheads="1"/>
              </p:cNvSpPr>
              <p:nvPr/>
            </p:nvSpPr>
            <p:spPr bwMode="auto">
              <a:xfrm>
                <a:off x="8010672" y="1661312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Oval 30"/>
              <p:cNvSpPr>
                <a:spLocks noChangeArrowheads="1"/>
              </p:cNvSpPr>
              <p:nvPr/>
            </p:nvSpPr>
            <p:spPr bwMode="auto">
              <a:xfrm>
                <a:off x="7183174" y="1375249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Rectangle 31"/>
              <p:cNvSpPr>
                <a:spLocks noChangeArrowheads="1"/>
              </p:cNvSpPr>
              <p:nvPr/>
            </p:nvSpPr>
            <p:spPr bwMode="auto">
              <a:xfrm>
                <a:off x="6481979" y="2513203"/>
                <a:ext cx="104526" cy="99852"/>
              </a:xfrm>
              <a:prstGeom prst="rect">
                <a:avLst/>
              </a:prstGeom>
              <a:solidFill>
                <a:srgbClr val="00FFFF"/>
              </a:solidFill>
              <a:ln w="1905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Rectangle 32"/>
              <p:cNvSpPr>
                <a:spLocks noChangeArrowheads="1"/>
              </p:cNvSpPr>
              <p:nvPr/>
            </p:nvSpPr>
            <p:spPr bwMode="auto">
              <a:xfrm>
                <a:off x="6795557" y="2507805"/>
                <a:ext cx="104526" cy="98952"/>
              </a:xfrm>
              <a:prstGeom prst="rect">
                <a:avLst/>
              </a:prstGeom>
              <a:solidFill>
                <a:srgbClr val="00FFFF"/>
              </a:solidFill>
              <a:ln w="1905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Rectangle 33"/>
              <p:cNvSpPr>
                <a:spLocks noChangeArrowheads="1"/>
              </p:cNvSpPr>
              <p:nvPr/>
            </p:nvSpPr>
            <p:spPr bwMode="auto">
              <a:xfrm>
                <a:off x="7037273" y="2227140"/>
                <a:ext cx="104526" cy="99852"/>
              </a:xfrm>
              <a:prstGeom prst="rect">
                <a:avLst/>
              </a:prstGeom>
              <a:solidFill>
                <a:srgbClr val="00FFFF"/>
              </a:solidFill>
              <a:ln w="1905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Rectangle 34"/>
              <p:cNvSpPr>
                <a:spLocks noChangeArrowheads="1"/>
              </p:cNvSpPr>
              <p:nvPr/>
            </p:nvSpPr>
            <p:spPr bwMode="auto">
              <a:xfrm>
                <a:off x="8017204" y="2805562"/>
                <a:ext cx="104526" cy="99852"/>
              </a:xfrm>
              <a:prstGeom prst="rect">
                <a:avLst/>
              </a:prstGeom>
              <a:solidFill>
                <a:srgbClr val="00FFFF"/>
              </a:solidFill>
              <a:ln w="1905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Rectangle 35"/>
              <p:cNvSpPr>
                <a:spLocks noChangeArrowheads="1"/>
              </p:cNvSpPr>
              <p:nvPr/>
            </p:nvSpPr>
            <p:spPr bwMode="auto">
              <a:xfrm>
                <a:off x="7749357" y="2805562"/>
                <a:ext cx="104526" cy="99852"/>
              </a:xfrm>
              <a:prstGeom prst="rect">
                <a:avLst/>
              </a:prstGeom>
              <a:solidFill>
                <a:srgbClr val="00FFFF"/>
              </a:solidFill>
              <a:ln w="1905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545144" y="1019908"/>
            <a:ext cx="8053712" cy="3323674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1058078" y="2115412"/>
            <a:ext cx="4433248" cy="1717393"/>
          </a:xfrm>
          <a:prstGeom prst="rect">
            <a:avLst/>
          </a:prstGeom>
          <a:solidFill>
            <a:srgbClr val="00FF99"/>
          </a:solidFill>
          <a:ln>
            <a:solidFill>
              <a:srgbClr val="000099"/>
            </a:solidFill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找到了一个叶节点。</a:t>
            </a:r>
            <a:endPara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将目的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地址和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该叶节点的子网掩码进行按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AND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运算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，看结果是否与叶节点的网络前缀相匹配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若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匹配，就按下一跳的接口转发该分组。否则，就丢弃该分组。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975990" y="1351400"/>
            <a:ext cx="4419800" cy="732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ct val="30000"/>
              </a:spcAft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</a:t>
            </a:r>
            <a:r>
              <a:rPr kumimoji="1"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32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位的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kumimoji="1"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kumimoji="1" lang="en-US" altLang="zh-CN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01010110 </a:t>
            </a:r>
            <a:r>
              <a:rPr kumimoji="1"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01111010</a:t>
            </a:r>
            <a:r>
              <a:rPr kumimoji="1" lang="en-US" altLang="zh-CN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00000000 00000000</a:t>
            </a:r>
            <a:endParaRPr kumimoji="1" lang="en-US" altLang="zh-CN" sz="16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AutoShape 5"/>
          <p:cNvSpPr>
            <a:spLocks noChangeArrowheads="1"/>
          </p:cNvSpPr>
          <p:nvPr/>
        </p:nvSpPr>
        <p:spPr bwMode="auto">
          <a:xfrm>
            <a:off x="556963" y="615438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Rectangle 6"/>
          <p:cNvSpPr>
            <a:spLocks noChangeArrowheads="1"/>
          </p:cNvSpPr>
          <p:nvPr/>
        </p:nvSpPr>
        <p:spPr bwMode="auto">
          <a:xfrm>
            <a:off x="2953350" y="582227"/>
            <a:ext cx="325602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在二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叉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线索中查找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6375275" y="1309581"/>
            <a:ext cx="1842271" cy="1595833"/>
            <a:chOff x="6375275" y="1309581"/>
            <a:chExt cx="1842271" cy="1595833"/>
          </a:xfrm>
        </p:grpSpPr>
        <p:sp>
          <p:nvSpPr>
            <p:cNvPr id="50" name="Freeform 7"/>
            <p:cNvSpPr/>
            <p:nvPr/>
          </p:nvSpPr>
          <p:spPr bwMode="auto">
            <a:xfrm>
              <a:off x="6478712" y="1406453"/>
              <a:ext cx="756725" cy="1157744"/>
            </a:xfrm>
            <a:custGeom>
              <a:avLst/>
              <a:gdLst>
                <a:gd name="T0" fmla="*/ 695 w 695"/>
                <a:gd name="T1" fmla="*/ 0 h 1117"/>
                <a:gd name="T2" fmla="*/ 0 w 695"/>
                <a:gd name="T3" fmla="*/ 285 h 1117"/>
                <a:gd name="T4" fmla="*/ 399 w 695"/>
                <a:gd name="T5" fmla="*/ 564 h 1117"/>
                <a:gd name="T6" fmla="*/ 174 w 695"/>
                <a:gd name="T7" fmla="*/ 843 h 1117"/>
                <a:gd name="T8" fmla="*/ 338 w 695"/>
                <a:gd name="T9" fmla="*/ 1117 h 1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5" h="1117">
                  <a:moveTo>
                    <a:pt x="695" y="0"/>
                  </a:moveTo>
                  <a:lnTo>
                    <a:pt x="0" y="285"/>
                  </a:lnTo>
                  <a:lnTo>
                    <a:pt x="399" y="564"/>
                  </a:lnTo>
                  <a:lnTo>
                    <a:pt x="174" y="843"/>
                  </a:lnTo>
                  <a:lnTo>
                    <a:pt x="338" y="1117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6375275" y="1309581"/>
              <a:ext cx="1842271" cy="1595833"/>
              <a:chOff x="6375275" y="1309581"/>
              <a:chExt cx="1842271" cy="1595833"/>
            </a:xfrm>
          </p:grpSpPr>
          <p:sp>
            <p:nvSpPr>
              <p:cNvPr id="52" name="Freeform 6"/>
              <p:cNvSpPr/>
              <p:nvPr/>
            </p:nvSpPr>
            <p:spPr bwMode="auto">
              <a:xfrm>
                <a:off x="7228904" y="1413031"/>
                <a:ext cx="840563" cy="1442907"/>
              </a:xfrm>
              <a:custGeom>
                <a:avLst/>
                <a:gdLst>
                  <a:gd name="T0" fmla="*/ 0 w 772"/>
                  <a:gd name="T1" fmla="*/ 0 h 1392"/>
                  <a:gd name="T2" fmla="*/ 764 w 772"/>
                  <a:gd name="T3" fmla="*/ 272 h 1392"/>
                  <a:gd name="T4" fmla="*/ 318 w 772"/>
                  <a:gd name="T5" fmla="*/ 564 h 1392"/>
                  <a:gd name="T6" fmla="*/ 510 w 772"/>
                  <a:gd name="T7" fmla="*/ 840 h 1392"/>
                  <a:gd name="T8" fmla="*/ 772 w 772"/>
                  <a:gd name="T9" fmla="*/ 1392 h 1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2" h="1392">
                    <a:moveTo>
                      <a:pt x="0" y="0"/>
                    </a:moveTo>
                    <a:lnTo>
                      <a:pt x="764" y="272"/>
                    </a:lnTo>
                    <a:lnTo>
                      <a:pt x="318" y="564"/>
                    </a:lnTo>
                    <a:lnTo>
                      <a:pt x="510" y="840"/>
                    </a:lnTo>
                    <a:lnTo>
                      <a:pt x="772" y="1392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Line 8"/>
              <p:cNvSpPr>
                <a:spLocks noChangeShapeType="1"/>
              </p:cNvSpPr>
              <p:nvPr/>
            </p:nvSpPr>
            <p:spPr bwMode="auto">
              <a:xfrm flipH="1">
                <a:off x="7799442" y="2557281"/>
                <a:ext cx="121947" cy="29865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Text Box 9"/>
              <p:cNvSpPr txBox="1">
                <a:spLocks noChangeArrowheads="1"/>
              </p:cNvSpPr>
              <p:nvPr/>
            </p:nvSpPr>
            <p:spPr bwMode="auto">
              <a:xfrm>
                <a:off x="6375275" y="2226240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Text Box 10"/>
              <p:cNvSpPr txBox="1">
                <a:spLocks noChangeArrowheads="1"/>
              </p:cNvSpPr>
              <p:nvPr/>
            </p:nvSpPr>
            <p:spPr bwMode="auto">
              <a:xfrm>
                <a:off x="6571261" y="1933881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Text Box 11"/>
              <p:cNvSpPr txBox="1">
                <a:spLocks noChangeArrowheads="1"/>
              </p:cNvSpPr>
              <p:nvPr/>
            </p:nvSpPr>
            <p:spPr bwMode="auto">
              <a:xfrm>
                <a:off x="7633942" y="2550085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Text Box 12"/>
              <p:cNvSpPr txBox="1">
                <a:spLocks noChangeArrowheads="1"/>
              </p:cNvSpPr>
              <p:nvPr/>
            </p:nvSpPr>
            <p:spPr bwMode="auto">
              <a:xfrm>
                <a:off x="6680143" y="1309581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Line 13"/>
              <p:cNvSpPr>
                <a:spLocks noChangeShapeType="1"/>
              </p:cNvSpPr>
              <p:nvPr/>
            </p:nvSpPr>
            <p:spPr bwMode="auto">
              <a:xfrm flipH="1">
                <a:off x="6540775" y="2277516"/>
                <a:ext cx="124125" cy="2860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14"/>
              <p:cNvSpPr/>
              <p:nvPr/>
            </p:nvSpPr>
            <p:spPr bwMode="auto">
              <a:xfrm>
                <a:off x="6919681" y="2004047"/>
                <a:ext cx="182921" cy="273469"/>
              </a:xfrm>
              <a:custGeom>
                <a:avLst/>
                <a:gdLst>
                  <a:gd name="T0" fmla="*/ 0 w 168"/>
                  <a:gd name="T1" fmla="*/ 0 h 264"/>
                  <a:gd name="T2" fmla="*/ 168 w 168"/>
                  <a:gd name="T3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68" h="264">
                    <a:moveTo>
                      <a:pt x="0" y="0"/>
                    </a:moveTo>
                    <a:lnTo>
                      <a:pt x="168" y="264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Text Box 15"/>
              <p:cNvSpPr txBox="1">
                <a:spLocks noChangeArrowheads="1"/>
              </p:cNvSpPr>
              <p:nvPr/>
            </p:nvSpPr>
            <p:spPr bwMode="auto">
              <a:xfrm>
                <a:off x="7938810" y="2555482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Text Box 16"/>
              <p:cNvSpPr txBox="1">
                <a:spLocks noChangeArrowheads="1"/>
              </p:cNvSpPr>
              <p:nvPr/>
            </p:nvSpPr>
            <p:spPr bwMode="auto">
              <a:xfrm>
                <a:off x="6965411" y="1954571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Text Box 17"/>
              <p:cNvSpPr txBox="1">
                <a:spLocks noChangeArrowheads="1"/>
              </p:cNvSpPr>
              <p:nvPr/>
            </p:nvSpPr>
            <p:spPr bwMode="auto">
              <a:xfrm>
                <a:off x="6743294" y="2259524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Text Box 18"/>
              <p:cNvSpPr txBox="1">
                <a:spLocks noChangeArrowheads="1"/>
              </p:cNvSpPr>
              <p:nvPr/>
            </p:nvSpPr>
            <p:spPr bwMode="auto">
              <a:xfrm>
                <a:off x="6671432" y="1663111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Text Box 19"/>
              <p:cNvSpPr txBox="1">
                <a:spLocks noChangeArrowheads="1"/>
              </p:cNvSpPr>
              <p:nvPr/>
            </p:nvSpPr>
            <p:spPr bwMode="auto">
              <a:xfrm>
                <a:off x="7625232" y="1351861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Text Box 20"/>
              <p:cNvSpPr txBox="1">
                <a:spLocks noChangeArrowheads="1"/>
              </p:cNvSpPr>
              <p:nvPr/>
            </p:nvSpPr>
            <p:spPr bwMode="auto">
              <a:xfrm>
                <a:off x="7801620" y="2256826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Text Box 21"/>
              <p:cNvSpPr txBox="1">
                <a:spLocks noChangeArrowheads="1"/>
              </p:cNvSpPr>
              <p:nvPr/>
            </p:nvSpPr>
            <p:spPr bwMode="auto">
              <a:xfrm>
                <a:off x="7638298" y="1951872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Text Box 22"/>
              <p:cNvSpPr txBox="1">
                <a:spLocks noChangeArrowheads="1"/>
              </p:cNvSpPr>
              <p:nvPr/>
            </p:nvSpPr>
            <p:spPr bwMode="auto">
              <a:xfrm>
                <a:off x="7642653" y="1632526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Oval 23"/>
              <p:cNvSpPr>
                <a:spLocks noChangeArrowheads="1"/>
              </p:cNvSpPr>
              <p:nvPr/>
            </p:nvSpPr>
            <p:spPr bwMode="auto">
              <a:xfrm>
                <a:off x="7553370" y="1959968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Oval 24"/>
              <p:cNvSpPr>
                <a:spLocks noChangeArrowheads="1"/>
              </p:cNvSpPr>
              <p:nvPr/>
            </p:nvSpPr>
            <p:spPr bwMode="auto">
              <a:xfrm>
                <a:off x="6867418" y="1959968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Oval 25"/>
              <p:cNvSpPr>
                <a:spLocks noChangeArrowheads="1"/>
              </p:cNvSpPr>
              <p:nvPr/>
            </p:nvSpPr>
            <p:spPr bwMode="auto">
              <a:xfrm>
                <a:off x="6442781" y="1667609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Oval 26"/>
              <p:cNvSpPr>
                <a:spLocks noChangeArrowheads="1"/>
              </p:cNvSpPr>
              <p:nvPr/>
            </p:nvSpPr>
            <p:spPr bwMode="auto">
              <a:xfrm>
                <a:off x="7742824" y="2246031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Oval 27"/>
              <p:cNvSpPr>
                <a:spLocks noChangeArrowheads="1"/>
              </p:cNvSpPr>
              <p:nvPr/>
            </p:nvSpPr>
            <p:spPr bwMode="auto">
              <a:xfrm>
                <a:off x="7880014" y="2525796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Oval 28"/>
              <p:cNvSpPr>
                <a:spLocks noChangeArrowheads="1"/>
              </p:cNvSpPr>
              <p:nvPr/>
            </p:nvSpPr>
            <p:spPr bwMode="auto">
              <a:xfrm>
                <a:off x="6638768" y="2239734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Oval 29"/>
              <p:cNvSpPr>
                <a:spLocks noChangeArrowheads="1"/>
              </p:cNvSpPr>
              <p:nvPr/>
            </p:nvSpPr>
            <p:spPr bwMode="auto">
              <a:xfrm>
                <a:off x="8010672" y="1661312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Oval 30"/>
              <p:cNvSpPr>
                <a:spLocks noChangeArrowheads="1"/>
              </p:cNvSpPr>
              <p:nvPr/>
            </p:nvSpPr>
            <p:spPr bwMode="auto">
              <a:xfrm>
                <a:off x="7183174" y="1375249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Rectangle 31"/>
              <p:cNvSpPr>
                <a:spLocks noChangeArrowheads="1"/>
              </p:cNvSpPr>
              <p:nvPr/>
            </p:nvSpPr>
            <p:spPr bwMode="auto">
              <a:xfrm>
                <a:off x="6481979" y="2513203"/>
                <a:ext cx="104526" cy="99852"/>
              </a:xfrm>
              <a:prstGeom prst="rect">
                <a:avLst/>
              </a:prstGeom>
              <a:solidFill>
                <a:srgbClr val="00FFFF"/>
              </a:solidFill>
              <a:ln w="1905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Rectangle 32"/>
              <p:cNvSpPr>
                <a:spLocks noChangeArrowheads="1"/>
              </p:cNvSpPr>
              <p:nvPr/>
            </p:nvSpPr>
            <p:spPr bwMode="auto">
              <a:xfrm>
                <a:off x="6795557" y="2507805"/>
                <a:ext cx="104526" cy="98952"/>
              </a:xfrm>
              <a:prstGeom prst="rect">
                <a:avLst/>
              </a:prstGeom>
              <a:solidFill>
                <a:srgbClr val="00FFFF"/>
              </a:solidFill>
              <a:ln w="1905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Rectangle 33"/>
              <p:cNvSpPr>
                <a:spLocks noChangeArrowheads="1"/>
              </p:cNvSpPr>
              <p:nvPr/>
            </p:nvSpPr>
            <p:spPr bwMode="auto">
              <a:xfrm>
                <a:off x="7037273" y="2227140"/>
                <a:ext cx="104526" cy="99852"/>
              </a:xfrm>
              <a:prstGeom prst="rect">
                <a:avLst/>
              </a:prstGeom>
              <a:solidFill>
                <a:srgbClr val="00FFFF"/>
              </a:solidFill>
              <a:ln w="1905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Rectangle 34"/>
              <p:cNvSpPr>
                <a:spLocks noChangeArrowheads="1"/>
              </p:cNvSpPr>
              <p:nvPr/>
            </p:nvSpPr>
            <p:spPr bwMode="auto">
              <a:xfrm>
                <a:off x="8017204" y="2805562"/>
                <a:ext cx="104526" cy="99852"/>
              </a:xfrm>
              <a:prstGeom prst="rect">
                <a:avLst/>
              </a:prstGeom>
              <a:solidFill>
                <a:srgbClr val="00FFFF"/>
              </a:solidFill>
              <a:ln w="1905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Rectangle 35"/>
              <p:cNvSpPr>
                <a:spLocks noChangeArrowheads="1"/>
              </p:cNvSpPr>
              <p:nvPr/>
            </p:nvSpPr>
            <p:spPr bwMode="auto">
              <a:xfrm>
                <a:off x="7749357" y="2805562"/>
                <a:ext cx="104526" cy="99852"/>
              </a:xfrm>
              <a:prstGeom prst="rect">
                <a:avLst/>
              </a:prstGeom>
              <a:solidFill>
                <a:srgbClr val="00FFFF"/>
              </a:solidFill>
              <a:ln w="1905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478712" y="1393425"/>
            <a:ext cx="756725" cy="1226974"/>
            <a:chOff x="6478712" y="2744561"/>
            <a:chExt cx="756725" cy="1226974"/>
          </a:xfrm>
        </p:grpSpPr>
        <p:sp>
          <p:nvSpPr>
            <p:cNvPr id="42" name="Rectangle 32"/>
            <p:cNvSpPr>
              <a:spLocks noChangeArrowheads="1"/>
            </p:cNvSpPr>
            <p:nvPr/>
          </p:nvSpPr>
          <p:spPr bwMode="auto">
            <a:xfrm>
              <a:off x="6795557" y="3872583"/>
              <a:ext cx="104526" cy="98952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CC00CC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7"/>
            <p:cNvSpPr/>
            <p:nvPr/>
          </p:nvSpPr>
          <p:spPr bwMode="auto">
            <a:xfrm>
              <a:off x="6478712" y="2744561"/>
              <a:ext cx="756725" cy="1157744"/>
            </a:xfrm>
            <a:custGeom>
              <a:avLst/>
              <a:gdLst>
                <a:gd name="T0" fmla="*/ 695 w 695"/>
                <a:gd name="T1" fmla="*/ 0 h 1117"/>
                <a:gd name="T2" fmla="*/ 0 w 695"/>
                <a:gd name="T3" fmla="*/ 285 h 1117"/>
                <a:gd name="T4" fmla="*/ 399 w 695"/>
                <a:gd name="T5" fmla="*/ 564 h 1117"/>
                <a:gd name="T6" fmla="*/ 174 w 695"/>
                <a:gd name="T7" fmla="*/ 843 h 1117"/>
                <a:gd name="T8" fmla="*/ 338 w 695"/>
                <a:gd name="T9" fmla="*/ 1117 h 1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5" h="1117">
                  <a:moveTo>
                    <a:pt x="695" y="0"/>
                  </a:moveTo>
                  <a:lnTo>
                    <a:pt x="0" y="285"/>
                  </a:lnTo>
                  <a:lnTo>
                    <a:pt x="399" y="564"/>
                  </a:lnTo>
                  <a:lnTo>
                    <a:pt x="174" y="843"/>
                  </a:lnTo>
                  <a:lnTo>
                    <a:pt x="338" y="1117"/>
                  </a:lnTo>
                </a:path>
              </a:pathLst>
            </a:custGeom>
            <a:noFill/>
            <a:ln w="38100" cmpd="sng">
              <a:solidFill>
                <a:srgbClr val="CC00CC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545144" y="1019908"/>
            <a:ext cx="8053712" cy="3323674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1058078" y="2115412"/>
            <a:ext cx="4433248" cy="1175706"/>
          </a:xfrm>
          <a:prstGeom prst="rect">
            <a:avLst/>
          </a:prstGeom>
          <a:solidFill>
            <a:srgbClr val="00FF99"/>
          </a:solidFill>
          <a:ln>
            <a:solidFill>
              <a:srgbClr val="000099"/>
            </a:solidFill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查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到第三个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字符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时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，在二叉线索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中找不到匹配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的。说明这个地址不在这个二叉线索中。</a:t>
            </a:r>
            <a:endPara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10000"/>
              </a:lnSpc>
              <a:buFont typeface="+mj-lt"/>
              <a:buAutoNum type="arabicPeriod"/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检查是否存在默认路由。若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有，把分组传送到指明的默认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路由器，否则丢弃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该分组。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975990" y="1351400"/>
            <a:ext cx="4419800" cy="732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Aft>
                <a:spcPct val="30000"/>
              </a:spcAft>
            </a:pP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</a:t>
            </a:r>
            <a:r>
              <a:rPr kumimoji="1"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32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位的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kumimoji="1"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kumimoji="1"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10011011 01111010 00000000 00000000</a:t>
            </a:r>
            <a:endParaRPr kumimoji="1" lang="en-US" altLang="zh-CN" sz="16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AutoShape 5"/>
          <p:cNvSpPr>
            <a:spLocks noChangeArrowheads="1"/>
          </p:cNvSpPr>
          <p:nvPr/>
        </p:nvSpPr>
        <p:spPr bwMode="auto">
          <a:xfrm>
            <a:off x="556963" y="615438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Rectangle 6"/>
          <p:cNvSpPr>
            <a:spLocks noChangeArrowheads="1"/>
          </p:cNvSpPr>
          <p:nvPr/>
        </p:nvSpPr>
        <p:spPr bwMode="auto">
          <a:xfrm>
            <a:off x="2953350" y="582227"/>
            <a:ext cx="325602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在二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叉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线索中查找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375275" y="1309581"/>
            <a:ext cx="1842271" cy="1595833"/>
            <a:chOff x="6375275" y="1309581"/>
            <a:chExt cx="1842271" cy="1595833"/>
          </a:xfrm>
        </p:grpSpPr>
        <p:sp>
          <p:nvSpPr>
            <p:cNvPr id="50" name="Freeform 7"/>
            <p:cNvSpPr/>
            <p:nvPr/>
          </p:nvSpPr>
          <p:spPr bwMode="auto">
            <a:xfrm>
              <a:off x="6478712" y="1406453"/>
              <a:ext cx="756725" cy="1157744"/>
            </a:xfrm>
            <a:custGeom>
              <a:avLst/>
              <a:gdLst>
                <a:gd name="T0" fmla="*/ 695 w 695"/>
                <a:gd name="T1" fmla="*/ 0 h 1117"/>
                <a:gd name="T2" fmla="*/ 0 w 695"/>
                <a:gd name="T3" fmla="*/ 285 h 1117"/>
                <a:gd name="T4" fmla="*/ 399 w 695"/>
                <a:gd name="T5" fmla="*/ 564 h 1117"/>
                <a:gd name="T6" fmla="*/ 174 w 695"/>
                <a:gd name="T7" fmla="*/ 843 h 1117"/>
                <a:gd name="T8" fmla="*/ 338 w 695"/>
                <a:gd name="T9" fmla="*/ 1117 h 1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5" h="1117">
                  <a:moveTo>
                    <a:pt x="695" y="0"/>
                  </a:moveTo>
                  <a:lnTo>
                    <a:pt x="0" y="285"/>
                  </a:lnTo>
                  <a:lnTo>
                    <a:pt x="399" y="564"/>
                  </a:lnTo>
                  <a:lnTo>
                    <a:pt x="174" y="843"/>
                  </a:lnTo>
                  <a:lnTo>
                    <a:pt x="338" y="1117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6375275" y="1309581"/>
              <a:ext cx="1842271" cy="1595833"/>
              <a:chOff x="6375275" y="1309581"/>
              <a:chExt cx="1842271" cy="1595833"/>
            </a:xfrm>
          </p:grpSpPr>
          <p:sp>
            <p:nvSpPr>
              <p:cNvPr id="52" name="Freeform 6"/>
              <p:cNvSpPr/>
              <p:nvPr/>
            </p:nvSpPr>
            <p:spPr bwMode="auto">
              <a:xfrm>
                <a:off x="7228904" y="1413031"/>
                <a:ext cx="840563" cy="1442907"/>
              </a:xfrm>
              <a:custGeom>
                <a:avLst/>
                <a:gdLst>
                  <a:gd name="T0" fmla="*/ 0 w 772"/>
                  <a:gd name="T1" fmla="*/ 0 h 1392"/>
                  <a:gd name="T2" fmla="*/ 764 w 772"/>
                  <a:gd name="T3" fmla="*/ 272 h 1392"/>
                  <a:gd name="T4" fmla="*/ 318 w 772"/>
                  <a:gd name="T5" fmla="*/ 564 h 1392"/>
                  <a:gd name="T6" fmla="*/ 510 w 772"/>
                  <a:gd name="T7" fmla="*/ 840 h 1392"/>
                  <a:gd name="T8" fmla="*/ 772 w 772"/>
                  <a:gd name="T9" fmla="*/ 1392 h 1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2" h="1392">
                    <a:moveTo>
                      <a:pt x="0" y="0"/>
                    </a:moveTo>
                    <a:lnTo>
                      <a:pt x="764" y="272"/>
                    </a:lnTo>
                    <a:lnTo>
                      <a:pt x="318" y="564"/>
                    </a:lnTo>
                    <a:lnTo>
                      <a:pt x="510" y="840"/>
                    </a:lnTo>
                    <a:lnTo>
                      <a:pt x="772" y="1392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Line 8"/>
              <p:cNvSpPr>
                <a:spLocks noChangeShapeType="1"/>
              </p:cNvSpPr>
              <p:nvPr/>
            </p:nvSpPr>
            <p:spPr bwMode="auto">
              <a:xfrm flipH="1">
                <a:off x="7799442" y="2557281"/>
                <a:ext cx="121947" cy="29865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Text Box 9"/>
              <p:cNvSpPr txBox="1">
                <a:spLocks noChangeArrowheads="1"/>
              </p:cNvSpPr>
              <p:nvPr/>
            </p:nvSpPr>
            <p:spPr bwMode="auto">
              <a:xfrm>
                <a:off x="6375275" y="2226240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Text Box 10"/>
              <p:cNvSpPr txBox="1">
                <a:spLocks noChangeArrowheads="1"/>
              </p:cNvSpPr>
              <p:nvPr/>
            </p:nvSpPr>
            <p:spPr bwMode="auto">
              <a:xfrm>
                <a:off x="6571261" y="1933881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Text Box 11"/>
              <p:cNvSpPr txBox="1">
                <a:spLocks noChangeArrowheads="1"/>
              </p:cNvSpPr>
              <p:nvPr/>
            </p:nvSpPr>
            <p:spPr bwMode="auto">
              <a:xfrm>
                <a:off x="7633942" y="2550085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Text Box 12"/>
              <p:cNvSpPr txBox="1">
                <a:spLocks noChangeArrowheads="1"/>
              </p:cNvSpPr>
              <p:nvPr/>
            </p:nvSpPr>
            <p:spPr bwMode="auto">
              <a:xfrm>
                <a:off x="6680143" y="1309581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Line 13"/>
              <p:cNvSpPr>
                <a:spLocks noChangeShapeType="1"/>
              </p:cNvSpPr>
              <p:nvPr/>
            </p:nvSpPr>
            <p:spPr bwMode="auto">
              <a:xfrm flipH="1">
                <a:off x="6540775" y="2277516"/>
                <a:ext cx="124125" cy="2860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14"/>
              <p:cNvSpPr/>
              <p:nvPr/>
            </p:nvSpPr>
            <p:spPr bwMode="auto">
              <a:xfrm>
                <a:off x="6919681" y="2004047"/>
                <a:ext cx="182921" cy="273469"/>
              </a:xfrm>
              <a:custGeom>
                <a:avLst/>
                <a:gdLst>
                  <a:gd name="T0" fmla="*/ 0 w 168"/>
                  <a:gd name="T1" fmla="*/ 0 h 264"/>
                  <a:gd name="T2" fmla="*/ 168 w 168"/>
                  <a:gd name="T3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68" h="264">
                    <a:moveTo>
                      <a:pt x="0" y="0"/>
                    </a:moveTo>
                    <a:lnTo>
                      <a:pt x="168" y="264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Text Box 15"/>
              <p:cNvSpPr txBox="1">
                <a:spLocks noChangeArrowheads="1"/>
              </p:cNvSpPr>
              <p:nvPr/>
            </p:nvSpPr>
            <p:spPr bwMode="auto">
              <a:xfrm>
                <a:off x="7938810" y="2555482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Text Box 16"/>
              <p:cNvSpPr txBox="1">
                <a:spLocks noChangeArrowheads="1"/>
              </p:cNvSpPr>
              <p:nvPr/>
            </p:nvSpPr>
            <p:spPr bwMode="auto">
              <a:xfrm>
                <a:off x="6965411" y="1954571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Text Box 17"/>
              <p:cNvSpPr txBox="1">
                <a:spLocks noChangeArrowheads="1"/>
              </p:cNvSpPr>
              <p:nvPr/>
            </p:nvSpPr>
            <p:spPr bwMode="auto">
              <a:xfrm>
                <a:off x="6743294" y="2259524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Text Box 18"/>
              <p:cNvSpPr txBox="1">
                <a:spLocks noChangeArrowheads="1"/>
              </p:cNvSpPr>
              <p:nvPr/>
            </p:nvSpPr>
            <p:spPr bwMode="auto">
              <a:xfrm>
                <a:off x="6671432" y="1663111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Text Box 19"/>
              <p:cNvSpPr txBox="1">
                <a:spLocks noChangeArrowheads="1"/>
              </p:cNvSpPr>
              <p:nvPr/>
            </p:nvSpPr>
            <p:spPr bwMode="auto">
              <a:xfrm>
                <a:off x="7625232" y="1351861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Text Box 20"/>
              <p:cNvSpPr txBox="1">
                <a:spLocks noChangeArrowheads="1"/>
              </p:cNvSpPr>
              <p:nvPr/>
            </p:nvSpPr>
            <p:spPr bwMode="auto">
              <a:xfrm>
                <a:off x="7801620" y="2256826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Text Box 21"/>
              <p:cNvSpPr txBox="1">
                <a:spLocks noChangeArrowheads="1"/>
              </p:cNvSpPr>
              <p:nvPr/>
            </p:nvSpPr>
            <p:spPr bwMode="auto">
              <a:xfrm>
                <a:off x="7638298" y="1951872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Text Box 22"/>
              <p:cNvSpPr txBox="1">
                <a:spLocks noChangeArrowheads="1"/>
              </p:cNvSpPr>
              <p:nvPr/>
            </p:nvSpPr>
            <p:spPr bwMode="auto">
              <a:xfrm>
                <a:off x="7642653" y="1632526"/>
                <a:ext cx="278736" cy="2770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Oval 23"/>
              <p:cNvSpPr>
                <a:spLocks noChangeArrowheads="1"/>
              </p:cNvSpPr>
              <p:nvPr/>
            </p:nvSpPr>
            <p:spPr bwMode="auto">
              <a:xfrm>
                <a:off x="7553370" y="1959968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Oval 24"/>
              <p:cNvSpPr>
                <a:spLocks noChangeArrowheads="1"/>
              </p:cNvSpPr>
              <p:nvPr/>
            </p:nvSpPr>
            <p:spPr bwMode="auto">
              <a:xfrm>
                <a:off x="6867418" y="1959968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Oval 25"/>
              <p:cNvSpPr>
                <a:spLocks noChangeArrowheads="1"/>
              </p:cNvSpPr>
              <p:nvPr/>
            </p:nvSpPr>
            <p:spPr bwMode="auto">
              <a:xfrm>
                <a:off x="6442781" y="1667609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Oval 26"/>
              <p:cNvSpPr>
                <a:spLocks noChangeArrowheads="1"/>
              </p:cNvSpPr>
              <p:nvPr/>
            </p:nvSpPr>
            <p:spPr bwMode="auto">
              <a:xfrm>
                <a:off x="7742824" y="2246031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Oval 27"/>
              <p:cNvSpPr>
                <a:spLocks noChangeArrowheads="1"/>
              </p:cNvSpPr>
              <p:nvPr/>
            </p:nvSpPr>
            <p:spPr bwMode="auto">
              <a:xfrm>
                <a:off x="7880014" y="2525796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Oval 28"/>
              <p:cNvSpPr>
                <a:spLocks noChangeArrowheads="1"/>
              </p:cNvSpPr>
              <p:nvPr/>
            </p:nvSpPr>
            <p:spPr bwMode="auto">
              <a:xfrm>
                <a:off x="6638768" y="2239734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Oval 29"/>
              <p:cNvSpPr>
                <a:spLocks noChangeArrowheads="1"/>
              </p:cNvSpPr>
              <p:nvPr/>
            </p:nvSpPr>
            <p:spPr bwMode="auto">
              <a:xfrm>
                <a:off x="8010672" y="1661312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Oval 30"/>
              <p:cNvSpPr>
                <a:spLocks noChangeArrowheads="1"/>
              </p:cNvSpPr>
              <p:nvPr/>
            </p:nvSpPr>
            <p:spPr bwMode="auto">
              <a:xfrm>
                <a:off x="7183174" y="1375249"/>
                <a:ext cx="71862" cy="6836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Rectangle 31"/>
              <p:cNvSpPr>
                <a:spLocks noChangeArrowheads="1"/>
              </p:cNvSpPr>
              <p:nvPr/>
            </p:nvSpPr>
            <p:spPr bwMode="auto">
              <a:xfrm>
                <a:off x="6481979" y="2513203"/>
                <a:ext cx="104526" cy="99852"/>
              </a:xfrm>
              <a:prstGeom prst="rect">
                <a:avLst/>
              </a:prstGeom>
              <a:solidFill>
                <a:srgbClr val="00FFFF"/>
              </a:solidFill>
              <a:ln w="1905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Rectangle 32"/>
              <p:cNvSpPr>
                <a:spLocks noChangeArrowheads="1"/>
              </p:cNvSpPr>
              <p:nvPr/>
            </p:nvSpPr>
            <p:spPr bwMode="auto">
              <a:xfrm>
                <a:off x="6795557" y="2507805"/>
                <a:ext cx="104526" cy="98952"/>
              </a:xfrm>
              <a:prstGeom prst="rect">
                <a:avLst/>
              </a:prstGeom>
              <a:solidFill>
                <a:srgbClr val="00FFFF"/>
              </a:solidFill>
              <a:ln w="1905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Rectangle 33"/>
              <p:cNvSpPr>
                <a:spLocks noChangeArrowheads="1"/>
              </p:cNvSpPr>
              <p:nvPr/>
            </p:nvSpPr>
            <p:spPr bwMode="auto">
              <a:xfrm>
                <a:off x="7037273" y="2227140"/>
                <a:ext cx="104526" cy="99852"/>
              </a:xfrm>
              <a:prstGeom prst="rect">
                <a:avLst/>
              </a:prstGeom>
              <a:solidFill>
                <a:srgbClr val="00FFFF"/>
              </a:solidFill>
              <a:ln w="1905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Rectangle 34"/>
              <p:cNvSpPr>
                <a:spLocks noChangeArrowheads="1"/>
              </p:cNvSpPr>
              <p:nvPr/>
            </p:nvSpPr>
            <p:spPr bwMode="auto">
              <a:xfrm>
                <a:off x="8017204" y="2805562"/>
                <a:ext cx="104526" cy="99852"/>
              </a:xfrm>
              <a:prstGeom prst="rect">
                <a:avLst/>
              </a:prstGeom>
              <a:solidFill>
                <a:srgbClr val="00FFFF"/>
              </a:solidFill>
              <a:ln w="1905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Rectangle 35"/>
              <p:cNvSpPr>
                <a:spLocks noChangeArrowheads="1"/>
              </p:cNvSpPr>
              <p:nvPr/>
            </p:nvSpPr>
            <p:spPr bwMode="auto">
              <a:xfrm>
                <a:off x="7749357" y="2805562"/>
                <a:ext cx="104526" cy="99852"/>
              </a:xfrm>
              <a:prstGeom prst="rect">
                <a:avLst/>
              </a:prstGeom>
              <a:solidFill>
                <a:srgbClr val="00FFFF"/>
              </a:solidFill>
              <a:ln w="1905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7235437" y="1403535"/>
            <a:ext cx="816065" cy="590805"/>
            <a:chOff x="7219105" y="1375249"/>
            <a:chExt cx="861251" cy="590805"/>
          </a:xfrm>
        </p:grpSpPr>
        <p:cxnSp>
          <p:nvCxnSpPr>
            <p:cNvPr id="7" name="直接连接符 6"/>
            <p:cNvCxnSpPr>
              <a:stCxn id="75" idx="0"/>
            </p:cNvCxnSpPr>
            <p:nvPr/>
          </p:nvCxnSpPr>
          <p:spPr>
            <a:xfrm>
              <a:off x="7219105" y="1375249"/>
              <a:ext cx="861251" cy="286063"/>
            </a:xfrm>
            <a:prstGeom prst="line">
              <a:avLst/>
            </a:prstGeom>
            <a:ln w="38100">
              <a:solidFill>
                <a:srgbClr val="CC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>
              <a:endCxn id="68" idx="6"/>
            </p:cNvCxnSpPr>
            <p:nvPr/>
          </p:nvCxnSpPr>
          <p:spPr>
            <a:xfrm flipH="1">
              <a:off x="7613327" y="1661312"/>
              <a:ext cx="453813" cy="304742"/>
            </a:xfrm>
            <a:prstGeom prst="line">
              <a:avLst/>
            </a:prstGeom>
            <a:ln w="38100">
              <a:solidFill>
                <a:srgbClr val="CC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2629135" y="1233771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35" name="Rectangle 10"/>
          <p:cNvSpPr>
            <a:spLocks noChangeArrowheads="1"/>
          </p:cNvSpPr>
          <p:nvPr/>
        </p:nvSpPr>
        <p:spPr bwMode="auto">
          <a:xfrm>
            <a:off x="2629135" y="1840196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37" name="Line 16"/>
          <p:cNvSpPr>
            <a:spLocks noChangeShapeType="1"/>
          </p:cNvSpPr>
          <p:nvPr/>
        </p:nvSpPr>
        <p:spPr bwMode="auto">
          <a:xfrm>
            <a:off x="3637198" y="1162334"/>
            <a:ext cx="0" cy="1143306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" name="Rectangle 8"/>
          <p:cNvSpPr>
            <a:spLocks noChangeArrowheads="1"/>
          </p:cNvSpPr>
          <p:nvPr/>
        </p:nvSpPr>
        <p:spPr bwMode="auto">
          <a:xfrm>
            <a:off x="2700573" y="1199227"/>
            <a:ext cx="557429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4.4.1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ICMP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种类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4.4.2                                  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的应用举例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ectangle 27"/>
          <p:cNvSpPr>
            <a:spLocks noChangeArrowheads="1"/>
          </p:cNvSpPr>
          <p:nvPr/>
        </p:nvSpPr>
        <p:spPr bwMode="auto">
          <a:xfrm>
            <a:off x="639730" y="1233771"/>
            <a:ext cx="1636540" cy="155563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fr-FR">
              <a:latin typeface="宋体" panose="02010600030101010101" pitchFamily="2" charset="-122"/>
            </a:endParaRPr>
          </a:p>
        </p:txBody>
      </p:sp>
      <p:sp>
        <p:nvSpPr>
          <p:cNvPr id="40" name="Rectangle 29"/>
          <p:cNvSpPr>
            <a:spLocks noChangeArrowheads="1"/>
          </p:cNvSpPr>
          <p:nvPr/>
        </p:nvSpPr>
        <p:spPr bwMode="auto">
          <a:xfrm>
            <a:off x="648619" y="1328703"/>
            <a:ext cx="162765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fr-FR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4.4</a:t>
            </a:r>
            <a:endParaRPr lang="fr-FR" altLang="zh-CN" sz="2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网际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协议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45144" y="1009002"/>
            <a:ext cx="4024412" cy="305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505" indent="-357505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ICMP (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Internet Control Message Protocol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允许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主机或路由器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报告差错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情况和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有关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异常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情况的报告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互联网的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标准协议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 eaLnBrk="0" hangingPunct="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但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不是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高层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协议，而是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的协议。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5144" y="606466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156973" y="564195"/>
            <a:ext cx="483292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4.4  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际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控制报文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协议 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675517" y="1073959"/>
            <a:ext cx="3962378" cy="3200399"/>
          </a:xfrm>
          <a:prstGeom prst="roundRect">
            <a:avLst>
              <a:gd name="adj" fmla="val 9928"/>
            </a:avLst>
          </a:prstGeom>
          <a:solidFill>
            <a:srgbClr val="C3E3F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4842456" y="1298537"/>
            <a:ext cx="3416249" cy="2751241"/>
            <a:chOff x="2372076" y="1403136"/>
            <a:chExt cx="4224107" cy="2751241"/>
          </a:xfrm>
        </p:grpSpPr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2372076" y="3355900"/>
              <a:ext cx="1047082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网络接口层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 Box 13"/>
            <p:cNvSpPr txBox="1">
              <a:spLocks noChangeArrowheads="1"/>
            </p:cNvSpPr>
            <p:nvPr/>
          </p:nvSpPr>
          <p:spPr bwMode="auto">
            <a:xfrm>
              <a:off x="2714268" y="1977466"/>
              <a:ext cx="64633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运输层</a:t>
              </a:r>
              <a:endPara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 Box 15"/>
            <p:cNvSpPr txBox="1">
              <a:spLocks noChangeArrowheads="1"/>
            </p:cNvSpPr>
            <p:nvPr/>
          </p:nvSpPr>
          <p:spPr bwMode="auto">
            <a:xfrm>
              <a:off x="2747925" y="1520750"/>
              <a:ext cx="64633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应用层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Line 22"/>
            <p:cNvSpPr>
              <a:spLocks noChangeShapeType="1"/>
            </p:cNvSpPr>
            <p:nvPr/>
          </p:nvSpPr>
          <p:spPr bwMode="auto">
            <a:xfrm>
              <a:off x="2562806" y="1959860"/>
              <a:ext cx="109838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Line 23"/>
            <p:cNvSpPr>
              <a:spLocks noChangeShapeType="1"/>
            </p:cNvSpPr>
            <p:nvPr/>
          </p:nvSpPr>
          <p:spPr bwMode="auto">
            <a:xfrm>
              <a:off x="2562806" y="2313013"/>
              <a:ext cx="109838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Line 24"/>
            <p:cNvSpPr>
              <a:spLocks noChangeShapeType="1"/>
            </p:cNvSpPr>
            <p:nvPr/>
          </p:nvSpPr>
          <p:spPr bwMode="auto">
            <a:xfrm>
              <a:off x="2581879" y="3270978"/>
              <a:ext cx="1079307" cy="20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Line 25"/>
            <p:cNvSpPr>
              <a:spLocks noChangeShapeType="1"/>
            </p:cNvSpPr>
            <p:nvPr/>
          </p:nvSpPr>
          <p:spPr bwMode="auto">
            <a:xfrm>
              <a:off x="3094606" y="2313013"/>
              <a:ext cx="0" cy="9600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2514069" y="2497357"/>
              <a:ext cx="1165222" cy="461665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kumimoji="1" lang="zh-CN" altLang="en-US" sz="12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网络层</a:t>
              </a:r>
              <a:endParaRPr kumimoji="1" lang="en-US" altLang="zh-CN" sz="12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zh-CN" altLang="en-US" sz="1200" b="1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（网</a:t>
              </a:r>
              <a:r>
                <a: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际</a:t>
              </a:r>
              <a:r>
                <a:rPr kumimoji="1" lang="zh-CN" altLang="en-US" sz="1200" b="1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层）</a:t>
              </a:r>
              <a:endParaRPr kumimoji="1" lang="zh-CN" altLang="en-US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3718405" y="1403136"/>
              <a:ext cx="2877778" cy="2751241"/>
              <a:chOff x="3718405" y="1403136"/>
              <a:chExt cx="2877778" cy="2751241"/>
            </a:xfrm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3721771" y="1403723"/>
                <a:ext cx="2874412" cy="2223514"/>
              </a:xfrm>
              <a:prstGeom prst="rect">
                <a:avLst/>
              </a:prstGeom>
              <a:solidFill>
                <a:srgbClr val="00FFFF"/>
              </a:solidFill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kumimoji="1" lang="zh-CN" altLang="zh-CN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3721771" y="2313013"/>
                <a:ext cx="2874412" cy="96007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  <p:sp>
            <p:nvSpPr>
              <p:cNvPr id="23" name="Rectangle 4"/>
              <p:cNvSpPr>
                <a:spLocks noChangeArrowheads="1"/>
              </p:cNvSpPr>
              <p:nvPr/>
            </p:nvSpPr>
            <p:spPr bwMode="auto">
              <a:xfrm>
                <a:off x="3721771" y="2313013"/>
                <a:ext cx="2874412" cy="960036"/>
              </a:xfrm>
              <a:prstGeom prst="rect">
                <a:avLst/>
              </a:prstGeom>
              <a:solidFill>
                <a:srgbClr val="FFFF6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Line 6"/>
              <p:cNvSpPr>
                <a:spLocks noChangeShapeType="1"/>
              </p:cNvSpPr>
              <p:nvPr/>
            </p:nvSpPr>
            <p:spPr bwMode="auto">
              <a:xfrm>
                <a:off x="3721771" y="1959860"/>
                <a:ext cx="287441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Line 7"/>
              <p:cNvSpPr>
                <a:spLocks noChangeShapeType="1"/>
              </p:cNvSpPr>
              <p:nvPr/>
            </p:nvSpPr>
            <p:spPr bwMode="auto">
              <a:xfrm>
                <a:off x="3721771" y="2313013"/>
                <a:ext cx="2874412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Text Box 8"/>
              <p:cNvSpPr txBox="1">
                <a:spLocks noChangeArrowheads="1"/>
              </p:cNvSpPr>
              <p:nvPr/>
            </p:nvSpPr>
            <p:spPr bwMode="auto">
              <a:xfrm>
                <a:off x="4410642" y="1403136"/>
                <a:ext cx="1261884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各种应用层协议</a:t>
                </a:r>
                <a:endPara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Text Box 10"/>
              <p:cNvSpPr txBox="1">
                <a:spLocks noChangeArrowheads="1"/>
              </p:cNvSpPr>
              <p:nvPr/>
            </p:nvSpPr>
            <p:spPr bwMode="auto">
              <a:xfrm>
                <a:off x="4044889" y="1645744"/>
                <a:ext cx="1784335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(HTTP, FTP, SMTP </a:t>
                </a:r>
                <a:r>
                  <a:rPr kumimoji="1" lang="zh-CN" altLang="zh-CN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等</a:t>
                </a:r>
                <a:r>
                  <a:rPr kumimoji="1" lang="en-US" altLang="zh-CN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endPara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Rectangle 11"/>
              <p:cNvSpPr>
                <a:spLocks noChangeArrowheads="1"/>
              </p:cNvSpPr>
              <p:nvPr/>
            </p:nvSpPr>
            <p:spPr bwMode="auto">
              <a:xfrm>
                <a:off x="3718405" y="3677984"/>
                <a:ext cx="2877778" cy="476393"/>
              </a:xfrm>
              <a:prstGeom prst="rect">
                <a:avLst/>
              </a:prstGeom>
              <a:solidFill>
                <a:srgbClr val="00B0F0">
                  <a:alpha val="49001"/>
                </a:srgbClr>
              </a:solidFill>
              <a:ln w="19050">
                <a:solidFill>
                  <a:schemeClr val="tx1"/>
                </a:solidFill>
                <a:prstDash val="dash"/>
                <a:miter lim="800000"/>
              </a:ln>
              <a:effectLst/>
            </p:spPr>
            <p:txBody>
              <a:bodyPr wrap="none" anchor="ctr"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Text Box 12"/>
              <p:cNvSpPr txBox="1">
                <a:spLocks noChangeArrowheads="1"/>
              </p:cNvSpPr>
              <p:nvPr/>
            </p:nvSpPr>
            <p:spPr bwMode="auto">
              <a:xfrm>
                <a:off x="4661957" y="3760589"/>
                <a:ext cx="800219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物理硬件</a:t>
                </a:r>
                <a:endPara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Text Box 14"/>
              <p:cNvSpPr txBox="1">
                <a:spLocks noChangeArrowheads="1"/>
              </p:cNvSpPr>
              <p:nvPr/>
            </p:nvSpPr>
            <p:spPr bwMode="auto">
              <a:xfrm>
                <a:off x="4739371" y="1984375"/>
                <a:ext cx="884538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TCP, UDP</a:t>
                </a:r>
                <a:endPara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Rectangle 16"/>
              <p:cNvSpPr>
                <a:spLocks noChangeArrowheads="1"/>
              </p:cNvSpPr>
              <p:nvPr/>
            </p:nvSpPr>
            <p:spPr bwMode="auto">
              <a:xfrm>
                <a:off x="3781234" y="2343046"/>
                <a:ext cx="685505" cy="243375"/>
              </a:xfrm>
              <a:prstGeom prst="rect">
                <a:avLst/>
              </a:prstGeom>
              <a:solidFill>
                <a:srgbClr val="00FF99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1" lang="en-US" altLang="zh-CN" sz="12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ICMP</a:t>
                </a:r>
                <a:endPara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Text Box 17"/>
              <p:cNvSpPr txBox="1">
                <a:spLocks noChangeArrowheads="1"/>
              </p:cNvSpPr>
              <p:nvPr/>
            </p:nvSpPr>
            <p:spPr bwMode="auto">
              <a:xfrm>
                <a:off x="4975193" y="2674159"/>
                <a:ext cx="388248" cy="3385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600" b="1" dirty="0">
                    <a:solidFill>
                      <a:srgbClr val="00009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IP</a:t>
                </a:r>
                <a:endParaRPr kumimoji="1" lang="en-US" altLang="zh-CN" sz="16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Rectangle 19"/>
              <p:cNvSpPr>
                <a:spLocks noChangeArrowheads="1"/>
              </p:cNvSpPr>
              <p:nvPr/>
            </p:nvSpPr>
            <p:spPr bwMode="auto">
              <a:xfrm>
                <a:off x="5910678" y="2970643"/>
                <a:ext cx="624920" cy="243375"/>
              </a:xfrm>
              <a:prstGeom prst="rect">
                <a:avLst/>
              </a:prstGeom>
              <a:solidFill>
                <a:srgbClr val="00FF99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ARP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Text Box 20"/>
              <p:cNvSpPr txBox="1">
                <a:spLocks noChangeArrowheads="1"/>
              </p:cNvSpPr>
              <p:nvPr/>
            </p:nvSpPr>
            <p:spPr bwMode="auto">
              <a:xfrm>
                <a:off x="4375862" y="3290337"/>
                <a:ext cx="1261884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kumimoji="1" lang="zh-CN" altLang="en-US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与各种网络接口</a:t>
                </a:r>
                <a:endParaRPr kumimoji="1"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Line 21"/>
              <p:cNvSpPr>
                <a:spLocks noChangeShapeType="1"/>
              </p:cNvSpPr>
              <p:nvPr/>
            </p:nvSpPr>
            <p:spPr bwMode="auto">
              <a:xfrm>
                <a:off x="3721771" y="3273049"/>
                <a:ext cx="2874412" cy="0"/>
              </a:xfrm>
              <a:prstGeom prst="line">
                <a:avLst/>
              </a:prstGeom>
              <a:noFill/>
              <a:ln w="19050">
                <a:solidFill>
                  <a:srgbClr val="000099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Rectangle 27"/>
              <p:cNvSpPr>
                <a:spLocks noChangeArrowheads="1"/>
              </p:cNvSpPr>
              <p:nvPr/>
            </p:nvSpPr>
            <p:spPr bwMode="auto">
              <a:xfrm>
                <a:off x="4500398" y="2343046"/>
                <a:ext cx="684384" cy="243375"/>
              </a:xfrm>
              <a:prstGeom prst="rect">
                <a:avLst/>
              </a:prstGeom>
              <a:solidFill>
                <a:srgbClr val="00FF99"/>
              </a:solid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IGMP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Line 28"/>
            <p:cNvSpPr>
              <a:spLocks noChangeShapeType="1"/>
            </p:cNvSpPr>
            <p:nvPr/>
          </p:nvSpPr>
          <p:spPr bwMode="auto">
            <a:xfrm flipV="1">
              <a:off x="2571782" y="1403723"/>
              <a:ext cx="10894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29"/>
            <p:cNvSpPr>
              <a:spLocks noChangeShapeType="1"/>
            </p:cNvSpPr>
            <p:nvPr/>
          </p:nvSpPr>
          <p:spPr bwMode="auto">
            <a:xfrm>
              <a:off x="2552708" y="3627237"/>
              <a:ext cx="110847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545144" y="1047600"/>
            <a:ext cx="8053712" cy="3200399"/>
          </a:xfrm>
          <a:prstGeom prst="roundRect">
            <a:avLst/>
          </a:prstGeom>
          <a:solidFill>
            <a:srgbClr val="C3E3F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AutoShape 31"/>
          <p:cNvSpPr>
            <a:spLocks noChangeArrowheads="1"/>
          </p:cNvSpPr>
          <p:nvPr/>
        </p:nvSpPr>
        <p:spPr bwMode="auto">
          <a:xfrm rot="5400000">
            <a:off x="2370617" y="3475756"/>
            <a:ext cx="226595" cy="397890"/>
          </a:xfrm>
          <a:prstGeom prst="downArrow">
            <a:avLst>
              <a:gd name="adj1" fmla="val 47222"/>
              <a:gd name="adj2" fmla="val 83745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vert="eaVert" wrap="none" anchor="ctr"/>
          <a:lstStyle/>
          <a:p>
            <a:pPr algn="ctr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659930" y="3535258"/>
            <a:ext cx="3609335" cy="306277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3674373" y="3569576"/>
            <a:ext cx="2581244" cy="244521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5"/>
          <p:cNvSpPr/>
          <p:nvPr/>
        </p:nvSpPr>
        <p:spPr bwMode="auto">
          <a:xfrm>
            <a:off x="2680162" y="2577832"/>
            <a:ext cx="4769285" cy="367283"/>
          </a:xfrm>
          <a:custGeom>
            <a:avLst/>
            <a:gdLst>
              <a:gd name="T0" fmla="*/ 0 w 2790"/>
              <a:gd name="T1" fmla="*/ 6 h 279"/>
              <a:gd name="T2" fmla="*/ 561 w 2790"/>
              <a:gd name="T3" fmla="*/ 279 h 279"/>
              <a:gd name="T4" fmla="*/ 2100 w 2790"/>
              <a:gd name="T5" fmla="*/ 276 h 279"/>
              <a:gd name="T6" fmla="*/ 2790 w 2790"/>
              <a:gd name="T7" fmla="*/ 0 h 279"/>
              <a:gd name="T8" fmla="*/ 0 w 2790"/>
              <a:gd name="T9" fmla="*/ 6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90" h="279">
                <a:moveTo>
                  <a:pt x="0" y="6"/>
                </a:moveTo>
                <a:lnTo>
                  <a:pt x="561" y="279"/>
                </a:lnTo>
                <a:lnTo>
                  <a:pt x="2100" y="276"/>
                </a:lnTo>
                <a:lnTo>
                  <a:pt x="2790" y="0"/>
                </a:lnTo>
                <a:lnTo>
                  <a:pt x="0" y="6"/>
                </a:ln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100000">
                <a:srgbClr val="99FFCC"/>
              </a:gs>
            </a:gsLst>
            <a:lin ang="16200000" scaled="1"/>
            <a:tileRect/>
          </a:gradFill>
          <a:ln>
            <a:noFill/>
          </a:ln>
          <a:effectLst/>
        </p:spPr>
        <p:txBody>
          <a:bodyPr/>
          <a:lstStyle/>
          <a:p>
            <a:pPr algn="ctr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Line 6"/>
          <p:cNvSpPr>
            <a:spLocks noChangeShapeType="1"/>
          </p:cNvSpPr>
          <p:nvPr/>
        </p:nvSpPr>
        <p:spPr bwMode="auto">
          <a:xfrm>
            <a:off x="2659930" y="4024554"/>
            <a:ext cx="360933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2844543" y="3532768"/>
            <a:ext cx="64953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  部</a:t>
            </a:r>
            <a:endParaRPr kumimoji="1"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3644540" y="2926439"/>
            <a:ext cx="2624726" cy="307521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algn="ctr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kumimoji="1"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报文</a:t>
            </a:r>
            <a:endParaRPr kumimoji="1"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2537330" y="1121534"/>
            <a:ext cx="27924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en-US" altLang="zh-CN" sz="12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10"/>
          <p:cNvSpPr>
            <a:spLocks noChangeShapeType="1"/>
          </p:cNvSpPr>
          <p:nvPr/>
        </p:nvSpPr>
        <p:spPr bwMode="auto">
          <a:xfrm>
            <a:off x="3644540" y="3535258"/>
            <a:ext cx="0" cy="30627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4406029" y="3532768"/>
            <a:ext cx="122020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数  据  部  分</a:t>
            </a:r>
            <a:endParaRPr kumimoji="1"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>
            <a:off x="4792351" y="3233961"/>
            <a:ext cx="245478" cy="367283"/>
          </a:xfrm>
          <a:prstGeom prst="downArrow">
            <a:avLst>
              <a:gd name="adj1" fmla="val 47222"/>
              <a:gd name="adj2" fmla="val 83746"/>
            </a:avLst>
          </a:prstGeom>
          <a:solidFill>
            <a:srgbClr val="CC00CC"/>
          </a:solidFill>
          <a:ln w="9525">
            <a:noFill/>
            <a:miter lim="800000"/>
          </a:ln>
          <a:effectLst/>
        </p:spPr>
        <p:txBody>
          <a:bodyPr vert="eaVert" wrap="none" anchor="ctr"/>
          <a:lstStyle/>
          <a:p>
            <a:pPr algn="ctr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Line 16"/>
          <p:cNvSpPr>
            <a:spLocks noChangeShapeType="1"/>
          </p:cNvSpPr>
          <p:nvPr/>
        </p:nvSpPr>
        <p:spPr bwMode="auto">
          <a:xfrm flipV="1">
            <a:off x="5037828" y="1351480"/>
            <a:ext cx="0" cy="30627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 Box 22"/>
          <p:cNvSpPr txBox="1">
            <a:spLocks noChangeArrowheads="1"/>
          </p:cNvSpPr>
          <p:nvPr/>
        </p:nvSpPr>
        <p:spPr bwMode="auto">
          <a:xfrm>
            <a:off x="3710770" y="1121534"/>
            <a:ext cx="27924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kumimoji="1" lang="en-US" altLang="zh-CN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4871758" y="1121534"/>
            <a:ext cx="37382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kumimoji="1" lang="en-US" altLang="zh-CN" sz="12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3875181" y="3902541"/>
            <a:ext cx="1081721" cy="224105"/>
          </a:xfrm>
          <a:prstGeom prst="rect">
            <a:avLst/>
          </a:prstGeom>
          <a:solidFill>
            <a:srgbClr val="C3E3F9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Box 25"/>
          <p:cNvSpPr txBox="1">
            <a:spLocks noChangeArrowheads="1"/>
          </p:cNvSpPr>
          <p:nvPr/>
        </p:nvSpPr>
        <p:spPr bwMode="auto">
          <a:xfrm>
            <a:off x="7166832" y="1121534"/>
            <a:ext cx="37382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endParaRPr kumimoji="1" lang="en-US" altLang="zh-CN" sz="12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Box 26"/>
          <p:cNvSpPr txBox="1">
            <a:spLocks noChangeArrowheads="1"/>
          </p:cNvSpPr>
          <p:nvPr/>
        </p:nvSpPr>
        <p:spPr bwMode="auto">
          <a:xfrm>
            <a:off x="3959214" y="3855077"/>
            <a:ext cx="95571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endParaRPr kumimoji="1" lang="zh-CN" altLang="en-US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59930" y="1347840"/>
            <a:ext cx="4758495" cy="1226352"/>
            <a:chOff x="2659930" y="1470672"/>
            <a:chExt cx="4758495" cy="1226352"/>
          </a:xfrm>
        </p:grpSpPr>
        <p:sp>
          <p:nvSpPr>
            <p:cNvPr id="20" name="Rectangle 13"/>
            <p:cNvSpPr>
              <a:spLocks noChangeArrowheads="1"/>
            </p:cNvSpPr>
            <p:nvPr/>
          </p:nvSpPr>
          <p:spPr bwMode="auto">
            <a:xfrm>
              <a:off x="2659930" y="1470672"/>
              <a:ext cx="4758495" cy="1226352"/>
            </a:xfrm>
            <a:prstGeom prst="rect">
              <a:avLst/>
            </a:prstGeom>
            <a:solidFill>
              <a:srgbClr val="99FFCC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4"/>
            <p:cNvSpPr>
              <a:spLocks noChangeShapeType="1"/>
            </p:cNvSpPr>
            <p:nvPr/>
          </p:nvSpPr>
          <p:spPr bwMode="auto">
            <a:xfrm rot="5400000" flipV="1">
              <a:off x="5039178" y="-598660"/>
              <a:ext cx="0" cy="475849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Line 15"/>
            <p:cNvSpPr>
              <a:spLocks noChangeShapeType="1"/>
            </p:cNvSpPr>
            <p:nvPr/>
          </p:nvSpPr>
          <p:spPr bwMode="auto">
            <a:xfrm flipV="1">
              <a:off x="3848205" y="1474312"/>
              <a:ext cx="0" cy="30627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Line 17"/>
            <p:cNvSpPr>
              <a:spLocks noChangeShapeType="1"/>
            </p:cNvSpPr>
            <p:nvPr/>
          </p:nvSpPr>
          <p:spPr bwMode="auto">
            <a:xfrm flipV="1">
              <a:off x="5037828" y="1474312"/>
              <a:ext cx="0" cy="30627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Line 27"/>
            <p:cNvSpPr>
              <a:spLocks noChangeShapeType="1"/>
            </p:cNvSpPr>
            <p:nvPr/>
          </p:nvSpPr>
          <p:spPr bwMode="auto">
            <a:xfrm rot="16200000">
              <a:off x="5039178" y="-291137"/>
              <a:ext cx="0" cy="475849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3566280" y="2120907"/>
            <a:ext cx="323518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的数据部分（长度取决于类型）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227936" y="1277546"/>
            <a:ext cx="5387714" cy="480131"/>
            <a:chOff x="1227936" y="1400378"/>
            <a:chExt cx="5387714" cy="480131"/>
          </a:xfrm>
        </p:grpSpPr>
        <p:sp>
          <p:nvSpPr>
            <p:cNvPr id="25" name="Text Box 18"/>
            <p:cNvSpPr txBox="1">
              <a:spLocks noChangeArrowheads="1"/>
            </p:cNvSpPr>
            <p:nvPr/>
          </p:nvSpPr>
          <p:spPr bwMode="auto">
            <a:xfrm>
              <a:off x="5892375" y="1488315"/>
              <a:ext cx="723275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检验和</a:t>
              </a:r>
              <a:endPara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 Box 19"/>
            <p:cNvSpPr txBox="1">
              <a:spLocks noChangeArrowheads="1"/>
            </p:cNvSpPr>
            <p:nvPr/>
          </p:nvSpPr>
          <p:spPr bwMode="auto">
            <a:xfrm>
              <a:off x="2982352" y="1488315"/>
              <a:ext cx="54373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类型</a:t>
              </a:r>
              <a:endParaRPr kumimoji="1"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Text Box 20"/>
            <p:cNvSpPr txBox="1">
              <a:spLocks noChangeArrowheads="1"/>
            </p:cNvSpPr>
            <p:nvPr/>
          </p:nvSpPr>
          <p:spPr bwMode="auto">
            <a:xfrm>
              <a:off x="4239415" y="1488315"/>
              <a:ext cx="54373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代码</a:t>
              </a:r>
              <a:endParaRPr kumimoji="1"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 Box 28"/>
            <p:cNvSpPr txBox="1">
              <a:spLocks noChangeArrowheads="1"/>
            </p:cNvSpPr>
            <p:nvPr/>
          </p:nvSpPr>
          <p:spPr bwMode="auto">
            <a:xfrm>
              <a:off x="1227936" y="1400378"/>
              <a:ext cx="1119217" cy="4801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kumimoji="1" lang="zh-CN" altLang="en-US" sz="14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 </a:t>
              </a:r>
              <a:r>
                <a:rPr kumimoji="1" lang="en-US" altLang="zh-CN" sz="14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 </a:t>
              </a:r>
              <a:r>
                <a:rPr kumimoji="1" lang="zh-CN" altLang="en-US" sz="14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个字节</a:t>
              </a:r>
              <a:endParaRPr kumimoji="1" lang="zh-CN" altLang="en-US" sz="14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kumimoji="1" lang="zh-CN" altLang="en-US" sz="1400" b="1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是统一格式</a:t>
              </a:r>
              <a:endParaRPr kumimoji="1" lang="zh-CN" altLang="en-US" sz="14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Line 30"/>
            <p:cNvSpPr>
              <a:spLocks noChangeShapeType="1"/>
            </p:cNvSpPr>
            <p:nvPr/>
          </p:nvSpPr>
          <p:spPr bwMode="auto">
            <a:xfrm>
              <a:off x="2248552" y="1631492"/>
              <a:ext cx="411378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AutoShape 5"/>
          <p:cNvSpPr>
            <a:spLocks noChangeArrowheads="1"/>
          </p:cNvSpPr>
          <p:nvPr/>
        </p:nvSpPr>
        <p:spPr bwMode="auto">
          <a:xfrm>
            <a:off x="556963" y="615438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" name="Rectangle 6"/>
          <p:cNvSpPr>
            <a:spLocks noChangeArrowheads="1"/>
          </p:cNvSpPr>
          <p:nvPr/>
        </p:nvSpPr>
        <p:spPr bwMode="auto">
          <a:xfrm>
            <a:off x="3424632" y="582227"/>
            <a:ext cx="23134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报文的格式 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Box 21"/>
          <p:cNvSpPr txBox="1">
            <a:spLocks noChangeArrowheads="1"/>
          </p:cNvSpPr>
          <p:nvPr/>
        </p:nvSpPr>
        <p:spPr bwMode="auto">
          <a:xfrm>
            <a:off x="3370925" y="1676740"/>
            <a:ext cx="350448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（这 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个字节取决于 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报文的类型）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5"/>
          <p:cNvSpPr>
            <a:spLocks noChangeArrowheads="1"/>
          </p:cNvSpPr>
          <p:nvPr/>
        </p:nvSpPr>
        <p:spPr bwMode="auto">
          <a:xfrm>
            <a:off x="545144" y="620784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2805283" y="579921"/>
            <a:ext cx="356860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4.4.1  ICMP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报文的种类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545144" y="1023329"/>
            <a:ext cx="8053712" cy="470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种：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差错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报告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询问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845216" y="1869177"/>
          <a:ext cx="7274255" cy="2534582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746912"/>
                <a:gridCol w="1433015"/>
                <a:gridCol w="4094328"/>
              </a:tblGrid>
              <a:tr h="464024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ICMP </a:t>
                      </a:r>
                      <a:r>
                        <a:rPr lang="zh-CN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报文</a:t>
                      </a:r>
                      <a:r>
                        <a:rPr lang="zh-CN" sz="16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种类</a:t>
                      </a:r>
                      <a:endParaRPr lang="zh-CN" sz="16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类型的值</a:t>
                      </a:r>
                      <a:endParaRPr lang="zh-CN" sz="16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ICMP</a:t>
                      </a:r>
                      <a:r>
                        <a:rPr lang="zh-CN" sz="16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报文的类型</a:t>
                      </a:r>
                      <a:endParaRPr lang="zh-CN" sz="16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5093">
                <a:tc rowSpan="4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差错报告报文</a:t>
                      </a:r>
                      <a:endParaRPr lang="zh-CN" sz="16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3</a:t>
                      </a:r>
                      <a:endParaRPr lang="zh-CN" sz="16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终点不可达</a:t>
                      </a:r>
                      <a:endParaRPr lang="zh-CN" sz="16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5093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endParaRPr lang="zh-CN" sz="16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时间超过</a:t>
                      </a:r>
                      <a:endParaRPr lang="zh-CN" sz="16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5093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endParaRPr lang="zh-CN" sz="16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参数问题</a:t>
                      </a:r>
                      <a:endParaRPr lang="zh-CN" sz="16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5093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5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zh-CN" sz="1600" b="1" kern="5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改变</a:t>
                      </a:r>
                      <a:r>
                        <a:rPr lang="zh-CN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路由</a:t>
                      </a:r>
                      <a:r>
                        <a:rPr lang="en-US" altLang="zh-CN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sz="16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Redirect)</a:t>
                      </a:r>
                      <a:endParaRPr lang="zh-CN" sz="16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5093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询问报文</a:t>
                      </a:r>
                      <a:endParaRPr lang="zh-CN" sz="16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 </a:t>
                      </a:r>
                      <a:r>
                        <a:rPr lang="zh-CN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或</a:t>
                      </a:r>
                      <a:r>
                        <a:rPr lang="en-US" altLang="zh-CN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zh-CN" sz="16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回送</a:t>
                      </a:r>
                      <a:r>
                        <a:rPr lang="en-US" altLang="zh-CN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sz="16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Echo</a:t>
                      </a:r>
                      <a:r>
                        <a:rPr lang="en-US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 </a:t>
                      </a:r>
                      <a:r>
                        <a:rPr lang="zh-CN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请求</a:t>
                      </a:r>
                      <a:r>
                        <a:rPr lang="zh-CN" sz="16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或回答</a:t>
                      </a:r>
                      <a:endParaRPr lang="zh-CN" sz="16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5093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 </a:t>
                      </a:r>
                      <a:r>
                        <a:rPr lang="zh-CN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或</a:t>
                      </a:r>
                      <a:r>
                        <a:rPr lang="en-US" altLang="zh-CN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</a:t>
                      </a:r>
                      <a:endParaRPr lang="zh-CN" sz="16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</a:t>
                      </a:r>
                      <a:r>
                        <a:rPr lang="zh-CN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戳</a:t>
                      </a:r>
                      <a:r>
                        <a:rPr lang="en-US" altLang="zh-CN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en-US" sz="16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Timestamp</a:t>
                      </a:r>
                      <a:r>
                        <a:rPr lang="en-US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 </a:t>
                      </a:r>
                      <a:r>
                        <a:rPr lang="zh-CN" sz="1600" b="1" kern="5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请求</a:t>
                      </a:r>
                      <a:r>
                        <a:rPr lang="zh-CN" sz="1600" b="1" kern="5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或回答</a:t>
                      </a:r>
                      <a:endParaRPr lang="zh-CN" sz="1600" b="1" kern="5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3129249" y="1597706"/>
            <a:ext cx="23903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几种常用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报文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类型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5"/>
          <p:cNvSpPr>
            <a:spLocks noChangeArrowheads="1"/>
          </p:cNvSpPr>
          <p:nvPr/>
        </p:nvSpPr>
        <p:spPr bwMode="auto">
          <a:xfrm>
            <a:off x="556963" y="620441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Rectangle 6"/>
          <p:cNvSpPr>
            <a:spLocks noChangeArrowheads="1"/>
          </p:cNvSpPr>
          <p:nvPr/>
        </p:nvSpPr>
        <p:spPr bwMode="auto">
          <a:xfrm>
            <a:off x="2270461" y="587230"/>
            <a:ext cx="462177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差错报告报文的数据字段的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556963" y="1058029"/>
            <a:ext cx="8048776" cy="3248111"/>
          </a:xfrm>
          <a:prstGeom prst="roundRect">
            <a:avLst/>
          </a:prstGeom>
          <a:solidFill>
            <a:srgbClr val="C1E1F7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094465" y="1176792"/>
            <a:ext cx="6987704" cy="2958454"/>
            <a:chOff x="650435" y="1556792"/>
            <a:chExt cx="8695053" cy="3681310"/>
          </a:xfrm>
        </p:grpSpPr>
        <p:sp>
          <p:nvSpPr>
            <p:cNvPr id="36" name="Rectangle 2"/>
            <p:cNvSpPr>
              <a:spLocks noChangeArrowheads="1"/>
            </p:cNvSpPr>
            <p:nvPr/>
          </p:nvSpPr>
          <p:spPr bwMode="auto">
            <a:xfrm>
              <a:off x="662260" y="4195216"/>
              <a:ext cx="4531651" cy="596900"/>
            </a:xfrm>
            <a:prstGeom prst="rect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1412089" y="4195216"/>
              <a:ext cx="3781821" cy="596900"/>
            </a:xfrm>
            <a:prstGeom prst="rect">
              <a:avLst/>
            </a:prstGeom>
            <a:solidFill>
              <a:srgbClr val="00FF99"/>
            </a:solidFill>
            <a:ln w="1905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Line 6"/>
            <p:cNvSpPr>
              <a:spLocks noChangeShapeType="1"/>
            </p:cNvSpPr>
            <p:nvPr/>
          </p:nvSpPr>
          <p:spPr bwMode="auto">
            <a:xfrm>
              <a:off x="662260" y="5001667"/>
              <a:ext cx="4531651" cy="206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 Box 7"/>
            <p:cNvSpPr txBox="1">
              <a:spLocks noChangeArrowheads="1"/>
            </p:cNvSpPr>
            <p:nvPr/>
          </p:nvSpPr>
          <p:spPr bwMode="auto">
            <a:xfrm>
              <a:off x="702315" y="4323803"/>
              <a:ext cx="676594" cy="3293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kumimoji="1"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首部</a:t>
              </a:r>
              <a:endParaRPr kumimoji="1"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Line 8"/>
            <p:cNvSpPr>
              <a:spLocks noChangeShapeType="1"/>
            </p:cNvSpPr>
            <p:nvPr/>
          </p:nvSpPr>
          <p:spPr bwMode="auto">
            <a:xfrm>
              <a:off x="1412089" y="4195216"/>
              <a:ext cx="0" cy="5969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 Box 10"/>
            <p:cNvSpPr txBox="1">
              <a:spLocks noChangeArrowheads="1"/>
            </p:cNvSpPr>
            <p:nvPr/>
          </p:nvSpPr>
          <p:spPr bwMode="auto">
            <a:xfrm>
              <a:off x="2362324" y="4816827"/>
              <a:ext cx="1324863" cy="421275"/>
            </a:xfrm>
            <a:prstGeom prst="rect">
              <a:avLst/>
            </a:prstGeom>
            <a:solidFill>
              <a:srgbClr val="C1E1F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6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kumimoji="1" lang="zh-CN" altLang="en-US" sz="16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数据报</a:t>
              </a:r>
              <a:endParaRPr kumimoji="1" lang="zh-CN" altLang="en-US" sz="16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11"/>
            <p:cNvSpPr>
              <a:spLocks noChangeArrowheads="1"/>
            </p:cNvSpPr>
            <p:nvPr/>
          </p:nvSpPr>
          <p:spPr bwMode="auto">
            <a:xfrm>
              <a:off x="1412089" y="3174454"/>
              <a:ext cx="3781821" cy="607000"/>
            </a:xfrm>
            <a:prstGeom prst="rect">
              <a:avLst/>
            </a:prstGeom>
            <a:solidFill>
              <a:srgbClr val="DDDDDD"/>
            </a:solidFill>
            <a:ln w="1905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12"/>
            <p:cNvSpPr>
              <a:spLocks noChangeArrowheads="1"/>
            </p:cNvSpPr>
            <p:nvPr/>
          </p:nvSpPr>
          <p:spPr bwMode="auto">
            <a:xfrm>
              <a:off x="1412089" y="3174454"/>
              <a:ext cx="3781821" cy="595313"/>
            </a:xfrm>
            <a:prstGeom prst="rect">
              <a:avLst/>
            </a:prstGeom>
            <a:solidFill>
              <a:srgbClr val="00FF99"/>
            </a:solidFill>
            <a:ln w="12700">
              <a:solidFill>
                <a:schemeClr val="tx2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Text Box 13"/>
            <p:cNvSpPr txBox="1">
              <a:spLocks noChangeArrowheads="1"/>
            </p:cNvSpPr>
            <p:nvPr/>
          </p:nvSpPr>
          <p:spPr bwMode="auto">
            <a:xfrm>
              <a:off x="1531703" y="3145153"/>
              <a:ext cx="1169279" cy="6510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ICMP </a:t>
              </a:r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endPara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前 </a:t>
              </a: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 </a:t>
              </a:r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字节</a:t>
              </a:r>
              <a:endPara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Line 14"/>
            <p:cNvSpPr>
              <a:spLocks noChangeShapeType="1"/>
            </p:cNvSpPr>
            <p:nvPr/>
          </p:nvSpPr>
          <p:spPr bwMode="auto">
            <a:xfrm>
              <a:off x="2794801" y="3174454"/>
              <a:ext cx="0" cy="5953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 Box 15"/>
            <p:cNvSpPr txBox="1">
              <a:spLocks noChangeArrowheads="1"/>
            </p:cNvSpPr>
            <p:nvPr/>
          </p:nvSpPr>
          <p:spPr bwMode="auto">
            <a:xfrm>
              <a:off x="5297521" y="4293642"/>
              <a:ext cx="3517010" cy="421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6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装入 </a:t>
              </a:r>
              <a:r>
                <a:rPr kumimoji="1" lang="en-US" altLang="zh-CN" sz="16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ICMP </a:t>
              </a:r>
              <a:r>
                <a:rPr kumimoji="1" lang="zh-CN" altLang="en-US" sz="16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报文的 </a:t>
              </a:r>
              <a:r>
                <a:rPr kumimoji="1" lang="en-US" altLang="zh-CN" sz="16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kumimoji="1" lang="zh-CN" altLang="en-US" sz="16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数据报</a:t>
              </a:r>
              <a:endParaRPr kumimoji="1" lang="zh-CN" altLang="en-US" sz="16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Rectangle 16"/>
            <p:cNvSpPr>
              <a:spLocks noChangeArrowheads="1"/>
            </p:cNvSpPr>
            <p:nvPr/>
          </p:nvSpPr>
          <p:spPr bwMode="auto">
            <a:xfrm>
              <a:off x="2794802" y="2152103"/>
              <a:ext cx="6550686" cy="596900"/>
            </a:xfrm>
            <a:prstGeom prst="rect">
              <a:avLst/>
            </a:prstGeom>
            <a:solidFill>
              <a:srgbClr val="00FFFF"/>
            </a:solidFill>
            <a:ln w="1905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Text Box 17"/>
            <p:cNvSpPr txBox="1">
              <a:spLocks noChangeArrowheads="1"/>
            </p:cNvSpPr>
            <p:nvPr/>
          </p:nvSpPr>
          <p:spPr bwMode="auto">
            <a:xfrm>
              <a:off x="2838563" y="2296087"/>
              <a:ext cx="1648910" cy="3293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kumimoji="1"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数据报首部</a:t>
              </a:r>
              <a:endPara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Line 18"/>
            <p:cNvSpPr>
              <a:spLocks noChangeShapeType="1"/>
            </p:cNvSpPr>
            <p:nvPr/>
          </p:nvSpPr>
          <p:spPr bwMode="auto">
            <a:xfrm>
              <a:off x="4547269" y="2152103"/>
              <a:ext cx="0" cy="5969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Text Box 19"/>
            <p:cNvSpPr txBox="1">
              <a:spLocks noChangeArrowheads="1"/>
            </p:cNvSpPr>
            <p:nvPr/>
          </p:nvSpPr>
          <p:spPr bwMode="auto">
            <a:xfrm>
              <a:off x="5317247" y="3285579"/>
              <a:ext cx="2525658" cy="421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6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ICMP </a:t>
              </a:r>
              <a:r>
                <a:rPr kumimoji="1" lang="zh-CN" altLang="en-US" sz="16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差错报告报文</a:t>
              </a:r>
              <a:endParaRPr kumimoji="1" lang="zh-CN" altLang="en-US" sz="16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Text Box 20"/>
            <p:cNvSpPr txBox="1">
              <a:spLocks noChangeArrowheads="1"/>
            </p:cNvSpPr>
            <p:nvPr/>
          </p:nvSpPr>
          <p:spPr bwMode="auto">
            <a:xfrm>
              <a:off x="4551210" y="2120164"/>
              <a:ext cx="676594" cy="6510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字节</a:t>
              </a:r>
              <a:endPara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Line 21"/>
            <p:cNvSpPr>
              <a:spLocks noChangeShapeType="1"/>
            </p:cNvSpPr>
            <p:nvPr/>
          </p:nvSpPr>
          <p:spPr bwMode="auto">
            <a:xfrm>
              <a:off x="5193910" y="2152103"/>
              <a:ext cx="0" cy="5969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Text Box 22"/>
            <p:cNvSpPr txBox="1">
              <a:spLocks noChangeArrowheads="1"/>
            </p:cNvSpPr>
            <p:nvPr/>
          </p:nvSpPr>
          <p:spPr bwMode="auto">
            <a:xfrm>
              <a:off x="650435" y="2251783"/>
              <a:ext cx="2166616" cy="421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收到的 </a:t>
              </a:r>
              <a:r>
                <a:rPr kumimoji="1" lang="en-US" altLang="zh-CN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kumimoji="1"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数据报</a:t>
              </a:r>
              <a:endParaRPr kumimoji="1"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Line 23"/>
            <p:cNvSpPr>
              <a:spLocks noChangeShapeType="1"/>
            </p:cNvSpPr>
            <p:nvPr/>
          </p:nvSpPr>
          <p:spPr bwMode="auto">
            <a:xfrm>
              <a:off x="5193910" y="2749003"/>
              <a:ext cx="0" cy="425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Line 24"/>
            <p:cNvSpPr>
              <a:spLocks noChangeShapeType="1"/>
            </p:cNvSpPr>
            <p:nvPr/>
          </p:nvSpPr>
          <p:spPr bwMode="auto">
            <a:xfrm>
              <a:off x="4547269" y="3174454"/>
              <a:ext cx="0" cy="5953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Text Box 25"/>
            <p:cNvSpPr txBox="1">
              <a:spLocks noChangeArrowheads="1"/>
            </p:cNvSpPr>
            <p:nvPr/>
          </p:nvSpPr>
          <p:spPr bwMode="auto">
            <a:xfrm>
              <a:off x="2865968" y="3335372"/>
              <a:ext cx="1636033" cy="3293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kumimoji="1"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数据报首部</a:t>
              </a:r>
              <a:endPara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Text Box 26"/>
            <p:cNvSpPr txBox="1">
              <a:spLocks noChangeArrowheads="1"/>
            </p:cNvSpPr>
            <p:nvPr/>
          </p:nvSpPr>
          <p:spPr bwMode="auto">
            <a:xfrm>
              <a:off x="4559816" y="3196678"/>
              <a:ext cx="676594" cy="597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字节</a:t>
              </a:r>
              <a:endPara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AutoShape 27"/>
            <p:cNvSpPr>
              <a:spLocks noChangeArrowheads="1"/>
            </p:cNvSpPr>
            <p:nvPr/>
          </p:nvSpPr>
          <p:spPr bwMode="auto">
            <a:xfrm>
              <a:off x="3441444" y="2720428"/>
              <a:ext cx="276886" cy="509588"/>
            </a:xfrm>
            <a:prstGeom prst="downArrow">
              <a:avLst>
                <a:gd name="adj1" fmla="val 47222"/>
                <a:gd name="adj2" fmla="val 103013"/>
              </a:avLst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AutoShape 28"/>
            <p:cNvSpPr>
              <a:spLocks noChangeArrowheads="1"/>
            </p:cNvSpPr>
            <p:nvPr/>
          </p:nvSpPr>
          <p:spPr bwMode="auto">
            <a:xfrm>
              <a:off x="4763962" y="2720428"/>
              <a:ext cx="275167" cy="509588"/>
            </a:xfrm>
            <a:prstGeom prst="downArrow">
              <a:avLst>
                <a:gd name="adj1" fmla="val 47222"/>
                <a:gd name="adj2" fmla="val 103656"/>
              </a:avLst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Text Box 29"/>
            <p:cNvSpPr txBox="1">
              <a:spLocks noChangeArrowheads="1"/>
            </p:cNvSpPr>
            <p:nvPr/>
          </p:nvSpPr>
          <p:spPr bwMode="auto">
            <a:xfrm>
              <a:off x="2183406" y="4334744"/>
              <a:ext cx="2238424" cy="3293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ICMP </a:t>
              </a:r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差错报告报文</a:t>
              </a:r>
              <a:endPara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Text Box 30"/>
            <p:cNvSpPr txBox="1">
              <a:spLocks noChangeArrowheads="1"/>
            </p:cNvSpPr>
            <p:nvPr/>
          </p:nvSpPr>
          <p:spPr bwMode="auto">
            <a:xfrm>
              <a:off x="5721222" y="1556792"/>
              <a:ext cx="2306243" cy="382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 </a:t>
              </a:r>
              <a:r>
                <a:rPr kumimoji="1"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数据报的数据字段</a:t>
              </a:r>
              <a:endPara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AutoShape 31"/>
            <p:cNvSpPr/>
            <p:nvPr/>
          </p:nvSpPr>
          <p:spPr bwMode="auto">
            <a:xfrm rot="5400000">
              <a:off x="6815013" y="-371228"/>
              <a:ext cx="169862" cy="4705350"/>
            </a:xfrm>
            <a:prstGeom prst="leftBrace">
              <a:avLst>
                <a:gd name="adj1" fmla="val 213085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Line 32"/>
            <p:cNvSpPr>
              <a:spLocks noChangeShapeType="1"/>
            </p:cNvSpPr>
            <p:nvPr/>
          </p:nvSpPr>
          <p:spPr bwMode="auto">
            <a:xfrm>
              <a:off x="2794801" y="2749003"/>
              <a:ext cx="0" cy="425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Line 33"/>
            <p:cNvSpPr>
              <a:spLocks noChangeShapeType="1"/>
            </p:cNvSpPr>
            <p:nvPr/>
          </p:nvSpPr>
          <p:spPr bwMode="auto">
            <a:xfrm>
              <a:off x="1412089" y="3769766"/>
              <a:ext cx="0" cy="425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Line 34"/>
            <p:cNvSpPr>
              <a:spLocks noChangeShapeType="1"/>
            </p:cNvSpPr>
            <p:nvPr/>
          </p:nvSpPr>
          <p:spPr bwMode="auto">
            <a:xfrm>
              <a:off x="5193910" y="3769766"/>
              <a:ext cx="0" cy="425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AutoShape 35"/>
            <p:cNvSpPr>
              <a:spLocks noChangeArrowheads="1"/>
            </p:cNvSpPr>
            <p:nvPr/>
          </p:nvSpPr>
          <p:spPr bwMode="auto">
            <a:xfrm>
              <a:off x="3127239" y="3817772"/>
              <a:ext cx="278606" cy="511176"/>
            </a:xfrm>
            <a:prstGeom prst="downArrow">
              <a:avLst>
                <a:gd name="adj1" fmla="val 47222"/>
                <a:gd name="adj2" fmla="val 102695"/>
              </a:avLst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545143" y="987670"/>
            <a:ext cx="8053711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差错报告报文不再发送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差错报告报文。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对第一个分片的数据报片的所有后续数据报片都不发送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差错报告报文。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对具有多播地址的数据报都不发送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差错报告报文。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对具有特殊地址（如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127.0.0.0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0.0.0.0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）的数据报不发送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差错报告报文。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AutoShape 5"/>
          <p:cNvSpPr>
            <a:spLocks noChangeArrowheads="1"/>
          </p:cNvSpPr>
          <p:nvPr/>
        </p:nvSpPr>
        <p:spPr bwMode="auto">
          <a:xfrm>
            <a:off x="545144" y="619982"/>
            <a:ext cx="8053711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1941968" y="586771"/>
            <a:ext cx="52600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不应发送 </a:t>
            </a:r>
            <a:r>
              <a:rPr lang="en-US" altLang="zh-CN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lang="zh-CN" altLang="en-US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差错报告报文的几种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</a:t>
            </a:r>
            <a:endParaRPr lang="zh-CN" altLang="en-US" sz="2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AutoShape 5"/>
          <p:cNvSpPr>
            <a:spLocks noChangeArrowheads="1"/>
          </p:cNvSpPr>
          <p:nvPr/>
        </p:nvSpPr>
        <p:spPr bwMode="auto">
          <a:xfrm>
            <a:off x="545144" y="621119"/>
            <a:ext cx="8053711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7" name="Rectangle 6"/>
          <p:cNvSpPr>
            <a:spLocks noChangeArrowheads="1"/>
          </p:cNvSpPr>
          <p:nvPr/>
        </p:nvSpPr>
        <p:spPr bwMode="auto">
          <a:xfrm>
            <a:off x="1941968" y="587908"/>
            <a:ext cx="52600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询问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545143" y="987670"/>
            <a:ext cx="8274392" cy="355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57505" indent="-357505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1) 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回送请求和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回答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lvl="1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由主机或路由器向一个特定的目的主机发出的询问。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lvl="1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收到此报文的主机必须给源主机或路由器发送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回送回答报文。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lvl="1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这种询问报文用来测试目的站是否可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达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以及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了解其有关状态。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0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(2) 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时间戳请求和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回答：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lvl="1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某台主机或路由器回答当前的日期和时间。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lvl="1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戳回答报文中有一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32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的字段，其中写入的整数代表从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1900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起到当前时刻一共有多少秒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lvl="1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戳请求与回答可用于时钟同步和时间测量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AutoShape 5"/>
          <p:cNvSpPr>
            <a:spLocks noChangeArrowheads="1"/>
          </p:cNvSpPr>
          <p:nvPr/>
        </p:nvSpPr>
        <p:spPr bwMode="auto">
          <a:xfrm>
            <a:off x="545144" y="625143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6" name="Rectangle 6"/>
          <p:cNvSpPr>
            <a:spLocks noChangeArrowheads="1"/>
          </p:cNvSpPr>
          <p:nvPr/>
        </p:nvSpPr>
        <p:spPr bwMode="auto">
          <a:xfrm>
            <a:off x="2787699" y="593072"/>
            <a:ext cx="356860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4.4.2  ICMP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的应用举例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Rectangle 8"/>
          <p:cNvSpPr>
            <a:spLocks noChangeArrowheads="1"/>
          </p:cNvSpPr>
          <p:nvPr/>
        </p:nvSpPr>
        <p:spPr bwMode="auto">
          <a:xfrm>
            <a:off x="545144" y="1057184"/>
            <a:ext cx="8053712" cy="2208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  <a:buClr>
                <a:srgbClr val="0070C0"/>
              </a:buClr>
            </a:pP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PING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(Packet </a:t>
            </a: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InterNet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Groper) 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用来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测试两个主机之间的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连通性。</a:t>
            </a:r>
            <a:endParaRPr lang="zh-CN" altLang="en-US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回送请求与回送回答报文。</a:t>
            </a:r>
            <a:endParaRPr lang="zh-CN" altLang="en-US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应用层直接使用网络层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的例子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，没有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通过运输层的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TCP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或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UDP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AutoShape 5"/>
          <p:cNvSpPr>
            <a:spLocks noChangeArrowheads="1"/>
          </p:cNvSpPr>
          <p:nvPr/>
        </p:nvSpPr>
        <p:spPr bwMode="auto">
          <a:xfrm>
            <a:off x="556963" y="622691"/>
            <a:ext cx="804877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5" name="Rectangle 6"/>
          <p:cNvSpPr>
            <a:spLocks noChangeArrowheads="1"/>
          </p:cNvSpPr>
          <p:nvPr/>
        </p:nvSpPr>
        <p:spPr bwMode="auto">
          <a:xfrm>
            <a:off x="3475118" y="589480"/>
            <a:ext cx="22124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PING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的应用举例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圆角矩形 105"/>
          <p:cNvSpPr/>
          <p:nvPr/>
        </p:nvSpPr>
        <p:spPr>
          <a:xfrm>
            <a:off x="556963" y="1060279"/>
            <a:ext cx="8048776" cy="324811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矩形 107"/>
          <p:cNvSpPr/>
          <p:nvPr/>
        </p:nvSpPr>
        <p:spPr>
          <a:xfrm>
            <a:off x="1932338" y="4308390"/>
            <a:ext cx="5298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PING </a:t>
            </a:r>
            <a:r>
              <a:rPr lang="zh-CN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测试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邮件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服务器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mail.sina.com.cn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的连通性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Picture 5" descr="2006-2-19-pi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871" y="1200616"/>
            <a:ext cx="7011354" cy="291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45144" y="622303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787699" y="590232"/>
            <a:ext cx="356860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4.4.2  ICMP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的应用举例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45144" y="1054344"/>
            <a:ext cx="8053712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  <a:buClr>
                <a:srgbClr val="0070C0"/>
              </a:buClr>
            </a:pP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Traceroute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UNIX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操作系统中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名字。在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Windows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操作系统中这个命令是 </a:t>
            </a: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tracert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用来跟踪一个分组从源点到终点的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路径。</a:t>
            </a:r>
            <a:endParaRPr lang="zh-CN" altLang="en-US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它利用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数据报中的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TTL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字段、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时间超过差错报告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终点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不可达差错报告报文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实现对从源点到终点的路径的跟踪。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556963" y="1104523"/>
            <a:ext cx="8048776" cy="3248111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504332" y="4353117"/>
            <a:ext cx="61519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 </a:t>
            </a:r>
            <a:r>
              <a:rPr lang="en-US" altLang="zh-CN" sz="14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tracert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命令获得到新浪网的邮件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服务器 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mail.sina.com.cn 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路由信息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45145" y="636674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787699" y="595811"/>
            <a:ext cx="356860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4.4.2  ICMP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的应用举例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icture 4" descr="Printscreen-2006-2-19-tr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748" y="1183655"/>
            <a:ext cx="5932505" cy="3089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2629135" y="1172169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2629135" y="1778594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Rectangle 27"/>
          <p:cNvSpPr>
            <a:spLocks noChangeArrowheads="1"/>
          </p:cNvSpPr>
          <p:nvPr/>
        </p:nvSpPr>
        <p:spPr bwMode="auto">
          <a:xfrm>
            <a:off x="639730" y="1172169"/>
            <a:ext cx="1636540" cy="155563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fr-FR">
              <a:latin typeface="宋体" panose="02010600030101010101" pitchFamily="2" charset="-122"/>
            </a:endParaRPr>
          </a:p>
        </p:txBody>
      </p:sp>
      <p:sp>
        <p:nvSpPr>
          <p:cNvPr id="5" name="Rectangle 29"/>
          <p:cNvSpPr>
            <a:spLocks noChangeArrowheads="1"/>
          </p:cNvSpPr>
          <p:nvPr/>
        </p:nvSpPr>
        <p:spPr bwMode="auto">
          <a:xfrm>
            <a:off x="648619" y="1267101"/>
            <a:ext cx="162765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fr-FR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fr-FR" altLang="zh-CN" sz="2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629135" y="2391805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29135" y="2998230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Line 16"/>
          <p:cNvSpPr>
            <a:spLocks noChangeShapeType="1"/>
          </p:cNvSpPr>
          <p:nvPr/>
        </p:nvSpPr>
        <p:spPr bwMode="auto">
          <a:xfrm>
            <a:off x="3637198" y="1091496"/>
            <a:ext cx="0" cy="2283662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700573" y="1137625"/>
            <a:ext cx="5621391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4.5.1                                     IPv6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的基本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首部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4.5.2                                           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4.5.3                             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4.5.4                                                 ICMPv6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5145" y="995494"/>
            <a:ext cx="8053712" cy="2900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505" indent="-357505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是互联网的核心协议。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地址耗尽问题：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lvl="1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2011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月，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IANA IPv4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位地址已经耗尽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lvl="1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各地区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互联网地址分配机构也相继宣布地址耗尽。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98805" lvl="1" indent="-342900">
              <a:lnSpc>
                <a:spcPts val="3000"/>
              </a:lnSpc>
              <a:buClr>
                <a:srgbClr val="7030A0"/>
              </a:buClr>
              <a:buSzPct val="75000"/>
              <a:buFont typeface="Wingdings" panose="05000000000000000000" pitchFamily="2" charset="2"/>
              <a:buChar char="u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我国在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2014 – 2015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年也逐步停止了向新用户和应用分配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地址。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7505" indent="-357505" eaLnBrk="0" hangingPunct="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根本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措施：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采用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具有更大地址空间的新版本的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，即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IPv6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5144" y="605478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endParaRPr lang="zh-CN" altLang="en-US">
              <a:latin typeface="宋体" panose="02010600030101010101" pitchFamily="2" charset="-122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156973" y="580791"/>
            <a:ext cx="483292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4.5  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45143" y="1002588"/>
            <a:ext cx="8159242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仍支持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无连接的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传送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协议数据单元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PDU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称为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分组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(packet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主要变化（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1/2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）：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24205" indent="-342900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更大的地址空间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将地址从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32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 增大到了 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128 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位。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24205" indent="-342900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扩展的地址层次结构。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可以划分为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更多的层次。 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24205" indent="-342900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灵活的首部格式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定义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了许多可选的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扩展首部。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24205" indent="-342900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改进的选项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允许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数据报包含有选项的控制信息，其选项放在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有效载荷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45144" y="611161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865444" y="579090"/>
            <a:ext cx="341311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4.5.1  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的基本首部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45144" y="611161"/>
            <a:ext cx="8053712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865444" y="579090"/>
            <a:ext cx="341311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4.5.1  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的基本首部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45144" y="995192"/>
            <a:ext cx="8053712" cy="26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主要变化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2/2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）：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41655" indent="-260350">
              <a:lnSpc>
                <a:spcPts val="3300"/>
              </a:lnSpc>
              <a:buClr>
                <a:srgbClr val="7030A0"/>
              </a:buClr>
              <a:buFont typeface="+mj-lt"/>
              <a:buAutoNum type="arabicPeriod" startAt="5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允许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协议继续扩充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更好地适应新的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应用。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41655" indent="-260350">
              <a:lnSpc>
                <a:spcPts val="3300"/>
              </a:lnSpc>
              <a:buClr>
                <a:srgbClr val="7030A0"/>
              </a:buClr>
              <a:buFont typeface="+mj-lt"/>
              <a:buAutoNum type="arabicPeriod" startAt="5"/>
            </a:pP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支持即插即用（即自动配置）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需要使用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DHCP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41655" indent="-260350">
              <a:lnSpc>
                <a:spcPts val="3300"/>
              </a:lnSpc>
              <a:buClr>
                <a:srgbClr val="7030A0"/>
              </a:buClr>
              <a:buFont typeface="+mj-lt"/>
              <a:buAutoNum type="arabicPeriod" startAt="5"/>
            </a:pP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支持资源的预分配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支持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实时视像等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要求保证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一定的带宽和时延的应用。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41655" indent="-260350">
              <a:lnSpc>
                <a:spcPts val="3300"/>
              </a:lnSpc>
              <a:buClr>
                <a:srgbClr val="7030A0"/>
              </a:buClr>
              <a:buFont typeface="+mj-lt"/>
              <a:buAutoNum type="arabicPeriod" startAt="5"/>
            </a:pP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首部改为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字节对齐。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首部长度必须是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8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字节的整数倍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圆角矩形 35"/>
          <p:cNvSpPr/>
          <p:nvPr/>
        </p:nvSpPr>
        <p:spPr>
          <a:xfrm>
            <a:off x="934719" y="2560962"/>
            <a:ext cx="7000241" cy="1929758"/>
          </a:xfrm>
          <a:prstGeom prst="roundRect">
            <a:avLst/>
          </a:prstGeom>
          <a:solidFill>
            <a:srgbClr val="C3E3F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545144" y="968763"/>
            <a:ext cx="8053711" cy="1528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两大部分组成：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ts val="28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基本首部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(base header)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ts val="28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有效载荷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(payload)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。有效载荷也称为净负荷。有效载荷允许有零个或多个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扩展首部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(extension header)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，再后面是数据部分。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45144" y="612218"/>
            <a:ext cx="8053711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941968" y="579007"/>
            <a:ext cx="52600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数据报的一般形式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688153" y="2690135"/>
            <a:ext cx="5586407" cy="1680982"/>
            <a:chOff x="1688153" y="2730775"/>
            <a:chExt cx="5586407" cy="1680982"/>
          </a:xfrm>
        </p:grpSpPr>
        <p:sp>
          <p:nvSpPr>
            <p:cNvPr id="5" name="Rectangle 2"/>
            <p:cNvSpPr>
              <a:spLocks noChangeArrowheads="1"/>
            </p:cNvSpPr>
            <p:nvPr/>
          </p:nvSpPr>
          <p:spPr bwMode="auto">
            <a:xfrm>
              <a:off x="2725001" y="3008694"/>
              <a:ext cx="4548321" cy="373441"/>
            </a:xfrm>
            <a:prstGeom prst="rect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1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Rectangle 30"/>
            <p:cNvSpPr>
              <a:spLocks noChangeArrowheads="1"/>
            </p:cNvSpPr>
            <p:nvPr/>
          </p:nvSpPr>
          <p:spPr bwMode="auto">
            <a:xfrm>
              <a:off x="3541048" y="3761052"/>
              <a:ext cx="3732273" cy="372323"/>
            </a:xfrm>
            <a:prstGeom prst="rect">
              <a:avLst/>
            </a:prstGeom>
            <a:solidFill>
              <a:srgbClr val="00FFFF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1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Line 3"/>
            <p:cNvSpPr>
              <a:spLocks noChangeShapeType="1"/>
            </p:cNvSpPr>
            <p:nvPr/>
          </p:nvSpPr>
          <p:spPr bwMode="auto">
            <a:xfrm>
              <a:off x="3537334" y="3766643"/>
              <a:ext cx="0" cy="3734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1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Line 4"/>
            <p:cNvSpPr>
              <a:spLocks noChangeShapeType="1"/>
            </p:cNvSpPr>
            <p:nvPr/>
          </p:nvSpPr>
          <p:spPr bwMode="auto">
            <a:xfrm>
              <a:off x="4072284" y="3766643"/>
              <a:ext cx="0" cy="3734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1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4410343" y="3766643"/>
              <a:ext cx="0" cy="3734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1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Line 6"/>
            <p:cNvSpPr>
              <a:spLocks noChangeShapeType="1"/>
            </p:cNvSpPr>
            <p:nvPr/>
          </p:nvSpPr>
          <p:spPr bwMode="auto">
            <a:xfrm>
              <a:off x="4971299" y="3766643"/>
              <a:ext cx="0" cy="3734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1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 Box 15"/>
            <p:cNvSpPr txBox="1">
              <a:spLocks noChangeArrowheads="1"/>
            </p:cNvSpPr>
            <p:nvPr/>
          </p:nvSpPr>
          <p:spPr bwMode="auto">
            <a:xfrm>
              <a:off x="2636456" y="3062081"/>
              <a:ext cx="999889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基本首部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 Box 16"/>
            <p:cNvSpPr txBox="1">
              <a:spLocks noChangeArrowheads="1"/>
            </p:cNvSpPr>
            <p:nvPr/>
          </p:nvSpPr>
          <p:spPr bwMode="auto">
            <a:xfrm>
              <a:off x="3499559" y="3758003"/>
              <a:ext cx="659018" cy="397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扩展</a:t>
              </a:r>
              <a:endPara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首部 </a:t>
              </a: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 Box 17"/>
            <p:cNvSpPr txBox="1">
              <a:spLocks noChangeArrowheads="1"/>
            </p:cNvSpPr>
            <p:nvPr/>
          </p:nvSpPr>
          <p:spPr bwMode="auto">
            <a:xfrm>
              <a:off x="4340305" y="3749058"/>
              <a:ext cx="696301" cy="397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扩展</a:t>
              </a:r>
              <a:endPara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90000"/>
                </a:lnSpc>
              </a:pPr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首部 </a:t>
              </a:r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</a:t>
              </a:r>
              <a:endPara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 Box 18"/>
            <p:cNvSpPr txBox="1">
              <a:spLocks noChangeArrowheads="1"/>
            </p:cNvSpPr>
            <p:nvPr/>
          </p:nvSpPr>
          <p:spPr bwMode="auto">
            <a:xfrm>
              <a:off x="4033335" y="3786109"/>
              <a:ext cx="40159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…</a:t>
              </a:r>
              <a:endParaRPr lang="en-US" altLang="zh-CN" sz="11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 Box 19"/>
            <p:cNvSpPr txBox="1">
              <a:spLocks noChangeArrowheads="1"/>
            </p:cNvSpPr>
            <p:nvPr/>
          </p:nvSpPr>
          <p:spPr bwMode="auto">
            <a:xfrm>
              <a:off x="5462456" y="3829410"/>
              <a:ext cx="138337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    </a:t>
              </a:r>
              <a:r>
                <a:rPr lang="zh-CN" altLang="en-US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据    部    分</a:t>
              </a:r>
              <a:endPara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Line 22"/>
            <p:cNvSpPr>
              <a:spLocks noChangeShapeType="1"/>
            </p:cNvSpPr>
            <p:nvPr/>
          </p:nvSpPr>
          <p:spPr bwMode="auto">
            <a:xfrm>
              <a:off x="3511329" y="4268663"/>
              <a:ext cx="145997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sm" len="med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1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 Box 23"/>
            <p:cNvSpPr txBox="1">
              <a:spLocks noChangeArrowheads="1"/>
            </p:cNvSpPr>
            <p:nvPr/>
          </p:nvSpPr>
          <p:spPr bwMode="auto">
            <a:xfrm>
              <a:off x="4012845" y="4150147"/>
              <a:ext cx="516988" cy="261610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1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选项</a:t>
              </a:r>
              <a:endParaRPr lang="zh-CN" altLang="en-US" sz="11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" name="组合 26"/>
            <p:cNvGrpSpPr/>
            <p:nvPr/>
          </p:nvGrpSpPr>
          <p:grpSpPr bwMode="auto">
            <a:xfrm>
              <a:off x="2725001" y="2784185"/>
              <a:ext cx="4549559" cy="191192"/>
              <a:chOff x="1331640" y="1700808"/>
              <a:chExt cx="5832648" cy="344488"/>
            </a:xfrm>
          </p:grpSpPr>
          <p:sp>
            <p:nvSpPr>
              <p:cNvPr id="19" name="Line 25"/>
              <p:cNvSpPr>
                <a:spLocks noChangeShapeType="1"/>
              </p:cNvSpPr>
              <p:nvPr/>
            </p:nvSpPr>
            <p:spPr bwMode="auto">
              <a:xfrm>
                <a:off x="1331640" y="1700808"/>
                <a:ext cx="0" cy="3381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Line 26"/>
              <p:cNvSpPr>
                <a:spLocks noChangeShapeType="1"/>
              </p:cNvSpPr>
              <p:nvPr/>
            </p:nvSpPr>
            <p:spPr bwMode="auto">
              <a:xfrm>
                <a:off x="7164288" y="1707158"/>
                <a:ext cx="0" cy="3381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sz="11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1" name="Line 27"/>
            <p:cNvSpPr>
              <a:spLocks noChangeShapeType="1"/>
            </p:cNvSpPr>
            <p:nvPr/>
          </p:nvSpPr>
          <p:spPr bwMode="auto">
            <a:xfrm flipV="1">
              <a:off x="2725001" y="2876985"/>
              <a:ext cx="454089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sm" len="med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1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 Box 28"/>
            <p:cNvSpPr txBox="1">
              <a:spLocks noChangeArrowheads="1"/>
            </p:cNvSpPr>
            <p:nvPr/>
          </p:nvSpPr>
          <p:spPr bwMode="auto">
            <a:xfrm>
              <a:off x="4487119" y="2730775"/>
              <a:ext cx="1062029" cy="261610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IPv6 </a:t>
              </a:r>
              <a:r>
                <a:rPr lang="zh-CN" altLang="en-US" sz="11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数据报</a:t>
              </a:r>
              <a:endParaRPr lang="zh-CN" altLang="en-US" sz="11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3" name="直接连接符 32"/>
            <p:cNvCxnSpPr>
              <a:cxnSpLocks noChangeShapeType="1"/>
            </p:cNvCxnSpPr>
            <p:nvPr/>
          </p:nvCxnSpPr>
          <p:spPr bwMode="auto">
            <a:xfrm>
              <a:off x="3545017" y="3406959"/>
              <a:ext cx="0" cy="422451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直接连接符 34"/>
            <p:cNvCxnSpPr>
              <a:cxnSpLocks noChangeShapeType="1"/>
            </p:cNvCxnSpPr>
            <p:nvPr/>
          </p:nvCxnSpPr>
          <p:spPr bwMode="auto">
            <a:xfrm>
              <a:off x="7273321" y="3406959"/>
              <a:ext cx="0" cy="422451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Text Box 23"/>
            <p:cNvSpPr txBox="1">
              <a:spLocks noChangeArrowheads="1"/>
            </p:cNvSpPr>
            <p:nvPr/>
          </p:nvSpPr>
          <p:spPr bwMode="auto">
            <a:xfrm>
              <a:off x="2771341" y="3398014"/>
              <a:ext cx="728084" cy="276999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solidFill>
                    <a:srgbClr val="CC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 </a:t>
              </a:r>
              <a:r>
                <a:rPr lang="zh-CN" altLang="en-US" sz="1200" b="1" dirty="0">
                  <a:solidFill>
                    <a:srgbClr val="CC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字节</a:t>
              </a:r>
              <a:endParaRPr lang="zh-CN" altLang="en-US" sz="1200" b="1" dirty="0">
                <a:solidFill>
                  <a:srgbClr val="CC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Line 27"/>
            <p:cNvSpPr>
              <a:spLocks noChangeShapeType="1"/>
            </p:cNvSpPr>
            <p:nvPr/>
          </p:nvSpPr>
          <p:spPr bwMode="auto">
            <a:xfrm>
              <a:off x="3539810" y="3541129"/>
              <a:ext cx="3734750" cy="335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sm" len="med"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1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Text Box 23"/>
            <p:cNvSpPr txBox="1">
              <a:spLocks noChangeArrowheads="1"/>
            </p:cNvSpPr>
            <p:nvPr/>
          </p:nvSpPr>
          <p:spPr bwMode="auto">
            <a:xfrm>
              <a:off x="4593614" y="3412550"/>
              <a:ext cx="1557357" cy="261610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1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不超过 </a:t>
              </a:r>
              <a:r>
                <a:rPr lang="en-US" altLang="zh-CN" sz="11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65535 </a:t>
              </a:r>
              <a:r>
                <a:rPr lang="zh-CN" altLang="en-US" sz="11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字节</a:t>
              </a:r>
              <a:endParaRPr lang="zh-CN" altLang="en-US" sz="11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右箭头 28"/>
            <p:cNvSpPr>
              <a:spLocks noChangeArrowheads="1"/>
            </p:cNvSpPr>
            <p:nvPr/>
          </p:nvSpPr>
          <p:spPr bwMode="auto">
            <a:xfrm rot="10800000">
              <a:off x="2162806" y="3119157"/>
              <a:ext cx="562194" cy="143115"/>
            </a:xfrm>
            <a:prstGeom prst="rightArrow">
              <a:avLst>
                <a:gd name="adj1" fmla="val 50000"/>
                <a:gd name="adj2" fmla="val 162073"/>
              </a:avLst>
            </a:prstGeom>
            <a:solidFill>
              <a:srgbClr val="FF00FF"/>
            </a:solidFill>
            <a:ln w="9525" algn="ctr">
              <a:solidFill>
                <a:schemeClr val="tx1"/>
              </a:solidFill>
              <a:round/>
            </a:ln>
          </p:spPr>
          <p:txBody>
            <a:bodyPr/>
            <a:lstStyle/>
            <a:p>
              <a:endParaRPr lang="zh-CN" altLang="en-US" sz="11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 Box 23"/>
            <p:cNvSpPr txBox="1">
              <a:spLocks noChangeArrowheads="1"/>
            </p:cNvSpPr>
            <p:nvPr/>
          </p:nvSpPr>
          <p:spPr bwMode="auto">
            <a:xfrm>
              <a:off x="1688153" y="3337862"/>
              <a:ext cx="829454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1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发送在前</a:t>
              </a:r>
              <a:endParaRPr lang="zh-CN" altLang="en-US" sz="11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Line 3"/>
            <p:cNvSpPr>
              <a:spLocks noChangeShapeType="1"/>
            </p:cNvSpPr>
            <p:nvPr/>
          </p:nvSpPr>
          <p:spPr bwMode="auto">
            <a:xfrm>
              <a:off x="3537334" y="3006684"/>
              <a:ext cx="0" cy="3734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1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 bwMode="auto">
            <a:xfrm>
              <a:off x="3543525" y="3017865"/>
              <a:ext cx="3722367" cy="362260"/>
            </a:xfrm>
            <a:prstGeom prst="rect">
              <a:avLst/>
            </a:prstGeom>
            <a:solidFill>
              <a:srgbClr val="99FFC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1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 Box 33"/>
            <p:cNvSpPr txBox="1">
              <a:spLocks noChangeArrowheads="1"/>
            </p:cNvSpPr>
            <p:nvPr/>
          </p:nvSpPr>
          <p:spPr bwMode="auto">
            <a:xfrm>
              <a:off x="3894722" y="3046735"/>
              <a:ext cx="31188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有     </a:t>
              </a:r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效     载     荷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545144" y="969615"/>
            <a:ext cx="8053711" cy="836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ts val="29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首部长度：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固定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 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字节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，称为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基本首部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ts val="29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首部字段数：只有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8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45144" y="613326"/>
            <a:ext cx="8053711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941968" y="580115"/>
            <a:ext cx="52600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数据报的基本首部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5" name="表格 34"/>
          <p:cNvGraphicFramePr>
            <a:graphicFrameLocks noGrp="1"/>
          </p:cNvGraphicFramePr>
          <p:nvPr/>
        </p:nvGraphicFramePr>
        <p:xfrm>
          <a:off x="615346" y="2152261"/>
          <a:ext cx="768537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9373"/>
                <a:gridCol w="4086001"/>
              </a:tblGrid>
              <a:tr h="125712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2800"/>
                        </a:lnSpc>
                        <a:buClr>
                          <a:srgbClr val="CC00CC"/>
                        </a:buClr>
                        <a:buSzPct val="80000"/>
                        <a:buFont typeface="Wingdings" panose="05000000000000000000" pitchFamily="2" charset="2"/>
                        <a:buChar char="l"/>
                      </a:pPr>
                      <a:r>
                        <a:rPr lang="zh-CN" altLang="zh-CN" sz="18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取消了首部长度字段</a:t>
                      </a:r>
                      <a:r>
                        <a:rPr lang="zh-CN" altLang="en-US" sz="1800" b="1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；</a:t>
                      </a:r>
                      <a:endParaRPr lang="en-US" altLang="zh-CN" sz="1800" b="1" kern="1200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342900" lvl="0" indent="-342900">
                        <a:lnSpc>
                          <a:spcPts val="2800"/>
                        </a:lnSpc>
                        <a:buClr>
                          <a:srgbClr val="CC00CC"/>
                        </a:buClr>
                        <a:buSzPct val="80000"/>
                        <a:buFont typeface="Wingdings" panose="05000000000000000000" pitchFamily="2" charset="2"/>
                        <a:buChar char="l"/>
                      </a:pPr>
                      <a:r>
                        <a:rPr lang="zh-CN" altLang="zh-CN" sz="18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取消了服务类型字段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；</a:t>
                      </a:r>
                      <a:endParaRPr lang="en-US" altLang="zh-CN" sz="1800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lvl="0" indent="-342900">
                        <a:lnSpc>
                          <a:spcPts val="2800"/>
                        </a:lnSpc>
                        <a:buClr>
                          <a:srgbClr val="CC00CC"/>
                        </a:buClr>
                        <a:buSzPct val="80000"/>
                        <a:buFont typeface="Wingdings" panose="05000000000000000000" pitchFamily="2" charset="2"/>
                        <a:buChar char="l"/>
                      </a:pPr>
                      <a:r>
                        <a:rPr lang="zh-CN" altLang="zh-CN" sz="18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取消了总长度字段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</a:t>
                      </a:r>
                      <a:r>
                        <a:rPr lang="zh-CN" altLang="zh-CN" sz="18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改用有效载荷长度字段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；</a:t>
                      </a:r>
                      <a:endParaRPr lang="en-US" altLang="zh-CN" sz="1800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ts val="2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C00CC"/>
                        </a:buClr>
                        <a:buSzPct val="80000"/>
                        <a:buFont typeface="Wingdings" panose="05000000000000000000" pitchFamily="2" charset="2"/>
                        <a:buChar char="l"/>
                        <a:defRPr/>
                      </a:pPr>
                      <a:r>
                        <a:rPr lang="zh-CN" altLang="zh-CN" sz="18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把</a:t>
                      </a: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TTL </a:t>
                      </a:r>
                      <a:r>
                        <a:rPr lang="zh-CN" altLang="zh-CN" sz="18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字段改称为跳数限制字段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；</a:t>
                      </a:r>
                      <a:endParaRPr lang="en-US" altLang="zh-CN" sz="1800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lvl="0" indent="-342900">
                        <a:lnSpc>
                          <a:spcPts val="2800"/>
                        </a:lnSpc>
                        <a:buClr>
                          <a:srgbClr val="CC00CC"/>
                        </a:buClr>
                        <a:buSzPct val="80000"/>
                        <a:buFont typeface="Wingdings" panose="05000000000000000000" pitchFamily="2" charset="2"/>
                        <a:buChar char="l"/>
                      </a:pPr>
                      <a:r>
                        <a:rPr lang="zh-CN" altLang="zh-CN" sz="18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取消了协议字段，改用下一个首部字段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；</a:t>
                      </a:r>
                      <a:endParaRPr lang="en-US" altLang="zh-CN" sz="1800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lvl="0" indent="-342900">
                        <a:lnSpc>
                          <a:spcPts val="2800"/>
                        </a:lnSpc>
                        <a:buClr>
                          <a:srgbClr val="CC00CC"/>
                        </a:buClr>
                        <a:buSzPct val="80000"/>
                        <a:buFont typeface="Wingdings" panose="05000000000000000000" pitchFamily="2" charset="2"/>
                        <a:buChar char="l"/>
                      </a:pPr>
                      <a:r>
                        <a:rPr lang="zh-CN" altLang="zh-CN" sz="18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取消了检验和字段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；</a:t>
                      </a:r>
                      <a:endParaRPr lang="en-US" altLang="zh-CN" sz="1800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lvl="0" indent="-342900">
                        <a:lnSpc>
                          <a:spcPts val="2800"/>
                        </a:lnSpc>
                        <a:buClr>
                          <a:srgbClr val="CC00CC"/>
                        </a:buClr>
                        <a:buSzPct val="80000"/>
                        <a:buFont typeface="Wingdings" panose="05000000000000000000" pitchFamily="2" charset="2"/>
                        <a:buChar char="l"/>
                      </a:pPr>
                      <a:r>
                        <a:rPr lang="zh-CN" altLang="zh-CN" sz="18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取消了选项字段，而用扩展首部来实现选项功能。</a:t>
                      </a:r>
                      <a:endParaRPr lang="zh-CN" altLang="en-US" sz="1800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8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2082373" y="1803249"/>
            <a:ext cx="51196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70C0"/>
              </a:buClr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首部的主要</a:t>
            </a:r>
            <a:r>
              <a:rPr lang="zh-CN" altLang="en-US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更改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45144" y="615462"/>
            <a:ext cx="8053712" cy="372812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30958" y="847062"/>
            <a:ext cx="4042800" cy="3148312"/>
          </a:xfrm>
          <a:prstGeom prst="rect">
            <a:avLst/>
          </a:prstGeom>
          <a:solidFill>
            <a:srgbClr val="99FFCC"/>
          </a:solidFill>
          <a:ln w="381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2635360" y="1058358"/>
            <a:ext cx="404984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134547" y="847943"/>
            <a:ext cx="0" cy="21129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654119" y="1058358"/>
            <a:ext cx="0" cy="234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588699" y="631364"/>
            <a:ext cx="269306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089647" y="631364"/>
            <a:ext cx="269306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603936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487993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670612" y="820698"/>
            <a:ext cx="49052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246223" y="631364"/>
            <a:ext cx="32380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2630958" y="1292545"/>
            <a:ext cx="404984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2631838" y="1526731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2631838" y="1761798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2631838" y="1996865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2631838" y="2231932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2631838" y="2466119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2631838" y="2701185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2631838" y="2935372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756855" y="2387763"/>
            <a:ext cx="3798929" cy="62596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2756855" y="1469987"/>
            <a:ext cx="3798929" cy="62684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240663" y="2470568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目的地址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4317607" y="1531181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源地址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5669221" y="1058358"/>
            <a:ext cx="0" cy="234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4600594" y="1041678"/>
            <a:ext cx="952185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下一个首部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079909" y="820698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流标号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4066011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248167" y="820698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通信量类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4175741" y="1716945"/>
            <a:ext cx="92814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4175741" y="2657783"/>
            <a:ext cx="92814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2966475" y="1037276"/>
            <a:ext cx="1106073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有效载荷长度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5774061" y="1039049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跳数限制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4142606" y="847062"/>
            <a:ext cx="3522" cy="21217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5611114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Line 35"/>
          <p:cNvSpPr>
            <a:spLocks noChangeShapeType="1"/>
          </p:cNvSpPr>
          <p:nvPr/>
        </p:nvSpPr>
        <p:spPr bwMode="auto">
          <a:xfrm>
            <a:off x="2630958" y="3173961"/>
            <a:ext cx="405160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2652176" y="3196060"/>
            <a:ext cx="4005293" cy="779486"/>
          </a:xfrm>
          <a:prstGeom prst="rect">
            <a:avLst/>
          </a:prstGeom>
          <a:solidFill>
            <a:srgbClr val="00FFFF"/>
          </a:solidFill>
          <a:ln w="12700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3453252" y="3245272"/>
            <a:ext cx="2194513" cy="274434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有效载荷（扩展首部 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数据）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Freeform 38"/>
          <p:cNvSpPr/>
          <p:nvPr/>
        </p:nvSpPr>
        <p:spPr bwMode="auto">
          <a:xfrm>
            <a:off x="2585177" y="3550792"/>
            <a:ext cx="4090642" cy="165495"/>
          </a:xfrm>
          <a:custGeom>
            <a:avLst/>
            <a:gdLst>
              <a:gd name="T0" fmla="*/ 0 w 4778"/>
              <a:gd name="T1" fmla="*/ 203 h 214"/>
              <a:gd name="T2" fmla="*/ 475 w 4778"/>
              <a:gd name="T3" fmla="*/ 34 h 214"/>
              <a:gd name="T4" fmla="*/ 926 w 4778"/>
              <a:gd name="T5" fmla="*/ 214 h 214"/>
              <a:gd name="T6" fmla="*/ 1265 w 4778"/>
              <a:gd name="T7" fmla="*/ 113 h 214"/>
              <a:gd name="T8" fmla="*/ 1717 w 4778"/>
              <a:gd name="T9" fmla="*/ 214 h 214"/>
              <a:gd name="T10" fmla="*/ 2056 w 4778"/>
              <a:gd name="T11" fmla="*/ 68 h 214"/>
              <a:gd name="T12" fmla="*/ 2361 w 4778"/>
              <a:gd name="T13" fmla="*/ 169 h 214"/>
              <a:gd name="T14" fmla="*/ 2677 w 4778"/>
              <a:gd name="T15" fmla="*/ 68 h 214"/>
              <a:gd name="T16" fmla="*/ 2869 w 4778"/>
              <a:gd name="T17" fmla="*/ 180 h 214"/>
              <a:gd name="T18" fmla="*/ 3332 w 4778"/>
              <a:gd name="T19" fmla="*/ 11 h 214"/>
              <a:gd name="T20" fmla="*/ 3818 w 4778"/>
              <a:gd name="T21" fmla="*/ 192 h 214"/>
              <a:gd name="T22" fmla="*/ 3908 w 4778"/>
              <a:gd name="T23" fmla="*/ 11 h 214"/>
              <a:gd name="T24" fmla="*/ 4089 w 4778"/>
              <a:gd name="T25" fmla="*/ 180 h 214"/>
              <a:gd name="T26" fmla="*/ 4303 w 4778"/>
              <a:gd name="T27" fmla="*/ 11 h 214"/>
              <a:gd name="T28" fmla="*/ 4507 w 4778"/>
              <a:gd name="T29" fmla="*/ 135 h 214"/>
              <a:gd name="T30" fmla="*/ 4778 w 4778"/>
              <a:gd name="T31" fmla="*/ 0 h 214"/>
              <a:gd name="connsiteX0" fmla="*/ 0 w 9905"/>
              <a:gd name="connsiteY0" fmla="*/ 8972 h 9486"/>
              <a:gd name="connsiteX1" fmla="*/ 994 w 9905"/>
              <a:gd name="connsiteY1" fmla="*/ 1075 h 9486"/>
              <a:gd name="connsiteX2" fmla="*/ 1938 w 9905"/>
              <a:gd name="connsiteY2" fmla="*/ 9486 h 9486"/>
              <a:gd name="connsiteX3" fmla="*/ 2648 w 9905"/>
              <a:gd name="connsiteY3" fmla="*/ 4766 h 9486"/>
              <a:gd name="connsiteX4" fmla="*/ 3594 w 9905"/>
              <a:gd name="connsiteY4" fmla="*/ 9486 h 9486"/>
              <a:gd name="connsiteX5" fmla="*/ 4303 w 9905"/>
              <a:gd name="connsiteY5" fmla="*/ 2664 h 9486"/>
              <a:gd name="connsiteX6" fmla="*/ 4941 w 9905"/>
              <a:gd name="connsiteY6" fmla="*/ 7383 h 9486"/>
              <a:gd name="connsiteX7" fmla="*/ 5603 w 9905"/>
              <a:gd name="connsiteY7" fmla="*/ 2664 h 9486"/>
              <a:gd name="connsiteX8" fmla="*/ 6005 w 9905"/>
              <a:gd name="connsiteY8" fmla="*/ 7897 h 9486"/>
              <a:gd name="connsiteX9" fmla="*/ 6974 w 9905"/>
              <a:gd name="connsiteY9" fmla="*/ 0 h 9486"/>
              <a:gd name="connsiteX10" fmla="*/ 7991 w 9905"/>
              <a:gd name="connsiteY10" fmla="*/ 8458 h 9486"/>
              <a:gd name="connsiteX11" fmla="*/ 8179 w 9905"/>
              <a:gd name="connsiteY11" fmla="*/ 0 h 9486"/>
              <a:gd name="connsiteX12" fmla="*/ 8558 w 9905"/>
              <a:gd name="connsiteY12" fmla="*/ 7897 h 9486"/>
              <a:gd name="connsiteX13" fmla="*/ 9006 w 9905"/>
              <a:gd name="connsiteY13" fmla="*/ 0 h 9486"/>
              <a:gd name="connsiteX14" fmla="*/ 9433 w 9905"/>
              <a:gd name="connsiteY14" fmla="*/ 5794 h 9486"/>
              <a:gd name="connsiteX15" fmla="*/ 9905 w 9905"/>
              <a:gd name="connsiteY15" fmla="*/ 1778 h 9486"/>
              <a:gd name="connsiteX0-1" fmla="*/ 0 w 9828"/>
              <a:gd name="connsiteY0-2" fmla="*/ 9517 h 10059"/>
              <a:gd name="connsiteX1-3" fmla="*/ 1004 w 9828"/>
              <a:gd name="connsiteY1-4" fmla="*/ 1192 h 10059"/>
              <a:gd name="connsiteX2-5" fmla="*/ 1957 w 9828"/>
              <a:gd name="connsiteY2-6" fmla="*/ 10059 h 10059"/>
              <a:gd name="connsiteX3-7" fmla="*/ 2673 w 9828"/>
              <a:gd name="connsiteY3-8" fmla="*/ 5083 h 10059"/>
              <a:gd name="connsiteX4-9" fmla="*/ 3628 w 9828"/>
              <a:gd name="connsiteY4-10" fmla="*/ 10059 h 10059"/>
              <a:gd name="connsiteX5-11" fmla="*/ 4344 w 9828"/>
              <a:gd name="connsiteY5-12" fmla="*/ 2867 h 10059"/>
              <a:gd name="connsiteX6-13" fmla="*/ 4988 w 9828"/>
              <a:gd name="connsiteY6-14" fmla="*/ 7842 h 10059"/>
              <a:gd name="connsiteX7-15" fmla="*/ 5657 w 9828"/>
              <a:gd name="connsiteY7-16" fmla="*/ 2867 h 10059"/>
              <a:gd name="connsiteX8-17" fmla="*/ 6063 w 9828"/>
              <a:gd name="connsiteY8-18" fmla="*/ 8384 h 10059"/>
              <a:gd name="connsiteX9-19" fmla="*/ 7041 w 9828"/>
              <a:gd name="connsiteY9-20" fmla="*/ 59 h 10059"/>
              <a:gd name="connsiteX10-21" fmla="*/ 8068 w 9828"/>
              <a:gd name="connsiteY10-22" fmla="*/ 8975 h 10059"/>
              <a:gd name="connsiteX11-23" fmla="*/ 8257 w 9828"/>
              <a:gd name="connsiteY11-24" fmla="*/ 59 h 10059"/>
              <a:gd name="connsiteX12-25" fmla="*/ 8640 w 9828"/>
              <a:gd name="connsiteY12-26" fmla="*/ 8384 h 10059"/>
              <a:gd name="connsiteX13-27" fmla="*/ 9092 w 9828"/>
              <a:gd name="connsiteY13-28" fmla="*/ 59 h 10059"/>
              <a:gd name="connsiteX14-29" fmla="*/ 9523 w 9828"/>
              <a:gd name="connsiteY14-30" fmla="*/ 6167 h 10059"/>
              <a:gd name="connsiteX15-31" fmla="*/ 9828 w 9828"/>
              <a:gd name="connsiteY15-32" fmla="*/ 0 h 100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</a:cxnLst>
            <a:rect l="l" t="t" r="r" b="b"/>
            <a:pathLst>
              <a:path w="9828" h="10059">
                <a:moveTo>
                  <a:pt x="0" y="9517"/>
                </a:moveTo>
                <a:lnTo>
                  <a:pt x="1004" y="1192"/>
                </a:lnTo>
                <a:lnTo>
                  <a:pt x="1957" y="10059"/>
                </a:lnTo>
                <a:cubicBezTo>
                  <a:pt x="2196" y="8401"/>
                  <a:pt x="2434" y="6741"/>
                  <a:pt x="2673" y="5083"/>
                </a:cubicBezTo>
                <a:lnTo>
                  <a:pt x="3628" y="10059"/>
                </a:lnTo>
                <a:cubicBezTo>
                  <a:pt x="3867" y="7662"/>
                  <a:pt x="4106" y="5265"/>
                  <a:pt x="4344" y="2867"/>
                </a:cubicBezTo>
                <a:lnTo>
                  <a:pt x="4988" y="7842"/>
                </a:lnTo>
                <a:cubicBezTo>
                  <a:pt x="5212" y="6184"/>
                  <a:pt x="5434" y="4526"/>
                  <a:pt x="5657" y="2867"/>
                </a:cubicBezTo>
                <a:cubicBezTo>
                  <a:pt x="5792" y="4706"/>
                  <a:pt x="5928" y="6545"/>
                  <a:pt x="6063" y="8384"/>
                </a:cubicBezTo>
                <a:lnTo>
                  <a:pt x="7041" y="59"/>
                </a:lnTo>
                <a:lnTo>
                  <a:pt x="8068" y="8975"/>
                </a:lnTo>
                <a:cubicBezTo>
                  <a:pt x="8131" y="6004"/>
                  <a:pt x="8194" y="3031"/>
                  <a:pt x="8257" y="59"/>
                </a:cubicBezTo>
                <a:cubicBezTo>
                  <a:pt x="8385" y="2834"/>
                  <a:pt x="8513" y="5609"/>
                  <a:pt x="8640" y="8384"/>
                </a:cubicBezTo>
                <a:cubicBezTo>
                  <a:pt x="8791" y="5609"/>
                  <a:pt x="8942" y="2834"/>
                  <a:pt x="9092" y="59"/>
                </a:cubicBezTo>
                <a:cubicBezTo>
                  <a:pt x="9236" y="2095"/>
                  <a:pt x="9380" y="4131"/>
                  <a:pt x="9523" y="6167"/>
                </a:cubicBezTo>
                <a:cubicBezTo>
                  <a:pt x="9714" y="3950"/>
                  <a:pt x="9637" y="2217"/>
                  <a:pt x="9828" y="0"/>
                </a:cubicBezTo>
              </a:path>
            </a:pathLst>
          </a:custGeom>
          <a:noFill/>
          <a:ln w="571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AutoShape 41"/>
          <p:cNvSpPr/>
          <p:nvPr/>
        </p:nvSpPr>
        <p:spPr bwMode="auto">
          <a:xfrm>
            <a:off x="2482170" y="3194210"/>
            <a:ext cx="126778" cy="801164"/>
          </a:xfrm>
          <a:prstGeom prst="leftBrace">
            <a:avLst>
              <a:gd name="adj1" fmla="val 52662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711709" y="840899"/>
            <a:ext cx="4966450" cy="2333062"/>
            <a:chOff x="1711709" y="840899"/>
            <a:chExt cx="4966450" cy="2333062"/>
          </a:xfrm>
        </p:grpSpPr>
        <p:sp>
          <p:nvSpPr>
            <p:cNvPr id="40" name="AutoShape 39"/>
            <p:cNvSpPr/>
            <p:nvPr/>
          </p:nvSpPr>
          <p:spPr bwMode="auto">
            <a:xfrm>
              <a:off x="2461921" y="865551"/>
              <a:ext cx="126778" cy="2308410"/>
            </a:xfrm>
            <a:prstGeom prst="leftBrace">
              <a:avLst>
                <a:gd name="adj1" fmla="val 151736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1711709" y="1759157"/>
              <a:ext cx="775854" cy="597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 eaLnBrk="0" hangingPunct="0"/>
              <a:r>
                <a:rPr kumimoji="1" lang="en-US" altLang="zh-CN" sz="11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IPv6 </a:t>
              </a:r>
              <a:r>
                <a:rPr kumimoji="1" lang="zh-CN" altLang="en-US" sz="11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endPara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/>
              <a:r>
                <a:rPr kumimoji="1" lang="zh-CN" altLang="en-US" sz="11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基本首部</a:t>
              </a:r>
              <a:endPara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/>
              <a:r>
                <a:rPr kumimoji="1" lang="zh-CN" altLang="en-US" sz="11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kumimoji="1" lang="en-US" altLang="zh-CN" sz="11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 B</a:t>
              </a:r>
              <a:r>
                <a:rPr kumimoji="1" lang="zh-CN" altLang="en-US" sz="11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endPara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43"/>
            <p:cNvSpPr>
              <a:spLocks noChangeArrowheads="1"/>
            </p:cNvSpPr>
            <p:nvPr/>
          </p:nvSpPr>
          <p:spPr bwMode="auto">
            <a:xfrm>
              <a:off x="2635360" y="840899"/>
              <a:ext cx="4042799" cy="2333062"/>
            </a:xfrm>
            <a:prstGeom prst="rect">
              <a:avLst/>
            </a:prstGeom>
            <a:noFill/>
            <a:ln w="38100">
              <a:solidFill>
                <a:srgbClr val="CC00CC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3308876" y="4049822"/>
            <a:ext cx="26245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382347" y="4008475"/>
            <a:ext cx="23952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 </a:t>
            </a:r>
            <a:r>
              <a:rPr lang="zh-CN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字节长的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IPv6 </a:t>
            </a:r>
            <a:r>
              <a:rPr lang="zh-CN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基本首部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Rectangle 42"/>
          <p:cNvSpPr>
            <a:spLocks noChangeArrowheads="1"/>
          </p:cNvSpPr>
          <p:nvPr/>
        </p:nvSpPr>
        <p:spPr bwMode="auto">
          <a:xfrm>
            <a:off x="1570819" y="3290066"/>
            <a:ext cx="1056379" cy="597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有效载荷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（至 </a:t>
            </a:r>
            <a:r>
              <a: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64 KB</a:t>
            </a:r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圆角矩形 45"/>
          <p:cNvSpPr/>
          <p:nvPr/>
        </p:nvSpPr>
        <p:spPr>
          <a:xfrm>
            <a:off x="545144" y="615462"/>
            <a:ext cx="8053712" cy="372812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30958" y="847062"/>
            <a:ext cx="4042800" cy="2326899"/>
          </a:xfrm>
          <a:prstGeom prst="rect">
            <a:avLst/>
          </a:prstGeom>
          <a:solidFill>
            <a:srgbClr val="99FFCC"/>
          </a:solidFill>
          <a:ln w="381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2635360" y="1058358"/>
            <a:ext cx="404984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134547" y="847943"/>
            <a:ext cx="0" cy="21129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654119" y="1058358"/>
            <a:ext cx="0" cy="234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588699" y="631364"/>
            <a:ext cx="269306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089647" y="631364"/>
            <a:ext cx="269306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603936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487993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670612" y="820698"/>
            <a:ext cx="49052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246223" y="631364"/>
            <a:ext cx="32380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2630958" y="1292545"/>
            <a:ext cx="404984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2631838" y="1526731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2631838" y="1761798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2631838" y="1996865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2631838" y="2231932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2631838" y="2466119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2631838" y="2701185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2631838" y="2935372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756855" y="2387763"/>
            <a:ext cx="3798929" cy="62596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2756855" y="1469987"/>
            <a:ext cx="3798929" cy="62684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240663" y="2470568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目的地址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4317607" y="1531181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源地址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5669221" y="1058358"/>
            <a:ext cx="0" cy="234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4600594" y="1041678"/>
            <a:ext cx="952185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下一个首部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079909" y="820698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流标号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4066011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248167" y="820698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通信量类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4175741" y="1716945"/>
            <a:ext cx="92814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4175741" y="2657783"/>
            <a:ext cx="92814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2966475" y="1037276"/>
            <a:ext cx="1106073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有效载荷长度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5774061" y="1039049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跳数限制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4142606" y="847062"/>
            <a:ext cx="3522" cy="21217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5611114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Line 35"/>
          <p:cNvSpPr>
            <a:spLocks noChangeShapeType="1"/>
          </p:cNvSpPr>
          <p:nvPr/>
        </p:nvSpPr>
        <p:spPr bwMode="auto">
          <a:xfrm>
            <a:off x="2630958" y="3173961"/>
            <a:ext cx="405160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AutoShape 39"/>
          <p:cNvSpPr/>
          <p:nvPr/>
        </p:nvSpPr>
        <p:spPr bwMode="auto">
          <a:xfrm>
            <a:off x="2461921" y="865551"/>
            <a:ext cx="126778" cy="2308410"/>
          </a:xfrm>
          <a:prstGeom prst="leftBrace">
            <a:avLst>
              <a:gd name="adj1" fmla="val 151736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Rectangle 40"/>
          <p:cNvSpPr>
            <a:spLocks noChangeArrowheads="1"/>
          </p:cNvSpPr>
          <p:nvPr/>
        </p:nvSpPr>
        <p:spPr bwMode="auto">
          <a:xfrm>
            <a:off x="1711709" y="1759157"/>
            <a:ext cx="775854" cy="597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基本首部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 B</a:t>
            </a:r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2635360" y="840900"/>
            <a:ext cx="499187" cy="218340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对角圆角矩形 47"/>
          <p:cNvSpPr/>
          <p:nvPr/>
        </p:nvSpPr>
        <p:spPr>
          <a:xfrm>
            <a:off x="1885750" y="3392007"/>
            <a:ext cx="5394293" cy="876103"/>
          </a:xfrm>
          <a:prstGeom prst="round2DiagRect">
            <a:avLst/>
          </a:prstGeom>
          <a:solidFill>
            <a:srgbClr val="0098F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2086918" y="3435469"/>
            <a:ext cx="5060049" cy="747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(version)—— 4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位。它指明了协议的版本，对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该字段总是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圆角矩形 42"/>
          <p:cNvSpPr/>
          <p:nvPr/>
        </p:nvSpPr>
        <p:spPr>
          <a:xfrm>
            <a:off x="545144" y="615462"/>
            <a:ext cx="8053712" cy="372812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30958" y="847062"/>
            <a:ext cx="4042800" cy="2326899"/>
          </a:xfrm>
          <a:prstGeom prst="rect">
            <a:avLst/>
          </a:prstGeom>
          <a:solidFill>
            <a:srgbClr val="99FFCC"/>
          </a:solidFill>
          <a:ln w="381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2635360" y="1058358"/>
            <a:ext cx="404984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134547" y="847943"/>
            <a:ext cx="0" cy="21129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654119" y="1058358"/>
            <a:ext cx="0" cy="234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588699" y="631364"/>
            <a:ext cx="269306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089647" y="631364"/>
            <a:ext cx="269306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603936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487993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670612" y="820698"/>
            <a:ext cx="49052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246223" y="631364"/>
            <a:ext cx="32380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2630958" y="1292545"/>
            <a:ext cx="404984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2631838" y="1526731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2631838" y="1761798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2631838" y="1996865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2631838" y="2231932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2631838" y="2466119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2631838" y="2701185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2631838" y="2935372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756855" y="2387763"/>
            <a:ext cx="3798929" cy="62596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2756855" y="1469987"/>
            <a:ext cx="3798929" cy="62684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240663" y="2470568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目的地址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4317607" y="1531181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源地址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5669221" y="1058358"/>
            <a:ext cx="0" cy="234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4600594" y="1041678"/>
            <a:ext cx="952185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下一个首部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079909" y="820698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流标号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4066011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248167" y="820698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通信量类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4175741" y="1716945"/>
            <a:ext cx="92814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4175741" y="2657783"/>
            <a:ext cx="92814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2966475" y="1037276"/>
            <a:ext cx="1106073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有效载荷长度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5774061" y="1039049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跳数限制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4142606" y="847062"/>
            <a:ext cx="3522" cy="21217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5611114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Line 35"/>
          <p:cNvSpPr>
            <a:spLocks noChangeShapeType="1"/>
          </p:cNvSpPr>
          <p:nvPr/>
        </p:nvSpPr>
        <p:spPr bwMode="auto">
          <a:xfrm>
            <a:off x="2630958" y="3173961"/>
            <a:ext cx="405160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AutoShape 39"/>
          <p:cNvSpPr/>
          <p:nvPr/>
        </p:nvSpPr>
        <p:spPr bwMode="auto">
          <a:xfrm>
            <a:off x="2461921" y="865551"/>
            <a:ext cx="126778" cy="2308410"/>
          </a:xfrm>
          <a:prstGeom prst="leftBrace">
            <a:avLst>
              <a:gd name="adj1" fmla="val 151736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40"/>
          <p:cNvSpPr>
            <a:spLocks noChangeArrowheads="1"/>
          </p:cNvSpPr>
          <p:nvPr/>
        </p:nvSpPr>
        <p:spPr bwMode="auto">
          <a:xfrm>
            <a:off x="1711709" y="1759157"/>
            <a:ext cx="775854" cy="597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基本首部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 B</a:t>
            </a:r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ectangle 43"/>
          <p:cNvSpPr>
            <a:spLocks noChangeArrowheads="1"/>
          </p:cNvSpPr>
          <p:nvPr/>
        </p:nvSpPr>
        <p:spPr bwMode="auto">
          <a:xfrm flipH="1">
            <a:off x="3134547" y="840900"/>
            <a:ext cx="1008059" cy="218340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对角圆角矩形 40"/>
          <p:cNvSpPr/>
          <p:nvPr/>
        </p:nvSpPr>
        <p:spPr>
          <a:xfrm>
            <a:off x="1046286" y="3368955"/>
            <a:ext cx="6998676" cy="876103"/>
          </a:xfrm>
          <a:prstGeom prst="round2DiagRect">
            <a:avLst/>
          </a:prstGeom>
          <a:solidFill>
            <a:srgbClr val="0098F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42" name="矩形 41"/>
          <p:cNvSpPr/>
          <p:nvPr/>
        </p:nvSpPr>
        <p:spPr>
          <a:xfrm>
            <a:off x="1169377" y="3412417"/>
            <a:ext cx="6875585" cy="747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通信量类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(traffic class)—— 8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位。这是为了区分不同的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数据报的类别或优先级。目前正在进行不同的通信量类性能的实验。 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圆角矩形 42"/>
          <p:cNvSpPr/>
          <p:nvPr/>
        </p:nvSpPr>
        <p:spPr>
          <a:xfrm>
            <a:off x="545144" y="615462"/>
            <a:ext cx="8053712" cy="372812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30958" y="847062"/>
            <a:ext cx="4042800" cy="2326899"/>
          </a:xfrm>
          <a:prstGeom prst="rect">
            <a:avLst/>
          </a:prstGeom>
          <a:solidFill>
            <a:srgbClr val="99FFCC"/>
          </a:solidFill>
          <a:ln w="381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2635360" y="1058358"/>
            <a:ext cx="404984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134547" y="847943"/>
            <a:ext cx="0" cy="21129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654119" y="1058358"/>
            <a:ext cx="0" cy="234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588699" y="631364"/>
            <a:ext cx="269306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089647" y="631364"/>
            <a:ext cx="269306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603936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487993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670612" y="820698"/>
            <a:ext cx="49052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246223" y="631364"/>
            <a:ext cx="32380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2630958" y="1292545"/>
            <a:ext cx="404984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2631838" y="1526731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2631838" y="1761798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2631838" y="1996865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2631838" y="2231932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2631838" y="2466119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2631838" y="2701185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2631838" y="2935372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756855" y="2387763"/>
            <a:ext cx="3798929" cy="62596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2756855" y="1469987"/>
            <a:ext cx="3798929" cy="62684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240663" y="2470568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目的地址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4317607" y="1531181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源地址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5669221" y="1058358"/>
            <a:ext cx="0" cy="234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4600594" y="1041678"/>
            <a:ext cx="952185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下一个首部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079909" y="820698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流标号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4066011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248167" y="820698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通信量类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4175741" y="1716945"/>
            <a:ext cx="92814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4175741" y="2657783"/>
            <a:ext cx="92814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2966475" y="1037276"/>
            <a:ext cx="1106073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有效载荷长度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5774061" y="1039049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跳数限制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4142606" y="847062"/>
            <a:ext cx="3522" cy="21217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5611114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Line 35"/>
          <p:cNvSpPr>
            <a:spLocks noChangeShapeType="1"/>
          </p:cNvSpPr>
          <p:nvPr/>
        </p:nvSpPr>
        <p:spPr bwMode="auto">
          <a:xfrm>
            <a:off x="2630958" y="3173961"/>
            <a:ext cx="405160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AutoShape 39"/>
          <p:cNvSpPr/>
          <p:nvPr/>
        </p:nvSpPr>
        <p:spPr bwMode="auto">
          <a:xfrm>
            <a:off x="2461921" y="865551"/>
            <a:ext cx="126778" cy="2308410"/>
          </a:xfrm>
          <a:prstGeom prst="leftBrace">
            <a:avLst>
              <a:gd name="adj1" fmla="val 151736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40"/>
          <p:cNvSpPr>
            <a:spLocks noChangeArrowheads="1"/>
          </p:cNvSpPr>
          <p:nvPr/>
        </p:nvSpPr>
        <p:spPr bwMode="auto">
          <a:xfrm>
            <a:off x="1711709" y="1759157"/>
            <a:ext cx="775854" cy="597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基本首部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 B</a:t>
            </a:r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ectangle 43"/>
          <p:cNvSpPr>
            <a:spLocks noChangeArrowheads="1"/>
          </p:cNvSpPr>
          <p:nvPr/>
        </p:nvSpPr>
        <p:spPr bwMode="auto">
          <a:xfrm>
            <a:off x="4142605" y="840900"/>
            <a:ext cx="2524894" cy="218340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对角圆角矩形 40"/>
          <p:cNvSpPr/>
          <p:nvPr/>
        </p:nvSpPr>
        <p:spPr>
          <a:xfrm>
            <a:off x="1046286" y="3270739"/>
            <a:ext cx="6998676" cy="1081896"/>
          </a:xfrm>
          <a:prstGeom prst="round2DiagRect">
            <a:avLst/>
          </a:prstGeom>
          <a:solidFill>
            <a:srgbClr val="0098F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1169377" y="3344153"/>
            <a:ext cx="687558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流标号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(flow label)—— 20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“流”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是互联网络上从特定源点到特定终点的一系列数据报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 “流”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所经过的路径上的路由器都保证指明的服务质量。所有属于同一个流的数据报都具有同样的流标号。 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圆角矩形 42"/>
          <p:cNvSpPr/>
          <p:nvPr/>
        </p:nvSpPr>
        <p:spPr>
          <a:xfrm>
            <a:off x="545144" y="615462"/>
            <a:ext cx="8053712" cy="372812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30958" y="847062"/>
            <a:ext cx="4042800" cy="2326899"/>
          </a:xfrm>
          <a:prstGeom prst="rect">
            <a:avLst/>
          </a:prstGeom>
          <a:solidFill>
            <a:srgbClr val="99FFCC"/>
          </a:solidFill>
          <a:ln w="381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2635360" y="1058358"/>
            <a:ext cx="404984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134547" y="847943"/>
            <a:ext cx="0" cy="21129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654119" y="1058358"/>
            <a:ext cx="0" cy="234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588699" y="631364"/>
            <a:ext cx="269306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089647" y="631364"/>
            <a:ext cx="269306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603936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487993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670612" y="820698"/>
            <a:ext cx="49052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246223" y="631364"/>
            <a:ext cx="32380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2630958" y="1292545"/>
            <a:ext cx="404984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2631838" y="1526731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2631838" y="1761798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2631838" y="1996865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2631838" y="2231932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2631838" y="2466119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2631838" y="2701185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2631838" y="2935372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756855" y="2387763"/>
            <a:ext cx="3798929" cy="62596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2756855" y="1469987"/>
            <a:ext cx="3798929" cy="62684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240663" y="2470568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目的地址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4317607" y="1531181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源地址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5669221" y="1058358"/>
            <a:ext cx="0" cy="234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4600594" y="1041678"/>
            <a:ext cx="952185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下一个首部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079909" y="820698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流标号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4066011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248167" y="820698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通信量类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4175741" y="1716945"/>
            <a:ext cx="92814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4175741" y="2657783"/>
            <a:ext cx="92814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2966475" y="1037276"/>
            <a:ext cx="1106073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有效载荷长度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5774061" y="1039049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跳数限制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4142606" y="847062"/>
            <a:ext cx="3522" cy="21217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5611114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Line 35"/>
          <p:cNvSpPr>
            <a:spLocks noChangeShapeType="1"/>
          </p:cNvSpPr>
          <p:nvPr/>
        </p:nvSpPr>
        <p:spPr bwMode="auto">
          <a:xfrm>
            <a:off x="2630958" y="3173961"/>
            <a:ext cx="405160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AutoShape 39"/>
          <p:cNvSpPr/>
          <p:nvPr/>
        </p:nvSpPr>
        <p:spPr bwMode="auto">
          <a:xfrm>
            <a:off x="2461921" y="865551"/>
            <a:ext cx="126778" cy="2308410"/>
          </a:xfrm>
          <a:prstGeom prst="leftBrace">
            <a:avLst>
              <a:gd name="adj1" fmla="val 151736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40"/>
          <p:cNvSpPr>
            <a:spLocks noChangeArrowheads="1"/>
          </p:cNvSpPr>
          <p:nvPr/>
        </p:nvSpPr>
        <p:spPr bwMode="auto">
          <a:xfrm>
            <a:off x="1711709" y="1759157"/>
            <a:ext cx="775854" cy="597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基本首部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 B</a:t>
            </a:r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ectangle 43"/>
          <p:cNvSpPr>
            <a:spLocks noChangeArrowheads="1"/>
          </p:cNvSpPr>
          <p:nvPr/>
        </p:nvSpPr>
        <p:spPr bwMode="auto">
          <a:xfrm>
            <a:off x="2630958" y="1071593"/>
            <a:ext cx="2029323" cy="218340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对角圆角矩形 40"/>
          <p:cNvSpPr/>
          <p:nvPr/>
        </p:nvSpPr>
        <p:spPr>
          <a:xfrm>
            <a:off x="1046286" y="3270739"/>
            <a:ext cx="6998676" cy="1081896"/>
          </a:xfrm>
          <a:prstGeom prst="round2DiagRect">
            <a:avLst/>
          </a:prstGeom>
          <a:solidFill>
            <a:srgbClr val="0098F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1306286" y="3344153"/>
            <a:ext cx="6615581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有效载荷长度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(payload length)—— 16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位。它指明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数据报除基本首部以外的字节数（所有扩展首部都算在有效载荷之内），其最大值是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64 KB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圆角矩形 42"/>
          <p:cNvSpPr/>
          <p:nvPr/>
        </p:nvSpPr>
        <p:spPr>
          <a:xfrm>
            <a:off x="545144" y="615462"/>
            <a:ext cx="8053712" cy="372812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30958" y="847062"/>
            <a:ext cx="4042800" cy="2326899"/>
          </a:xfrm>
          <a:prstGeom prst="rect">
            <a:avLst/>
          </a:prstGeom>
          <a:solidFill>
            <a:srgbClr val="99FFCC"/>
          </a:solidFill>
          <a:ln w="381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2635360" y="1058358"/>
            <a:ext cx="404984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134547" y="847943"/>
            <a:ext cx="0" cy="21129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654119" y="1058358"/>
            <a:ext cx="0" cy="234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588699" y="631364"/>
            <a:ext cx="269306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089647" y="631364"/>
            <a:ext cx="269306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603936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487993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670612" y="820698"/>
            <a:ext cx="49052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246223" y="631364"/>
            <a:ext cx="32380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2630958" y="1292545"/>
            <a:ext cx="404984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2631838" y="1526731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2631838" y="1761798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2631838" y="1996865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2631838" y="2231932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2631838" y="2466119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2631838" y="2701185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2631838" y="2935372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756855" y="2387763"/>
            <a:ext cx="3798929" cy="62596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2756855" y="1469987"/>
            <a:ext cx="3798929" cy="62684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240663" y="2470568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目的地址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4317607" y="1531181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源地址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5669221" y="1058358"/>
            <a:ext cx="0" cy="234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4600594" y="1041678"/>
            <a:ext cx="952185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下一个首部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079909" y="820698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流标号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4066011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248167" y="820698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通信量类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4175741" y="1716945"/>
            <a:ext cx="92814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4175741" y="2657783"/>
            <a:ext cx="92814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2966475" y="1037276"/>
            <a:ext cx="1106073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有效载荷长度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5774061" y="1039049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跳数限制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4142606" y="847062"/>
            <a:ext cx="3522" cy="21217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5611114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Line 35"/>
          <p:cNvSpPr>
            <a:spLocks noChangeShapeType="1"/>
          </p:cNvSpPr>
          <p:nvPr/>
        </p:nvSpPr>
        <p:spPr bwMode="auto">
          <a:xfrm>
            <a:off x="2630958" y="3173961"/>
            <a:ext cx="405160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AutoShape 39"/>
          <p:cNvSpPr/>
          <p:nvPr/>
        </p:nvSpPr>
        <p:spPr bwMode="auto">
          <a:xfrm>
            <a:off x="2461921" y="865551"/>
            <a:ext cx="126778" cy="2308410"/>
          </a:xfrm>
          <a:prstGeom prst="leftBrace">
            <a:avLst>
              <a:gd name="adj1" fmla="val 151736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40"/>
          <p:cNvSpPr>
            <a:spLocks noChangeArrowheads="1"/>
          </p:cNvSpPr>
          <p:nvPr/>
        </p:nvSpPr>
        <p:spPr bwMode="auto">
          <a:xfrm>
            <a:off x="1711709" y="1759157"/>
            <a:ext cx="775854" cy="597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基本首部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 B</a:t>
            </a:r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ectangle 43"/>
          <p:cNvSpPr>
            <a:spLocks noChangeArrowheads="1"/>
          </p:cNvSpPr>
          <p:nvPr/>
        </p:nvSpPr>
        <p:spPr bwMode="auto">
          <a:xfrm flipH="1">
            <a:off x="4656760" y="1062913"/>
            <a:ext cx="1008059" cy="218340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对角圆角矩形 40"/>
          <p:cNvSpPr/>
          <p:nvPr/>
        </p:nvSpPr>
        <p:spPr>
          <a:xfrm>
            <a:off x="1046286" y="3384324"/>
            <a:ext cx="7198682" cy="537774"/>
          </a:xfrm>
          <a:prstGeom prst="round2DiagRect">
            <a:avLst/>
          </a:prstGeom>
          <a:solidFill>
            <a:srgbClr val="0098F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1169377" y="3427785"/>
            <a:ext cx="7075591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下一个首部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(next header)—— 8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。相当于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的协议字段或可选字段。 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圆角矩形 42"/>
          <p:cNvSpPr/>
          <p:nvPr/>
        </p:nvSpPr>
        <p:spPr>
          <a:xfrm>
            <a:off x="545144" y="615462"/>
            <a:ext cx="8053712" cy="372812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30958" y="847062"/>
            <a:ext cx="4042800" cy="2326899"/>
          </a:xfrm>
          <a:prstGeom prst="rect">
            <a:avLst/>
          </a:prstGeom>
          <a:solidFill>
            <a:srgbClr val="99FFCC"/>
          </a:solidFill>
          <a:ln w="381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2635360" y="1058358"/>
            <a:ext cx="404984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134547" y="847943"/>
            <a:ext cx="0" cy="21129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654119" y="1058358"/>
            <a:ext cx="0" cy="234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588699" y="631364"/>
            <a:ext cx="269306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089647" y="631364"/>
            <a:ext cx="269306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603936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487993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670612" y="820698"/>
            <a:ext cx="49052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246223" y="631364"/>
            <a:ext cx="32380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2630958" y="1292545"/>
            <a:ext cx="404984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2631838" y="1526731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2631838" y="1761798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2631838" y="1996865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2631838" y="2231932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2631838" y="2466119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2631838" y="2701185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2631838" y="2935372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756855" y="2387763"/>
            <a:ext cx="3798929" cy="62596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2756855" y="1469987"/>
            <a:ext cx="3798929" cy="62684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240663" y="2470568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目的地址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4317607" y="1531181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源地址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5669221" y="1058358"/>
            <a:ext cx="0" cy="234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4600594" y="1041678"/>
            <a:ext cx="952185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下一个首部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079909" y="820698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流标号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4066011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248167" y="820698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通信量类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4175741" y="1716945"/>
            <a:ext cx="92814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4175741" y="2657783"/>
            <a:ext cx="92814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2966475" y="1037276"/>
            <a:ext cx="1106073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有效载荷长度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5774061" y="1030257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跳数限制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4142606" y="847062"/>
            <a:ext cx="3522" cy="21217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5611114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Line 35"/>
          <p:cNvSpPr>
            <a:spLocks noChangeShapeType="1"/>
          </p:cNvSpPr>
          <p:nvPr/>
        </p:nvSpPr>
        <p:spPr bwMode="auto">
          <a:xfrm>
            <a:off x="2630958" y="3173961"/>
            <a:ext cx="405160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AutoShape 39"/>
          <p:cNvSpPr/>
          <p:nvPr/>
        </p:nvSpPr>
        <p:spPr bwMode="auto">
          <a:xfrm>
            <a:off x="2461921" y="865551"/>
            <a:ext cx="126778" cy="2308410"/>
          </a:xfrm>
          <a:prstGeom prst="leftBrace">
            <a:avLst>
              <a:gd name="adj1" fmla="val 151736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40"/>
          <p:cNvSpPr>
            <a:spLocks noChangeArrowheads="1"/>
          </p:cNvSpPr>
          <p:nvPr/>
        </p:nvSpPr>
        <p:spPr bwMode="auto">
          <a:xfrm>
            <a:off x="1711709" y="1759157"/>
            <a:ext cx="775854" cy="597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基本首部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 B</a:t>
            </a:r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ectangle 43"/>
          <p:cNvSpPr>
            <a:spLocks noChangeArrowheads="1"/>
          </p:cNvSpPr>
          <p:nvPr/>
        </p:nvSpPr>
        <p:spPr bwMode="auto">
          <a:xfrm>
            <a:off x="5669221" y="1059683"/>
            <a:ext cx="998278" cy="218340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对角圆角矩形 40"/>
          <p:cNvSpPr/>
          <p:nvPr/>
        </p:nvSpPr>
        <p:spPr>
          <a:xfrm>
            <a:off x="1046286" y="3270739"/>
            <a:ext cx="6998676" cy="1081896"/>
          </a:xfrm>
          <a:prstGeom prst="round2DiagRect">
            <a:avLst/>
          </a:prstGeom>
          <a:solidFill>
            <a:srgbClr val="0098F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1169377" y="3344153"/>
            <a:ext cx="687558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跳数限制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(hop limit)—— 8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位。源站在数据报发出时即设定跳数限制。路由器在转发数据报时将跳数限制字段中的值减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。当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跳数限制的值为零时，就要将此数据报丢弃。 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圆角矩形 42"/>
          <p:cNvSpPr/>
          <p:nvPr/>
        </p:nvSpPr>
        <p:spPr>
          <a:xfrm>
            <a:off x="545144" y="615462"/>
            <a:ext cx="8053712" cy="372812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30958" y="847062"/>
            <a:ext cx="4042800" cy="2326899"/>
          </a:xfrm>
          <a:prstGeom prst="rect">
            <a:avLst/>
          </a:prstGeom>
          <a:solidFill>
            <a:srgbClr val="99FFCC"/>
          </a:solidFill>
          <a:ln w="381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2635360" y="1058358"/>
            <a:ext cx="404984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134547" y="847943"/>
            <a:ext cx="0" cy="21129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654119" y="1058358"/>
            <a:ext cx="0" cy="234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588699" y="631364"/>
            <a:ext cx="269306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089647" y="631364"/>
            <a:ext cx="269306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603936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487993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670612" y="820698"/>
            <a:ext cx="49052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246223" y="631364"/>
            <a:ext cx="32380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2630958" y="1292545"/>
            <a:ext cx="404984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2631838" y="1526731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2631838" y="1761798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2631838" y="1996865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2631838" y="2231932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2631838" y="2466119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2631838" y="2701185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2631838" y="2935372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756855" y="2387763"/>
            <a:ext cx="3798929" cy="62596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2756855" y="1469987"/>
            <a:ext cx="3798929" cy="62684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240663" y="2470568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目的地址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4317607" y="1531181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源地址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5669221" y="1058358"/>
            <a:ext cx="0" cy="234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4600594" y="1041678"/>
            <a:ext cx="952185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下一个首部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079909" y="820698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流标号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4066011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248167" y="820698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通信量类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4175741" y="1716945"/>
            <a:ext cx="92814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4175741" y="2657783"/>
            <a:ext cx="92814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2966475" y="1037276"/>
            <a:ext cx="1106073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有效载荷长度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5774061" y="1039049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跳数限制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4142606" y="847062"/>
            <a:ext cx="3522" cy="21217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5611114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Line 35"/>
          <p:cNvSpPr>
            <a:spLocks noChangeShapeType="1"/>
          </p:cNvSpPr>
          <p:nvPr/>
        </p:nvSpPr>
        <p:spPr bwMode="auto">
          <a:xfrm>
            <a:off x="2630958" y="3173961"/>
            <a:ext cx="405160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AutoShape 39"/>
          <p:cNvSpPr/>
          <p:nvPr/>
        </p:nvSpPr>
        <p:spPr bwMode="auto">
          <a:xfrm>
            <a:off x="2461921" y="865551"/>
            <a:ext cx="126778" cy="2308410"/>
          </a:xfrm>
          <a:prstGeom prst="leftBrace">
            <a:avLst>
              <a:gd name="adj1" fmla="val 151736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40"/>
          <p:cNvSpPr>
            <a:spLocks noChangeArrowheads="1"/>
          </p:cNvSpPr>
          <p:nvPr/>
        </p:nvSpPr>
        <p:spPr bwMode="auto">
          <a:xfrm>
            <a:off x="1711709" y="1759157"/>
            <a:ext cx="775854" cy="597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基本首部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 B</a:t>
            </a:r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ectangle 43"/>
          <p:cNvSpPr>
            <a:spLocks noChangeArrowheads="1"/>
          </p:cNvSpPr>
          <p:nvPr/>
        </p:nvSpPr>
        <p:spPr bwMode="auto">
          <a:xfrm flipH="1">
            <a:off x="2630515" y="1300662"/>
            <a:ext cx="4035411" cy="931270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对角圆角矩形 40"/>
          <p:cNvSpPr/>
          <p:nvPr/>
        </p:nvSpPr>
        <p:spPr>
          <a:xfrm>
            <a:off x="1046286" y="3344795"/>
            <a:ext cx="6998676" cy="573291"/>
          </a:xfrm>
          <a:prstGeom prst="round2DiagRect">
            <a:avLst/>
          </a:prstGeom>
          <a:solidFill>
            <a:srgbClr val="0098F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1169377" y="3412417"/>
            <a:ext cx="6875585" cy="406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源地址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 128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位。是数据报的发送站的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地址。 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圆角矩形 41"/>
          <p:cNvSpPr/>
          <p:nvPr/>
        </p:nvSpPr>
        <p:spPr>
          <a:xfrm>
            <a:off x="545144" y="615462"/>
            <a:ext cx="8053712" cy="372812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30958" y="847062"/>
            <a:ext cx="4042800" cy="2326899"/>
          </a:xfrm>
          <a:prstGeom prst="rect">
            <a:avLst/>
          </a:prstGeom>
          <a:solidFill>
            <a:srgbClr val="99FFCC"/>
          </a:solidFill>
          <a:ln w="3810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2635360" y="1058358"/>
            <a:ext cx="404984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134547" y="847943"/>
            <a:ext cx="0" cy="21129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4654119" y="1058358"/>
            <a:ext cx="0" cy="234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588699" y="631364"/>
            <a:ext cx="269306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089647" y="631364"/>
            <a:ext cx="269306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603936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487993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670612" y="820698"/>
            <a:ext cx="49052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246223" y="631364"/>
            <a:ext cx="32380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2630958" y="1292545"/>
            <a:ext cx="404984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2631838" y="1526731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2631838" y="1761798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2631838" y="1996865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2631838" y="2231932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2631838" y="2466119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2631838" y="2701185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2631838" y="2935372"/>
            <a:ext cx="40507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756855" y="2387763"/>
            <a:ext cx="3798929" cy="62596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2756855" y="1469987"/>
            <a:ext cx="3798929" cy="626845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240663" y="2470568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目的地址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4317607" y="1531181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源地址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5669221" y="1058358"/>
            <a:ext cx="0" cy="234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4600594" y="1041678"/>
            <a:ext cx="952185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下一个首部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079909" y="820698"/>
            <a:ext cx="644408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流标号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4066011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248167" y="820698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通信量类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4175741" y="1716945"/>
            <a:ext cx="92814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4175741" y="2657783"/>
            <a:ext cx="928140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128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2966475" y="1037276"/>
            <a:ext cx="1106073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有效载荷长度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5774061" y="1039049"/>
            <a:ext cx="798296" cy="274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跳数限制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4142606" y="847062"/>
            <a:ext cx="3522" cy="21217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5611114" y="631364"/>
            <a:ext cx="355868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kumimoji="1" lang="en-US" altLang="zh-CN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endParaRPr kumimoji="1" lang="en-US" altLang="zh-CN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Line 35"/>
          <p:cNvSpPr>
            <a:spLocks noChangeShapeType="1"/>
          </p:cNvSpPr>
          <p:nvPr/>
        </p:nvSpPr>
        <p:spPr bwMode="auto">
          <a:xfrm>
            <a:off x="2630958" y="3173961"/>
            <a:ext cx="405160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AutoShape 39"/>
          <p:cNvSpPr/>
          <p:nvPr/>
        </p:nvSpPr>
        <p:spPr bwMode="auto">
          <a:xfrm>
            <a:off x="2461921" y="865551"/>
            <a:ext cx="126778" cy="2308410"/>
          </a:xfrm>
          <a:prstGeom prst="leftBrace">
            <a:avLst>
              <a:gd name="adj1" fmla="val 151736"/>
              <a:gd name="adj2" fmla="val 50000"/>
            </a:avLst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40"/>
          <p:cNvSpPr>
            <a:spLocks noChangeArrowheads="1"/>
          </p:cNvSpPr>
          <p:nvPr/>
        </p:nvSpPr>
        <p:spPr bwMode="auto">
          <a:xfrm>
            <a:off x="1711709" y="1759157"/>
            <a:ext cx="775854" cy="597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基本首部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762000" eaLnBrk="0" hangingPunct="0"/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1" lang="en-US" altLang="zh-CN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 B</a:t>
            </a:r>
            <a:r>
              <a:rPr kumimoji="1" lang="zh-CN" altLang="en-US" sz="11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1" lang="zh-CN" altLang="en-US" sz="11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ectangle 43"/>
          <p:cNvSpPr>
            <a:spLocks noChangeArrowheads="1"/>
          </p:cNvSpPr>
          <p:nvPr/>
        </p:nvSpPr>
        <p:spPr bwMode="auto">
          <a:xfrm flipH="1" flipV="1">
            <a:off x="2630514" y="2231931"/>
            <a:ext cx="4035411" cy="942029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2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对角圆角矩形 42"/>
          <p:cNvSpPr/>
          <p:nvPr/>
        </p:nvSpPr>
        <p:spPr>
          <a:xfrm>
            <a:off x="1046286" y="3344795"/>
            <a:ext cx="6998676" cy="573291"/>
          </a:xfrm>
          <a:prstGeom prst="round2DiagRect">
            <a:avLst/>
          </a:prstGeom>
          <a:solidFill>
            <a:srgbClr val="0098F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1169377" y="3412417"/>
            <a:ext cx="6875585" cy="406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目的地址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 128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位。是数据报的接收站的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地址。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2210435" y="1359535"/>
            <a:ext cx="4591685" cy="2630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逐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跳选项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路由选择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分片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鉴别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封装安全有效载荷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目的站选项 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45145" y="619478"/>
            <a:ext cx="8053710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941968" y="586267"/>
            <a:ext cx="52600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的六种扩展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首部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45144" y="619205"/>
            <a:ext cx="8053711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173220" y="578342"/>
            <a:ext cx="279756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4.5.2  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的地址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45143" y="1003236"/>
            <a:ext cx="8053711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种基本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类型：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24205" indent="-342900">
              <a:lnSpc>
                <a:spcPts val="32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播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(unicast)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：传统的点对点通信。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24205" indent="-342900">
              <a:lnSpc>
                <a:spcPts val="32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播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(multicast)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：一点对多点的通信。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24205" indent="-342900">
              <a:lnSpc>
                <a:spcPts val="32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播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anycast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增加的一种类型。任播的终点是一组计算机，但数据报在交付时只交付其中的一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。通常是按照路由算法得出的距离最近的一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个。 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545145" y="974350"/>
            <a:ext cx="7930640" cy="2208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将实现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的主机和路由器均称为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节点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节点可能有多个与链路相连的接口。</a:t>
            </a:r>
            <a:endParaRPr lang="zh-CN" altLang="en-US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地址是分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配给节点上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24205" indent="-342900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个具有多个接口的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节点可以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有多个单播地址。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24205" indent="-342900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其中的任何一个地址都可以当作到达该节点的目的地址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45145" y="625745"/>
            <a:ext cx="8053710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941968" y="592534"/>
            <a:ext cx="52600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节点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与接口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9"/>
          <p:cNvSpPr/>
          <p:nvPr/>
        </p:nvSpPr>
        <p:spPr>
          <a:xfrm>
            <a:off x="64655" y="2371285"/>
            <a:ext cx="8894617" cy="1720424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545145" y="1009374"/>
            <a:ext cx="8053710" cy="1361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中，每个地址占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128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位，地址空间大于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3.4</a:t>
            </a:r>
            <a:r>
              <a:rPr lang="en-US" altLang="zh-CN" sz="2000" b="1" dirty="0">
                <a:sym typeface="Symbol" panose="05050102010706020507"/>
              </a:rPr>
              <a:t>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/>
              </a:rPr>
              <a:t></a:t>
            </a:r>
            <a:r>
              <a:rPr lang="en-US" altLang="zh-CN" sz="2000" b="1" dirty="0">
                <a:sym typeface="Symbol" panose="05050102010706020507"/>
              </a:rPr>
              <a:t>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en-US" altLang="zh-CN" sz="2000" b="1" baseline="30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38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冒号十六进制记法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(colon hexadecimal notation,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简写为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colon hex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位的值用十六进制值表示，各值之间用冒号分隔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45145" y="622349"/>
            <a:ext cx="8053710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941968" y="589138"/>
            <a:ext cx="52600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冒号十六进制记法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70929" y="2494848"/>
            <a:ext cx="66078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70C0"/>
              </a:buClr>
            </a:pPr>
            <a:r>
              <a:rPr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104.230.140.100.255.255.255.255.0.0.17.128.150.10.255.255</a:t>
            </a:r>
            <a:endParaRPr lang="zh-CN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5966" y="2463282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点分十进制数记</a:t>
            </a:r>
            <a:r>
              <a:rPr lang="zh-CN" altLang="zh-CN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法</a:t>
            </a:r>
            <a:r>
              <a:rPr lang="zh-CN" altLang="en-US" b="1" kern="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5203" y="2829544"/>
            <a:ext cx="7880507" cy="607901"/>
            <a:chOff x="182843" y="2863156"/>
            <a:chExt cx="7880507" cy="607901"/>
          </a:xfrm>
        </p:grpSpPr>
        <p:grpSp>
          <p:nvGrpSpPr>
            <p:cNvPr id="11" name="组合 10"/>
            <p:cNvGrpSpPr/>
            <p:nvPr/>
          </p:nvGrpSpPr>
          <p:grpSpPr>
            <a:xfrm>
              <a:off x="2829043" y="2863156"/>
              <a:ext cx="5234307" cy="607901"/>
              <a:chOff x="2052959" y="2863156"/>
              <a:chExt cx="5234307" cy="607901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2052959" y="3101725"/>
                <a:ext cx="523430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buClr>
                    <a:srgbClr val="0070C0"/>
                  </a:buClr>
                </a:pPr>
                <a:r>
                  <a:rPr lang="en-US" altLang="zh-CN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68E6:8C64:FFFF:FFFF:0000:1180:960A:FFFF</a:t>
                </a:r>
                <a:endParaRPr lang="en-US" altLang="zh-CN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下箭头 9"/>
              <p:cNvSpPr/>
              <p:nvPr/>
            </p:nvSpPr>
            <p:spPr>
              <a:xfrm>
                <a:off x="4840940" y="2863156"/>
                <a:ext cx="207469" cy="286235"/>
              </a:xfrm>
              <a:prstGeom prst="downArrow">
                <a:avLst/>
              </a:prstGeom>
              <a:solidFill>
                <a:srgbClr val="9900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182843" y="3101725"/>
              <a:ext cx="22621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kern="5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冒号十六进制</a:t>
              </a:r>
              <a:r>
                <a:rPr lang="zh-CN" altLang="zh-CN" b="1" kern="5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记法</a:t>
              </a:r>
              <a:r>
                <a:rPr lang="zh-CN" altLang="en-US" b="1" kern="5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：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5552994" y="3115779"/>
            <a:ext cx="504000" cy="23471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750479" y="3636821"/>
            <a:ext cx="144000" cy="23471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84437" y="3350490"/>
            <a:ext cx="7647499" cy="616741"/>
            <a:chOff x="192077" y="3384102"/>
            <a:chExt cx="7647499" cy="616741"/>
          </a:xfrm>
        </p:grpSpPr>
        <p:grpSp>
          <p:nvGrpSpPr>
            <p:cNvPr id="7" name="组合 6"/>
            <p:cNvGrpSpPr/>
            <p:nvPr/>
          </p:nvGrpSpPr>
          <p:grpSpPr>
            <a:xfrm>
              <a:off x="3096434" y="3384102"/>
              <a:ext cx="4743142" cy="616741"/>
              <a:chOff x="1902550" y="2800118"/>
              <a:chExt cx="5278446" cy="616741"/>
            </a:xfrm>
          </p:grpSpPr>
          <p:sp>
            <p:nvSpPr>
              <p:cNvPr id="5" name="下箭头 4"/>
              <p:cNvSpPr/>
              <p:nvPr/>
            </p:nvSpPr>
            <p:spPr>
              <a:xfrm>
                <a:off x="4707604" y="2800118"/>
                <a:ext cx="230884" cy="296547"/>
              </a:xfrm>
              <a:prstGeom prst="downArrow">
                <a:avLst/>
              </a:prstGeom>
              <a:solidFill>
                <a:srgbClr val="9900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1902550" y="3047527"/>
                <a:ext cx="527844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buClr>
                    <a:srgbClr val="0070C0"/>
                  </a:buClr>
                </a:pPr>
                <a:r>
                  <a:rPr lang="en-US" altLang="zh-CN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68E6:8C64:FFFF:FFFF:0:1180:960A:FFFF</a:t>
                </a:r>
                <a:endParaRPr lang="en-US" altLang="zh-CN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192077" y="3618511"/>
              <a:ext cx="22621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kern="5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冒号十六进制</a:t>
              </a:r>
              <a:r>
                <a:rPr lang="zh-CN" altLang="zh-CN" b="1" kern="5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记法</a:t>
              </a:r>
              <a:r>
                <a:rPr lang="zh-CN" altLang="en-US" b="1" kern="5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：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171343" y="4185339"/>
            <a:ext cx="4801314" cy="369332"/>
          </a:xfrm>
          <a:prstGeom prst="rect">
            <a:avLst/>
          </a:prstGeom>
          <a:solidFill>
            <a:srgbClr val="CCFF99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个技术：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零压缩，点分十进制记法的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后缀。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9" grpId="0" animBg="1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45146" y="2222363"/>
            <a:ext cx="8053710" cy="1869346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545145" y="977890"/>
            <a:ext cx="8053710" cy="461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零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压缩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(zero compression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：一串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连续的零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可以用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一对冒号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取代。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45145" y="621601"/>
            <a:ext cx="8053710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941968" y="588390"/>
            <a:ext cx="52600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零压缩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81294" y="1430076"/>
            <a:ext cx="3265713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  <a:buClr>
                <a:srgbClr val="0070C0"/>
              </a:buClr>
            </a:pPr>
            <a:r>
              <a:rPr lang="en-US" altLang="zh-CN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FF05:0:0:0:0:0:0:B3</a:t>
            </a:r>
            <a:endParaRPr lang="zh-CN" altLang="en-US" sz="20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800"/>
              </a:lnSpc>
              <a:buClr>
                <a:srgbClr val="0070C0"/>
              </a:buClr>
            </a:pPr>
            <a:r>
              <a:rPr lang="en-US" altLang="zh-CN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FF05::B3</a:t>
            </a:r>
            <a:endParaRPr lang="en-US" altLang="zh-CN" sz="2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09969" y="4172335"/>
            <a:ext cx="5611437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Clr>
                <a:srgbClr val="0070C0"/>
              </a:buClr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注意：在任一地址</a:t>
            </a: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只能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使用一次零压缩。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43852" y="1791264"/>
            <a:ext cx="15449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可压缩为： </a:t>
            </a:r>
            <a:endParaRPr lang="zh-CN" altLang="en-US" sz="2000" dirty="0"/>
          </a:p>
        </p:txBody>
      </p:sp>
      <p:sp>
        <p:nvSpPr>
          <p:cNvPr id="8" name="矩形 7"/>
          <p:cNvSpPr/>
          <p:nvPr/>
        </p:nvSpPr>
        <p:spPr>
          <a:xfrm>
            <a:off x="873889" y="2222363"/>
            <a:ext cx="2630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70C0"/>
              </a:buClr>
            </a:pPr>
            <a:r>
              <a:rPr lang="en-US" altLang="zh-CN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0:0:0:0:0:0:128.10.2.1</a:t>
            </a:r>
            <a:endParaRPr lang="en-US" altLang="zh-CN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109936" y="2222363"/>
            <a:ext cx="1511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::128.10.2.1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873889" y="2580384"/>
            <a:ext cx="3467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70C0"/>
              </a:buClr>
            </a:pPr>
            <a:r>
              <a:rPr lang="en-US" altLang="zh-CN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1080:0:0:0:8:800:200C:417A </a:t>
            </a:r>
            <a:endParaRPr lang="zh-CN" altLang="en-US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3889" y="2938405"/>
            <a:ext cx="38555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70C0"/>
              </a:buClr>
            </a:pPr>
            <a:r>
              <a:rPr lang="en-US" altLang="zh-CN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FF01:0:0:0:0:0:0:101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（多播地址）</a:t>
            </a:r>
            <a:endParaRPr lang="zh-CN" altLang="en-US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3889" y="3296426"/>
            <a:ext cx="3171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70C0"/>
              </a:buClr>
            </a:pPr>
            <a:r>
              <a:rPr lang="en-US" altLang="zh-CN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0:0:0:0:0:0:0:1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（环回地址）</a:t>
            </a:r>
            <a:endParaRPr lang="zh-CN" altLang="en-US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73889" y="3654448"/>
            <a:ext cx="3401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70C0"/>
              </a:buClr>
            </a:pPr>
            <a:r>
              <a:rPr lang="en-US" altLang="zh-CN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0:0:0:0:0:0:0:0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（未指明地址）</a:t>
            </a:r>
            <a:endParaRPr lang="zh-CN" altLang="en-US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109936" y="2580384"/>
            <a:ext cx="2839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1080::8:800:200C:417A</a:t>
            </a:r>
            <a:endParaRPr lang="zh-CN" altLang="en-US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109936" y="2938405"/>
            <a:ext cx="1285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FF01::101</a:t>
            </a:r>
            <a:endParaRPr lang="en-US" altLang="zh-CN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109936" y="3296426"/>
            <a:ext cx="4587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::1</a:t>
            </a:r>
            <a:endParaRPr lang="zh-CN" altLang="en-US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109936" y="3654448"/>
            <a:ext cx="3161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::</a:t>
            </a:r>
            <a:endParaRPr lang="en-US" altLang="zh-CN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右箭头 17"/>
          <p:cNvSpPr/>
          <p:nvPr/>
        </p:nvSpPr>
        <p:spPr>
          <a:xfrm>
            <a:off x="4664210" y="2317573"/>
            <a:ext cx="391886" cy="184666"/>
          </a:xfrm>
          <a:prstGeom prst="rightArrow">
            <a:avLst/>
          </a:prstGeom>
          <a:solidFill>
            <a:srgbClr val="CC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右箭头 18"/>
          <p:cNvSpPr/>
          <p:nvPr/>
        </p:nvSpPr>
        <p:spPr>
          <a:xfrm>
            <a:off x="4664210" y="2675595"/>
            <a:ext cx="391886" cy="184666"/>
          </a:xfrm>
          <a:prstGeom prst="rightArrow">
            <a:avLst/>
          </a:prstGeom>
          <a:solidFill>
            <a:srgbClr val="CC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右箭头 19"/>
          <p:cNvSpPr/>
          <p:nvPr/>
        </p:nvSpPr>
        <p:spPr>
          <a:xfrm>
            <a:off x="4664210" y="3033617"/>
            <a:ext cx="391886" cy="184666"/>
          </a:xfrm>
          <a:prstGeom prst="rightArrow">
            <a:avLst/>
          </a:prstGeom>
          <a:solidFill>
            <a:srgbClr val="CC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右箭头 20"/>
          <p:cNvSpPr/>
          <p:nvPr/>
        </p:nvSpPr>
        <p:spPr>
          <a:xfrm>
            <a:off x="4664210" y="3391639"/>
            <a:ext cx="391886" cy="184666"/>
          </a:xfrm>
          <a:prstGeom prst="rightArrow">
            <a:avLst/>
          </a:prstGeom>
          <a:solidFill>
            <a:srgbClr val="CC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右箭头 21"/>
          <p:cNvSpPr/>
          <p:nvPr/>
        </p:nvSpPr>
        <p:spPr>
          <a:xfrm>
            <a:off x="4664210" y="3749661"/>
            <a:ext cx="391886" cy="184666"/>
          </a:xfrm>
          <a:prstGeom prst="rightArrow">
            <a:avLst/>
          </a:prstGeom>
          <a:solidFill>
            <a:srgbClr val="CC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572855" y="3367672"/>
            <a:ext cx="7730636" cy="1138363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545145" y="974134"/>
            <a:ext cx="8053710" cy="216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ts val="27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结合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使用点分十进制记法的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后缀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的转换阶段特别有用。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27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例如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27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CIDR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斜线表示法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仍然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可用，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但取消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了子网掩码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27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例如：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60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位的前缀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12AB00000000CD3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可记为：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27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27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45145" y="625529"/>
            <a:ext cx="8053710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941968" y="592318"/>
            <a:ext cx="52600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点分十进制记法的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后缀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44934" y="1406707"/>
            <a:ext cx="2630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70C0"/>
              </a:buClr>
            </a:pPr>
            <a:r>
              <a:rPr lang="en-US" altLang="zh-CN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0:0:0:0:0:0:128.10.2.1</a:t>
            </a:r>
            <a:endParaRPr lang="en-US" altLang="zh-CN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51433" y="1406707"/>
            <a:ext cx="1511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::128.10.2.1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1678750" y="2387715"/>
            <a:ext cx="57711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70C0"/>
              </a:buClr>
            </a:pPr>
            <a:r>
              <a:rPr lang="en-US" altLang="zh-CN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12AB:0000:0000:CD30:0000:0000:0000:0000</a:t>
            </a:r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/60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右箭头 15"/>
          <p:cNvSpPr/>
          <p:nvPr/>
        </p:nvSpPr>
        <p:spPr>
          <a:xfrm>
            <a:off x="4305707" y="1501917"/>
            <a:ext cx="391886" cy="184666"/>
          </a:xfrm>
          <a:prstGeom prst="rightArrow">
            <a:avLst/>
          </a:prstGeom>
          <a:solidFill>
            <a:srgbClr val="CC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381661" y="2704934"/>
            <a:ext cx="4305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0070C0"/>
              </a:buClr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 </a:t>
            </a:r>
            <a:r>
              <a:rPr lang="en-US" altLang="zh-CN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12AB::CD30:0:0:0:0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/60</a:t>
            </a:r>
            <a:r>
              <a:rPr lang="en-US" altLang="zh-CN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（零压缩）</a:t>
            </a:r>
            <a:endParaRPr lang="zh-CN" altLang="en-US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84397" y="3035339"/>
            <a:ext cx="3954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 </a:t>
            </a:r>
            <a:r>
              <a:rPr lang="en-US" altLang="zh-CN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12AB:0:0:CD30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::/60 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（零压缩）</a:t>
            </a:r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766816" y="3382893"/>
            <a:ext cx="7388891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  <a:spcAft>
                <a:spcPts val="0"/>
              </a:spcAft>
            </a:pPr>
            <a:r>
              <a:rPr lang="en-US" altLang="zh-CN" sz="1600" b="1" kern="5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CIDR </a:t>
            </a:r>
            <a:r>
              <a:rPr lang="zh-CN" altLang="zh-CN" sz="1600" b="1" kern="5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记法</a:t>
            </a:r>
            <a:r>
              <a:rPr lang="zh-CN" altLang="en-US" sz="1600" b="1" kern="5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地址：</a:t>
            </a:r>
            <a:r>
              <a:rPr lang="en-US" altLang="zh-CN" sz="1600" b="1" kern="5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2001:0DB8:0:CD30:123:4567:89AB:CDEF/60</a:t>
            </a:r>
            <a:r>
              <a:rPr lang="zh-CN" altLang="zh-CN" sz="1600" b="1" kern="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1600" b="1" kern="5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</a:t>
            </a:r>
            <a:r>
              <a:rPr lang="zh-CN" altLang="en-US" sz="1600" b="1" kern="5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zh-CN" sz="1600" b="1" kern="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600"/>
              </a:lnSpc>
              <a:spcAft>
                <a:spcPts val="0"/>
              </a:spcAft>
            </a:pPr>
            <a:r>
              <a:rPr lang="en-US" altLang="zh-CN" sz="1600" b="1" kern="5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zh-CN" sz="1600" b="1" kern="5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 sz="1600" b="1" kern="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地址是</a:t>
            </a:r>
            <a:r>
              <a:rPr lang="zh-CN" altLang="zh-CN" sz="1600" b="1" kern="5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b="1" kern="5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2001:0DB8:0:CD30:123:4567:89AB:CDEF</a:t>
            </a:r>
            <a:endParaRPr lang="zh-CN" altLang="zh-CN" sz="1600" b="1" kern="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600"/>
              </a:lnSpc>
              <a:spcAft>
                <a:spcPts val="0"/>
              </a:spcAft>
            </a:pPr>
            <a:r>
              <a:rPr lang="zh-CN" altLang="zh-CN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其</a:t>
            </a:r>
            <a:r>
              <a:rPr lang="zh-CN" altLang="zh-CN" sz="1600" b="1" kern="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子网号是</a:t>
            </a:r>
            <a:r>
              <a:rPr lang="zh-CN" altLang="zh-CN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b="1" kern="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en-US" altLang="zh-CN" sz="1600" b="1" kern="5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2001:0DB8:0:CD30</a:t>
            </a:r>
            <a:r>
              <a:rPr lang="en-US" altLang="zh-CN" sz="1600" b="1" kern="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::/60</a:t>
            </a:r>
            <a:endParaRPr lang="zh-CN" altLang="zh-CN" sz="1600" b="1" kern="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45145" y="623673"/>
            <a:ext cx="8053710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941968" y="590462"/>
            <a:ext cx="52600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地址分类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内容占位符 3"/>
          <p:cNvGraphicFramePr/>
          <p:nvPr/>
        </p:nvGraphicFramePr>
        <p:xfrm>
          <a:off x="545145" y="1119916"/>
          <a:ext cx="8053709" cy="2591955"/>
        </p:xfrm>
        <a:graphic>
          <a:graphicData uri="http://schemas.openxmlformats.org/drawingml/2006/table">
            <a:tbl>
              <a:tblPr firstRow="1" firstCol="1" bandCol="1">
                <a:tableStyleId>{5C22544A-7EE6-4342-B048-85BDC9FD1C3A}</a:tableStyleId>
              </a:tblPr>
              <a:tblGrid>
                <a:gridCol w="1817729"/>
                <a:gridCol w="3932730"/>
                <a:gridCol w="2303250"/>
              </a:tblGrid>
              <a:tr h="396471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CN" sz="16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地址类型</a:t>
                      </a:r>
                      <a:endParaRPr lang="zh-CN" sz="1600" b="1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CN" sz="16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二进制前缀</a:t>
                      </a:r>
                      <a:endParaRPr lang="zh-CN" sz="1600" b="1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1" dirty="0" err="1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IPv6</a:t>
                      </a:r>
                      <a:r>
                        <a:rPr lang="zh-CN" altLang="en-US" sz="1600" b="1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记法</a:t>
                      </a:r>
                      <a:endParaRPr lang="zh-CN" sz="1600" b="1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396471"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CN" sz="16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未指明地址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00…0</a:t>
                      </a:r>
                      <a:r>
                        <a:rPr lang="zh-CN" sz="16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en-US" sz="16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</a:t>
                      </a:r>
                      <a:r>
                        <a:rPr lang="zh-CN" sz="16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位</a:t>
                      </a:r>
                      <a:r>
                        <a:rPr lang="zh-CN" sz="16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），</a:t>
                      </a:r>
                      <a:r>
                        <a:rPr lang="zh-CN" altLang="en-US" sz="1600" b="1" dirty="0" smtClean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仅此一个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::/128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396471"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CN" sz="16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环回地址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00…1</a:t>
                      </a:r>
                      <a:r>
                        <a:rPr lang="zh-CN" sz="16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en-US" sz="16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</a:t>
                      </a:r>
                      <a:r>
                        <a:rPr lang="zh-CN" sz="16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位</a:t>
                      </a:r>
                      <a:r>
                        <a:rPr lang="zh-CN" sz="16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），</a:t>
                      </a:r>
                      <a:r>
                        <a:rPr lang="zh-CN" altLang="en-US" sz="1600" b="1" dirty="0" smtClean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仅此一个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::1/128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396471"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CN" sz="16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多播地址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ts val="2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11111111</a:t>
                      </a:r>
                      <a:r>
                        <a:rPr lang="zh-CN" sz="16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en-US" sz="16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sz="16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位），</a:t>
                      </a:r>
                      <a:r>
                        <a:rPr lang="zh-CN" altLang="en-US" sz="1600" b="1" kern="1200" dirty="0" smtClean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功能和 </a:t>
                      </a:r>
                      <a:r>
                        <a:rPr lang="en-US" altLang="zh-CN" sz="1600" b="1" kern="1200" dirty="0" err="1" smtClean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IPv4</a:t>
                      </a:r>
                      <a:r>
                        <a:rPr lang="en-US" altLang="zh-CN" sz="1600" b="1" kern="1200" dirty="0" smtClean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</a:t>
                      </a:r>
                      <a:r>
                        <a:rPr lang="zh-CN" altLang="en-US" sz="1600" b="1" kern="1200" dirty="0" smtClean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的一样</a:t>
                      </a:r>
                      <a:endParaRPr lang="zh-CN" altLang="en-US" sz="1600" b="1" kern="1200" dirty="0" smtClean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ts val="2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 err="1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FF00</a:t>
                      </a:r>
                      <a:r>
                        <a:rPr lang="en-US" sz="16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::/8</a:t>
                      </a:r>
                      <a:endParaRPr lang="zh-CN" altLang="en-US" sz="1600" b="1" kern="1200" dirty="0" smtClean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396471"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CN" sz="16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本地链路单播地址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1111111010</a:t>
                      </a:r>
                      <a:r>
                        <a:rPr lang="zh-CN" sz="16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en-US" sz="16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sz="16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位）</a:t>
                      </a:r>
                      <a:r>
                        <a:rPr lang="en-US" sz="16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, </a:t>
                      </a:r>
                      <a:r>
                        <a:rPr lang="zh-CN" altLang="en-US" sz="1600" b="1" dirty="0" smtClean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未连接到互联网，不能和互联网上的其他主机通信</a:t>
                      </a:r>
                      <a:endParaRPr lang="zh-CN" altLang="en-US" sz="1600" b="1" dirty="0" smtClean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FE80</a:t>
                      </a:r>
                      <a:r>
                        <a:rPr lang="en-US" sz="16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::/10</a:t>
                      </a:r>
                      <a:endParaRPr lang="zh-CN" altLang="en-US" sz="1600" b="1" dirty="0" smtClean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396471">
                <a:tc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CN" sz="16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全球单播地址</a:t>
                      </a:r>
                      <a:endParaRPr lang="zh-CN" sz="1600" b="1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CN" sz="16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除</a:t>
                      </a:r>
                      <a:r>
                        <a:rPr lang="zh-CN" sz="16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上述四种外，所有其他的二进制</a:t>
                      </a:r>
                      <a:r>
                        <a:rPr lang="zh-CN" sz="16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前缀</a:t>
                      </a:r>
                      <a:endParaRPr lang="zh-CN" sz="1600" b="1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21"/>
          <p:cNvSpPr/>
          <p:nvPr/>
        </p:nvSpPr>
        <p:spPr>
          <a:xfrm>
            <a:off x="545145" y="1208139"/>
            <a:ext cx="8053710" cy="1812154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45145" y="625385"/>
            <a:ext cx="8053710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941968" y="592174"/>
            <a:ext cx="52600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播地址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的划分方法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998507" y="1410676"/>
            <a:ext cx="7174153" cy="1390651"/>
            <a:chOff x="933855" y="1761657"/>
            <a:chExt cx="7174153" cy="1390651"/>
          </a:xfrm>
        </p:grpSpPr>
        <p:sp>
          <p:nvSpPr>
            <p:cNvPr id="6" name="Rectangle 2"/>
            <p:cNvSpPr>
              <a:spLocks noChangeArrowheads="1"/>
            </p:cNvSpPr>
            <p:nvPr/>
          </p:nvSpPr>
          <p:spPr bwMode="auto">
            <a:xfrm>
              <a:off x="933855" y="2806529"/>
              <a:ext cx="7172653" cy="335566"/>
            </a:xfrm>
            <a:prstGeom prst="rect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Rectangle 110"/>
            <p:cNvSpPr>
              <a:spLocks noChangeArrowheads="1"/>
            </p:cNvSpPr>
            <p:nvPr/>
          </p:nvSpPr>
          <p:spPr bwMode="auto">
            <a:xfrm>
              <a:off x="5504730" y="2837799"/>
              <a:ext cx="2603278" cy="305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/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接口标识符</a:t>
              </a:r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(128 – </a:t>
              </a:r>
              <a:r>
                <a:rPr lang="en-US" altLang="zh-CN" sz="14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</a:t>
              </a:r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– </a:t>
              </a:r>
              <a:r>
                <a:rPr lang="en-US" altLang="zh-CN" sz="14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) bit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Line 165"/>
            <p:cNvSpPr>
              <a:spLocks noChangeShapeType="1"/>
            </p:cNvSpPr>
            <p:nvPr/>
          </p:nvSpPr>
          <p:spPr bwMode="auto">
            <a:xfrm>
              <a:off x="3664655" y="2806529"/>
              <a:ext cx="1435" cy="345779"/>
            </a:xfrm>
            <a:prstGeom prst="line">
              <a:avLst/>
            </a:prstGeom>
            <a:noFill/>
            <a:ln w="12700">
              <a:solidFill>
                <a:srgbClr val="FFC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Line 166"/>
            <p:cNvSpPr>
              <a:spLocks noChangeShapeType="1"/>
            </p:cNvSpPr>
            <p:nvPr/>
          </p:nvSpPr>
          <p:spPr bwMode="auto">
            <a:xfrm>
              <a:off x="5552120" y="2806529"/>
              <a:ext cx="0" cy="341402"/>
            </a:xfrm>
            <a:prstGeom prst="line">
              <a:avLst/>
            </a:prstGeom>
            <a:noFill/>
            <a:ln w="12700">
              <a:solidFill>
                <a:srgbClr val="FFC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2"/>
            <p:cNvSpPr>
              <a:spLocks noChangeArrowheads="1"/>
            </p:cNvSpPr>
            <p:nvPr/>
          </p:nvSpPr>
          <p:spPr bwMode="auto">
            <a:xfrm>
              <a:off x="933855" y="2294550"/>
              <a:ext cx="7172653" cy="335566"/>
            </a:xfrm>
            <a:prstGeom prst="rect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2"/>
            <p:cNvSpPr>
              <a:spLocks noChangeArrowheads="1"/>
            </p:cNvSpPr>
            <p:nvPr/>
          </p:nvSpPr>
          <p:spPr bwMode="auto">
            <a:xfrm>
              <a:off x="933855" y="1774261"/>
              <a:ext cx="7172653" cy="335566"/>
            </a:xfrm>
            <a:prstGeom prst="rect">
              <a:avLst/>
            </a:prstGeom>
            <a:solidFill>
              <a:srgbClr val="00FFFF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126"/>
            <p:cNvSpPr>
              <a:spLocks noChangeArrowheads="1"/>
            </p:cNvSpPr>
            <p:nvPr/>
          </p:nvSpPr>
          <p:spPr bwMode="auto">
            <a:xfrm>
              <a:off x="2660076" y="1761657"/>
              <a:ext cx="3879272" cy="335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algn="ctr" defTabSz="762000"/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节 点 地 址 </a:t>
              </a: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(128 bit)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Line 166"/>
            <p:cNvSpPr>
              <a:spLocks noChangeShapeType="1"/>
            </p:cNvSpPr>
            <p:nvPr/>
          </p:nvSpPr>
          <p:spPr bwMode="auto">
            <a:xfrm>
              <a:off x="4788632" y="2294550"/>
              <a:ext cx="0" cy="341402"/>
            </a:xfrm>
            <a:prstGeom prst="line">
              <a:avLst/>
            </a:prstGeom>
            <a:noFill/>
            <a:ln w="12700">
              <a:solidFill>
                <a:srgbClr val="FFC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Rectangle 110"/>
            <p:cNvSpPr>
              <a:spLocks noChangeArrowheads="1"/>
            </p:cNvSpPr>
            <p:nvPr/>
          </p:nvSpPr>
          <p:spPr bwMode="auto">
            <a:xfrm>
              <a:off x="5293811" y="2321286"/>
              <a:ext cx="2277868" cy="305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/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接口标识符 </a:t>
              </a:r>
              <a:r>
                <a:rPr lang="en-US" altLang="zh-CN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128 – </a:t>
              </a:r>
              <a:r>
                <a:rPr lang="en-US" altLang="zh-CN" sz="14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</a:t>
              </a:r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 bit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 bwMode="auto">
            <a:xfrm>
              <a:off x="963629" y="2309803"/>
              <a:ext cx="3795720" cy="305060"/>
            </a:xfrm>
            <a:prstGeom prst="rect">
              <a:avLst/>
            </a:prstGeom>
            <a:solidFill>
              <a:srgbClr val="FF99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400" b="0" i="0" u="none" strike="noStrike" cap="none" normalizeH="0" baseline="0" smtClean="0">
                <a:ln>
                  <a:noFill/>
                </a:ln>
                <a:solidFill>
                  <a:srgbClr val="00009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Rectangle 126"/>
            <p:cNvSpPr>
              <a:spLocks noChangeArrowheads="1"/>
            </p:cNvSpPr>
            <p:nvPr/>
          </p:nvSpPr>
          <p:spPr bwMode="auto">
            <a:xfrm>
              <a:off x="2123587" y="2319438"/>
              <a:ext cx="1511633" cy="305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/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子网前缀 </a:t>
              </a:r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en-US" altLang="zh-CN" sz="1400" b="1" i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</a:t>
              </a:r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bit)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 bwMode="auto">
            <a:xfrm>
              <a:off x="3695998" y="2823875"/>
              <a:ext cx="1829473" cy="305060"/>
            </a:xfrm>
            <a:prstGeom prst="rect">
              <a:avLst/>
            </a:prstGeom>
            <a:solidFill>
              <a:srgbClr val="FF99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400" b="0" i="0" u="none" strike="noStrike" cap="none" normalizeH="0" baseline="0" smtClean="0">
                <a:ln>
                  <a:noFill/>
                </a:ln>
                <a:solidFill>
                  <a:srgbClr val="00009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Rectangle 126"/>
            <p:cNvSpPr>
              <a:spLocks noChangeArrowheads="1"/>
            </p:cNvSpPr>
            <p:nvPr/>
          </p:nvSpPr>
          <p:spPr bwMode="auto">
            <a:xfrm>
              <a:off x="3726694" y="2837798"/>
              <a:ext cx="1750480" cy="305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/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子网标识符 </a:t>
              </a:r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en-US" altLang="zh-CN" sz="1400" b="1" i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bit)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 bwMode="auto">
            <a:xfrm>
              <a:off x="963629" y="2824700"/>
              <a:ext cx="2675206" cy="304236"/>
            </a:xfrm>
            <a:prstGeom prst="rect">
              <a:avLst/>
            </a:prstGeom>
            <a:solidFill>
              <a:srgbClr val="00FF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400" b="0" i="0" u="none" strike="noStrike" cap="none" normalizeH="0" baseline="0" smtClean="0">
                <a:ln>
                  <a:noFill/>
                </a:ln>
                <a:solidFill>
                  <a:srgbClr val="000099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Rectangle 126"/>
            <p:cNvSpPr>
              <a:spLocks noChangeArrowheads="1"/>
            </p:cNvSpPr>
            <p:nvPr/>
          </p:nvSpPr>
          <p:spPr bwMode="auto">
            <a:xfrm>
              <a:off x="1172893" y="2837798"/>
              <a:ext cx="2229779" cy="305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 defTabSz="762000"/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全球路由选择前缀 </a:t>
              </a:r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en-US" altLang="zh-CN" sz="1400" b="1" i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</a:t>
              </a:r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bit)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45144" y="622313"/>
            <a:ext cx="8053711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546446" y="581450"/>
            <a:ext cx="40511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4.5.3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 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 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45143" y="1014028"/>
            <a:ext cx="8053711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方法：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逐步演进，向后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兼容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向后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兼容：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必须能够接收和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转发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分组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，并且能够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分组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选择路由。</a:t>
            </a:r>
            <a:endParaRPr lang="zh-CN" altLang="en-US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32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两种过渡策略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24205" indent="-342900">
              <a:lnSpc>
                <a:spcPts val="32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使用双协议栈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24205" indent="-342900">
              <a:lnSpc>
                <a:spcPts val="32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使用隧道技术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圆角矩形 18"/>
          <p:cNvSpPr/>
          <p:nvPr/>
        </p:nvSpPr>
        <p:spPr>
          <a:xfrm>
            <a:off x="545145" y="1071419"/>
            <a:ext cx="8053710" cy="2419928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45145" y="621169"/>
            <a:ext cx="8053710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941968" y="587958"/>
            <a:ext cx="52600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双协议栈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47"/>
          <p:cNvSpPr>
            <a:spLocks noChangeArrowheads="1"/>
          </p:cNvSpPr>
          <p:nvPr/>
        </p:nvSpPr>
        <p:spPr bwMode="auto">
          <a:xfrm>
            <a:off x="3042946" y="1321524"/>
            <a:ext cx="3097212" cy="15843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Line 89"/>
          <p:cNvSpPr>
            <a:spLocks noChangeShapeType="1"/>
          </p:cNvSpPr>
          <p:nvPr/>
        </p:nvSpPr>
        <p:spPr bwMode="auto">
          <a:xfrm>
            <a:off x="3042946" y="2042249"/>
            <a:ext cx="3103562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Box 90"/>
          <p:cNvSpPr txBox="1">
            <a:spLocks noChangeArrowheads="1"/>
          </p:cNvSpPr>
          <p:nvPr/>
        </p:nvSpPr>
        <p:spPr bwMode="auto">
          <a:xfrm>
            <a:off x="3395371" y="1704111"/>
            <a:ext cx="800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运输层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Line 89"/>
          <p:cNvSpPr>
            <a:spLocks noChangeShapeType="1"/>
          </p:cNvSpPr>
          <p:nvPr/>
        </p:nvSpPr>
        <p:spPr bwMode="auto">
          <a:xfrm>
            <a:off x="3042946" y="2467699"/>
            <a:ext cx="3103562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69"/>
          <p:cNvCxnSpPr>
            <a:cxnSpLocks noChangeShapeType="1"/>
          </p:cNvCxnSpPr>
          <p:nvPr/>
        </p:nvCxnSpPr>
        <p:spPr bwMode="auto">
          <a:xfrm>
            <a:off x="4593933" y="2048599"/>
            <a:ext cx="1588" cy="4381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Rectangle 47"/>
          <p:cNvSpPr>
            <a:spLocks noChangeArrowheads="1"/>
          </p:cNvSpPr>
          <p:nvPr/>
        </p:nvSpPr>
        <p:spPr bwMode="auto">
          <a:xfrm>
            <a:off x="3149308" y="2110511"/>
            <a:ext cx="1360488" cy="271463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IPv4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47"/>
          <p:cNvSpPr>
            <a:spLocks noChangeArrowheads="1"/>
          </p:cNvSpPr>
          <p:nvPr/>
        </p:nvSpPr>
        <p:spPr bwMode="auto">
          <a:xfrm>
            <a:off x="4700296" y="2113686"/>
            <a:ext cx="1358900" cy="27305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IPv6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Box 90"/>
          <p:cNvSpPr txBox="1">
            <a:spLocks noChangeArrowheads="1"/>
          </p:cNvSpPr>
          <p:nvPr/>
        </p:nvSpPr>
        <p:spPr bwMode="auto">
          <a:xfrm>
            <a:off x="2989980" y="2545486"/>
            <a:ext cx="14160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链路层和以下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Line 89"/>
          <p:cNvSpPr>
            <a:spLocks noChangeShapeType="1"/>
          </p:cNvSpPr>
          <p:nvPr/>
        </p:nvSpPr>
        <p:spPr bwMode="auto">
          <a:xfrm>
            <a:off x="3042946" y="1681886"/>
            <a:ext cx="3103562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90"/>
          <p:cNvSpPr txBox="1">
            <a:spLocks noChangeArrowheads="1"/>
          </p:cNvSpPr>
          <p:nvPr/>
        </p:nvSpPr>
        <p:spPr bwMode="auto">
          <a:xfrm>
            <a:off x="3395371" y="1321524"/>
            <a:ext cx="8001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应用层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2001108" y="2978874"/>
            <a:ext cx="13708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5811108" y="2978874"/>
            <a:ext cx="13708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到 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endParaRPr lang="en-US" altLang="zh-CN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任意多边形 87"/>
          <p:cNvSpPr/>
          <p:nvPr/>
        </p:nvSpPr>
        <p:spPr bwMode="auto">
          <a:xfrm>
            <a:off x="4801896" y="1470749"/>
            <a:ext cx="1069975" cy="1685925"/>
          </a:xfrm>
          <a:custGeom>
            <a:avLst/>
            <a:gdLst>
              <a:gd name="T0" fmla="*/ 4213 w 1070311"/>
              <a:gd name="T1" fmla="*/ 0 h 1685530"/>
              <a:gd name="T2" fmla="*/ 0 w 1070311"/>
              <a:gd name="T3" fmla="*/ 1685925 h 1685530"/>
              <a:gd name="T4" fmla="*/ 1069975 w 1070311"/>
              <a:gd name="T5" fmla="*/ 1681710 h 1685530"/>
              <a:gd name="T6" fmla="*/ 0 60000 65536"/>
              <a:gd name="T7" fmla="*/ 0 60000 65536"/>
              <a:gd name="T8" fmla="*/ 0 60000 65536"/>
              <a:gd name="T9" fmla="*/ 0 w 1070311"/>
              <a:gd name="T10" fmla="*/ 0 h 1685530"/>
              <a:gd name="T11" fmla="*/ 1070311 w 1070311"/>
              <a:gd name="T12" fmla="*/ 1685530 h 16855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70311" h="1685530">
                <a:moveTo>
                  <a:pt x="4214" y="0"/>
                </a:moveTo>
                <a:cubicBezTo>
                  <a:pt x="2809" y="561843"/>
                  <a:pt x="1405" y="1123687"/>
                  <a:pt x="0" y="1685530"/>
                </a:cubicBezTo>
                <a:lnTo>
                  <a:pt x="1070311" y="1681316"/>
                </a:lnTo>
              </a:path>
            </a:pathLst>
          </a:custGeom>
          <a:noFill/>
          <a:ln w="38100" cap="flat" cmpd="sng" algn="ctr">
            <a:solidFill>
              <a:srgbClr val="990099"/>
            </a:solidFill>
            <a:prstDash val="solid"/>
            <a:round/>
            <a:headEnd type="triangle" w="sm" len="lg"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任意多边形 88"/>
          <p:cNvSpPr/>
          <p:nvPr/>
        </p:nvSpPr>
        <p:spPr bwMode="auto">
          <a:xfrm flipH="1">
            <a:off x="3269958" y="1465986"/>
            <a:ext cx="1069975" cy="1685925"/>
          </a:xfrm>
          <a:custGeom>
            <a:avLst/>
            <a:gdLst>
              <a:gd name="T0" fmla="*/ 4213 w 1070311"/>
              <a:gd name="T1" fmla="*/ 0 h 1685530"/>
              <a:gd name="T2" fmla="*/ 0 w 1070311"/>
              <a:gd name="T3" fmla="*/ 1685925 h 1685530"/>
              <a:gd name="T4" fmla="*/ 1069975 w 1070311"/>
              <a:gd name="T5" fmla="*/ 1681710 h 1685530"/>
              <a:gd name="T6" fmla="*/ 0 60000 65536"/>
              <a:gd name="T7" fmla="*/ 0 60000 65536"/>
              <a:gd name="T8" fmla="*/ 0 60000 65536"/>
              <a:gd name="T9" fmla="*/ 0 w 1070311"/>
              <a:gd name="T10" fmla="*/ 0 h 1685530"/>
              <a:gd name="T11" fmla="*/ 1070311 w 1070311"/>
              <a:gd name="T12" fmla="*/ 1685530 h 16855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70311" h="1685530">
                <a:moveTo>
                  <a:pt x="4214" y="0"/>
                </a:moveTo>
                <a:cubicBezTo>
                  <a:pt x="2809" y="561843"/>
                  <a:pt x="1405" y="1123687"/>
                  <a:pt x="0" y="1685530"/>
                </a:cubicBezTo>
                <a:lnTo>
                  <a:pt x="1070311" y="1681316"/>
                </a:lnTo>
              </a:path>
            </a:pathLst>
          </a:custGeom>
          <a:noFill/>
          <a:ln w="38100" cap="flat" cmpd="sng" algn="ctr">
            <a:solidFill>
              <a:srgbClr val="990099"/>
            </a:solidFill>
            <a:prstDash val="solid"/>
            <a:round/>
            <a:headEnd type="triangle" w="sm" len="lg"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305552" y="3497228"/>
            <a:ext cx="48964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70C0"/>
              </a:buClr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IPv6/IPv4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双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协议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栈主机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（或路由器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45145" y="622831"/>
            <a:ext cx="8053710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941968" y="589620"/>
            <a:ext cx="52600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双协议栈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45145" y="1071330"/>
            <a:ext cx="8053710" cy="2983434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grpSp>
        <p:nvGrpSpPr>
          <p:cNvPr id="5" name="Group 3"/>
          <p:cNvGrpSpPr/>
          <p:nvPr/>
        </p:nvGrpSpPr>
        <p:grpSpPr bwMode="auto">
          <a:xfrm>
            <a:off x="3194398" y="1277486"/>
            <a:ext cx="2864834" cy="802708"/>
            <a:chOff x="912" y="768"/>
            <a:chExt cx="2400" cy="1584"/>
          </a:xfrm>
          <a:solidFill>
            <a:srgbClr val="3399FF"/>
          </a:solidFill>
        </p:grpSpPr>
        <p:sp>
          <p:nvSpPr>
            <p:cNvPr id="6" name="Oval 4"/>
            <p:cNvSpPr>
              <a:spLocks noChangeArrowheads="1"/>
            </p:cNvSpPr>
            <p:nvPr/>
          </p:nvSpPr>
          <p:spPr bwMode="auto">
            <a:xfrm>
              <a:off x="1751" y="799"/>
              <a:ext cx="1026" cy="6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1172" y="972"/>
              <a:ext cx="781" cy="6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926" y="1364"/>
              <a:ext cx="521" cy="5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1085" y="1599"/>
              <a:ext cx="796" cy="54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>
              <a:off x="1664" y="1693"/>
              <a:ext cx="1200" cy="65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2445" y="988"/>
              <a:ext cx="751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2560" y="1317"/>
              <a:ext cx="752" cy="4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2488" y="1427"/>
              <a:ext cx="752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1360" y="1176"/>
              <a:ext cx="1547" cy="8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Group 13"/>
            <p:cNvGrpSpPr/>
            <p:nvPr/>
          </p:nvGrpSpPr>
          <p:grpSpPr bwMode="auto">
            <a:xfrm>
              <a:off x="912" y="768"/>
              <a:ext cx="2386" cy="1553"/>
              <a:chOff x="912" y="768"/>
              <a:chExt cx="2386" cy="1553"/>
            </a:xfrm>
            <a:grpFill/>
          </p:grpSpPr>
          <p:sp>
            <p:nvSpPr>
              <p:cNvPr id="16" name="Oval 14"/>
              <p:cNvSpPr>
                <a:spLocks noChangeArrowheads="1"/>
              </p:cNvSpPr>
              <p:nvPr/>
            </p:nvSpPr>
            <p:spPr bwMode="auto">
              <a:xfrm>
                <a:off x="1736" y="768"/>
                <a:ext cx="1027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Oval 15"/>
              <p:cNvSpPr>
                <a:spLocks noChangeArrowheads="1"/>
              </p:cNvSpPr>
              <p:nvPr/>
            </p:nvSpPr>
            <p:spPr bwMode="auto">
              <a:xfrm>
                <a:off x="1158" y="941"/>
                <a:ext cx="781" cy="6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Oval 16"/>
              <p:cNvSpPr>
                <a:spLocks noChangeArrowheads="1"/>
              </p:cNvSpPr>
              <p:nvPr/>
            </p:nvSpPr>
            <p:spPr bwMode="auto">
              <a:xfrm>
                <a:off x="912" y="1333"/>
                <a:ext cx="520" cy="5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Oval 17"/>
              <p:cNvSpPr>
                <a:spLocks noChangeArrowheads="1"/>
              </p:cNvSpPr>
              <p:nvPr/>
            </p:nvSpPr>
            <p:spPr bwMode="auto">
              <a:xfrm>
                <a:off x="1071" y="1568"/>
                <a:ext cx="795" cy="5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Oval 18"/>
              <p:cNvSpPr>
                <a:spLocks noChangeArrowheads="1"/>
              </p:cNvSpPr>
              <p:nvPr/>
            </p:nvSpPr>
            <p:spPr bwMode="auto">
              <a:xfrm>
                <a:off x="1649" y="1662"/>
                <a:ext cx="1200" cy="6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Oval 19"/>
              <p:cNvSpPr>
                <a:spLocks noChangeArrowheads="1"/>
              </p:cNvSpPr>
              <p:nvPr/>
            </p:nvSpPr>
            <p:spPr bwMode="auto">
              <a:xfrm>
                <a:off x="2430" y="95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Oval 20"/>
              <p:cNvSpPr>
                <a:spLocks noChangeArrowheads="1"/>
              </p:cNvSpPr>
              <p:nvPr/>
            </p:nvSpPr>
            <p:spPr bwMode="auto">
              <a:xfrm>
                <a:off x="2546" y="1286"/>
                <a:ext cx="752" cy="4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Oval 21"/>
              <p:cNvSpPr>
                <a:spLocks noChangeArrowheads="1"/>
              </p:cNvSpPr>
              <p:nvPr/>
            </p:nvSpPr>
            <p:spPr bwMode="auto">
              <a:xfrm>
                <a:off x="2473" y="1395"/>
                <a:ext cx="752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Oval 22"/>
              <p:cNvSpPr>
                <a:spLocks noChangeArrowheads="1"/>
              </p:cNvSpPr>
              <p:nvPr/>
            </p:nvSpPr>
            <p:spPr bwMode="auto">
              <a:xfrm>
                <a:off x="1346" y="1144"/>
                <a:ext cx="1547" cy="8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5" name="Freeform 23"/>
          <p:cNvSpPr/>
          <p:nvPr/>
        </p:nvSpPr>
        <p:spPr bwMode="auto">
          <a:xfrm flipH="1">
            <a:off x="6087429" y="2181184"/>
            <a:ext cx="491759" cy="787092"/>
          </a:xfrm>
          <a:custGeom>
            <a:avLst/>
            <a:gdLst>
              <a:gd name="T0" fmla="*/ 0 w 576"/>
              <a:gd name="T1" fmla="*/ 0 h 756"/>
              <a:gd name="T2" fmla="*/ 576 w 576"/>
              <a:gd name="T3" fmla="*/ 4 h 756"/>
              <a:gd name="T4" fmla="*/ 576 w 576"/>
              <a:gd name="T5" fmla="*/ 564 h 756"/>
              <a:gd name="T6" fmla="*/ 4 w 576"/>
              <a:gd name="T7" fmla="*/ 756 h 756"/>
              <a:gd name="T8" fmla="*/ 0 w 576"/>
              <a:gd name="T9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6" h="756">
                <a:moveTo>
                  <a:pt x="0" y="0"/>
                </a:moveTo>
                <a:lnTo>
                  <a:pt x="576" y="4"/>
                </a:lnTo>
                <a:lnTo>
                  <a:pt x="576" y="564"/>
                </a:lnTo>
                <a:lnTo>
                  <a:pt x="4" y="756"/>
                </a:lnTo>
                <a:lnTo>
                  <a:pt x="0" y="0"/>
                </a:ln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24"/>
          <p:cNvSpPr/>
          <p:nvPr/>
        </p:nvSpPr>
        <p:spPr bwMode="auto">
          <a:xfrm>
            <a:off x="2559398" y="2185348"/>
            <a:ext cx="649663" cy="787092"/>
          </a:xfrm>
          <a:custGeom>
            <a:avLst/>
            <a:gdLst>
              <a:gd name="T0" fmla="*/ 0 w 576"/>
              <a:gd name="T1" fmla="*/ 0 h 756"/>
              <a:gd name="T2" fmla="*/ 576 w 576"/>
              <a:gd name="T3" fmla="*/ 4 h 756"/>
              <a:gd name="T4" fmla="*/ 576 w 576"/>
              <a:gd name="T5" fmla="*/ 564 h 756"/>
              <a:gd name="T6" fmla="*/ 4 w 576"/>
              <a:gd name="T7" fmla="*/ 756 h 756"/>
              <a:gd name="T8" fmla="*/ 0 w 576"/>
              <a:gd name="T9" fmla="*/ 0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6" h="756">
                <a:moveTo>
                  <a:pt x="0" y="0"/>
                </a:moveTo>
                <a:lnTo>
                  <a:pt x="576" y="4"/>
                </a:lnTo>
                <a:lnTo>
                  <a:pt x="576" y="564"/>
                </a:lnTo>
                <a:lnTo>
                  <a:pt x="4" y="756"/>
                </a:lnTo>
                <a:lnTo>
                  <a:pt x="0" y="0"/>
                </a:ln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>
            <a:off x="1814992" y="1773062"/>
            <a:ext cx="573869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9" name="Picture 27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645" y="1609263"/>
            <a:ext cx="369947" cy="229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30" name="Text Box 28"/>
          <p:cNvSpPr txBox="1">
            <a:spLocks noChangeArrowheads="1"/>
          </p:cNvSpPr>
          <p:nvPr/>
        </p:nvSpPr>
        <p:spPr bwMode="auto">
          <a:xfrm>
            <a:off x="2588859" y="1177163"/>
            <a:ext cx="92685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双协议栈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IPv6/IPv4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Picture 29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559" y="1609263"/>
            <a:ext cx="369947" cy="229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32" name="Picture 30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053" y="1609263"/>
            <a:ext cx="369947" cy="229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33" name="Picture 31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455" y="1609263"/>
            <a:ext cx="369947" cy="229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35" name="Text Box 33"/>
          <p:cNvSpPr txBox="1">
            <a:spLocks noChangeArrowheads="1"/>
          </p:cNvSpPr>
          <p:nvPr/>
        </p:nvSpPr>
        <p:spPr bwMode="auto">
          <a:xfrm>
            <a:off x="1484142" y="1318838"/>
            <a:ext cx="51969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IPv6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 Box 34"/>
          <p:cNvSpPr txBox="1">
            <a:spLocks noChangeArrowheads="1"/>
          </p:cNvSpPr>
          <p:nvPr/>
        </p:nvSpPr>
        <p:spPr bwMode="auto">
          <a:xfrm>
            <a:off x="7234950" y="1318838"/>
            <a:ext cx="51969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IPv6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4334692" y="1291831"/>
            <a:ext cx="87395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endParaRPr kumimoji="1"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Box 36"/>
          <p:cNvSpPr txBox="1">
            <a:spLocks noChangeArrowheads="1"/>
          </p:cNvSpPr>
          <p:nvPr/>
        </p:nvSpPr>
        <p:spPr bwMode="auto">
          <a:xfrm>
            <a:off x="1294888" y="1565536"/>
            <a:ext cx="30008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 Box 37"/>
          <p:cNvSpPr txBox="1">
            <a:spLocks noChangeArrowheads="1"/>
          </p:cNvSpPr>
          <p:nvPr/>
        </p:nvSpPr>
        <p:spPr bwMode="auto">
          <a:xfrm>
            <a:off x="2830091" y="1558247"/>
            <a:ext cx="2904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kumimoji="1" lang="en-US" altLang="zh-CN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Box 38"/>
          <p:cNvSpPr txBox="1">
            <a:spLocks noChangeArrowheads="1"/>
          </p:cNvSpPr>
          <p:nvPr/>
        </p:nvSpPr>
        <p:spPr bwMode="auto">
          <a:xfrm>
            <a:off x="3753831" y="1550960"/>
            <a:ext cx="28886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4739169" y="1543672"/>
            <a:ext cx="30649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 Box 40"/>
          <p:cNvSpPr txBox="1">
            <a:spLocks noChangeArrowheads="1"/>
          </p:cNvSpPr>
          <p:nvPr/>
        </p:nvSpPr>
        <p:spPr bwMode="auto">
          <a:xfrm>
            <a:off x="6175205" y="1545620"/>
            <a:ext cx="2728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kumimoji="1" lang="en-US" altLang="zh-CN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 Box 41"/>
          <p:cNvSpPr txBox="1">
            <a:spLocks noChangeArrowheads="1"/>
          </p:cNvSpPr>
          <p:nvPr/>
        </p:nvSpPr>
        <p:spPr bwMode="auto">
          <a:xfrm>
            <a:off x="7109090" y="1529096"/>
            <a:ext cx="27122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kumimoji="1"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Rectangle 42"/>
          <p:cNvSpPr>
            <a:spLocks noChangeArrowheads="1"/>
          </p:cNvSpPr>
          <p:nvPr/>
        </p:nvSpPr>
        <p:spPr bwMode="auto">
          <a:xfrm>
            <a:off x="1640170" y="2180142"/>
            <a:ext cx="920356" cy="13493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Rectangle 43"/>
          <p:cNvSpPr>
            <a:spLocks noChangeArrowheads="1"/>
          </p:cNvSpPr>
          <p:nvPr/>
        </p:nvSpPr>
        <p:spPr bwMode="auto">
          <a:xfrm>
            <a:off x="1663856" y="2193678"/>
            <a:ext cx="897798" cy="772516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Rectangle 45"/>
          <p:cNvSpPr>
            <a:spLocks noChangeArrowheads="1"/>
          </p:cNvSpPr>
          <p:nvPr/>
        </p:nvSpPr>
        <p:spPr bwMode="auto">
          <a:xfrm>
            <a:off x="6579188" y="2180142"/>
            <a:ext cx="920356" cy="13493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Rectangle 46"/>
          <p:cNvSpPr>
            <a:spLocks noChangeArrowheads="1"/>
          </p:cNvSpPr>
          <p:nvPr/>
        </p:nvSpPr>
        <p:spPr bwMode="auto">
          <a:xfrm>
            <a:off x="6592722" y="2193678"/>
            <a:ext cx="906822" cy="772516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Line 48"/>
          <p:cNvSpPr>
            <a:spLocks noChangeShapeType="1"/>
          </p:cNvSpPr>
          <p:nvPr/>
        </p:nvSpPr>
        <p:spPr bwMode="auto">
          <a:xfrm>
            <a:off x="1760854" y="2106570"/>
            <a:ext cx="649663" cy="0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Line 49"/>
          <p:cNvSpPr>
            <a:spLocks noChangeShapeType="1"/>
          </p:cNvSpPr>
          <p:nvPr/>
        </p:nvSpPr>
        <p:spPr bwMode="auto">
          <a:xfrm>
            <a:off x="3276734" y="2106570"/>
            <a:ext cx="649663" cy="0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Line 50"/>
          <p:cNvSpPr>
            <a:spLocks noChangeShapeType="1"/>
          </p:cNvSpPr>
          <p:nvPr/>
        </p:nvSpPr>
        <p:spPr bwMode="auto">
          <a:xfrm>
            <a:off x="5279862" y="2106570"/>
            <a:ext cx="649663" cy="0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Line 51"/>
          <p:cNvSpPr>
            <a:spLocks noChangeShapeType="1"/>
          </p:cNvSpPr>
          <p:nvPr/>
        </p:nvSpPr>
        <p:spPr bwMode="auto">
          <a:xfrm>
            <a:off x="6741604" y="2106570"/>
            <a:ext cx="649663" cy="0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 Box 52"/>
          <p:cNvSpPr txBox="1">
            <a:spLocks noChangeArrowheads="1"/>
          </p:cNvSpPr>
          <p:nvPr/>
        </p:nvSpPr>
        <p:spPr bwMode="auto">
          <a:xfrm>
            <a:off x="5838303" y="1177163"/>
            <a:ext cx="92685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双协议栈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IPv6/IPv4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 Box 53"/>
          <p:cNvSpPr txBox="1">
            <a:spLocks noChangeArrowheads="1"/>
          </p:cNvSpPr>
          <p:nvPr/>
        </p:nvSpPr>
        <p:spPr bwMode="auto">
          <a:xfrm>
            <a:off x="4486957" y="2358176"/>
            <a:ext cx="33214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 Box 54"/>
          <p:cNvSpPr txBox="1">
            <a:spLocks noChangeArrowheads="1"/>
          </p:cNvSpPr>
          <p:nvPr/>
        </p:nvSpPr>
        <p:spPr bwMode="auto">
          <a:xfrm>
            <a:off x="1607054" y="3503645"/>
            <a:ext cx="102784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3132831" y="1885536"/>
            <a:ext cx="3031761" cy="1936219"/>
            <a:chOff x="2822251" y="2637309"/>
            <a:chExt cx="4622801" cy="2590800"/>
          </a:xfrm>
        </p:grpSpPr>
        <p:sp>
          <p:nvSpPr>
            <p:cNvPr id="58" name="Line 55"/>
            <p:cNvSpPr>
              <a:spLocks noChangeShapeType="1"/>
            </p:cNvSpPr>
            <p:nvPr/>
          </p:nvSpPr>
          <p:spPr bwMode="auto">
            <a:xfrm>
              <a:off x="2822251" y="2637309"/>
              <a:ext cx="0" cy="25908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Line 56"/>
            <p:cNvSpPr>
              <a:spLocks noChangeShapeType="1"/>
            </p:cNvSpPr>
            <p:nvPr/>
          </p:nvSpPr>
          <p:spPr bwMode="auto">
            <a:xfrm>
              <a:off x="7445052" y="2637309"/>
              <a:ext cx="0" cy="25908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0" name="Text Box 57"/>
          <p:cNvSpPr txBox="1">
            <a:spLocks noChangeArrowheads="1"/>
          </p:cNvSpPr>
          <p:nvPr/>
        </p:nvSpPr>
        <p:spPr bwMode="auto">
          <a:xfrm>
            <a:off x="6556223" y="3503645"/>
            <a:ext cx="102784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Line 58"/>
          <p:cNvSpPr>
            <a:spLocks noChangeShapeType="1"/>
          </p:cNvSpPr>
          <p:nvPr/>
        </p:nvSpPr>
        <p:spPr bwMode="auto">
          <a:xfrm>
            <a:off x="1652577" y="2972440"/>
            <a:ext cx="9203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Line 59"/>
          <p:cNvSpPr>
            <a:spLocks noChangeShapeType="1"/>
          </p:cNvSpPr>
          <p:nvPr/>
        </p:nvSpPr>
        <p:spPr bwMode="auto">
          <a:xfrm>
            <a:off x="6579188" y="2972440"/>
            <a:ext cx="9203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Rectangle 60"/>
          <p:cNvSpPr>
            <a:spLocks noChangeArrowheads="1"/>
          </p:cNvSpPr>
          <p:nvPr/>
        </p:nvSpPr>
        <p:spPr bwMode="auto">
          <a:xfrm>
            <a:off x="3210189" y="2180142"/>
            <a:ext cx="920356" cy="1142116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Rectangle 61"/>
          <p:cNvSpPr>
            <a:spLocks noChangeArrowheads="1"/>
          </p:cNvSpPr>
          <p:nvPr/>
        </p:nvSpPr>
        <p:spPr bwMode="auto">
          <a:xfrm>
            <a:off x="3219212" y="2186390"/>
            <a:ext cx="906822" cy="580949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Line 63"/>
          <p:cNvSpPr>
            <a:spLocks noChangeShapeType="1"/>
          </p:cNvSpPr>
          <p:nvPr/>
        </p:nvSpPr>
        <p:spPr bwMode="auto">
          <a:xfrm>
            <a:off x="3222596" y="2772544"/>
            <a:ext cx="9203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 Box 64"/>
          <p:cNvSpPr txBox="1">
            <a:spLocks noChangeArrowheads="1"/>
          </p:cNvSpPr>
          <p:nvPr/>
        </p:nvSpPr>
        <p:spPr bwMode="auto">
          <a:xfrm>
            <a:off x="3308112" y="2931835"/>
            <a:ext cx="80021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数据部分</a:t>
            </a:r>
            <a:endParaRPr kumimoji="1"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Rectangle 65"/>
          <p:cNvSpPr>
            <a:spLocks noChangeArrowheads="1"/>
          </p:cNvSpPr>
          <p:nvPr/>
        </p:nvSpPr>
        <p:spPr bwMode="auto">
          <a:xfrm>
            <a:off x="5159178" y="2180142"/>
            <a:ext cx="920356" cy="1142116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Rectangle 66"/>
          <p:cNvSpPr>
            <a:spLocks noChangeArrowheads="1"/>
          </p:cNvSpPr>
          <p:nvPr/>
        </p:nvSpPr>
        <p:spPr bwMode="auto">
          <a:xfrm>
            <a:off x="5174968" y="2190554"/>
            <a:ext cx="896670" cy="580949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Line 68"/>
          <p:cNvSpPr>
            <a:spLocks noChangeShapeType="1"/>
          </p:cNvSpPr>
          <p:nvPr/>
        </p:nvSpPr>
        <p:spPr bwMode="auto">
          <a:xfrm>
            <a:off x="5171585" y="2772544"/>
            <a:ext cx="9203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 Box 69"/>
          <p:cNvSpPr txBox="1">
            <a:spLocks noChangeArrowheads="1"/>
          </p:cNvSpPr>
          <p:nvPr/>
        </p:nvSpPr>
        <p:spPr bwMode="auto">
          <a:xfrm>
            <a:off x="5274685" y="2931835"/>
            <a:ext cx="80021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数据部分</a:t>
            </a:r>
            <a:endParaRPr kumimoji="1"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Line 70"/>
          <p:cNvSpPr>
            <a:spLocks noChangeShapeType="1"/>
          </p:cNvSpPr>
          <p:nvPr/>
        </p:nvSpPr>
        <p:spPr bwMode="auto">
          <a:xfrm>
            <a:off x="3132831" y="3699266"/>
            <a:ext cx="3031761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triangl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 Box 71"/>
          <p:cNvSpPr txBox="1">
            <a:spLocks noChangeArrowheads="1"/>
          </p:cNvSpPr>
          <p:nvPr/>
        </p:nvSpPr>
        <p:spPr bwMode="auto">
          <a:xfrm>
            <a:off x="4265230" y="3579536"/>
            <a:ext cx="873957" cy="276999"/>
          </a:xfrm>
          <a:prstGeom prst="rect">
            <a:avLst/>
          </a:prstGeom>
          <a:solidFill>
            <a:srgbClr val="C3E3F9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kumimoji="1" lang="zh-CN" altLang="en-US" sz="12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endParaRPr kumimoji="1" lang="zh-CN" altLang="en-US" sz="12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2471888" y="4054943"/>
            <a:ext cx="446063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双协议栈进行</a:t>
            </a:r>
            <a:r>
              <a:rPr lang="zh-CN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从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IPv4 </a:t>
            </a:r>
            <a:r>
              <a:rPr lang="zh-CN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IPv6 </a:t>
            </a:r>
            <a:r>
              <a:rPr lang="zh-CN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过渡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 Box 64"/>
          <p:cNvSpPr txBox="1">
            <a:spLocks noChangeArrowheads="1"/>
          </p:cNvSpPr>
          <p:nvPr/>
        </p:nvSpPr>
        <p:spPr bwMode="auto">
          <a:xfrm>
            <a:off x="3168063" y="3328429"/>
            <a:ext cx="102784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 Box 65"/>
          <p:cNvSpPr txBox="1">
            <a:spLocks noChangeArrowheads="1"/>
          </p:cNvSpPr>
          <p:nvPr/>
        </p:nvSpPr>
        <p:spPr bwMode="auto">
          <a:xfrm>
            <a:off x="5110286" y="3328429"/>
            <a:ext cx="102784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 Box 44"/>
          <p:cNvSpPr txBox="1">
            <a:spLocks noChangeArrowheads="1"/>
          </p:cNvSpPr>
          <p:nvPr/>
        </p:nvSpPr>
        <p:spPr bwMode="auto">
          <a:xfrm>
            <a:off x="1587417" y="2180142"/>
            <a:ext cx="106506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流标号：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源地址：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目的地址：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数据部分</a:t>
            </a:r>
            <a:endParaRPr kumimoji="1"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 Box 47"/>
          <p:cNvSpPr txBox="1">
            <a:spLocks noChangeArrowheads="1"/>
          </p:cNvSpPr>
          <p:nvPr/>
        </p:nvSpPr>
        <p:spPr bwMode="auto">
          <a:xfrm>
            <a:off x="6526436" y="2180142"/>
            <a:ext cx="107128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流标号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源地址：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目的地址：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kumimoji="1" lang="en-US" altLang="zh-CN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数据部分</a:t>
            </a:r>
            <a:endParaRPr kumimoji="1"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 Box 62"/>
          <p:cNvSpPr txBox="1">
            <a:spLocks noChangeArrowheads="1"/>
          </p:cNvSpPr>
          <p:nvPr/>
        </p:nvSpPr>
        <p:spPr bwMode="auto">
          <a:xfrm>
            <a:off x="3157437" y="2180142"/>
            <a:ext cx="105504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源地址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目的地址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 Box 67"/>
          <p:cNvSpPr txBox="1">
            <a:spLocks noChangeArrowheads="1"/>
          </p:cNvSpPr>
          <p:nvPr/>
        </p:nvSpPr>
        <p:spPr bwMode="auto">
          <a:xfrm>
            <a:off x="5106427" y="2180142"/>
            <a:ext cx="104928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源地址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目的地址</a:t>
            </a:r>
            <a:r>
              <a:rPr kumimoji="1"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3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727" y="1592982"/>
            <a:ext cx="352881" cy="35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352" y="1592982"/>
            <a:ext cx="352881" cy="35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545145" y="1089802"/>
            <a:ext cx="8053710" cy="3244544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2412325" y="3969844"/>
            <a:ext cx="44606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使用隧道技术进行从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的过渡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8" name="Group 23"/>
          <p:cNvGrpSpPr/>
          <p:nvPr/>
        </p:nvGrpSpPr>
        <p:grpSpPr bwMode="auto">
          <a:xfrm>
            <a:off x="2917282" y="1265316"/>
            <a:ext cx="3307033" cy="744129"/>
            <a:chOff x="904" y="768"/>
            <a:chExt cx="2569" cy="1584"/>
          </a:xfrm>
          <a:solidFill>
            <a:srgbClr val="3399FF"/>
          </a:solidFill>
          <a:effectLst/>
        </p:grpSpPr>
        <p:sp>
          <p:nvSpPr>
            <p:cNvPr id="79" name="Oval 24"/>
            <p:cNvSpPr>
              <a:spLocks noChangeArrowheads="1"/>
            </p:cNvSpPr>
            <p:nvPr/>
          </p:nvSpPr>
          <p:spPr bwMode="auto">
            <a:xfrm>
              <a:off x="1751" y="799"/>
              <a:ext cx="1026" cy="6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Oval 25"/>
            <p:cNvSpPr>
              <a:spLocks noChangeArrowheads="1"/>
            </p:cNvSpPr>
            <p:nvPr/>
          </p:nvSpPr>
          <p:spPr bwMode="auto">
            <a:xfrm>
              <a:off x="1172" y="972"/>
              <a:ext cx="781" cy="62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Oval 26"/>
            <p:cNvSpPr>
              <a:spLocks noChangeArrowheads="1"/>
            </p:cNvSpPr>
            <p:nvPr/>
          </p:nvSpPr>
          <p:spPr bwMode="auto">
            <a:xfrm>
              <a:off x="926" y="1364"/>
              <a:ext cx="521" cy="50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Oval 27"/>
            <p:cNvSpPr>
              <a:spLocks noChangeArrowheads="1"/>
            </p:cNvSpPr>
            <p:nvPr/>
          </p:nvSpPr>
          <p:spPr bwMode="auto">
            <a:xfrm>
              <a:off x="1085" y="1599"/>
              <a:ext cx="796" cy="5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Oval 28"/>
            <p:cNvSpPr>
              <a:spLocks noChangeArrowheads="1"/>
            </p:cNvSpPr>
            <p:nvPr/>
          </p:nvSpPr>
          <p:spPr bwMode="auto">
            <a:xfrm>
              <a:off x="1664" y="1693"/>
              <a:ext cx="1200" cy="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Oval 29"/>
            <p:cNvSpPr>
              <a:spLocks noChangeArrowheads="1"/>
            </p:cNvSpPr>
            <p:nvPr/>
          </p:nvSpPr>
          <p:spPr bwMode="auto">
            <a:xfrm>
              <a:off x="2445" y="988"/>
              <a:ext cx="751" cy="4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Oval 30"/>
            <p:cNvSpPr>
              <a:spLocks noChangeArrowheads="1"/>
            </p:cNvSpPr>
            <p:nvPr/>
          </p:nvSpPr>
          <p:spPr bwMode="auto">
            <a:xfrm>
              <a:off x="2560" y="1317"/>
              <a:ext cx="752" cy="4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Oval 31"/>
            <p:cNvSpPr>
              <a:spLocks noChangeArrowheads="1"/>
            </p:cNvSpPr>
            <p:nvPr/>
          </p:nvSpPr>
          <p:spPr bwMode="auto">
            <a:xfrm>
              <a:off x="2488" y="1427"/>
              <a:ext cx="752" cy="8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Oval 32"/>
            <p:cNvSpPr>
              <a:spLocks noChangeArrowheads="1"/>
            </p:cNvSpPr>
            <p:nvPr/>
          </p:nvSpPr>
          <p:spPr bwMode="auto">
            <a:xfrm>
              <a:off x="1360" y="1176"/>
              <a:ext cx="1547" cy="8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8" name="Group 33"/>
            <p:cNvGrpSpPr/>
            <p:nvPr/>
          </p:nvGrpSpPr>
          <p:grpSpPr bwMode="auto">
            <a:xfrm>
              <a:off x="904" y="768"/>
              <a:ext cx="2569" cy="1553"/>
              <a:chOff x="904" y="768"/>
              <a:chExt cx="2569" cy="1553"/>
            </a:xfrm>
            <a:grpFill/>
          </p:grpSpPr>
          <p:sp>
            <p:nvSpPr>
              <p:cNvPr id="89" name="Oval 34"/>
              <p:cNvSpPr>
                <a:spLocks noChangeArrowheads="1"/>
              </p:cNvSpPr>
              <p:nvPr/>
            </p:nvSpPr>
            <p:spPr bwMode="auto">
              <a:xfrm>
                <a:off x="1736" y="768"/>
                <a:ext cx="1027" cy="62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Oval 35"/>
              <p:cNvSpPr>
                <a:spLocks noChangeArrowheads="1"/>
              </p:cNvSpPr>
              <p:nvPr/>
            </p:nvSpPr>
            <p:spPr bwMode="auto">
              <a:xfrm>
                <a:off x="1158" y="941"/>
                <a:ext cx="781" cy="62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Oval 36"/>
              <p:cNvSpPr>
                <a:spLocks noChangeArrowheads="1"/>
              </p:cNvSpPr>
              <p:nvPr/>
            </p:nvSpPr>
            <p:spPr bwMode="auto">
              <a:xfrm>
                <a:off x="912" y="1333"/>
                <a:ext cx="520" cy="50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Oval 38"/>
              <p:cNvSpPr>
                <a:spLocks noChangeArrowheads="1"/>
              </p:cNvSpPr>
              <p:nvPr/>
            </p:nvSpPr>
            <p:spPr bwMode="auto">
              <a:xfrm>
                <a:off x="1649" y="1662"/>
                <a:ext cx="1200" cy="6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Oval 39"/>
              <p:cNvSpPr>
                <a:spLocks noChangeArrowheads="1"/>
              </p:cNvSpPr>
              <p:nvPr/>
            </p:nvSpPr>
            <p:spPr bwMode="auto">
              <a:xfrm>
                <a:off x="2430" y="956"/>
                <a:ext cx="752" cy="48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Oval 40"/>
              <p:cNvSpPr>
                <a:spLocks noChangeArrowheads="1"/>
              </p:cNvSpPr>
              <p:nvPr/>
            </p:nvSpPr>
            <p:spPr bwMode="auto">
              <a:xfrm>
                <a:off x="2546" y="1286"/>
                <a:ext cx="752" cy="48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Oval 41"/>
              <p:cNvSpPr>
                <a:spLocks noChangeArrowheads="1"/>
              </p:cNvSpPr>
              <p:nvPr/>
            </p:nvSpPr>
            <p:spPr bwMode="auto">
              <a:xfrm>
                <a:off x="2473" y="1395"/>
                <a:ext cx="752" cy="8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Oval 42"/>
              <p:cNvSpPr>
                <a:spLocks noChangeArrowheads="1"/>
              </p:cNvSpPr>
              <p:nvPr/>
            </p:nvSpPr>
            <p:spPr bwMode="auto">
              <a:xfrm>
                <a:off x="1346" y="1144"/>
                <a:ext cx="1547" cy="8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Oval 37"/>
              <p:cNvSpPr>
                <a:spLocks noChangeArrowheads="1"/>
              </p:cNvSpPr>
              <p:nvPr/>
            </p:nvSpPr>
            <p:spPr bwMode="auto">
              <a:xfrm>
                <a:off x="904" y="1175"/>
                <a:ext cx="922" cy="66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r>
                  <a:rPr lang="en-US" altLang="zh-CN" sz="105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IPv6 </a:t>
                </a:r>
                <a:r>
                  <a:rPr lang="zh-CN" altLang="en-US" sz="105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隧道</a:t>
                </a:r>
                <a:endParaRPr lang="zh-CN" altLang="en-US" sz="10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Oval 37"/>
              <p:cNvSpPr>
                <a:spLocks noChangeArrowheads="1"/>
              </p:cNvSpPr>
              <p:nvPr/>
            </p:nvSpPr>
            <p:spPr bwMode="auto">
              <a:xfrm>
                <a:off x="1776" y="1175"/>
                <a:ext cx="984" cy="72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en-US" altLang="zh-CN" sz="105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IPv6 </a:t>
                </a:r>
                <a:r>
                  <a:rPr lang="zh-CN" altLang="en-US" sz="105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隧道</a:t>
                </a:r>
                <a:endParaRPr lang="zh-CN" altLang="en-US" sz="10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Oval 37"/>
              <p:cNvSpPr>
                <a:spLocks noChangeArrowheads="1"/>
              </p:cNvSpPr>
              <p:nvPr/>
            </p:nvSpPr>
            <p:spPr bwMode="auto">
              <a:xfrm>
                <a:off x="2533" y="1175"/>
                <a:ext cx="940" cy="72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r>
                  <a:rPr lang="en-US" altLang="zh-CN" sz="105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IPv6 </a:t>
                </a:r>
                <a:r>
                  <a:rPr lang="zh-CN" altLang="en-US" sz="105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隧道</a:t>
                </a:r>
                <a:endParaRPr lang="zh-CN" altLang="en-US" sz="10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00" name="Line 44"/>
          <p:cNvSpPr>
            <a:spLocks noChangeShapeType="1"/>
          </p:cNvSpPr>
          <p:nvPr/>
        </p:nvSpPr>
        <p:spPr bwMode="auto">
          <a:xfrm>
            <a:off x="1824567" y="1751606"/>
            <a:ext cx="564806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Text Box 51"/>
          <p:cNvSpPr txBox="1">
            <a:spLocks noChangeArrowheads="1"/>
          </p:cNvSpPr>
          <p:nvPr/>
        </p:nvSpPr>
        <p:spPr bwMode="auto">
          <a:xfrm>
            <a:off x="1567543" y="1314067"/>
            <a:ext cx="51969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IPv6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Text Box 52"/>
          <p:cNvSpPr txBox="1">
            <a:spLocks noChangeArrowheads="1"/>
          </p:cNvSpPr>
          <p:nvPr/>
        </p:nvSpPr>
        <p:spPr bwMode="auto">
          <a:xfrm>
            <a:off x="7124403" y="1314067"/>
            <a:ext cx="51969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IPv6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Text Box 53"/>
          <p:cNvSpPr txBox="1">
            <a:spLocks noChangeArrowheads="1"/>
          </p:cNvSpPr>
          <p:nvPr/>
        </p:nvSpPr>
        <p:spPr bwMode="auto">
          <a:xfrm>
            <a:off x="1419191" y="1548671"/>
            <a:ext cx="30008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Text Box 58"/>
          <p:cNvSpPr txBox="1">
            <a:spLocks noChangeArrowheads="1"/>
          </p:cNvSpPr>
          <p:nvPr/>
        </p:nvSpPr>
        <p:spPr bwMode="auto">
          <a:xfrm>
            <a:off x="6988576" y="1512806"/>
            <a:ext cx="27122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kumimoji="1"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Line 59"/>
          <p:cNvSpPr>
            <a:spLocks noChangeShapeType="1"/>
          </p:cNvSpPr>
          <p:nvPr/>
        </p:nvSpPr>
        <p:spPr bwMode="auto">
          <a:xfrm>
            <a:off x="1771284" y="2087663"/>
            <a:ext cx="639403" cy="0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Line 60"/>
          <p:cNvSpPr>
            <a:spLocks noChangeShapeType="1"/>
          </p:cNvSpPr>
          <p:nvPr/>
        </p:nvSpPr>
        <p:spPr bwMode="auto">
          <a:xfrm>
            <a:off x="3263224" y="2087663"/>
            <a:ext cx="639403" cy="0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Line 61"/>
          <p:cNvSpPr>
            <a:spLocks noChangeShapeType="1"/>
          </p:cNvSpPr>
          <p:nvPr/>
        </p:nvSpPr>
        <p:spPr bwMode="auto">
          <a:xfrm>
            <a:off x="5234717" y="2087663"/>
            <a:ext cx="639403" cy="0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Line 62"/>
          <p:cNvSpPr>
            <a:spLocks noChangeShapeType="1"/>
          </p:cNvSpPr>
          <p:nvPr/>
        </p:nvSpPr>
        <p:spPr bwMode="auto">
          <a:xfrm>
            <a:off x="6673374" y="2087663"/>
            <a:ext cx="639403" cy="0"/>
          </a:xfrm>
          <a:prstGeom prst="line">
            <a:avLst/>
          </a:prstGeom>
          <a:noFill/>
          <a:ln w="38100">
            <a:solidFill>
              <a:srgbClr val="CC00CC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Text Box 63"/>
          <p:cNvSpPr txBox="1">
            <a:spLocks noChangeArrowheads="1"/>
          </p:cNvSpPr>
          <p:nvPr/>
        </p:nvSpPr>
        <p:spPr bwMode="auto">
          <a:xfrm>
            <a:off x="4484306" y="2481141"/>
            <a:ext cx="33214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Text Box 64"/>
          <p:cNvSpPr txBox="1">
            <a:spLocks noChangeArrowheads="1"/>
          </p:cNvSpPr>
          <p:nvPr/>
        </p:nvSpPr>
        <p:spPr bwMode="auto">
          <a:xfrm>
            <a:off x="3158345" y="3202400"/>
            <a:ext cx="102784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Text Box 65"/>
          <p:cNvSpPr txBox="1">
            <a:spLocks noChangeArrowheads="1"/>
          </p:cNvSpPr>
          <p:nvPr/>
        </p:nvSpPr>
        <p:spPr bwMode="auto">
          <a:xfrm>
            <a:off x="5025934" y="3202400"/>
            <a:ext cx="102784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Rectangle 80"/>
          <p:cNvSpPr>
            <a:spLocks noChangeArrowheads="1"/>
          </p:cNvSpPr>
          <p:nvPr/>
        </p:nvSpPr>
        <p:spPr bwMode="auto">
          <a:xfrm>
            <a:off x="3197730" y="2186033"/>
            <a:ext cx="905821" cy="104415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Text Box 81"/>
          <p:cNvSpPr txBox="1">
            <a:spLocks noChangeArrowheads="1"/>
          </p:cNvSpPr>
          <p:nvPr/>
        </p:nvSpPr>
        <p:spPr bwMode="auto">
          <a:xfrm>
            <a:off x="3197729" y="2186033"/>
            <a:ext cx="971314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源地址：</a:t>
            </a:r>
            <a:r>
              <a: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kumimoji="1"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目的地址：</a:t>
            </a:r>
            <a:r>
              <a: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kumimoji="1"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kumimoji="1"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kumimoji="1"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Rectangle 82"/>
          <p:cNvSpPr>
            <a:spLocks noChangeArrowheads="1"/>
          </p:cNvSpPr>
          <p:nvPr/>
        </p:nvSpPr>
        <p:spPr bwMode="auto">
          <a:xfrm>
            <a:off x="3274324" y="2623140"/>
            <a:ext cx="745970" cy="5256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Text Box 83"/>
          <p:cNvSpPr txBox="1">
            <a:spLocks noChangeArrowheads="1"/>
          </p:cNvSpPr>
          <p:nvPr/>
        </p:nvSpPr>
        <p:spPr bwMode="auto">
          <a:xfrm>
            <a:off x="3314153" y="2628302"/>
            <a:ext cx="6463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IPv6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Text Box 88"/>
          <p:cNvSpPr txBox="1">
            <a:spLocks noChangeArrowheads="1"/>
          </p:cNvSpPr>
          <p:nvPr/>
        </p:nvSpPr>
        <p:spPr bwMode="auto">
          <a:xfrm>
            <a:off x="5823499" y="1128268"/>
            <a:ext cx="9268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双协议栈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IPv6/IPv4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Rectangle 90"/>
          <p:cNvSpPr>
            <a:spLocks noChangeArrowheads="1"/>
          </p:cNvSpPr>
          <p:nvPr/>
        </p:nvSpPr>
        <p:spPr bwMode="auto">
          <a:xfrm>
            <a:off x="1652506" y="2186033"/>
            <a:ext cx="905821" cy="104415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Text Box 91"/>
          <p:cNvSpPr txBox="1">
            <a:spLocks noChangeArrowheads="1"/>
          </p:cNvSpPr>
          <p:nvPr/>
        </p:nvSpPr>
        <p:spPr bwMode="auto">
          <a:xfrm>
            <a:off x="1652505" y="2212409"/>
            <a:ext cx="1105389" cy="102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流标号：</a:t>
            </a:r>
            <a:r>
              <a: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kumimoji="1" lang="en-US" altLang="zh-CN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源地址：</a:t>
            </a:r>
            <a:r>
              <a: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kumimoji="1" lang="en-US" altLang="zh-CN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目的地址：</a:t>
            </a:r>
            <a:r>
              <a: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kumimoji="1" lang="en-US" altLang="zh-CN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en-US" altLang="zh-CN" sz="1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kumimoji="1" lang="en-US" altLang="zh-CN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700"/>
              </a:spcBef>
            </a:pPr>
            <a:r>
              <a: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kumimoji="1"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数据部分</a:t>
            </a:r>
            <a:endParaRPr kumimoji="1"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Text Box 92"/>
          <p:cNvSpPr txBox="1">
            <a:spLocks noChangeArrowheads="1"/>
          </p:cNvSpPr>
          <p:nvPr/>
        </p:nvSpPr>
        <p:spPr bwMode="auto">
          <a:xfrm>
            <a:off x="1584791" y="3220563"/>
            <a:ext cx="102784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Line 93"/>
          <p:cNvSpPr>
            <a:spLocks noChangeShapeType="1"/>
          </p:cNvSpPr>
          <p:nvPr/>
        </p:nvSpPr>
        <p:spPr bwMode="auto">
          <a:xfrm>
            <a:off x="1664717" y="2974792"/>
            <a:ext cx="87584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Line 94"/>
          <p:cNvSpPr>
            <a:spLocks noChangeShapeType="1"/>
          </p:cNvSpPr>
          <p:nvPr/>
        </p:nvSpPr>
        <p:spPr bwMode="auto">
          <a:xfrm>
            <a:off x="2570539" y="2211650"/>
            <a:ext cx="692686" cy="40799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Line 95"/>
          <p:cNvSpPr>
            <a:spLocks noChangeShapeType="1"/>
          </p:cNvSpPr>
          <p:nvPr/>
        </p:nvSpPr>
        <p:spPr bwMode="auto">
          <a:xfrm flipV="1">
            <a:off x="2570538" y="3148803"/>
            <a:ext cx="703786" cy="103926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Rectangle 96"/>
          <p:cNvSpPr>
            <a:spLocks noChangeArrowheads="1"/>
          </p:cNvSpPr>
          <p:nvPr/>
        </p:nvSpPr>
        <p:spPr bwMode="auto">
          <a:xfrm>
            <a:off x="6513523" y="2186033"/>
            <a:ext cx="905821" cy="104415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Text Box 97"/>
          <p:cNvSpPr txBox="1">
            <a:spLocks noChangeArrowheads="1"/>
          </p:cNvSpPr>
          <p:nvPr/>
        </p:nvSpPr>
        <p:spPr bwMode="auto">
          <a:xfrm>
            <a:off x="6513523" y="2212409"/>
            <a:ext cx="994627" cy="102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流标号：</a:t>
            </a:r>
            <a:r>
              <a: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kumimoji="1" lang="en-US" altLang="zh-CN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源地址：</a:t>
            </a:r>
            <a:r>
              <a: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kumimoji="1" lang="en-US" altLang="zh-CN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目的地址：</a:t>
            </a:r>
            <a:r>
              <a: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kumimoji="1" lang="en-US" altLang="zh-CN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en-US" altLang="zh-CN" sz="1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kumimoji="1" lang="en-US" altLang="zh-CN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700"/>
              </a:spcBef>
            </a:pPr>
            <a:r>
              <a: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kumimoji="1"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数据部分</a:t>
            </a:r>
            <a:endParaRPr kumimoji="1"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Text Box 98"/>
          <p:cNvSpPr txBox="1">
            <a:spLocks noChangeArrowheads="1"/>
          </p:cNvSpPr>
          <p:nvPr/>
        </p:nvSpPr>
        <p:spPr bwMode="auto">
          <a:xfrm>
            <a:off x="6463393" y="3216106"/>
            <a:ext cx="102784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Line 99"/>
          <p:cNvSpPr>
            <a:spLocks noChangeShapeType="1"/>
          </p:cNvSpPr>
          <p:nvPr/>
        </p:nvSpPr>
        <p:spPr bwMode="auto">
          <a:xfrm>
            <a:off x="6525734" y="2974792"/>
            <a:ext cx="87584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Rectangle 100"/>
          <p:cNvSpPr>
            <a:spLocks noChangeArrowheads="1"/>
          </p:cNvSpPr>
          <p:nvPr/>
        </p:nvSpPr>
        <p:spPr bwMode="auto">
          <a:xfrm>
            <a:off x="5062655" y="2186033"/>
            <a:ext cx="905821" cy="104415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Text Box 101"/>
          <p:cNvSpPr txBox="1">
            <a:spLocks noChangeArrowheads="1"/>
          </p:cNvSpPr>
          <p:nvPr/>
        </p:nvSpPr>
        <p:spPr bwMode="auto">
          <a:xfrm>
            <a:off x="5062655" y="2186033"/>
            <a:ext cx="971314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rPr>
              <a:t>源地址：</a:t>
            </a:r>
            <a:r>
              <a: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kumimoji="1" lang="en-US" altLang="zh-CN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rPr>
              <a:t>目的地址：</a:t>
            </a:r>
            <a:r>
              <a:rPr kumimoji="1"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kumimoji="1" lang="en-US" altLang="zh-CN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kumimoji="1" lang="en-US" altLang="zh-CN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kumimoji="1" lang="en-US" altLang="zh-CN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Rectangle 102"/>
          <p:cNvSpPr>
            <a:spLocks noChangeArrowheads="1"/>
          </p:cNvSpPr>
          <p:nvPr/>
        </p:nvSpPr>
        <p:spPr bwMode="auto">
          <a:xfrm>
            <a:off x="5139250" y="2623140"/>
            <a:ext cx="745970" cy="5256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" name="Text Box 103"/>
          <p:cNvSpPr txBox="1">
            <a:spLocks noChangeArrowheads="1"/>
          </p:cNvSpPr>
          <p:nvPr/>
        </p:nvSpPr>
        <p:spPr bwMode="auto">
          <a:xfrm>
            <a:off x="5179080" y="2628302"/>
            <a:ext cx="6463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IPv6</a:t>
            </a:r>
            <a:endParaRPr kumimoji="1"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数据报</a:t>
            </a:r>
            <a:endParaRPr kumimoji="1"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4" name="Line 104"/>
          <p:cNvSpPr>
            <a:spLocks noChangeShapeType="1"/>
          </p:cNvSpPr>
          <p:nvPr/>
        </p:nvSpPr>
        <p:spPr bwMode="auto">
          <a:xfrm flipV="1">
            <a:off x="5885220" y="2195254"/>
            <a:ext cx="643844" cy="42438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5" name="Line 105"/>
          <p:cNvSpPr>
            <a:spLocks noChangeShapeType="1"/>
          </p:cNvSpPr>
          <p:nvPr/>
        </p:nvSpPr>
        <p:spPr bwMode="auto">
          <a:xfrm>
            <a:off x="5885220" y="3148803"/>
            <a:ext cx="616092" cy="98803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7" name="直接连接符 136"/>
          <p:cNvCxnSpPr/>
          <p:nvPr/>
        </p:nvCxnSpPr>
        <p:spPr bwMode="auto">
          <a:xfrm>
            <a:off x="2945603" y="1745201"/>
            <a:ext cx="3242113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CC00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8" name="Text Box 43"/>
          <p:cNvSpPr txBox="1">
            <a:spLocks noChangeArrowheads="1"/>
          </p:cNvSpPr>
          <p:nvPr/>
        </p:nvSpPr>
        <p:spPr bwMode="auto">
          <a:xfrm>
            <a:off x="4246313" y="1253448"/>
            <a:ext cx="87395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endParaRPr kumimoji="1"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9" name="Picture 46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895" y="1604051"/>
            <a:ext cx="364105" cy="22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140" name="Picture 47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791" y="1604051"/>
            <a:ext cx="364105" cy="22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141" name="Picture 48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896" y="1604051"/>
            <a:ext cx="364105" cy="22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142" name="Picture 49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723" y="1604051"/>
            <a:ext cx="364105" cy="22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sp>
        <p:nvSpPr>
          <p:cNvPr id="143" name="Text Box 54"/>
          <p:cNvSpPr txBox="1">
            <a:spLocks noChangeArrowheads="1"/>
          </p:cNvSpPr>
          <p:nvPr/>
        </p:nvSpPr>
        <p:spPr bwMode="auto">
          <a:xfrm>
            <a:off x="2531341" y="1520751"/>
            <a:ext cx="2904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kumimoji="1" lang="en-US" altLang="zh-CN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Text Box 55"/>
          <p:cNvSpPr txBox="1">
            <a:spLocks noChangeArrowheads="1"/>
          </p:cNvSpPr>
          <p:nvPr/>
        </p:nvSpPr>
        <p:spPr bwMode="auto">
          <a:xfrm>
            <a:off x="3995350" y="1376532"/>
            <a:ext cx="28886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5" name="Text Box 56"/>
          <p:cNvSpPr txBox="1">
            <a:spLocks noChangeArrowheads="1"/>
          </p:cNvSpPr>
          <p:nvPr/>
        </p:nvSpPr>
        <p:spPr bwMode="auto">
          <a:xfrm>
            <a:off x="4953403" y="1376532"/>
            <a:ext cx="30649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6" name="Text Box 57"/>
          <p:cNvSpPr txBox="1">
            <a:spLocks noChangeArrowheads="1"/>
          </p:cNvSpPr>
          <p:nvPr/>
        </p:nvSpPr>
        <p:spPr bwMode="auto">
          <a:xfrm>
            <a:off x="6357889" y="1510099"/>
            <a:ext cx="2728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kumimoji="1" lang="en-US" altLang="zh-CN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7" name="Text Box 87"/>
          <p:cNvSpPr txBox="1">
            <a:spLocks noChangeArrowheads="1"/>
          </p:cNvSpPr>
          <p:nvPr/>
        </p:nvSpPr>
        <p:spPr bwMode="auto">
          <a:xfrm>
            <a:off x="2439456" y="1127144"/>
            <a:ext cx="9268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双协议栈</a:t>
            </a:r>
            <a:endParaRPr kumimoji="1"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IPv6/IPv4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8" name="组合 147"/>
          <p:cNvGrpSpPr/>
          <p:nvPr/>
        </p:nvGrpSpPr>
        <p:grpSpPr>
          <a:xfrm>
            <a:off x="2902885" y="1884639"/>
            <a:ext cx="3384042" cy="2045077"/>
            <a:chOff x="2922487" y="2420888"/>
            <a:chExt cx="4622801" cy="2590800"/>
          </a:xfrm>
        </p:grpSpPr>
        <p:sp>
          <p:nvSpPr>
            <p:cNvPr id="149" name="Line 55"/>
            <p:cNvSpPr>
              <a:spLocks noChangeShapeType="1"/>
            </p:cNvSpPr>
            <p:nvPr/>
          </p:nvSpPr>
          <p:spPr bwMode="auto">
            <a:xfrm>
              <a:off x="2922487" y="2420888"/>
              <a:ext cx="0" cy="25908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0" name="Line 56"/>
            <p:cNvSpPr>
              <a:spLocks noChangeShapeType="1"/>
            </p:cNvSpPr>
            <p:nvPr/>
          </p:nvSpPr>
          <p:spPr bwMode="auto">
            <a:xfrm>
              <a:off x="7545288" y="2420888"/>
              <a:ext cx="0" cy="25908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1" name="Line 70"/>
          <p:cNvSpPr>
            <a:spLocks noChangeShapeType="1"/>
          </p:cNvSpPr>
          <p:nvPr/>
        </p:nvSpPr>
        <p:spPr bwMode="auto">
          <a:xfrm>
            <a:off x="2912657" y="3726851"/>
            <a:ext cx="3332255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triangl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2" name="Text Box 66"/>
          <p:cNvSpPr txBox="1">
            <a:spLocks noChangeArrowheads="1"/>
          </p:cNvSpPr>
          <p:nvPr/>
        </p:nvSpPr>
        <p:spPr bwMode="auto">
          <a:xfrm>
            <a:off x="4190523" y="3587415"/>
            <a:ext cx="988835" cy="276999"/>
          </a:xfrm>
          <a:prstGeom prst="rect">
            <a:avLst/>
          </a:prstGeom>
          <a:solidFill>
            <a:srgbClr val="C3E3F9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12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IPv4 </a:t>
            </a:r>
            <a:r>
              <a:rPr kumimoji="1" lang="zh-CN" altLang="en-US" sz="12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 </a:t>
            </a:r>
            <a:endParaRPr kumimoji="1" lang="zh-CN" altLang="en-US" sz="12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4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126" y="1586140"/>
            <a:ext cx="352881" cy="35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246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408" y="1586140"/>
            <a:ext cx="352881" cy="35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" name="AutoShape 84"/>
          <p:cNvSpPr>
            <a:spLocks noChangeArrowheads="1"/>
          </p:cNvSpPr>
          <p:nvPr/>
        </p:nvSpPr>
        <p:spPr bwMode="auto">
          <a:xfrm>
            <a:off x="2623821" y="2777275"/>
            <a:ext cx="799254" cy="147555"/>
          </a:xfrm>
          <a:prstGeom prst="rightArrow">
            <a:avLst>
              <a:gd name="adj1" fmla="val 50000"/>
              <a:gd name="adj2" fmla="val 125000"/>
            </a:avLst>
          </a:prstGeom>
          <a:solidFill>
            <a:srgbClr val="00990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6" name="AutoShape 106"/>
          <p:cNvSpPr>
            <a:spLocks noChangeArrowheads="1"/>
          </p:cNvSpPr>
          <p:nvPr/>
        </p:nvSpPr>
        <p:spPr bwMode="auto">
          <a:xfrm>
            <a:off x="5826600" y="2777275"/>
            <a:ext cx="702464" cy="147555"/>
          </a:xfrm>
          <a:prstGeom prst="rightArrow">
            <a:avLst>
              <a:gd name="adj1" fmla="val 50000"/>
              <a:gd name="adj2" fmla="val 99132"/>
            </a:avLst>
          </a:prstGeom>
          <a:solidFill>
            <a:srgbClr val="009900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AutoShape 5"/>
          <p:cNvSpPr>
            <a:spLocks noChangeArrowheads="1"/>
          </p:cNvSpPr>
          <p:nvPr/>
        </p:nvSpPr>
        <p:spPr bwMode="auto">
          <a:xfrm>
            <a:off x="545145" y="628343"/>
            <a:ext cx="8053710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" name="Rectangle 6"/>
          <p:cNvSpPr>
            <a:spLocks noChangeArrowheads="1"/>
          </p:cNvSpPr>
          <p:nvPr/>
        </p:nvSpPr>
        <p:spPr bwMode="auto">
          <a:xfrm>
            <a:off x="1941968" y="595132"/>
            <a:ext cx="52600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隧道技术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545144" y="626822"/>
            <a:ext cx="8053711" cy="388721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419281" y="594751"/>
            <a:ext cx="230543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4.5.4  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ICMPv6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45143" y="1024593"/>
            <a:ext cx="8441839" cy="515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ts val="3300"/>
              </a:lnSpc>
              <a:buClr>
                <a:srgbClr val="0070C0"/>
              </a:buClr>
              <a:buFont typeface="Wingdings" panose="05000000000000000000" pitchFamily="2" charset="2"/>
              <a:buChar char="l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IPv6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也需要使用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ICMP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来反馈一些差错信息。新的版本称为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ICMPv6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45145" y="1549170"/>
            <a:ext cx="8053710" cy="1895148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524425" y="2890390"/>
            <a:ext cx="2081056" cy="338554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 </a:t>
            </a:r>
            <a:r>
              <a:rPr kumimoji="1"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kumimoji="1"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中的网络层</a:t>
            </a:r>
            <a:endParaRPr kumimoji="1" lang="zh-CN" altLang="en-US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293090" y="1843114"/>
            <a:ext cx="2481774" cy="1054335"/>
          </a:xfrm>
          <a:prstGeom prst="rect">
            <a:avLst/>
          </a:prstGeom>
          <a:solidFill>
            <a:srgbClr val="00FFFF"/>
          </a:solidFill>
          <a:ln w="2857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algn="ctr"/>
            <a:endParaRPr kumimoji="1" lang="zh-CN" altLang="zh-CN" sz="16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13812" y="1890499"/>
            <a:ext cx="591870" cy="25977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</a:t>
            </a:r>
            <a:endParaRPr kumimoji="1"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178160" y="2290740"/>
            <a:ext cx="7052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IPv4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105745" y="2599882"/>
            <a:ext cx="538806" cy="2606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16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ARP</a:t>
            </a:r>
            <a:endParaRPr kumimoji="1" lang="en-US" altLang="zh-CN" sz="16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008163" y="1890499"/>
            <a:ext cx="590849" cy="25977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IGMP</a:t>
            </a:r>
            <a:endParaRPr kumimoji="1"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370409" y="2886158"/>
            <a:ext cx="2081056" cy="338554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 </a:t>
            </a:r>
            <a:r>
              <a:rPr kumimoji="1"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 </a:t>
            </a:r>
            <a:r>
              <a:rPr kumimoji="1"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中的网络层</a:t>
            </a:r>
            <a:endParaRPr kumimoji="1" lang="zh-CN" altLang="en-US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091605" y="1843114"/>
            <a:ext cx="2481774" cy="1054335"/>
          </a:xfrm>
          <a:prstGeom prst="rect">
            <a:avLst/>
          </a:prstGeom>
          <a:solidFill>
            <a:srgbClr val="99FFCC"/>
          </a:solidFill>
          <a:ln w="2857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algn="ctr"/>
            <a:endParaRPr kumimoji="1" lang="zh-CN" altLang="zh-CN" sz="16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4221976" y="1886269"/>
            <a:ext cx="941889" cy="25977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kumimoji="1" lang="en-US" altLang="zh-CN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ICMPv6</a:t>
            </a:r>
            <a:endParaRPr kumimoji="1" lang="en-US" altLang="zh-CN" sz="16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5038220" y="2286509"/>
            <a:ext cx="7052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IPv6</a:t>
            </a:r>
            <a:endParaRPr kumimoji="1"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285999" y="3451731"/>
            <a:ext cx="398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新</a:t>
            </a: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旧版本中的网络层的比较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756326" y="1862449"/>
            <a:ext cx="1691367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  <a:buClr>
                <a:srgbClr val="0070C0"/>
              </a:buClr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ICMPv6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包含了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ARP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IGMP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协议的功能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45145" y="623833"/>
            <a:ext cx="8053710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941968" y="590622"/>
            <a:ext cx="52600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ICMPv6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报文的分类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45145" y="1091660"/>
            <a:ext cx="8053710" cy="2528995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74619" y="1271070"/>
            <a:ext cx="6660441" cy="2181976"/>
            <a:chOff x="1274619" y="1271070"/>
            <a:chExt cx="6660441" cy="2181976"/>
          </a:xfrm>
        </p:grpSpPr>
        <p:sp>
          <p:nvSpPr>
            <p:cNvPr id="20" name="Rectangle 5"/>
            <p:cNvSpPr>
              <a:spLocks noChangeArrowheads="1"/>
            </p:cNvSpPr>
            <p:nvPr/>
          </p:nvSpPr>
          <p:spPr bwMode="auto">
            <a:xfrm>
              <a:off x="3516598" y="1271070"/>
              <a:ext cx="1448135" cy="340023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ICMPv6 </a:t>
              </a:r>
              <a:r>
                <a:rPr kumimoji="1"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报文</a:t>
              </a:r>
              <a:endPara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Rectangle 6"/>
            <p:cNvSpPr>
              <a:spLocks noChangeArrowheads="1"/>
            </p:cNvSpPr>
            <p:nvPr/>
          </p:nvSpPr>
          <p:spPr bwMode="auto">
            <a:xfrm>
              <a:off x="1274619" y="2002206"/>
              <a:ext cx="1371842" cy="345361"/>
            </a:xfrm>
            <a:prstGeom prst="rect">
              <a:avLst/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差错报文</a:t>
              </a:r>
              <a:endPara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Rectangle 7"/>
            <p:cNvSpPr>
              <a:spLocks noChangeArrowheads="1"/>
            </p:cNvSpPr>
            <p:nvPr/>
          </p:nvSpPr>
          <p:spPr bwMode="auto">
            <a:xfrm>
              <a:off x="5995034" y="2002206"/>
              <a:ext cx="1828162" cy="345361"/>
            </a:xfrm>
            <a:prstGeom prst="rect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组成员关系报文</a:t>
              </a:r>
              <a:endPara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Rectangle 8"/>
            <p:cNvSpPr>
              <a:spLocks noChangeArrowheads="1"/>
            </p:cNvSpPr>
            <p:nvPr/>
          </p:nvSpPr>
          <p:spPr bwMode="auto">
            <a:xfrm>
              <a:off x="4300371" y="2002206"/>
              <a:ext cx="1566173" cy="345361"/>
            </a:xfrm>
            <a:prstGeom prst="rect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邻站发现报文</a:t>
              </a:r>
              <a:endPara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Rectangle 9"/>
            <p:cNvSpPr>
              <a:spLocks noChangeArrowheads="1"/>
            </p:cNvSpPr>
            <p:nvPr/>
          </p:nvSpPr>
          <p:spPr bwMode="auto">
            <a:xfrm>
              <a:off x="2793376" y="2002206"/>
              <a:ext cx="1371842" cy="345361"/>
            </a:xfrm>
            <a:prstGeom prst="rect">
              <a:avLst/>
            </a:prstGeom>
            <a:solidFill>
              <a:srgbClr val="00FF99"/>
            </a:solidFill>
            <a:ln w="9525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kumimoji="1"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信息报文</a:t>
              </a:r>
              <a:endPara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0"/>
            <p:cNvSpPr/>
            <p:nvPr/>
          </p:nvSpPr>
          <p:spPr bwMode="auto">
            <a:xfrm>
              <a:off x="1958110" y="1806649"/>
              <a:ext cx="4922982" cy="195557"/>
            </a:xfrm>
            <a:custGeom>
              <a:avLst/>
              <a:gdLst>
                <a:gd name="T0" fmla="*/ 0 w 3311"/>
                <a:gd name="T1" fmla="*/ 136 h 136"/>
                <a:gd name="T2" fmla="*/ 0 w 3311"/>
                <a:gd name="T3" fmla="*/ 0 h 136"/>
                <a:gd name="T4" fmla="*/ 3311 w 3311"/>
                <a:gd name="T5" fmla="*/ 0 h 136"/>
                <a:gd name="T6" fmla="*/ 3311 w 3311"/>
                <a:gd name="T7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11" h="136">
                  <a:moveTo>
                    <a:pt x="0" y="136"/>
                  </a:moveTo>
                  <a:lnTo>
                    <a:pt x="0" y="0"/>
                  </a:lnTo>
                  <a:lnTo>
                    <a:pt x="3311" y="0"/>
                  </a:lnTo>
                  <a:lnTo>
                    <a:pt x="3311" y="136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Line 11"/>
            <p:cNvSpPr>
              <a:spLocks noChangeShapeType="1"/>
            </p:cNvSpPr>
            <p:nvPr/>
          </p:nvSpPr>
          <p:spPr bwMode="auto">
            <a:xfrm>
              <a:off x="3461722" y="1806649"/>
              <a:ext cx="0" cy="195557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Line 12"/>
            <p:cNvSpPr>
              <a:spLocks noChangeShapeType="1"/>
            </p:cNvSpPr>
            <p:nvPr/>
          </p:nvSpPr>
          <p:spPr bwMode="auto">
            <a:xfrm>
              <a:off x="5006400" y="1806649"/>
              <a:ext cx="0" cy="195557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Line 13"/>
            <p:cNvSpPr>
              <a:spLocks noChangeShapeType="1"/>
            </p:cNvSpPr>
            <p:nvPr/>
          </p:nvSpPr>
          <p:spPr bwMode="auto">
            <a:xfrm>
              <a:off x="4231115" y="1611093"/>
              <a:ext cx="0" cy="195557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 Box 14"/>
            <p:cNvSpPr txBox="1">
              <a:spLocks noChangeArrowheads="1"/>
            </p:cNvSpPr>
            <p:nvPr/>
          </p:nvSpPr>
          <p:spPr bwMode="auto">
            <a:xfrm>
              <a:off x="4440705" y="2350570"/>
              <a:ext cx="1212667" cy="2797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6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ND </a:t>
              </a:r>
              <a:r>
                <a:rPr kumimoji="1" lang="zh-CN" altLang="en-US" sz="16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协议</a:t>
              </a:r>
              <a:endParaRPr kumimoji="1" lang="zh-CN" altLang="en-US" sz="16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 Box 15"/>
            <p:cNvSpPr txBox="1">
              <a:spLocks noChangeArrowheads="1"/>
            </p:cNvSpPr>
            <p:nvPr/>
          </p:nvSpPr>
          <p:spPr bwMode="auto">
            <a:xfrm>
              <a:off x="6195082" y="2350570"/>
              <a:ext cx="1394802" cy="2797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6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MLD </a:t>
              </a:r>
              <a:r>
                <a:rPr kumimoji="1" lang="zh-CN" altLang="en-US" sz="16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协议</a:t>
              </a:r>
              <a:endParaRPr kumimoji="1" lang="zh-CN" altLang="en-US" sz="16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723280" y="2745160"/>
              <a:ext cx="621178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en-US" altLang="zh-CN" sz="16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ND </a:t>
              </a:r>
              <a:r>
                <a:rPr lang="en-US" altLang="zh-CN" sz="16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(Neighbor-Discovery</a:t>
              </a:r>
              <a:r>
                <a:rPr lang="en-US" altLang="zh-CN" sz="16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r>
                <a:rPr lang="zh-CN" altLang="en-US" sz="16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zh-CN" altLang="zh-CN" sz="16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邻站</a:t>
              </a:r>
              <a:r>
                <a:rPr lang="zh-CN" altLang="zh-CN" sz="16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发现</a:t>
              </a:r>
              <a:endParaRPr lang="en-US" altLang="zh-CN" sz="16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400"/>
                </a:lnSpc>
              </a:pPr>
              <a:r>
                <a:rPr lang="en-US" altLang="zh-CN" sz="16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MLD </a:t>
              </a:r>
              <a:r>
                <a:rPr lang="en-US" altLang="zh-CN" sz="16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(Multicast Listener Delivery</a:t>
              </a:r>
              <a:r>
                <a:rPr lang="en-US" altLang="zh-CN" sz="16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r>
                <a:rPr lang="zh-CN" altLang="en-US" sz="16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zh-CN" altLang="zh-CN" sz="16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多播听众交付</a:t>
              </a:r>
              <a:endParaRPr lang="zh-CN" altLang="en-US" sz="1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PP_MARK_KEY" val="526567e5-7f37-40f6-8cc3-36d0cc88db6d"/>
  <p:tag name="COMMONDATA" val="eyJoZGlkIjoiNmFiYjRhMDljMTg2MzEzY2E5MTI2NTI3NjVmMDM2MWM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35320</Words>
  <Application>WPS 演示</Application>
  <PresentationFormat>全屏显示(16:9)</PresentationFormat>
  <Paragraphs>5910</Paragraphs>
  <Slides>176</Slides>
  <Notes>103</Notes>
  <HiddenSlides>1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176</vt:i4>
      </vt:variant>
    </vt:vector>
  </HeadingPairs>
  <TitlesOfParts>
    <vt:vector size="190" baseType="lpstr">
      <vt:lpstr>Arial</vt:lpstr>
      <vt:lpstr>宋体</vt:lpstr>
      <vt:lpstr>Wingdings</vt:lpstr>
      <vt:lpstr>微软雅黑</vt:lpstr>
      <vt:lpstr>Calibri</vt:lpstr>
      <vt:lpstr>Times New Roman</vt:lpstr>
      <vt:lpstr>黑体</vt:lpstr>
      <vt:lpstr>Arial Unicode MS</vt:lpstr>
      <vt:lpstr>华文中宋</vt:lpstr>
      <vt:lpstr>Tahoma</vt:lpstr>
      <vt:lpstr>Symbol</vt:lpstr>
      <vt:lpstr>Symbol</vt:lpstr>
      <vt:lpstr>Office 主题​​</vt:lpstr>
      <vt:lpstr>Visio.Drawing.11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IP 编址问题的演进 </vt:lpstr>
      <vt:lpstr>CIDR 最主要的特点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例：192.199.170.82/27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某同学</dc:creator>
  <cp:lastModifiedBy>某同学</cp:lastModifiedBy>
  <cp:revision>327</cp:revision>
  <dcterms:created xsi:type="dcterms:W3CDTF">2022-04-17T09:20:00Z</dcterms:created>
  <dcterms:modified xsi:type="dcterms:W3CDTF">2023-05-05T09:17:24Z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EEFE54AE86C5460AB0E586969259B91E</vt:lpwstr>
  </property>
  <property fmtid="{D5CDD505-2E9C-101B-9397-08002B2CF9AE}" pid="3" name="KSOProductBuildVer">
    <vt:lpwstr>2052-11.1.0.14309</vt:lpwstr>
  </property>
</Properties>
</file>